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99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4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8" r:id="rId14"/>
    <p:sldId id="279" r:id="rId15"/>
    <p:sldId id="280" r:id="rId16"/>
    <p:sldId id="281" r:id="rId17"/>
    <p:sldId id="28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5388" autoAdjust="0"/>
  </p:normalViewPr>
  <p:slideViewPr>
    <p:cSldViewPr snapToGrid="0" showGuides="1">
      <p:cViewPr varScale="1">
        <p:scale>
          <a:sx n="78" d="100"/>
          <a:sy n="78" d="100"/>
        </p:scale>
        <p:origin x="869" y="72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DB42C-FB34-4C8F-9506-4E448731A18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40B372-832A-4D6C-9283-CE19E0A2D4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we </a:t>
          </a:r>
          <a:r>
            <a:rPr lang="en-US" b="1"/>
            <a:t>predict total revenue</a:t>
          </a:r>
          <a:r>
            <a:rPr lang="en-US"/>
            <a:t> based on historical sales data?</a:t>
          </a:r>
        </a:p>
      </dgm:t>
    </dgm:pt>
    <dgm:pt modelId="{C04A6C6E-7505-4017-9C3E-FF95A2D5BEC5}" type="parTrans" cxnId="{940BD9B4-4C2D-4DCD-A226-C964C3D1DA71}">
      <dgm:prSet/>
      <dgm:spPr/>
      <dgm:t>
        <a:bodyPr/>
        <a:lstStyle/>
        <a:p>
          <a:endParaRPr lang="en-US"/>
        </a:p>
      </dgm:t>
    </dgm:pt>
    <dgm:pt modelId="{81FDFF92-FF25-4857-9DA8-786CF5794F13}" type="sibTrans" cxnId="{940BD9B4-4C2D-4DCD-A226-C964C3D1DA71}">
      <dgm:prSet/>
      <dgm:spPr/>
      <dgm:t>
        <a:bodyPr/>
        <a:lstStyle/>
        <a:p>
          <a:endParaRPr lang="en-US"/>
        </a:p>
      </dgm:t>
    </dgm:pt>
    <dgm:pt modelId="{C3D076CE-880F-49D1-8C39-2F71136C3C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we </a:t>
          </a:r>
          <a:r>
            <a:rPr lang="en-US" b="1"/>
            <a:t>predict customer retention</a:t>
          </a:r>
          <a:r>
            <a:rPr lang="en-US"/>
            <a:t> and identify at-risk customers?</a:t>
          </a:r>
        </a:p>
      </dgm:t>
    </dgm:pt>
    <dgm:pt modelId="{4A0F4FB9-402C-488A-A4B3-1F5A81AB1CE2}" type="parTrans" cxnId="{6BD87EB6-44C7-45EF-8931-085619D5A59A}">
      <dgm:prSet/>
      <dgm:spPr/>
      <dgm:t>
        <a:bodyPr/>
        <a:lstStyle/>
        <a:p>
          <a:endParaRPr lang="en-US"/>
        </a:p>
      </dgm:t>
    </dgm:pt>
    <dgm:pt modelId="{5F3A9E16-68BC-429F-A781-59C2386E1CBC}" type="sibTrans" cxnId="{6BD87EB6-44C7-45EF-8931-085619D5A59A}">
      <dgm:prSet/>
      <dgm:spPr/>
      <dgm:t>
        <a:bodyPr/>
        <a:lstStyle/>
        <a:p>
          <a:endParaRPr lang="en-US"/>
        </a:p>
      </dgm:t>
    </dgm:pt>
    <dgm:pt modelId="{6B2D6E02-B11D-4443-8FCB-49240C444B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can we </a:t>
          </a:r>
          <a:r>
            <a:rPr lang="en-US" b="1"/>
            <a:t>segment customers</a:t>
          </a:r>
          <a:r>
            <a:rPr lang="en-US"/>
            <a:t> based on purchasing behavior?</a:t>
          </a:r>
        </a:p>
      </dgm:t>
    </dgm:pt>
    <dgm:pt modelId="{04BA1F9A-3092-41B0-80F4-583F05EA5D87}" type="parTrans" cxnId="{0AE64AB0-7017-4B83-B1DE-7F610CA4A077}">
      <dgm:prSet/>
      <dgm:spPr/>
      <dgm:t>
        <a:bodyPr/>
        <a:lstStyle/>
        <a:p>
          <a:endParaRPr lang="en-US"/>
        </a:p>
      </dgm:t>
    </dgm:pt>
    <dgm:pt modelId="{8238B03A-86A0-4F43-AC5C-911C582A2092}" type="sibTrans" cxnId="{0AE64AB0-7017-4B83-B1DE-7F610CA4A077}">
      <dgm:prSet/>
      <dgm:spPr/>
      <dgm:t>
        <a:bodyPr/>
        <a:lstStyle/>
        <a:p>
          <a:endParaRPr lang="en-US"/>
        </a:p>
      </dgm:t>
    </dgm:pt>
    <dgm:pt modelId="{C3C36463-366B-4BFA-B465-52E7E44DD3BE}" type="pres">
      <dgm:prSet presAssocID="{01BDB42C-FB34-4C8F-9506-4E448731A180}" presName="root" presStyleCnt="0">
        <dgm:presLayoutVars>
          <dgm:dir/>
          <dgm:resizeHandles val="exact"/>
        </dgm:presLayoutVars>
      </dgm:prSet>
      <dgm:spPr/>
    </dgm:pt>
    <dgm:pt modelId="{5C11717F-0EAB-4A33-9707-F8BBB506E392}" type="pres">
      <dgm:prSet presAssocID="{7D40B372-832A-4D6C-9283-CE19E0A2D49C}" presName="compNode" presStyleCnt="0"/>
      <dgm:spPr/>
    </dgm:pt>
    <dgm:pt modelId="{2EDB0472-8258-4191-9630-DCB59F882E8E}" type="pres">
      <dgm:prSet presAssocID="{7D40B372-832A-4D6C-9283-CE19E0A2D4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EF2DC8B-FB2B-42F1-9795-9D763E1E0B35}" type="pres">
      <dgm:prSet presAssocID="{7D40B372-832A-4D6C-9283-CE19E0A2D49C}" presName="spaceRect" presStyleCnt="0"/>
      <dgm:spPr/>
    </dgm:pt>
    <dgm:pt modelId="{D6F92185-D38F-4E29-84FD-64403CEB3E0E}" type="pres">
      <dgm:prSet presAssocID="{7D40B372-832A-4D6C-9283-CE19E0A2D49C}" presName="textRect" presStyleLbl="revTx" presStyleIdx="0" presStyleCnt="3">
        <dgm:presLayoutVars>
          <dgm:chMax val="1"/>
          <dgm:chPref val="1"/>
        </dgm:presLayoutVars>
      </dgm:prSet>
      <dgm:spPr/>
    </dgm:pt>
    <dgm:pt modelId="{E1841A3E-F2F7-4BF3-8589-8529B99C87F8}" type="pres">
      <dgm:prSet presAssocID="{81FDFF92-FF25-4857-9DA8-786CF5794F13}" presName="sibTrans" presStyleCnt="0"/>
      <dgm:spPr/>
    </dgm:pt>
    <dgm:pt modelId="{EA74041F-A6E2-4420-B9E5-9EE96668C001}" type="pres">
      <dgm:prSet presAssocID="{C3D076CE-880F-49D1-8C39-2F71136C3CE2}" presName="compNode" presStyleCnt="0"/>
      <dgm:spPr/>
    </dgm:pt>
    <dgm:pt modelId="{C81BFD2B-3599-4373-A56A-3601E7713CB8}" type="pres">
      <dgm:prSet presAssocID="{C3D076CE-880F-49D1-8C39-2F71136C3CE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DE2CD5E2-6E1C-4310-86C7-CFD2CD9ED9E1}" type="pres">
      <dgm:prSet presAssocID="{C3D076CE-880F-49D1-8C39-2F71136C3CE2}" presName="spaceRect" presStyleCnt="0"/>
      <dgm:spPr/>
    </dgm:pt>
    <dgm:pt modelId="{D61ABC63-26FD-412A-884A-471901CB70C0}" type="pres">
      <dgm:prSet presAssocID="{C3D076CE-880F-49D1-8C39-2F71136C3CE2}" presName="textRect" presStyleLbl="revTx" presStyleIdx="1" presStyleCnt="3">
        <dgm:presLayoutVars>
          <dgm:chMax val="1"/>
          <dgm:chPref val="1"/>
        </dgm:presLayoutVars>
      </dgm:prSet>
      <dgm:spPr/>
    </dgm:pt>
    <dgm:pt modelId="{56DAB754-94DB-4A38-98C5-54C438DA6DB4}" type="pres">
      <dgm:prSet presAssocID="{5F3A9E16-68BC-429F-A781-59C2386E1CBC}" presName="sibTrans" presStyleCnt="0"/>
      <dgm:spPr/>
    </dgm:pt>
    <dgm:pt modelId="{F8E044F8-CA7C-49BD-AEF0-A026F6792D1D}" type="pres">
      <dgm:prSet presAssocID="{6B2D6E02-B11D-4443-8FCB-49240C444BF3}" presName="compNode" presStyleCnt="0"/>
      <dgm:spPr/>
    </dgm:pt>
    <dgm:pt modelId="{27EEB01D-897E-4093-9988-17B346472EE9}" type="pres">
      <dgm:prSet presAssocID="{6B2D6E02-B11D-4443-8FCB-49240C444B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E1160831-B3E8-484C-8E34-85D29DC37C57}" type="pres">
      <dgm:prSet presAssocID="{6B2D6E02-B11D-4443-8FCB-49240C444BF3}" presName="spaceRect" presStyleCnt="0"/>
      <dgm:spPr/>
    </dgm:pt>
    <dgm:pt modelId="{CBBD56DE-5F7E-40A7-A05C-5682F510A45D}" type="pres">
      <dgm:prSet presAssocID="{6B2D6E02-B11D-4443-8FCB-49240C444BF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B8C9D69-A842-4988-ACF8-79B5D1339420}" type="presOf" srcId="{7D40B372-832A-4D6C-9283-CE19E0A2D49C}" destId="{D6F92185-D38F-4E29-84FD-64403CEB3E0E}" srcOrd="0" destOrd="0" presId="urn:microsoft.com/office/officeart/2018/2/layout/IconLabelList"/>
    <dgm:cxn modelId="{D4DE0452-08CC-480C-A151-DC6ED48F2985}" type="presOf" srcId="{C3D076CE-880F-49D1-8C39-2F71136C3CE2}" destId="{D61ABC63-26FD-412A-884A-471901CB70C0}" srcOrd="0" destOrd="0" presId="urn:microsoft.com/office/officeart/2018/2/layout/IconLabelList"/>
    <dgm:cxn modelId="{0AE64AB0-7017-4B83-B1DE-7F610CA4A077}" srcId="{01BDB42C-FB34-4C8F-9506-4E448731A180}" destId="{6B2D6E02-B11D-4443-8FCB-49240C444BF3}" srcOrd="2" destOrd="0" parTransId="{04BA1F9A-3092-41B0-80F4-583F05EA5D87}" sibTransId="{8238B03A-86A0-4F43-AC5C-911C582A2092}"/>
    <dgm:cxn modelId="{940BD9B4-4C2D-4DCD-A226-C964C3D1DA71}" srcId="{01BDB42C-FB34-4C8F-9506-4E448731A180}" destId="{7D40B372-832A-4D6C-9283-CE19E0A2D49C}" srcOrd="0" destOrd="0" parTransId="{C04A6C6E-7505-4017-9C3E-FF95A2D5BEC5}" sibTransId="{81FDFF92-FF25-4857-9DA8-786CF5794F13}"/>
    <dgm:cxn modelId="{6BD87EB6-44C7-45EF-8931-085619D5A59A}" srcId="{01BDB42C-FB34-4C8F-9506-4E448731A180}" destId="{C3D076CE-880F-49D1-8C39-2F71136C3CE2}" srcOrd="1" destOrd="0" parTransId="{4A0F4FB9-402C-488A-A4B3-1F5A81AB1CE2}" sibTransId="{5F3A9E16-68BC-429F-A781-59C2386E1CBC}"/>
    <dgm:cxn modelId="{4B7481D9-730F-49C1-B0AF-BA619FC82851}" type="presOf" srcId="{6B2D6E02-B11D-4443-8FCB-49240C444BF3}" destId="{CBBD56DE-5F7E-40A7-A05C-5682F510A45D}" srcOrd="0" destOrd="0" presId="urn:microsoft.com/office/officeart/2018/2/layout/IconLabelList"/>
    <dgm:cxn modelId="{C7A206FF-067C-4FD2-B836-D830050979D9}" type="presOf" srcId="{01BDB42C-FB34-4C8F-9506-4E448731A180}" destId="{C3C36463-366B-4BFA-B465-52E7E44DD3BE}" srcOrd="0" destOrd="0" presId="urn:microsoft.com/office/officeart/2018/2/layout/IconLabelList"/>
    <dgm:cxn modelId="{7EA1C7EE-2095-4A94-A731-628D05EE2ACB}" type="presParOf" srcId="{C3C36463-366B-4BFA-B465-52E7E44DD3BE}" destId="{5C11717F-0EAB-4A33-9707-F8BBB506E392}" srcOrd="0" destOrd="0" presId="urn:microsoft.com/office/officeart/2018/2/layout/IconLabelList"/>
    <dgm:cxn modelId="{D6841683-1EF4-4987-8C43-03E86ED34B4A}" type="presParOf" srcId="{5C11717F-0EAB-4A33-9707-F8BBB506E392}" destId="{2EDB0472-8258-4191-9630-DCB59F882E8E}" srcOrd="0" destOrd="0" presId="urn:microsoft.com/office/officeart/2018/2/layout/IconLabelList"/>
    <dgm:cxn modelId="{65755FBD-58FF-4C11-9DF4-B0CCB2DD26DA}" type="presParOf" srcId="{5C11717F-0EAB-4A33-9707-F8BBB506E392}" destId="{3EF2DC8B-FB2B-42F1-9795-9D763E1E0B35}" srcOrd="1" destOrd="0" presId="urn:microsoft.com/office/officeart/2018/2/layout/IconLabelList"/>
    <dgm:cxn modelId="{85B6CE72-07EB-433E-A7C9-168AA6D4E575}" type="presParOf" srcId="{5C11717F-0EAB-4A33-9707-F8BBB506E392}" destId="{D6F92185-D38F-4E29-84FD-64403CEB3E0E}" srcOrd="2" destOrd="0" presId="urn:microsoft.com/office/officeart/2018/2/layout/IconLabelList"/>
    <dgm:cxn modelId="{6B96EECA-1956-4BBD-82A9-6E952735F279}" type="presParOf" srcId="{C3C36463-366B-4BFA-B465-52E7E44DD3BE}" destId="{E1841A3E-F2F7-4BF3-8589-8529B99C87F8}" srcOrd="1" destOrd="0" presId="urn:microsoft.com/office/officeart/2018/2/layout/IconLabelList"/>
    <dgm:cxn modelId="{03ACD4EC-CD5A-4283-B24B-7B05752867DF}" type="presParOf" srcId="{C3C36463-366B-4BFA-B465-52E7E44DD3BE}" destId="{EA74041F-A6E2-4420-B9E5-9EE96668C001}" srcOrd="2" destOrd="0" presId="urn:microsoft.com/office/officeart/2018/2/layout/IconLabelList"/>
    <dgm:cxn modelId="{A7A56C36-1612-40A7-98B4-881CC5EBCB32}" type="presParOf" srcId="{EA74041F-A6E2-4420-B9E5-9EE96668C001}" destId="{C81BFD2B-3599-4373-A56A-3601E7713CB8}" srcOrd="0" destOrd="0" presId="urn:microsoft.com/office/officeart/2018/2/layout/IconLabelList"/>
    <dgm:cxn modelId="{DC8050AC-F2D0-4ED7-9660-DC014921E15D}" type="presParOf" srcId="{EA74041F-A6E2-4420-B9E5-9EE96668C001}" destId="{DE2CD5E2-6E1C-4310-86C7-CFD2CD9ED9E1}" srcOrd="1" destOrd="0" presId="urn:microsoft.com/office/officeart/2018/2/layout/IconLabelList"/>
    <dgm:cxn modelId="{B5B297B8-CD42-48C8-BAC9-77EDBCF7D1BE}" type="presParOf" srcId="{EA74041F-A6E2-4420-B9E5-9EE96668C001}" destId="{D61ABC63-26FD-412A-884A-471901CB70C0}" srcOrd="2" destOrd="0" presId="urn:microsoft.com/office/officeart/2018/2/layout/IconLabelList"/>
    <dgm:cxn modelId="{88DC7EE6-0131-4D29-B90A-74937DCFED5C}" type="presParOf" srcId="{C3C36463-366B-4BFA-B465-52E7E44DD3BE}" destId="{56DAB754-94DB-4A38-98C5-54C438DA6DB4}" srcOrd="3" destOrd="0" presId="urn:microsoft.com/office/officeart/2018/2/layout/IconLabelList"/>
    <dgm:cxn modelId="{9EDC2741-19D3-49B7-AE9D-A77EB9F11143}" type="presParOf" srcId="{C3C36463-366B-4BFA-B465-52E7E44DD3BE}" destId="{F8E044F8-CA7C-49BD-AEF0-A026F6792D1D}" srcOrd="4" destOrd="0" presId="urn:microsoft.com/office/officeart/2018/2/layout/IconLabelList"/>
    <dgm:cxn modelId="{77A18F41-8ECF-4036-A018-AD94EBFC01CF}" type="presParOf" srcId="{F8E044F8-CA7C-49BD-AEF0-A026F6792D1D}" destId="{27EEB01D-897E-4093-9988-17B346472EE9}" srcOrd="0" destOrd="0" presId="urn:microsoft.com/office/officeart/2018/2/layout/IconLabelList"/>
    <dgm:cxn modelId="{BC5BB3E4-5ECA-4C21-B645-C4042A8925B0}" type="presParOf" srcId="{F8E044F8-CA7C-49BD-AEF0-A026F6792D1D}" destId="{E1160831-B3E8-484C-8E34-85D29DC37C57}" srcOrd="1" destOrd="0" presId="urn:microsoft.com/office/officeart/2018/2/layout/IconLabelList"/>
    <dgm:cxn modelId="{4C50FC77-79AE-4DC3-A523-3C57C85F7E8D}" type="presParOf" srcId="{F8E044F8-CA7C-49BD-AEF0-A026F6792D1D}" destId="{CBBD56DE-5F7E-40A7-A05C-5682F510A45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B0472-8258-4191-9630-DCB59F882E8E}">
      <dsp:nvSpPr>
        <dsp:cNvPr id="0" name=""/>
        <dsp:cNvSpPr/>
      </dsp:nvSpPr>
      <dsp:spPr>
        <a:xfrm>
          <a:off x="916045" y="543569"/>
          <a:ext cx="1444011" cy="14440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92185-D38F-4E29-84FD-64403CEB3E0E}">
      <dsp:nvSpPr>
        <dsp:cNvPr id="0" name=""/>
        <dsp:cNvSpPr/>
      </dsp:nvSpPr>
      <dsp:spPr>
        <a:xfrm>
          <a:off x="33594" y="2369477"/>
          <a:ext cx="320891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Can we </a:t>
          </a:r>
          <a:r>
            <a:rPr lang="en-US" sz="1600" b="1" kern="1200"/>
            <a:t>predict total revenue</a:t>
          </a:r>
          <a:r>
            <a:rPr lang="en-US" sz="1600" kern="1200"/>
            <a:t> based on historical sales data?</a:t>
          </a:r>
        </a:p>
      </dsp:txBody>
      <dsp:txXfrm>
        <a:off x="33594" y="2369477"/>
        <a:ext cx="3208914" cy="720000"/>
      </dsp:txXfrm>
    </dsp:sp>
    <dsp:sp modelId="{C81BFD2B-3599-4373-A56A-3601E7713CB8}">
      <dsp:nvSpPr>
        <dsp:cNvPr id="0" name=""/>
        <dsp:cNvSpPr/>
      </dsp:nvSpPr>
      <dsp:spPr>
        <a:xfrm>
          <a:off x="4686520" y="543569"/>
          <a:ext cx="1444011" cy="14440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ABC63-26FD-412A-884A-471901CB70C0}">
      <dsp:nvSpPr>
        <dsp:cNvPr id="0" name=""/>
        <dsp:cNvSpPr/>
      </dsp:nvSpPr>
      <dsp:spPr>
        <a:xfrm>
          <a:off x="3804068" y="2369477"/>
          <a:ext cx="320891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Can we </a:t>
          </a:r>
          <a:r>
            <a:rPr lang="en-US" sz="1600" b="1" kern="1200"/>
            <a:t>predict customer retention</a:t>
          </a:r>
          <a:r>
            <a:rPr lang="en-US" sz="1600" kern="1200"/>
            <a:t> and identify at-risk customers?</a:t>
          </a:r>
        </a:p>
      </dsp:txBody>
      <dsp:txXfrm>
        <a:off x="3804068" y="2369477"/>
        <a:ext cx="3208914" cy="720000"/>
      </dsp:txXfrm>
    </dsp:sp>
    <dsp:sp modelId="{27EEB01D-897E-4093-9988-17B346472EE9}">
      <dsp:nvSpPr>
        <dsp:cNvPr id="0" name=""/>
        <dsp:cNvSpPr/>
      </dsp:nvSpPr>
      <dsp:spPr>
        <a:xfrm>
          <a:off x="8456994" y="543569"/>
          <a:ext cx="1444011" cy="14440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D56DE-5F7E-40A7-A05C-5682F510A45D}">
      <dsp:nvSpPr>
        <dsp:cNvPr id="0" name=""/>
        <dsp:cNvSpPr/>
      </dsp:nvSpPr>
      <dsp:spPr>
        <a:xfrm>
          <a:off x="7574543" y="2369477"/>
          <a:ext cx="320891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How can we </a:t>
          </a:r>
          <a:r>
            <a:rPr lang="en-US" sz="1600" b="1" kern="1200"/>
            <a:t>segment customers</a:t>
          </a:r>
          <a:r>
            <a:rPr lang="en-US" sz="1600" kern="1200"/>
            <a:t> based on purchasing behavior?</a:t>
          </a:r>
        </a:p>
      </dsp:txBody>
      <dsp:txXfrm>
        <a:off x="7574543" y="2369477"/>
        <a:ext cx="320891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89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5617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859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045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86295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A520B1-DC84-A47D-1F5E-CCD567EB2D8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7200" y="2187362"/>
            <a:ext cx="3657600" cy="3633047"/>
          </a:xfrm>
        </p:spPr>
        <p:txBody>
          <a:bodyPr anchor="t">
            <a:norm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82437" y="2187361"/>
            <a:ext cx="744220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8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16222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0489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445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6676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127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36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2255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0448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B1561DF-26A0-6739-95BB-64CDC4C2C6C7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53579F-32D7-9FD1-DC84-FA7E491BF51E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A544AA-CD43-1627-B3BA-3D86AE3F66BA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B9861A-053E-6F37-B96F-66C27B486406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167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7" r:id="rId1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jda.2021.05.003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98090"/>
            <a:ext cx="11265407" cy="1563329"/>
          </a:xfrm>
        </p:spPr>
        <p:txBody>
          <a:bodyPr/>
          <a:lstStyle/>
          <a:p>
            <a:r>
              <a:rPr lang="en-US" b="1" dirty="0"/>
              <a:t>Online Retail Sales Data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8A1886-F0F6-C1F5-F238-33DD9FAC6CF5}"/>
              </a:ext>
            </a:extLst>
          </p:cNvPr>
          <p:cNvSpPr txBox="1"/>
          <p:nvPr/>
        </p:nvSpPr>
        <p:spPr>
          <a:xfrm>
            <a:off x="835742" y="4121693"/>
            <a:ext cx="59780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Deepkumar</a:t>
            </a: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Patel</a:t>
            </a:r>
          </a:p>
          <a:p>
            <a:pPr marL="0" indent="0">
              <a:buNone/>
            </a:pP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Harsh </a:t>
            </a:r>
            <a:r>
              <a:rPr lang="en-US" sz="1800" b="1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Hirpara</a:t>
            </a:r>
            <a:endParaRPr lang="en-US" sz="1800" b="1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Het </a:t>
            </a:r>
            <a:r>
              <a:rPr lang="en-US" sz="1800" b="1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Anghan</a:t>
            </a:r>
            <a:b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</a:br>
            <a:b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</a:br>
            <a:endParaRPr lang="en-US" sz="1800" b="1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2025 Winter</a:t>
            </a:r>
          </a:p>
          <a:p>
            <a:pPr marL="0" indent="0">
              <a:buNone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ALY6140 Python &amp; Analytics Technology </a:t>
            </a:r>
          </a:p>
          <a:p>
            <a:r>
              <a:rPr lang="en-US" b="1" dirty="0"/>
              <a:t>Dr. Harpreet Sharma</a:t>
            </a:r>
          </a:p>
          <a:p>
            <a:pPr marL="0" indent="0">
              <a:buNone/>
            </a:pPr>
            <a:endParaRPr lang="en-US" b="1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8136B-3CF7-F8D6-EFB7-9AEFA6DBC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D24E-6787-226A-1632-03DDEA54B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173"/>
            <a:ext cx="11267440" cy="722835"/>
          </a:xfrm>
        </p:spPr>
        <p:txBody>
          <a:bodyPr>
            <a:normAutofit/>
          </a:bodyPr>
          <a:lstStyle/>
          <a:p>
            <a:r>
              <a:rPr lang="en-US" b="1"/>
              <a:t>Customer Segmentation (Clustering Analysis)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90873-6473-C836-EE60-FD3CF31CB10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2187362"/>
            <a:ext cx="5727290" cy="363304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/>
              <a:t>Model Used:</a:t>
            </a:r>
            <a:r>
              <a:rPr lang="en-US"/>
              <a:t> K-Means Clustering (3 clusters)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Evaluation Metrics: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Silhouette Score:</a:t>
            </a:r>
            <a:r>
              <a:rPr lang="en-US"/>
              <a:t> 0.59 (Moderate cluster quality)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Inertia:</a:t>
            </a:r>
            <a:r>
              <a:rPr lang="en-US"/>
              <a:t> 945,597,268.22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Business Impact: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Identified High-Value Customers:</a:t>
            </a:r>
            <a:r>
              <a:rPr lang="en-US"/>
              <a:t> Helps with personalized marketing.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Segmented Low-Engagement Customers:</a:t>
            </a:r>
            <a:r>
              <a:rPr lang="en-US"/>
              <a:t> Target retention efforts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A7441-7014-8826-D3AA-45D7EC849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929" y="1399588"/>
            <a:ext cx="3643894" cy="2604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B3C1ED-7903-A991-3BBC-F0B1A1087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774" y="4003885"/>
            <a:ext cx="3788026" cy="260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5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E6233-4773-0853-2DC1-09050E569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270B-91F4-34D0-10B7-D4143DA7E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173"/>
            <a:ext cx="11267440" cy="722835"/>
          </a:xfrm>
        </p:spPr>
        <p:txBody>
          <a:bodyPr>
            <a:normAutofit/>
          </a:bodyPr>
          <a:lstStyle/>
          <a:p>
            <a:r>
              <a:rPr lang="en-US" b="1"/>
              <a:t>Conclusion &amp; Key Takeaways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D6A0B-FDCE-B8AB-B33C-8FF90E47CF5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2187362"/>
            <a:ext cx="10901494" cy="363304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Sales Forecasting:</a:t>
            </a:r>
            <a:r>
              <a:rPr lang="en-US" dirty="0"/>
              <a:t> Regression model </a:t>
            </a:r>
            <a:r>
              <a:rPr lang="en-US" b="1" dirty="0"/>
              <a:t>effectively predicts revenue</a:t>
            </a:r>
            <a:r>
              <a:rPr lang="en-US" dirty="0"/>
              <a:t>, aiding business planning.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Customer Retention:</a:t>
            </a:r>
            <a:r>
              <a:rPr lang="en-US" dirty="0"/>
              <a:t> Logistic Regression model </a:t>
            </a:r>
            <a:r>
              <a:rPr lang="en-US" b="1" dirty="0"/>
              <a:t>accurately predicts churn</a:t>
            </a:r>
            <a:r>
              <a:rPr lang="en-US" dirty="0"/>
              <a:t>, allowing proactive retention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Customer Segmentation:</a:t>
            </a:r>
            <a:r>
              <a:rPr lang="en-US" dirty="0"/>
              <a:t> K-Means clustering </a:t>
            </a:r>
            <a:r>
              <a:rPr lang="en-US" b="1" dirty="0"/>
              <a:t>groups customers into distinct buying behaviors</a:t>
            </a:r>
            <a:r>
              <a:rPr lang="en-US" dirty="0"/>
              <a:t>, supporting targeted marketing.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587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91D24-513A-7BBE-91A7-6EE4E5432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83E8F-2EF8-91E9-7118-122E87E92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173"/>
            <a:ext cx="11267440" cy="722835"/>
          </a:xfrm>
        </p:spPr>
        <p:txBody>
          <a:bodyPr>
            <a:normAutofit/>
          </a:bodyPr>
          <a:lstStyle/>
          <a:p>
            <a:r>
              <a:rPr lang="en-US" b="1" dirty="0"/>
              <a:t>Recommendations &amp; Business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AAB64-D28A-D2BC-9B61-0120216FDBA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2187363"/>
            <a:ext cx="9987094" cy="237480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Optimize inventory based on revenue predictions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Develop targeted marketing campaigns</a:t>
            </a:r>
            <a:r>
              <a:rPr lang="en-US" dirty="0"/>
              <a:t> for high-value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customer segmentation to create personalized offers</a:t>
            </a:r>
            <a:r>
              <a:rPr lang="en-US" dirty="0"/>
              <a:t> and </a:t>
            </a:r>
            <a:r>
              <a:rPr lang="en-US" b="1" dirty="0"/>
              <a:t>reduce churn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4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F9F48-0283-A5B0-5B25-6F1A4BA60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146B-F1AD-AF99-EFBD-7FABE3E46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173"/>
            <a:ext cx="11267440" cy="722835"/>
          </a:xfrm>
        </p:spPr>
        <p:txBody>
          <a:bodyPr>
            <a:normAutofit/>
          </a:bodyPr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63C2C-CC36-0356-9E1C-9D5E6F05D15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2187363"/>
            <a:ext cx="10151806" cy="35546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Kaggle. (2020). </a:t>
            </a:r>
            <a:r>
              <a:rPr lang="en-US" i="1" dirty="0"/>
              <a:t>Online retail data</a:t>
            </a:r>
            <a:r>
              <a:rPr lang="en-US" dirty="0"/>
              <a:t>. Kaggle. https://www.kaggle.com/datasets/joaovicente/online-retail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Smith, J., &amp; Brown, L. (2021). E-commerce trends in data analysis. </a:t>
            </a:r>
            <a:r>
              <a:rPr lang="en-US" i="1" dirty="0"/>
              <a:t>Journal of Data Analytics</a:t>
            </a:r>
            <a:r>
              <a:rPr lang="en-US" dirty="0"/>
              <a:t>, 12(3), 45-67. </a:t>
            </a:r>
            <a:r>
              <a:rPr lang="en-US" dirty="0">
                <a:hlinkClick r:id="rId2"/>
              </a:rPr>
              <a:t>https://doi.org/10.1016/j.jda.2021.05.003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Stewart, R., &amp; White, S. (2019). </a:t>
            </a:r>
            <a:r>
              <a:rPr lang="en-US" i="1" dirty="0"/>
              <a:t>Data-driven decision making in retail</a:t>
            </a:r>
            <a:r>
              <a:rPr lang="en-US" dirty="0"/>
              <a:t> (1st ed.). Retail Insights Press.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McDonald, A. (2020, July 15). Using machine learning for sales forecasting. </a:t>
            </a:r>
            <a:r>
              <a:rPr lang="en-US" i="1" dirty="0"/>
              <a:t>DataScience.com</a:t>
            </a:r>
            <a:r>
              <a:rPr lang="en-US" dirty="0"/>
              <a:t>. https://www.datascience.com/sales-forecasting-ml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15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7FB93-7610-9BF7-42A0-2A346BFE7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D0E4F38-7D4D-CD7A-72B9-5BDC2C21E462}"/>
              </a:ext>
            </a:extLst>
          </p:cNvPr>
          <p:cNvSpPr/>
          <p:nvPr/>
        </p:nvSpPr>
        <p:spPr>
          <a:xfrm>
            <a:off x="2489476" y="2672818"/>
            <a:ext cx="721304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3717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C987B03-58AE-7E8A-A1C7-83569FBBC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6514" y="2039877"/>
            <a:ext cx="7442203" cy="3633047"/>
          </a:xfrm>
          <a:noFill/>
        </p:spPr>
        <p:txBody>
          <a:bodyPr>
            <a:normAutofit fontScale="92500" lnSpcReduction="10000"/>
          </a:bodyPr>
          <a:lstStyle/>
          <a:p>
            <a:pPr lvl="1"/>
            <a:r>
              <a:rPr lang="en-US" b="1" dirty="0"/>
              <a:t>Background Information</a:t>
            </a:r>
          </a:p>
          <a:p>
            <a:pPr lvl="1"/>
            <a:r>
              <a:rPr lang="en-US" b="1" dirty="0"/>
              <a:t>Research Questions</a:t>
            </a:r>
          </a:p>
          <a:p>
            <a:pPr lvl="1"/>
            <a:r>
              <a:rPr lang="en-US" b="1" dirty="0"/>
              <a:t>Dataset Overview</a:t>
            </a:r>
          </a:p>
          <a:p>
            <a:pPr lvl="1"/>
            <a:r>
              <a:rPr lang="en-US" b="1" dirty="0"/>
              <a:t>Exploratory Data Analysis (EDA) &amp; Visualizations</a:t>
            </a:r>
          </a:p>
          <a:p>
            <a:pPr lvl="1"/>
            <a:r>
              <a:rPr lang="en-US" b="1" dirty="0"/>
              <a:t>Predicting Sales Revenue (Regression Analysis)</a:t>
            </a:r>
          </a:p>
          <a:p>
            <a:pPr lvl="1"/>
            <a:r>
              <a:rPr lang="en-US" b="1" dirty="0"/>
              <a:t>Predicting Customer Retention (Classification Analysis)</a:t>
            </a:r>
          </a:p>
          <a:p>
            <a:pPr lvl="1"/>
            <a:r>
              <a:rPr lang="en-US" b="1" dirty="0"/>
              <a:t>Customer Segmentation (Clustering Analysis)</a:t>
            </a:r>
          </a:p>
          <a:p>
            <a:pPr lvl="1"/>
            <a:r>
              <a:rPr lang="en-US" b="1" dirty="0"/>
              <a:t>Conclusion &amp; Key Takeaways</a:t>
            </a:r>
          </a:p>
          <a:p>
            <a:pPr lvl="1"/>
            <a:r>
              <a:rPr lang="en-US" b="1" dirty="0"/>
              <a:t>Recommendations &amp; Business Applications</a:t>
            </a:r>
          </a:p>
          <a:p>
            <a:pPr lvl="1"/>
            <a:r>
              <a:rPr lang="en-US" b="1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F90B6-E787-5CA0-77F5-94642DF63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Background Information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BBAAF5C-7AE4-153C-E3B6-19243436C96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1194" y="1896533"/>
            <a:ext cx="6309003" cy="39622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2"/>
                </a:solidFill>
              </a:rPr>
              <a:t>Growth of e-commerce and the need for </a:t>
            </a:r>
            <a:r>
              <a:rPr lang="en-US" b="1">
                <a:solidFill>
                  <a:schemeClr val="tx2"/>
                </a:solidFill>
              </a:rPr>
              <a:t>data-driven insights</a:t>
            </a:r>
            <a:endParaRPr lang="en-US">
              <a:solidFill>
                <a:schemeClr val="tx2"/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2"/>
                </a:solidFill>
              </a:rPr>
              <a:t>Importance of </a:t>
            </a:r>
            <a:r>
              <a:rPr lang="en-US" b="1">
                <a:solidFill>
                  <a:schemeClr val="tx2"/>
                </a:solidFill>
              </a:rPr>
              <a:t>sales forecasting, customer retention prediction, and segmentation</a:t>
            </a:r>
            <a:endParaRPr lang="en-US">
              <a:solidFill>
                <a:schemeClr val="tx2"/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chemeClr val="tx2"/>
                </a:solidFill>
              </a:rPr>
              <a:t>How machine learning models help in </a:t>
            </a:r>
            <a:r>
              <a:rPr lang="en-US" b="1">
                <a:solidFill>
                  <a:schemeClr val="tx2"/>
                </a:solidFill>
              </a:rPr>
              <a:t>business decision-making</a:t>
            </a:r>
            <a:endParaRPr lang="en-US">
              <a:solidFill>
                <a:schemeClr val="tx2"/>
              </a:solidFill>
            </a:endParaRPr>
          </a:p>
          <a:p>
            <a:pPr marL="0" indent="0">
              <a:buFont typeface="Wingdings 2" panose="05020102010507070707" pitchFamily="18" charset="2"/>
              <a:buChar char=""/>
            </a:pPr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Picture 4" descr="A digital stock market graph">
            <a:extLst>
              <a:ext uri="{FF2B5EF4-FFF2-40B4-BE49-F238E27FC236}">
                <a16:creationId xmlns:a16="http://schemas.microsoft.com/office/drawing/2014/main" id="{BA453A3B-9AC7-0291-8475-B32C045A75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980" r="11707" b="-1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9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B8A00-1833-44FF-4FF7-3311864FB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DE8F-3C1C-9250-A59D-9645F036D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173"/>
            <a:ext cx="11267440" cy="722835"/>
          </a:xfrm>
        </p:spPr>
        <p:txBody>
          <a:bodyPr/>
          <a:lstStyle/>
          <a:p>
            <a:r>
              <a:rPr lang="en-US" b="1" dirty="0"/>
              <a:t>Research Questions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635100-B202-1A8C-D140-EC6BCBAC9F21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2339067227"/>
              </p:ext>
            </p:extLst>
          </p:nvPr>
        </p:nvGraphicFramePr>
        <p:xfrm>
          <a:off x="457199" y="2187362"/>
          <a:ext cx="10817052" cy="3633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867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EC7CE-9312-FF29-8C3C-F0DA6A5E4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E442-50AE-6F4E-1869-7BBDE543D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173"/>
            <a:ext cx="11267440" cy="722835"/>
          </a:xfrm>
        </p:spPr>
        <p:txBody>
          <a:bodyPr/>
          <a:lstStyle/>
          <a:p>
            <a:r>
              <a:rPr lang="en-US" b="1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9B8DD-2FE0-FB2A-7B31-F5635C06964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2187362"/>
            <a:ext cx="5727290" cy="363304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Online Retail Sales Dataset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Source</a:t>
            </a:r>
            <a:r>
              <a:rPr lang="en-US" dirty="0"/>
              <a:t>: Kaggle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Records</a:t>
            </a:r>
            <a:r>
              <a:rPr lang="en-US" dirty="0"/>
              <a:t>: 40,856 transactions (sampled from 1 million)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Features</a:t>
            </a:r>
            <a:r>
              <a:rPr lang="en-US" dirty="0"/>
              <a:t>: </a:t>
            </a:r>
            <a:r>
              <a:rPr lang="en-US" dirty="0" err="1"/>
              <a:t>transaction_id</a:t>
            </a:r>
            <a:r>
              <a:rPr lang="en-US" dirty="0"/>
              <a:t>, timestamp, </a:t>
            </a:r>
            <a:r>
              <a:rPr lang="en-US" dirty="0" err="1"/>
              <a:t>customer_id</a:t>
            </a:r>
            <a:r>
              <a:rPr lang="en-US" dirty="0"/>
              <a:t>, </a:t>
            </a:r>
            <a:r>
              <a:rPr lang="en-US" dirty="0" err="1"/>
              <a:t>product_id</a:t>
            </a:r>
            <a:r>
              <a:rPr lang="en-US" dirty="0"/>
              <a:t>, </a:t>
            </a:r>
            <a:r>
              <a:rPr lang="en-US" dirty="0" err="1"/>
              <a:t>product_category</a:t>
            </a:r>
            <a:r>
              <a:rPr lang="en-US" dirty="0"/>
              <a:t>, quantity, price, discount, </a:t>
            </a:r>
            <a:r>
              <a:rPr lang="en-US" dirty="0" err="1"/>
              <a:t>payment_method</a:t>
            </a:r>
            <a:r>
              <a:rPr lang="en-US" dirty="0"/>
              <a:t>, </a:t>
            </a:r>
            <a:r>
              <a:rPr lang="en-US" dirty="0" err="1"/>
              <a:t>customer_age</a:t>
            </a:r>
            <a:r>
              <a:rPr lang="en-US" dirty="0"/>
              <a:t>, </a:t>
            </a:r>
            <a:r>
              <a:rPr lang="en-US" dirty="0" err="1"/>
              <a:t>customer_gender</a:t>
            </a:r>
            <a:r>
              <a:rPr lang="en-US" dirty="0"/>
              <a:t>, </a:t>
            </a:r>
            <a:r>
              <a:rPr lang="en-US" dirty="0" err="1"/>
              <a:t>customer_location</a:t>
            </a:r>
            <a:r>
              <a:rPr lang="en-US" dirty="0"/>
              <a:t>, </a:t>
            </a:r>
            <a:r>
              <a:rPr lang="en-US" dirty="0" err="1"/>
              <a:t>total_amount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E2B1EE-45A0-4F56-45E0-46963D086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110" y="1264466"/>
            <a:ext cx="4435224" cy="48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5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1324D-C33B-D6C1-52A9-14486248E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1907-AA91-A24B-E281-6893EC27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173"/>
            <a:ext cx="11267440" cy="722835"/>
          </a:xfrm>
        </p:spPr>
        <p:txBody>
          <a:bodyPr/>
          <a:lstStyle/>
          <a:p>
            <a:r>
              <a:rPr lang="en-US" b="1" dirty="0"/>
              <a:t>Exploratory Data Analysis (EDA) &amp;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CC7BC-01A0-E9D4-C6D8-6D4452166E0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2187362"/>
            <a:ext cx="5727290" cy="363304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Cleanup:</a:t>
            </a:r>
            <a:r>
              <a:rPr lang="en-US" dirty="0"/>
              <a:t> Handling missing values, duplicates, outliers.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Key Insights:</a:t>
            </a:r>
          </a:p>
          <a:p>
            <a:pPr marL="8572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Distribution of Sales: </a:t>
            </a:r>
            <a:r>
              <a:rPr lang="en-US" dirty="0"/>
              <a:t>Customer spending behavior and patterns</a:t>
            </a:r>
            <a:r>
              <a:rPr lang="en-US" b="1" dirty="0"/>
              <a:t>.</a:t>
            </a:r>
          </a:p>
          <a:p>
            <a:pPr marL="8572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Sales Over Time:</a:t>
            </a:r>
            <a:r>
              <a:rPr lang="en-US" dirty="0"/>
              <a:t> Seasonal trends in revenue.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85B48-BA37-FD9D-3A47-49B41CF93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714" y="1759351"/>
            <a:ext cx="4377688" cy="2395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34E107-684B-727E-5F59-6AEE45225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714" y="4282633"/>
            <a:ext cx="4277802" cy="219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7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FAFFC-5DF3-FC1A-04C4-9CD3F0B7C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DCB4-1360-FE78-204F-062C2897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173"/>
            <a:ext cx="11267440" cy="722835"/>
          </a:xfrm>
        </p:spPr>
        <p:txBody>
          <a:bodyPr/>
          <a:lstStyle/>
          <a:p>
            <a:r>
              <a:rPr lang="en-US" b="1"/>
              <a:t>Exploratory Data Analysis (EDA) &amp; Visualizations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82A68-3AD6-B2D6-EE09-1C04B09135A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2187362"/>
            <a:ext cx="5727290" cy="3633047"/>
          </a:xfrm>
        </p:spPr>
        <p:txBody>
          <a:bodyPr/>
          <a:lstStyle/>
          <a:p>
            <a:pPr marL="171450" indent="-285750">
              <a:buFont typeface="Arial" panose="020B0604020202020204" pitchFamily="34" charset="0"/>
              <a:buChar char="•"/>
            </a:pPr>
            <a:r>
              <a:rPr lang="en-US" b="1"/>
              <a:t>Customer Demographics:</a:t>
            </a:r>
            <a:r>
              <a:rPr lang="en-US"/>
              <a:t> Age &amp; gender distribution</a:t>
            </a:r>
            <a:endParaRPr lang="en-US" b="1"/>
          </a:p>
          <a:p>
            <a:pPr marL="171450" indent="-285750">
              <a:buFont typeface="Arial" panose="020B0604020202020204" pitchFamily="34" charset="0"/>
              <a:buChar char="•"/>
            </a:pPr>
            <a:r>
              <a:rPr lang="en-US" b="1"/>
              <a:t>Top-Selling Categories:</a:t>
            </a:r>
            <a:r>
              <a:rPr lang="en-US"/>
              <a:t> Highest revenue-generating product categories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FA386-F2B1-ED27-7D5F-ADEA892A7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499" y="1505998"/>
            <a:ext cx="4700298" cy="2306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1470E8-A959-63DE-05EE-B75828466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555" y="3429000"/>
            <a:ext cx="4355856" cy="30344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5251A6-1ADF-1BA9-A7B5-6E3B26596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007" y="3900589"/>
            <a:ext cx="4740438" cy="278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6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AC11A-7225-DDE3-FC43-9676143F0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B5AE-C95D-E6FF-0FDB-61FB2683C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173"/>
            <a:ext cx="11267440" cy="722835"/>
          </a:xfrm>
        </p:spPr>
        <p:txBody>
          <a:bodyPr/>
          <a:lstStyle/>
          <a:p>
            <a:r>
              <a:rPr lang="en-US" b="1" dirty="0"/>
              <a:t>Predicting Sales Revenue (Regression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2CEB0-3E43-16D6-63A6-9D0475E7B63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2187362"/>
            <a:ext cx="5727290" cy="363304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Used:</a:t>
            </a:r>
            <a:r>
              <a:rPr lang="en-US" dirty="0"/>
              <a:t> Linear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Performance Metrics: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R² Score:</a:t>
            </a:r>
            <a:r>
              <a:rPr lang="en-US" dirty="0"/>
              <a:t> 0.81 (81% variance explained)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MSE:</a:t>
            </a:r>
            <a:r>
              <a:rPr lang="en-US" dirty="0"/>
              <a:t> 124,102,408.62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Regression Assumptions Checked:</a:t>
            </a:r>
            <a:r>
              <a:rPr lang="en-US" dirty="0"/>
              <a:t> Linearity, Multicollinearity (VIF analysis)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Takeaways:</a:t>
            </a:r>
            <a:r>
              <a:rPr lang="en-US" dirty="0"/>
              <a:t> Revenue can be </a:t>
            </a:r>
            <a:r>
              <a:rPr lang="en-US" b="1" dirty="0"/>
              <a:t>predicted with high accuracy</a:t>
            </a:r>
            <a:r>
              <a:rPr lang="en-US" dirty="0"/>
              <a:t>, aiding inventory &amp; demand planning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26AF0-4B8E-71EA-E566-5098BCDD1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319" y="1560768"/>
            <a:ext cx="3583493" cy="25147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B4ED02-22C2-7477-6360-AE05EF748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319" y="4237259"/>
            <a:ext cx="3660448" cy="251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6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86E0C-9907-8027-50E5-D6F01AA4C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3C579-B5A4-CBF5-53A1-C9093C3BD5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99320" y="1510652"/>
            <a:ext cx="6887868" cy="51489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Models Compared:</a:t>
            </a:r>
            <a:r>
              <a:rPr lang="en-US" dirty="0"/>
              <a:t> Logistic Regression vs. Decision Tree Classifier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Placeholder 3">
            <a:extLst>
              <a:ext uri="{FF2B5EF4-FFF2-40B4-BE49-F238E27FC236}">
                <a16:creationId xmlns:a16="http://schemas.microsoft.com/office/drawing/2014/main" id="{568D9537-1667-D7F5-6CBC-81C39DDCC2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755529"/>
              </p:ext>
            </p:extLst>
          </p:nvPr>
        </p:nvGraphicFramePr>
        <p:xfrm>
          <a:off x="550770" y="2025545"/>
          <a:ext cx="6227535" cy="199287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7297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1225665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1308682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906342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  <a:gridCol w="1413876">
                  <a:extLst>
                    <a:ext uri="{9D8B030D-6E8A-4147-A177-3AD203B41FA5}">
                      <a16:colId xmlns:a16="http://schemas.microsoft.com/office/drawing/2014/main" val="35233300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76398">
                <a:tc>
                  <a:txBody>
                    <a:bodyPr/>
                    <a:lstStyle/>
                    <a:p>
                      <a:r>
                        <a:rPr lang="en-US" b="1" dirty="0"/>
                        <a:t>Logistic Regression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77.46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77.55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99.85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87.30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76398">
                <a:tc>
                  <a:txBody>
                    <a:bodyPr/>
                    <a:lstStyle/>
                    <a:p>
                      <a:r>
                        <a:rPr lang="en-US" b="1" dirty="0"/>
                        <a:t>Decision Tree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596FAE6-CD36-A861-31AE-082F1F45F260}"/>
              </a:ext>
            </a:extLst>
          </p:cNvPr>
          <p:cNvSpPr txBox="1">
            <a:spLocks/>
          </p:cNvSpPr>
          <p:nvPr/>
        </p:nvSpPr>
        <p:spPr>
          <a:xfrm>
            <a:off x="564015" y="4334625"/>
            <a:ext cx="5734050" cy="2025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lphaLcPeriod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lphaLcParenR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4000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romanLcPeriod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b="1" dirty="0"/>
              <a:t>Key Findings: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Logistic Regression outperforms Decision Tree in identifying at-risk customers (higher recall).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Businesses can use this model for targeted retention campaigns.</a:t>
            </a:r>
          </a:p>
          <a:p>
            <a:pPr marL="0" indent="0">
              <a:buFont typeface="+mj-lt"/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B93558-D971-4044-BA96-A7DAB4897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903" y="4419149"/>
            <a:ext cx="3205132" cy="22330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C1C536-F015-7B15-4295-E076F2920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441" y="2050613"/>
            <a:ext cx="2373787" cy="19678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0374AE-07D3-78B7-1B52-94D07D7F4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759" y="4424226"/>
            <a:ext cx="2891144" cy="21443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478B35-A892-71ED-A27C-D09C15A7E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1237" y="2013654"/>
            <a:ext cx="2436973" cy="203664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F4E6D4D-D113-8419-20DE-C0382F3A17E3}"/>
              </a:ext>
            </a:extLst>
          </p:cNvPr>
          <p:cNvSpPr txBox="1">
            <a:spLocks/>
          </p:cNvSpPr>
          <p:nvPr/>
        </p:nvSpPr>
        <p:spPr>
          <a:xfrm>
            <a:off x="550770" y="921973"/>
            <a:ext cx="11267440" cy="7228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Predicting Customer Retention (Classification Analysis)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79622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E679C34-122C-4127-90D9-C271AEE94C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437772-7826-4CEE-8E78-517B414A42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26303C-A89C-422C-9097-BDF7002EFC5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DividendVTI</Template>
  <TotalTime>0</TotalTime>
  <Words>634</Words>
  <Application>Microsoft Office PowerPoint</Application>
  <PresentationFormat>Widescreen</PresentationFormat>
  <Paragraphs>91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Gill Sans MT</vt:lpstr>
      <vt:lpstr>Wingdings 2</vt:lpstr>
      <vt:lpstr>DividendVTI</vt:lpstr>
      <vt:lpstr>Online Retail Sales Data Analysis </vt:lpstr>
      <vt:lpstr>Index</vt:lpstr>
      <vt:lpstr>Background Information</vt:lpstr>
      <vt:lpstr>Research Questions</vt:lpstr>
      <vt:lpstr>Dataset Overview</vt:lpstr>
      <vt:lpstr>Exploratory Data Analysis (EDA) &amp; Visualizations</vt:lpstr>
      <vt:lpstr>Exploratory Data Analysis (EDA) &amp; Visualizations</vt:lpstr>
      <vt:lpstr>Predicting Sales Revenue (Regression Analysis)</vt:lpstr>
      <vt:lpstr>PowerPoint Presentation</vt:lpstr>
      <vt:lpstr>Customer Segmentation (Clustering Analysis)</vt:lpstr>
      <vt:lpstr>Conclusion &amp; Key Takeaways</vt:lpstr>
      <vt:lpstr>Recommendations &amp; Business Applications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2023-12-10T17:10:56Z</dcterms:created>
  <dcterms:modified xsi:type="dcterms:W3CDTF">2025-02-11T03:48:06Z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