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97" r:id="rId6"/>
    <p:sldId id="260" r:id="rId7"/>
    <p:sldId id="261" r:id="rId8"/>
    <p:sldId id="262" r:id="rId9"/>
    <p:sldId id="263" r:id="rId10"/>
    <p:sldId id="264" r:id="rId11"/>
    <p:sldId id="265" r:id="rId12"/>
    <p:sldId id="266" r:id="rId13"/>
    <p:sldId id="267" r:id="rId14"/>
    <p:sldId id="268" r:id="rId15"/>
    <p:sldId id="269" r:id="rId16"/>
    <p:sldId id="271" r:id="rId17"/>
    <p:sldId id="274" r:id="rId18"/>
    <p:sldId id="277" r:id="rId19"/>
    <p:sldId id="279" r:id="rId20"/>
    <p:sldId id="293" r:id="rId21"/>
    <p:sldId id="29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78" y="7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7455A-412C-4C42-981A-9430A974F721}" type="datetimeFigureOut">
              <a:rPr lang="en-IN" smtClean="0"/>
              <a:t>03-08-2020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4F70A-5E11-4F3C-AC05-7F819CDE52DA}" type="slidenum">
              <a:rPr lang="en-IN" smtClean="0"/>
              <a:t>‹#›</a:t>
            </a:fld>
            <a:endParaRPr lang="en-IN"/>
          </a:p>
        </p:txBody>
      </p:sp>
    </p:spTree>
    <p:extLst>
      <p:ext uri="{BB962C8B-B14F-4D97-AF65-F5344CB8AC3E}">
        <p14:creationId xmlns:p14="http://schemas.microsoft.com/office/powerpoint/2010/main" val="599155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9B4F70A-5E11-4F3C-AC05-7F819CDE52DA}" type="slidenum">
              <a:rPr lang="en-IN" smtClean="0"/>
              <a:t>2</a:t>
            </a:fld>
            <a:endParaRPr lang="en-IN"/>
          </a:p>
        </p:txBody>
      </p:sp>
    </p:spTree>
    <p:extLst>
      <p:ext uri="{BB962C8B-B14F-4D97-AF65-F5344CB8AC3E}">
        <p14:creationId xmlns:p14="http://schemas.microsoft.com/office/powerpoint/2010/main" val="3293392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9B4F70A-5E11-4F3C-AC05-7F819CDE52DA}" type="slidenum">
              <a:rPr lang="en-IN" smtClean="0"/>
              <a:t>15</a:t>
            </a:fld>
            <a:endParaRPr lang="en-IN"/>
          </a:p>
        </p:txBody>
      </p:sp>
    </p:spTree>
    <p:extLst>
      <p:ext uri="{BB962C8B-B14F-4D97-AF65-F5344CB8AC3E}">
        <p14:creationId xmlns:p14="http://schemas.microsoft.com/office/powerpoint/2010/main" val="2201141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lstStyle/>
          <a:p>
            <a:r>
              <a:rPr lang="en-IN" dirty="0" smtClean="0"/>
              <a:t>INCOGNIT</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7865" y="468868"/>
            <a:ext cx="2286000" cy="1036484"/>
          </a:xfrm>
          <a:prstGeom prst="rect">
            <a:avLst/>
          </a:prstGeom>
        </p:spPr>
      </p:pic>
    </p:spTree>
    <p:extLst>
      <p:ext uri="{BB962C8B-B14F-4D97-AF65-F5344CB8AC3E}">
        <p14:creationId xmlns:p14="http://schemas.microsoft.com/office/powerpoint/2010/main" val="678736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t>PROVISION FOR COLLEGES</a:t>
            </a:r>
          </a:p>
        </p:txBody>
      </p:sp>
      <p:sp>
        <p:nvSpPr>
          <p:cNvPr id="3" name="Content Placeholder 2"/>
          <p:cNvSpPr>
            <a:spLocks noGrp="1"/>
          </p:cNvSpPr>
          <p:nvPr>
            <p:ph idx="1"/>
          </p:nvPr>
        </p:nvSpPr>
        <p:spPr>
          <a:xfrm>
            <a:off x="457200" y="1389564"/>
            <a:ext cx="8229600" cy="5316036"/>
          </a:xfrm>
        </p:spPr>
        <p:txBody>
          <a:bodyPr>
            <a:normAutofit/>
          </a:bodyPr>
          <a:lstStyle/>
          <a:p>
            <a:pPr marL="0" indent="0">
              <a:buNone/>
            </a:pPr>
            <a:r>
              <a:rPr lang="en-IN" sz="1800" dirty="0"/>
              <a:t>First of all The College SPOC have to do registration with required documents &amp; then college can perform following functionalities :</a:t>
            </a:r>
          </a:p>
          <a:p>
            <a:pPr marL="0" indent="0">
              <a:buNone/>
            </a:pPr>
            <a:endParaRPr lang="en-IN" sz="1800" dirty="0" smtClean="0"/>
          </a:p>
          <a:p>
            <a:r>
              <a:rPr lang="en-IN" sz="1800" dirty="0"/>
              <a:t>Register , Verify &amp; Authenticate Alumni.</a:t>
            </a:r>
          </a:p>
          <a:p>
            <a:pPr lvl="1">
              <a:buFont typeface="Wingdings" panose="05000000000000000000" pitchFamily="2" charset="2"/>
              <a:buChar char="Ø"/>
            </a:pPr>
            <a:r>
              <a:rPr lang="en-IN" sz="1400" dirty="0"/>
              <a:t>Colleges can do </a:t>
            </a:r>
            <a:r>
              <a:rPr lang="en-IN" sz="1400" b="1" i="1" dirty="0"/>
              <a:t>Bulk Registration</a:t>
            </a:r>
            <a:r>
              <a:rPr lang="en-IN" sz="1400" i="1" dirty="0"/>
              <a:t> </a:t>
            </a:r>
            <a:r>
              <a:rPr lang="en-IN" sz="1400" dirty="0"/>
              <a:t>of alumni in the single click By Providing Necessary Details As Mentioned in Excel Sheet.</a:t>
            </a:r>
          </a:p>
          <a:p>
            <a:pPr lvl="1">
              <a:buFont typeface="Wingdings" panose="05000000000000000000" pitchFamily="2" charset="2"/>
              <a:buChar char="Ø"/>
            </a:pPr>
            <a:r>
              <a:rPr lang="en-IN" sz="1400" dirty="0"/>
              <a:t>If Alumni Doesn’t Get The Activation Link Then Alumni can do manually Registration &amp; colleges will verify the alumni details &amp; authenticate the alumni</a:t>
            </a:r>
            <a:r>
              <a:rPr lang="en-IN" sz="1400" dirty="0" smtClean="0"/>
              <a:t>.</a:t>
            </a:r>
          </a:p>
          <a:p>
            <a:pPr lvl="1">
              <a:buFont typeface="Wingdings" panose="05000000000000000000" pitchFamily="2" charset="2"/>
              <a:buChar char="Ø"/>
            </a:pPr>
            <a:endParaRPr lang="en-IN" sz="1400" dirty="0"/>
          </a:p>
          <a:p>
            <a:pPr marL="285750" lvl="2" indent="-285750"/>
            <a:r>
              <a:rPr lang="en-IN" sz="1800" dirty="0"/>
              <a:t>Create Events.</a:t>
            </a:r>
          </a:p>
          <a:p>
            <a:pPr marL="742950" lvl="3" indent="-285750">
              <a:buFont typeface="Wingdings" panose="05000000000000000000" pitchFamily="2" charset="2"/>
              <a:buChar char="Ø"/>
            </a:pPr>
            <a:r>
              <a:rPr lang="en-IN" sz="1400" dirty="0"/>
              <a:t>Colleges can create events like Annual Meet , Reunions , Homecomings, Chapter Meet-ups for alumni.</a:t>
            </a:r>
          </a:p>
          <a:p>
            <a:pPr marL="742950" lvl="3" indent="-285750">
              <a:buFont typeface="Wingdings" panose="05000000000000000000" pitchFamily="2" charset="2"/>
              <a:buChar char="Ø"/>
            </a:pPr>
            <a:r>
              <a:rPr lang="en-IN" sz="1400" dirty="0"/>
              <a:t> Alumni can book the event’s tickets online from the portal.</a:t>
            </a:r>
          </a:p>
          <a:p>
            <a:pPr lvl="1">
              <a:buFont typeface="Wingdings" panose="05000000000000000000" pitchFamily="2" charset="2"/>
              <a:buChar char="Ø"/>
            </a:pPr>
            <a:endParaRPr lang="en-IN" sz="1000" dirty="0" smtClean="0"/>
          </a:p>
          <a:p>
            <a:pPr marL="285750" lvl="2" indent="-285750"/>
            <a:r>
              <a:rPr lang="en-IN" sz="1800" dirty="0"/>
              <a:t> Search Alumni.</a:t>
            </a:r>
          </a:p>
          <a:p>
            <a:pPr marL="742950" lvl="3" indent="-285750">
              <a:buFont typeface="Wingdings" panose="05000000000000000000" pitchFamily="2" charset="2"/>
              <a:buChar char="Ø"/>
            </a:pPr>
            <a:r>
              <a:rPr lang="en-IN" sz="1400" dirty="0"/>
              <a:t> College can find alumni with search filters like username, pass out year , subject &amp; </a:t>
            </a:r>
            <a:r>
              <a:rPr lang="en-IN" sz="1400" b="1" i="1" dirty="0"/>
              <a:t>advanced search filters like maps &amp; directory </a:t>
            </a:r>
            <a:r>
              <a:rPr lang="en-IN" sz="1400" dirty="0"/>
              <a:t>to search the alumni.</a:t>
            </a:r>
            <a:endParaRPr lang="en-IN" sz="1800" dirty="0"/>
          </a:p>
          <a:p>
            <a:pPr lvl="1">
              <a:buFont typeface="Wingdings" panose="05000000000000000000" pitchFamily="2" charset="2"/>
              <a:buChar char="Ø"/>
            </a:pPr>
            <a:endParaRPr lang="en-IN" sz="1000" dirty="0"/>
          </a:p>
          <a:p>
            <a:pPr marL="0" indent="0">
              <a:buNone/>
            </a:pPr>
            <a:endParaRPr lang="en-IN" sz="1800" dirty="0"/>
          </a:p>
        </p:txBody>
      </p:sp>
    </p:spTree>
    <p:extLst>
      <p:ext uri="{BB962C8B-B14F-4D97-AF65-F5344CB8AC3E}">
        <p14:creationId xmlns:p14="http://schemas.microsoft.com/office/powerpoint/2010/main" val="3266922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t>PROVISION FOR COLLEGES</a:t>
            </a:r>
          </a:p>
        </p:txBody>
      </p:sp>
      <p:sp>
        <p:nvSpPr>
          <p:cNvPr id="3" name="Content Placeholder 2"/>
          <p:cNvSpPr>
            <a:spLocks noGrp="1"/>
          </p:cNvSpPr>
          <p:nvPr>
            <p:ph idx="1"/>
          </p:nvPr>
        </p:nvSpPr>
        <p:spPr>
          <a:xfrm>
            <a:off x="533400" y="1600200"/>
            <a:ext cx="8229600" cy="4876800"/>
          </a:xfrm>
        </p:spPr>
        <p:txBody>
          <a:bodyPr/>
          <a:lstStyle/>
          <a:p>
            <a:pPr marL="285750" lvl="2" indent="-285750"/>
            <a:r>
              <a:rPr lang="en-IN" sz="1800" dirty="0"/>
              <a:t>Write Blog Post.</a:t>
            </a:r>
          </a:p>
          <a:p>
            <a:pPr marL="742950" lvl="3" indent="-285750">
              <a:buFont typeface="Wingdings" panose="05000000000000000000" pitchFamily="2" charset="2"/>
              <a:buChar char="Ø"/>
            </a:pPr>
            <a:r>
              <a:rPr lang="en-IN" sz="1400" dirty="0"/>
              <a:t>It allows colleges to share their achievements , awards , prestigious memories , reports on their industrial visits &amp; activities etc</a:t>
            </a:r>
            <a:r>
              <a:rPr lang="en-IN" sz="1400" dirty="0" smtClean="0"/>
              <a:t>.</a:t>
            </a:r>
          </a:p>
          <a:p>
            <a:pPr marL="457200" lvl="3" indent="0">
              <a:buNone/>
            </a:pPr>
            <a:endParaRPr lang="en-IN" sz="1400" dirty="0"/>
          </a:p>
          <a:p>
            <a:pPr marL="285750" lvl="2" indent="-285750"/>
            <a:r>
              <a:rPr lang="en-IN" sz="1800" dirty="0"/>
              <a:t>Monitor polls , blog posts &amp; job applications of alumni.</a:t>
            </a:r>
          </a:p>
          <a:p>
            <a:pPr marL="742950" lvl="3" indent="-285750">
              <a:buFont typeface="Wingdings" panose="05000000000000000000" pitchFamily="2" charset="2"/>
              <a:buChar char="Ø"/>
            </a:pPr>
            <a:r>
              <a:rPr lang="en-IN" sz="1400" dirty="0"/>
              <a:t>It is Necessary for college to manage all the activities carried out by alumni. So for that college can block/unblock the alumni on the portal that means alumni’s polls &amp; blog posts are no longer available on the portal</a:t>
            </a:r>
            <a:r>
              <a:rPr lang="en-IN" sz="1400" dirty="0" smtClean="0"/>
              <a:t>.</a:t>
            </a:r>
          </a:p>
          <a:p>
            <a:pPr marL="742950" lvl="3" indent="-285750">
              <a:buFont typeface="Wingdings" panose="05000000000000000000" pitchFamily="2" charset="2"/>
              <a:buChar char="Ø"/>
            </a:pPr>
            <a:endParaRPr lang="en-IN" sz="1400" dirty="0"/>
          </a:p>
          <a:p>
            <a:pPr marL="285750" lvl="2" indent="-285750"/>
            <a:r>
              <a:rPr lang="en-IN" sz="1800" dirty="0"/>
              <a:t>Manage Different Alumni Services.</a:t>
            </a:r>
          </a:p>
          <a:p>
            <a:pPr marL="742950" lvl="3" indent="-285750">
              <a:buFont typeface="Wingdings" panose="05000000000000000000" pitchFamily="2" charset="2"/>
              <a:buChar char="Ø"/>
            </a:pPr>
            <a:r>
              <a:rPr lang="en-IN" sz="1400" dirty="0"/>
              <a:t>Once the request is received for LOR(Letter of Recommendation) , Transcript , Degree Request then it will be managed by the colleges &amp; response will be sent to alumni by Email &amp; SMS</a:t>
            </a:r>
            <a:r>
              <a:rPr lang="en-US" sz="1400" dirty="0" smtClean="0"/>
              <a:t>.</a:t>
            </a:r>
          </a:p>
          <a:p>
            <a:pPr marL="457200" lvl="3" indent="0">
              <a:buNone/>
            </a:pPr>
            <a:endParaRPr lang="en-US" sz="1400" dirty="0"/>
          </a:p>
          <a:p>
            <a:pPr marL="285750" lvl="2" indent="-285750"/>
            <a:r>
              <a:rPr lang="en-IN" sz="1800" dirty="0"/>
              <a:t>Manage Fund-Raising Projects.</a:t>
            </a:r>
          </a:p>
          <a:p>
            <a:pPr marL="742950" lvl="3" indent="-285750">
              <a:buFont typeface="Wingdings" panose="05000000000000000000" pitchFamily="2" charset="2"/>
              <a:buChar char="Ø"/>
            </a:pPr>
            <a:r>
              <a:rPr lang="en-US" sz="1400" dirty="0"/>
              <a:t>Once the request is received for fund raising project then college will verify it &amp; if it is valid then this request will be passed to the Directorate of Higher Education.</a:t>
            </a:r>
          </a:p>
          <a:p>
            <a:pPr marL="742950" lvl="3" indent="-285750">
              <a:buFont typeface="Wingdings" panose="05000000000000000000" pitchFamily="2" charset="2"/>
              <a:buChar char="Ø"/>
            </a:pPr>
            <a:endParaRPr lang="en-IN" sz="1400" dirty="0"/>
          </a:p>
        </p:txBody>
      </p:sp>
    </p:spTree>
    <p:extLst>
      <p:ext uri="{BB962C8B-B14F-4D97-AF65-F5344CB8AC3E}">
        <p14:creationId xmlns:p14="http://schemas.microsoft.com/office/powerpoint/2010/main" val="3360372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normAutofit/>
          </a:bodyPr>
          <a:lstStyle/>
          <a:p>
            <a:pPr algn="l"/>
            <a:r>
              <a:rPr lang="en-IN" sz="3600" dirty="0"/>
              <a:t>PROVISION FOR COLLEGES</a:t>
            </a:r>
          </a:p>
        </p:txBody>
      </p:sp>
      <p:sp>
        <p:nvSpPr>
          <p:cNvPr id="7" name="Content Placeholder 2"/>
          <p:cNvSpPr>
            <a:spLocks noGrp="1"/>
          </p:cNvSpPr>
          <p:nvPr>
            <p:ph idx="1"/>
          </p:nvPr>
        </p:nvSpPr>
        <p:spPr>
          <a:xfrm>
            <a:off x="533400" y="1295400"/>
            <a:ext cx="8229600" cy="4876800"/>
          </a:xfrm>
        </p:spPr>
        <p:txBody>
          <a:bodyPr/>
          <a:lstStyle/>
          <a:p>
            <a:pPr marL="285750" lvl="2" indent="-285750"/>
            <a:r>
              <a:rPr lang="en-IN" sz="1800" dirty="0"/>
              <a:t>Publish Notices on the portal.</a:t>
            </a:r>
          </a:p>
          <a:p>
            <a:pPr marL="742950" lvl="3" indent="-285750">
              <a:buFont typeface="Wingdings" panose="05000000000000000000" pitchFamily="2" charset="2"/>
              <a:buChar char="Ø"/>
            </a:pPr>
            <a:r>
              <a:rPr lang="en-US" sz="1400" dirty="0"/>
              <a:t>Colleges can create notices on the portal regarding Fee collection , Holiday etc</a:t>
            </a:r>
            <a:r>
              <a:rPr lang="en-US" sz="1400" dirty="0" smtClean="0"/>
              <a:t>.</a:t>
            </a:r>
          </a:p>
          <a:p>
            <a:pPr marL="457200" lvl="3" indent="0">
              <a:buNone/>
            </a:pPr>
            <a:endParaRPr lang="en-US" sz="1400" dirty="0"/>
          </a:p>
          <a:p>
            <a:pPr marL="285750" lvl="2" indent="-285750"/>
            <a:r>
              <a:rPr lang="en-IN" sz="1800" dirty="0"/>
              <a:t>Send Regular Updates to Alumni.</a:t>
            </a:r>
          </a:p>
          <a:p>
            <a:pPr marL="742950" lvl="3" indent="-285750">
              <a:buFont typeface="Wingdings" panose="05000000000000000000" pitchFamily="2" charset="2"/>
              <a:buChar char="Ø"/>
            </a:pPr>
            <a:r>
              <a:rPr lang="en-US" sz="1400" dirty="0"/>
              <a:t>Colleges Can Send Job Opportunities , Upcoming Events , News etc to alumni by Email &amp; SMS.</a:t>
            </a:r>
          </a:p>
          <a:p>
            <a:pPr marL="457200" lvl="3" indent="0">
              <a:buNone/>
            </a:pPr>
            <a:endParaRPr lang="en-IN" sz="1400" dirty="0"/>
          </a:p>
        </p:txBody>
      </p:sp>
      <p:pic>
        <p:nvPicPr>
          <p:cNvPr id="8" name="Picture 7"/>
          <p:cNvPicPr>
            <a:picLocks noChangeAspect="1"/>
          </p:cNvPicPr>
          <p:nvPr/>
        </p:nvPicPr>
        <p:blipFill>
          <a:blip r:embed="rId2"/>
          <a:stretch>
            <a:fillRect/>
          </a:stretch>
        </p:blipFill>
        <p:spPr>
          <a:xfrm>
            <a:off x="608162" y="3048000"/>
            <a:ext cx="7927675" cy="3551227"/>
          </a:xfrm>
          <a:prstGeom prst="rect">
            <a:avLst/>
          </a:prstGeom>
        </p:spPr>
      </p:pic>
    </p:spTree>
    <p:extLst>
      <p:ext uri="{BB962C8B-B14F-4D97-AF65-F5344CB8AC3E}">
        <p14:creationId xmlns:p14="http://schemas.microsoft.com/office/powerpoint/2010/main" val="78482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2800" dirty="0"/>
              <a:t>PROVISION FOR </a:t>
            </a:r>
            <a:r>
              <a:rPr lang="en-US" sz="2800" dirty="0"/>
              <a:t>DIRECTORATE OF HIGHER EDUCATION</a:t>
            </a:r>
            <a:r>
              <a:rPr lang="en-IN" dirty="0"/>
              <a:t/>
            </a:r>
            <a:br>
              <a:rPr lang="en-IN" dirty="0"/>
            </a:br>
            <a:r>
              <a:rPr lang="en-IN" dirty="0"/>
              <a:t>						      </a:t>
            </a:r>
            <a:r>
              <a:rPr lang="en-IN" dirty="0" smtClean="0"/>
              <a:t> </a:t>
            </a:r>
            <a:r>
              <a:rPr lang="en-IN" sz="1600" dirty="0" smtClean="0"/>
              <a:t>(</a:t>
            </a:r>
            <a:r>
              <a:rPr lang="en-IN" sz="1600" dirty="0"/>
              <a:t>By Govt. Of GOA)</a:t>
            </a:r>
            <a:endParaRPr lang="en-IN" sz="2400" dirty="0"/>
          </a:p>
        </p:txBody>
      </p:sp>
      <p:sp>
        <p:nvSpPr>
          <p:cNvPr id="3" name="Content Placeholder 2"/>
          <p:cNvSpPr>
            <a:spLocks noGrp="1"/>
          </p:cNvSpPr>
          <p:nvPr>
            <p:ph idx="1"/>
          </p:nvPr>
        </p:nvSpPr>
        <p:spPr>
          <a:xfrm>
            <a:off x="533400" y="1600200"/>
            <a:ext cx="8229600" cy="4953000"/>
          </a:xfrm>
        </p:spPr>
        <p:txBody>
          <a:bodyPr>
            <a:normAutofit lnSpcReduction="10000"/>
          </a:bodyPr>
          <a:lstStyle/>
          <a:p>
            <a:pPr marL="0" indent="0">
              <a:buNone/>
            </a:pPr>
            <a:r>
              <a:rPr lang="en-IN" sz="1600" dirty="0"/>
              <a:t>The Following Functionalities Will be Provided To The Directorate of Higher Education or Alumni </a:t>
            </a:r>
            <a:r>
              <a:rPr lang="en-IN" sz="1800" dirty="0"/>
              <a:t>Association</a:t>
            </a:r>
            <a:r>
              <a:rPr lang="en-IN" sz="1600" dirty="0" smtClean="0"/>
              <a:t>:</a:t>
            </a:r>
          </a:p>
          <a:p>
            <a:pPr marL="0" indent="0">
              <a:buNone/>
            </a:pPr>
            <a:endParaRPr lang="en-IN" sz="1600" dirty="0" smtClean="0"/>
          </a:p>
          <a:p>
            <a:pPr marL="285750" lvl="2" indent="-285750"/>
            <a:r>
              <a:rPr lang="en-IN" sz="1800" dirty="0"/>
              <a:t>Search Colleges &amp;  Alumni On Portal.</a:t>
            </a:r>
          </a:p>
          <a:p>
            <a:pPr marL="742950" lvl="3" indent="-285750">
              <a:buFont typeface="Wingdings" panose="05000000000000000000" pitchFamily="2" charset="2"/>
              <a:buChar char="Ø"/>
            </a:pPr>
            <a:r>
              <a:rPr lang="en-IN" sz="1400" dirty="0"/>
              <a:t>Directorate of Higher Education can search details based on criteria such as colleges , year , subject &amp; </a:t>
            </a:r>
            <a:r>
              <a:rPr lang="en-IN" sz="1400" b="1" i="1" dirty="0"/>
              <a:t>advanced search filters like maps &amp; directory </a:t>
            </a:r>
            <a:r>
              <a:rPr lang="en-IN" sz="1400" dirty="0"/>
              <a:t>to search the alumni</a:t>
            </a:r>
            <a:r>
              <a:rPr lang="en-IN" sz="1400" dirty="0" smtClean="0"/>
              <a:t>.</a:t>
            </a:r>
          </a:p>
          <a:p>
            <a:pPr marL="457200" lvl="3" indent="0">
              <a:buNone/>
            </a:pPr>
            <a:endParaRPr lang="en-IN" sz="1400" dirty="0" smtClean="0"/>
          </a:p>
          <a:p>
            <a:pPr marL="285750" lvl="2" indent="-285750"/>
            <a:r>
              <a:rPr lang="en-IN" sz="1800" dirty="0"/>
              <a:t>Create Discussion / Polls For Opinions.</a:t>
            </a:r>
          </a:p>
          <a:p>
            <a:pPr marL="742950" lvl="3" indent="-285750">
              <a:buFont typeface="Wingdings" panose="05000000000000000000" pitchFamily="2" charset="2"/>
              <a:buChar char="Ø"/>
            </a:pPr>
            <a:r>
              <a:rPr lang="en-IN" sz="1400" dirty="0"/>
              <a:t>Directorate of Higher Education can create polls by asking questions &amp; providing relevant options for the poll to know the opinions , views on various topics.</a:t>
            </a:r>
          </a:p>
          <a:p>
            <a:pPr marL="742950" lvl="3" indent="-285750">
              <a:buFont typeface="Wingdings" panose="05000000000000000000" pitchFamily="2" charset="2"/>
              <a:buChar char="Ø"/>
            </a:pPr>
            <a:r>
              <a:rPr lang="en-IN" sz="1400" dirty="0"/>
              <a:t>For the discussion Directorate of Higher Education can create a thread for discussion</a:t>
            </a:r>
            <a:r>
              <a:rPr lang="en-IN" sz="1400" dirty="0" smtClean="0"/>
              <a:t>.</a:t>
            </a:r>
          </a:p>
          <a:p>
            <a:pPr marL="742950" lvl="3" indent="-285750">
              <a:buFont typeface="Wingdings" panose="05000000000000000000" pitchFamily="2" charset="2"/>
              <a:buChar char="Ø"/>
            </a:pPr>
            <a:endParaRPr lang="en-IN" sz="1400" dirty="0"/>
          </a:p>
          <a:p>
            <a:pPr marL="285750" lvl="2" indent="-285750"/>
            <a:r>
              <a:rPr lang="en-IN" sz="1800" dirty="0"/>
              <a:t>Write a blog post , publish news &amp; create events.</a:t>
            </a:r>
          </a:p>
          <a:p>
            <a:pPr marL="742950" lvl="3" indent="-285750">
              <a:buFont typeface="Wingdings" panose="05000000000000000000" pitchFamily="2" charset="2"/>
              <a:buChar char="Ø"/>
            </a:pPr>
            <a:r>
              <a:rPr lang="en-IN" sz="1400" dirty="0"/>
              <a:t>Directorate of Higher Education can share their achievements , awards , prestigious memories , reports on their international papers &amp; activities etc By Writing Blog post.</a:t>
            </a:r>
          </a:p>
          <a:p>
            <a:pPr marL="742950" lvl="3" indent="-285750">
              <a:buFont typeface="Wingdings" panose="05000000000000000000" pitchFamily="2" charset="2"/>
              <a:buChar char="Ø"/>
            </a:pPr>
            <a:r>
              <a:rPr lang="en-IN" sz="1400" dirty="0"/>
              <a:t>Directorate of higher education can publish news on researches , latest technology trends etc.</a:t>
            </a:r>
          </a:p>
          <a:p>
            <a:pPr marL="742950" lvl="3" indent="-285750">
              <a:buFont typeface="Wingdings" panose="05000000000000000000" pitchFamily="2" charset="2"/>
              <a:buChar char="Ø"/>
            </a:pPr>
            <a:r>
              <a:rPr lang="en-IN" sz="1400" dirty="0"/>
              <a:t>Directorate of higher education can create events like central Annual Meet , Reunions , Homecomings, Chapter Meet-ups for alumni &amp; Alumni can book the event’s tickets online from the </a:t>
            </a:r>
            <a:r>
              <a:rPr lang="en-IN" sz="1400" dirty="0" smtClean="0"/>
              <a:t>portal</a:t>
            </a:r>
            <a:r>
              <a:rPr lang="en-IN" sz="1400" dirty="0"/>
              <a:t>.</a:t>
            </a:r>
          </a:p>
          <a:p>
            <a:pPr marL="0" indent="0">
              <a:buNone/>
            </a:pPr>
            <a:endParaRPr lang="en-IN" sz="1600" dirty="0"/>
          </a:p>
        </p:txBody>
      </p:sp>
    </p:spTree>
    <p:extLst>
      <p:ext uri="{BB962C8B-B14F-4D97-AF65-F5344CB8AC3E}">
        <p14:creationId xmlns:p14="http://schemas.microsoft.com/office/powerpoint/2010/main" val="2239851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dirty="0"/>
              <a:t>PROVISION FOR </a:t>
            </a:r>
            <a:r>
              <a:rPr lang="en-US" sz="2800" dirty="0"/>
              <a:t>DIRECTORATE OF </a:t>
            </a:r>
            <a:r>
              <a:rPr lang="en-US" sz="2800" dirty="0" smtClean="0"/>
              <a:t>HIGHER EDUCATION</a:t>
            </a:r>
            <a:endParaRPr lang="en-IN" sz="2800" dirty="0"/>
          </a:p>
        </p:txBody>
      </p:sp>
      <p:sp>
        <p:nvSpPr>
          <p:cNvPr id="3" name="Content Placeholder 2"/>
          <p:cNvSpPr>
            <a:spLocks noGrp="1"/>
          </p:cNvSpPr>
          <p:nvPr>
            <p:ph idx="1"/>
          </p:nvPr>
        </p:nvSpPr>
        <p:spPr>
          <a:xfrm>
            <a:off x="457200" y="1600200"/>
            <a:ext cx="8229600" cy="5181600"/>
          </a:xfrm>
        </p:spPr>
        <p:txBody>
          <a:bodyPr/>
          <a:lstStyle/>
          <a:p>
            <a:pPr marL="285750" lvl="2" indent="-285750"/>
            <a:r>
              <a:rPr lang="en-IN" sz="1800" dirty="0"/>
              <a:t>Manage Fund-Raising Projects.</a:t>
            </a:r>
          </a:p>
          <a:p>
            <a:pPr marL="742950" lvl="3" indent="-285750">
              <a:buFont typeface="Wingdings" panose="05000000000000000000" pitchFamily="2" charset="2"/>
              <a:buChar char="Ø"/>
            </a:pPr>
            <a:r>
              <a:rPr lang="en-IN" sz="1400" dirty="0"/>
              <a:t>Once  the Fund-Raising Project Request comes then it is going to be reviewed by the expert jury then the requested fund is granted or rejected.</a:t>
            </a:r>
          </a:p>
          <a:p>
            <a:pPr marL="742950" lvl="3" indent="-285750">
              <a:buFont typeface="Wingdings" panose="05000000000000000000" pitchFamily="2" charset="2"/>
              <a:buChar char="Ø"/>
            </a:pPr>
            <a:r>
              <a:rPr lang="en-IN" sz="1400" dirty="0"/>
              <a:t>Once it is granted then all the alumni of various colleges can donate to the project</a:t>
            </a:r>
            <a:r>
              <a:rPr lang="en-IN" sz="1400" dirty="0" smtClean="0"/>
              <a:t>.</a:t>
            </a:r>
          </a:p>
          <a:p>
            <a:pPr marL="457200" lvl="3" indent="0">
              <a:buNone/>
            </a:pPr>
            <a:endParaRPr lang="en-IN" sz="1400" dirty="0"/>
          </a:p>
          <a:p>
            <a:pPr marL="285750" lvl="2" indent="-285750"/>
            <a:r>
              <a:rPr lang="en-IN" sz="1800" dirty="0"/>
              <a:t>Monitor All the Activities carried out by all alumni &amp;colleges.</a:t>
            </a:r>
          </a:p>
          <a:p>
            <a:pPr marL="742950" lvl="3" indent="-285750">
              <a:buFont typeface="Wingdings" panose="05000000000000000000" pitchFamily="2" charset="2"/>
              <a:buChar char="Ø"/>
            </a:pPr>
            <a:r>
              <a:rPr lang="en-IN" sz="1400" dirty="0"/>
              <a:t>Directorate of Higher Education can monitor all the activities &amp; if any suspicious activity found then it can suspend the alumni or college</a:t>
            </a:r>
            <a:r>
              <a:rPr lang="en-IN" sz="1400" dirty="0" smtClean="0"/>
              <a:t>.</a:t>
            </a:r>
            <a:endParaRPr lang="en-IN" dirty="0" smtClean="0"/>
          </a:p>
          <a:p>
            <a:pPr marL="742950" lvl="3" indent="-285750">
              <a:buFont typeface="Wingdings" panose="05000000000000000000" pitchFamily="2" charset="2"/>
              <a:buChar char="Ø"/>
            </a:pPr>
            <a:endParaRPr lang="en-IN" sz="1400" dirty="0"/>
          </a:p>
          <a:p>
            <a:pPr marL="285750" lvl="2" indent="-285750"/>
            <a:r>
              <a:rPr lang="en-IN" sz="1800" dirty="0"/>
              <a:t>Inquiry , Feedback manager &amp; Contact Support.</a:t>
            </a:r>
          </a:p>
          <a:p>
            <a:pPr marL="742950" lvl="3" indent="-285750">
              <a:buFont typeface="Wingdings" panose="05000000000000000000" pitchFamily="2" charset="2"/>
              <a:buChar char="Ø"/>
            </a:pPr>
            <a:r>
              <a:rPr lang="en-IN" sz="1400" dirty="0"/>
              <a:t>Directorate of Higher Education manages the inquiry made by alumni.</a:t>
            </a:r>
          </a:p>
          <a:p>
            <a:pPr marL="742950" lvl="3" indent="-285750">
              <a:buFont typeface="Wingdings" panose="05000000000000000000" pitchFamily="2" charset="2"/>
              <a:buChar char="Ø"/>
            </a:pPr>
            <a:r>
              <a:rPr lang="en-IN" sz="1400" dirty="0"/>
              <a:t>Alumni can share their feedback &amp; feedback will be received to the Directorate of Higher Education for  further improvement.</a:t>
            </a:r>
          </a:p>
          <a:p>
            <a:pPr marL="742950" lvl="3" indent="-285750">
              <a:buFont typeface="Wingdings" panose="05000000000000000000" pitchFamily="2" charset="2"/>
              <a:buChar char="Ø"/>
            </a:pPr>
            <a:r>
              <a:rPr lang="en-IN" sz="1400" dirty="0"/>
              <a:t>Directorate of Higher Education Provides Contact support for any assistance</a:t>
            </a:r>
            <a:r>
              <a:rPr lang="en-IN" sz="1400" dirty="0" smtClean="0"/>
              <a:t>.</a:t>
            </a:r>
          </a:p>
          <a:p>
            <a:pPr marL="457200" lvl="3" indent="0">
              <a:buNone/>
            </a:pPr>
            <a:endParaRPr lang="en-IN" sz="1400" dirty="0"/>
          </a:p>
          <a:p>
            <a:pPr marL="285750" lvl="2" indent="-285750"/>
            <a:r>
              <a:rPr lang="en-IN" sz="1800" dirty="0"/>
              <a:t>Send Regular Updates To Colleges.</a:t>
            </a:r>
          </a:p>
          <a:p>
            <a:pPr marL="742950" lvl="3" indent="-285750">
              <a:buFont typeface="Wingdings" panose="05000000000000000000" pitchFamily="2" charset="2"/>
              <a:buChar char="Ø"/>
            </a:pPr>
            <a:r>
              <a:rPr lang="en-IN" sz="1400" dirty="0"/>
              <a:t>Directorate of Higher Education sends Updates Regarding Central Events ,  News &amp; further endeavours to colleges by Email &amp; SMS.</a:t>
            </a:r>
          </a:p>
          <a:p>
            <a:pPr marL="742950" lvl="3" indent="-285750">
              <a:buFont typeface="Wingdings" panose="05000000000000000000" pitchFamily="2" charset="2"/>
              <a:buChar char="Ø"/>
            </a:pPr>
            <a:endParaRPr lang="en-IN" sz="1400" dirty="0"/>
          </a:p>
        </p:txBody>
      </p:sp>
    </p:spTree>
    <p:extLst>
      <p:ext uri="{BB962C8B-B14F-4D97-AF65-F5344CB8AC3E}">
        <p14:creationId xmlns:p14="http://schemas.microsoft.com/office/powerpoint/2010/main" val="140552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dirty="0"/>
              <a:t>PROVISION FOR </a:t>
            </a:r>
            <a:r>
              <a:rPr lang="en-US" sz="2800" dirty="0"/>
              <a:t>DIRECTORATE OF HIGHER EDUCATION</a:t>
            </a:r>
            <a:endParaRPr lang="en-IN" sz="2800" dirty="0"/>
          </a:p>
        </p:txBody>
      </p:sp>
      <p:pic>
        <p:nvPicPr>
          <p:cNvPr id="4" name="Content Placeholder 3"/>
          <p:cNvPicPr>
            <a:picLocks noGrp="1" noChangeAspect="1"/>
          </p:cNvPicPr>
          <p:nvPr>
            <p:ph idx="1"/>
          </p:nvPr>
        </p:nvPicPr>
        <p:blipFill>
          <a:blip r:embed="rId3"/>
          <a:stretch>
            <a:fillRect/>
          </a:stretch>
        </p:blipFill>
        <p:spPr>
          <a:xfrm>
            <a:off x="457200" y="1872178"/>
            <a:ext cx="8183117" cy="3982006"/>
          </a:xfrm>
          <a:prstGeom prst="rect">
            <a:avLst/>
          </a:prstGeom>
        </p:spPr>
      </p:pic>
    </p:spTree>
    <p:extLst>
      <p:ext uri="{BB962C8B-B14F-4D97-AF65-F5344CB8AC3E}">
        <p14:creationId xmlns:p14="http://schemas.microsoft.com/office/powerpoint/2010/main" val="1630861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p:cNvSpPr>
          <p:nvPr>
            <p:ph idx="1"/>
          </p:nvPr>
        </p:nvSpPr>
        <p:spPr>
          <a:xfrm>
            <a:off x="457200" y="0"/>
            <a:ext cx="8229600" cy="6126163"/>
          </a:xfrm>
        </p:spPr>
        <p:txBody>
          <a:bodyPr>
            <a:normAutofit/>
          </a:bodyPr>
          <a:lstStyle/>
          <a:p>
            <a:pPr marL="0" indent="0" algn="ctr">
              <a:buNone/>
            </a:pPr>
            <a:endParaRPr lang="en-IN" dirty="0" smtClean="0"/>
          </a:p>
          <a:p>
            <a:pPr marL="0" indent="0" algn="ctr">
              <a:buNone/>
            </a:pPr>
            <a:r>
              <a:rPr lang="en-IN" i="1" dirty="0" smtClean="0"/>
              <a:t>[</a:t>
            </a:r>
            <a:r>
              <a:rPr lang="en-IN" i="1" dirty="0"/>
              <a:t>Class Diagram</a:t>
            </a:r>
            <a:r>
              <a:rPr lang="en-IN" i="1" dirty="0" smtClean="0"/>
              <a:t>]</a:t>
            </a:r>
          </a:p>
          <a:p>
            <a:pPr marL="0" indent="0" algn="ctr">
              <a:buNone/>
            </a:pPr>
            <a:endParaRPr lang="en-IN" dirty="0" smtClean="0"/>
          </a:p>
          <a:p>
            <a:pPr marL="0" indent="0" algn="ctr">
              <a:buNone/>
            </a:pPr>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smtClean="0"/>
          </a:p>
          <a:p>
            <a:pPr marL="0" indent="0">
              <a:buNone/>
            </a:pPr>
            <a:endParaRPr lang="en-IN" dirty="0"/>
          </a:p>
        </p:txBody>
      </p:sp>
      <p:pic>
        <p:nvPicPr>
          <p:cNvPr id="5" name="Picture 4"/>
          <p:cNvPicPr>
            <a:picLocks noChangeAspect="1"/>
          </p:cNvPicPr>
          <p:nvPr/>
        </p:nvPicPr>
        <p:blipFill>
          <a:blip r:embed="rId2"/>
          <a:stretch>
            <a:fillRect/>
          </a:stretch>
        </p:blipFill>
        <p:spPr>
          <a:xfrm>
            <a:off x="219754" y="1295400"/>
            <a:ext cx="8704491" cy="5105400"/>
          </a:xfrm>
          <a:prstGeom prst="rect">
            <a:avLst/>
          </a:prstGeom>
        </p:spPr>
      </p:pic>
    </p:spTree>
    <p:extLst>
      <p:ext uri="{BB962C8B-B14F-4D97-AF65-F5344CB8AC3E}">
        <p14:creationId xmlns:p14="http://schemas.microsoft.com/office/powerpoint/2010/main" val="756824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51618"/>
            <a:ext cx="8229600" cy="6530182"/>
          </a:xfrm>
        </p:spPr>
        <p:txBody>
          <a:bodyPr>
            <a:normAutofit/>
          </a:bodyPr>
          <a:lstStyle/>
          <a:p>
            <a:pPr marL="0" indent="0">
              <a:buNone/>
            </a:pPr>
            <a:r>
              <a:rPr lang="en-IN" sz="2000" b="1" dirty="0" smtClean="0"/>
              <a:t>Out Of This :</a:t>
            </a:r>
          </a:p>
          <a:p>
            <a:r>
              <a:rPr lang="en-IN" sz="1600" dirty="0" smtClean="0"/>
              <a:t>For </a:t>
            </a:r>
            <a:r>
              <a:rPr lang="en-IN" sz="1600" dirty="0"/>
              <a:t>The Security Purpose, We Will Add </a:t>
            </a:r>
            <a:r>
              <a:rPr lang="en-US" sz="1600" dirty="0"/>
              <a:t>and </a:t>
            </a:r>
            <a:r>
              <a:rPr lang="en-US" sz="1600" b="1" dirty="0"/>
              <a:t>Image Captcha</a:t>
            </a:r>
            <a:r>
              <a:rPr lang="en-US" sz="1600" dirty="0"/>
              <a:t> and </a:t>
            </a:r>
            <a:r>
              <a:rPr lang="en-IN" sz="1600" b="1" dirty="0"/>
              <a:t>Google reCAPTCHA</a:t>
            </a:r>
            <a:r>
              <a:rPr lang="en-US" sz="1600" dirty="0"/>
              <a:t> service that protects us from spam. It uses advanced risk analysis techniques to tell humans and bots apart</a:t>
            </a:r>
            <a:r>
              <a:rPr lang="en-US" sz="1600" dirty="0" smtClean="0"/>
              <a:t>.</a:t>
            </a:r>
          </a:p>
          <a:p>
            <a:endParaRPr lang="en-US" sz="1600" dirty="0"/>
          </a:p>
          <a:p>
            <a:endParaRPr lang="en-US" sz="1600" dirty="0" smtClean="0"/>
          </a:p>
          <a:p>
            <a:endParaRPr lang="en-US" sz="1600" dirty="0" smtClean="0"/>
          </a:p>
          <a:p>
            <a:endParaRPr lang="en-US" sz="1600" dirty="0"/>
          </a:p>
          <a:p>
            <a:r>
              <a:rPr lang="en-IN" sz="1600" dirty="0"/>
              <a:t>To Save Passwords In Database We Can Use One Of The Hashing or Encryption-Decryption Algorithms Like MD5 , SHA256 , AES , DES etc.</a:t>
            </a:r>
          </a:p>
          <a:p>
            <a:pPr marL="0" indent="0">
              <a:buNone/>
            </a:pPr>
            <a:r>
              <a:rPr lang="en-US" sz="1600" dirty="0" smtClean="0"/>
              <a:t>	ex. MD5 </a:t>
            </a:r>
          </a:p>
          <a:p>
            <a:pPr marL="0" indent="0">
              <a:buNone/>
            </a:pPr>
            <a:r>
              <a:rPr lang="en-US" sz="1600" dirty="0"/>
              <a:t>	</a:t>
            </a:r>
            <a:r>
              <a:rPr lang="en-US" sz="1600" dirty="0" smtClean="0"/>
              <a:t>	</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endParaRPr lang="en-IN" sz="1600" dirty="0" smtClean="0"/>
          </a:p>
          <a:p>
            <a:r>
              <a:rPr lang="en-IN" sz="1600" dirty="0" smtClean="0"/>
              <a:t>If </a:t>
            </a:r>
            <a:r>
              <a:rPr lang="en-IN" sz="1600" dirty="0"/>
              <a:t>Any Suspicious Activity Found Then A Security Question Will be Asked that has been provided during the registration. If answered successfully then &amp; then he/she will be able to continue otherwise redirected to home</a:t>
            </a:r>
            <a:r>
              <a:rPr lang="en-IN" sz="1600" dirty="0" smtClean="0"/>
              <a:t>.</a:t>
            </a:r>
          </a:p>
          <a:p>
            <a:endParaRPr lang="en-IN" sz="1600" dirty="0"/>
          </a:p>
          <a:p>
            <a:pPr marL="0" indent="0">
              <a:buNone/>
            </a:pPr>
            <a:endParaRPr lang="en-US" sz="1600" dirty="0"/>
          </a:p>
        </p:txBody>
      </p:sp>
      <p:pic>
        <p:nvPicPr>
          <p:cNvPr id="4" name="Picture 3"/>
          <p:cNvPicPr>
            <a:picLocks noChangeAspect="1"/>
          </p:cNvPicPr>
          <p:nvPr/>
        </p:nvPicPr>
        <p:blipFill>
          <a:blip r:embed="rId2"/>
          <a:stretch>
            <a:fillRect/>
          </a:stretch>
        </p:blipFill>
        <p:spPr>
          <a:xfrm>
            <a:off x="1981200" y="1524000"/>
            <a:ext cx="2353003" cy="638264"/>
          </a:xfrm>
          <a:prstGeom prst="rect">
            <a:avLst/>
          </a:prstGeom>
        </p:spPr>
      </p:pic>
      <p:pic>
        <p:nvPicPr>
          <p:cNvPr id="5" name="Picture 4"/>
          <p:cNvPicPr>
            <a:picLocks noChangeAspect="1"/>
          </p:cNvPicPr>
          <p:nvPr/>
        </p:nvPicPr>
        <p:blipFill>
          <a:blip r:embed="rId3"/>
          <a:stretch>
            <a:fillRect/>
          </a:stretch>
        </p:blipFill>
        <p:spPr>
          <a:xfrm>
            <a:off x="4962555" y="1524000"/>
            <a:ext cx="1066949" cy="562053"/>
          </a:xfrm>
          <a:prstGeom prst="rect">
            <a:avLst/>
          </a:prstGeom>
        </p:spPr>
      </p:pic>
      <p:pic>
        <p:nvPicPr>
          <p:cNvPr id="6" name="Picture 5"/>
          <p:cNvPicPr>
            <a:picLocks noChangeAspect="1"/>
          </p:cNvPicPr>
          <p:nvPr/>
        </p:nvPicPr>
        <p:blipFill>
          <a:blip r:embed="rId4"/>
          <a:stretch>
            <a:fillRect/>
          </a:stretch>
        </p:blipFill>
        <p:spPr>
          <a:xfrm>
            <a:off x="914400" y="3200400"/>
            <a:ext cx="7619999" cy="1649965"/>
          </a:xfrm>
          <a:prstGeom prst="rect">
            <a:avLst/>
          </a:prstGeom>
        </p:spPr>
      </p:pic>
    </p:spTree>
    <p:extLst>
      <p:ext uri="{BB962C8B-B14F-4D97-AF65-F5344CB8AC3E}">
        <p14:creationId xmlns:p14="http://schemas.microsoft.com/office/powerpoint/2010/main" val="1354497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UNIQUENESS</a:t>
            </a:r>
            <a:endParaRPr lang="en-IN" sz="3600" dirty="0"/>
          </a:p>
        </p:txBody>
      </p:sp>
      <p:sp>
        <p:nvSpPr>
          <p:cNvPr id="3" name="Content Placeholder 2"/>
          <p:cNvSpPr>
            <a:spLocks noGrp="1"/>
          </p:cNvSpPr>
          <p:nvPr>
            <p:ph idx="1"/>
          </p:nvPr>
        </p:nvSpPr>
        <p:spPr>
          <a:xfrm>
            <a:off x="465826" y="1066800"/>
            <a:ext cx="8229600" cy="4525963"/>
          </a:xfrm>
        </p:spPr>
        <p:txBody>
          <a:bodyPr>
            <a:normAutofit/>
          </a:bodyPr>
          <a:lstStyle/>
          <a:p>
            <a:pPr marL="0" indent="0">
              <a:buNone/>
            </a:pPr>
            <a:endParaRPr lang="en-IN" sz="2000" b="1" dirty="0"/>
          </a:p>
          <a:p>
            <a:r>
              <a:rPr lang="en-IN" sz="1800" b="1" dirty="0"/>
              <a:t>Digital Certificates for Alumni.</a:t>
            </a:r>
          </a:p>
          <a:p>
            <a:pPr marL="742950" lvl="3" indent="-285750">
              <a:buFont typeface="Wingdings" panose="05000000000000000000" pitchFamily="2" charset="2"/>
              <a:buChar char="Ø"/>
            </a:pPr>
            <a:r>
              <a:rPr lang="en-US" sz="1600" dirty="0"/>
              <a:t>Once the Alumni Registers &amp; got verified &amp; authenticated by the system then a Digital Certificate Will be Issued to alumni for being part of the Portal/System. Late on it will also help alumni recruiters to verify the alumni</a:t>
            </a:r>
            <a:r>
              <a:rPr lang="en-US" sz="1600" dirty="0" smtClean="0"/>
              <a:t>.</a:t>
            </a:r>
          </a:p>
          <a:p>
            <a:pPr marL="742950" lvl="3" indent="-285750">
              <a:buFont typeface="Wingdings" panose="05000000000000000000" pitchFamily="2" charset="2"/>
              <a:buChar char="Ø"/>
            </a:pPr>
            <a:endParaRPr lang="en-US" sz="1600" dirty="0">
              <a:solidFill>
                <a:prstClr val="black"/>
              </a:solidFill>
            </a:endParaRPr>
          </a:p>
          <a:p>
            <a:pPr marL="742950" lvl="3" indent="-285750">
              <a:buFont typeface="Wingdings" panose="05000000000000000000" pitchFamily="2" charset="2"/>
              <a:buChar char="Ø"/>
            </a:pPr>
            <a:endParaRPr lang="en-IN" sz="1600" dirty="0">
              <a:solidFill>
                <a:prstClr val="black"/>
              </a:solidFill>
            </a:endParaRPr>
          </a:p>
          <a:p>
            <a:pPr marL="0" indent="0">
              <a:buNone/>
            </a:pPr>
            <a:endParaRPr lang="en-IN" sz="1600" dirty="0"/>
          </a:p>
        </p:txBody>
      </p:sp>
      <p:pic>
        <p:nvPicPr>
          <p:cNvPr id="4" name="Picture 3"/>
          <p:cNvPicPr>
            <a:picLocks noChangeAspect="1"/>
          </p:cNvPicPr>
          <p:nvPr/>
        </p:nvPicPr>
        <p:blipFill>
          <a:blip r:embed="rId2"/>
          <a:stretch>
            <a:fillRect/>
          </a:stretch>
        </p:blipFill>
        <p:spPr>
          <a:xfrm>
            <a:off x="2362200" y="2971800"/>
            <a:ext cx="4038600" cy="2734943"/>
          </a:xfrm>
          <a:prstGeom prst="rect">
            <a:avLst/>
          </a:prstGeom>
        </p:spPr>
      </p:pic>
    </p:spTree>
    <p:extLst>
      <p:ext uri="{BB962C8B-B14F-4D97-AF65-F5344CB8AC3E}">
        <p14:creationId xmlns:p14="http://schemas.microsoft.com/office/powerpoint/2010/main" val="878123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UNIQUENESS</a:t>
            </a:r>
            <a:endParaRPr lang="en-IN" sz="3600" dirty="0"/>
          </a:p>
        </p:txBody>
      </p:sp>
      <p:sp>
        <p:nvSpPr>
          <p:cNvPr id="3" name="Content Placeholder 2"/>
          <p:cNvSpPr>
            <a:spLocks noGrp="1"/>
          </p:cNvSpPr>
          <p:nvPr>
            <p:ph idx="1"/>
          </p:nvPr>
        </p:nvSpPr>
        <p:spPr>
          <a:xfrm>
            <a:off x="457200" y="1295400"/>
            <a:ext cx="8229600" cy="5410200"/>
          </a:xfrm>
        </p:spPr>
        <p:txBody>
          <a:bodyPr>
            <a:normAutofit/>
          </a:bodyPr>
          <a:lstStyle/>
          <a:p>
            <a:r>
              <a:rPr lang="en-IN" sz="1600" dirty="0"/>
              <a:t>Fund-Raising Projects.</a:t>
            </a:r>
          </a:p>
          <a:p>
            <a:endParaRPr lang="en-IN" sz="1600" dirty="0"/>
          </a:p>
          <a:p>
            <a:r>
              <a:rPr lang="en-IN" sz="1600" dirty="0"/>
              <a:t>Effortlessly Keeping Track of Alumni.</a:t>
            </a:r>
          </a:p>
          <a:p>
            <a:endParaRPr lang="en-US" sz="1400" i="1" dirty="0"/>
          </a:p>
          <a:p>
            <a:r>
              <a:rPr lang="en-IN" sz="1600" dirty="0"/>
              <a:t>Open Discussion Forum.</a:t>
            </a:r>
          </a:p>
          <a:p>
            <a:pPr marL="0" indent="0">
              <a:buNone/>
            </a:pPr>
            <a:endParaRPr lang="en-IN" sz="1400" i="1" dirty="0"/>
          </a:p>
          <a:p>
            <a:r>
              <a:rPr lang="en-IN" sz="1600" dirty="0"/>
              <a:t>Send Targeted Communication.</a:t>
            </a:r>
          </a:p>
          <a:p>
            <a:endParaRPr lang="en-IN" sz="1600" dirty="0"/>
          </a:p>
          <a:p>
            <a:r>
              <a:rPr lang="en-IN" sz="1600" dirty="0"/>
              <a:t>Improved Security With Google reCAPTCHA &amp; Image Captcha.</a:t>
            </a:r>
          </a:p>
          <a:p>
            <a:endParaRPr lang="en-IN" sz="1600" dirty="0"/>
          </a:p>
          <a:p>
            <a:r>
              <a:rPr lang="en-IN" sz="1600" dirty="0"/>
              <a:t>ChatBot For Support.</a:t>
            </a:r>
          </a:p>
          <a:p>
            <a:endParaRPr lang="en-IN" sz="1600" dirty="0"/>
          </a:p>
          <a:p>
            <a:r>
              <a:rPr lang="en-IN" sz="1600" dirty="0"/>
              <a:t>Local Language Support (By Google).</a:t>
            </a:r>
          </a:p>
          <a:p>
            <a:endParaRPr lang="en-IN" sz="1600" dirty="0"/>
          </a:p>
          <a:p>
            <a:r>
              <a:rPr lang="en-IN" sz="1600" dirty="0"/>
              <a:t>One Click Login Support With Google , Facebook etc.</a:t>
            </a:r>
          </a:p>
          <a:p>
            <a:endParaRPr lang="en-US" sz="1600" i="1" dirty="0"/>
          </a:p>
        </p:txBody>
      </p:sp>
    </p:spTree>
    <p:extLst>
      <p:ext uri="{BB962C8B-B14F-4D97-AF65-F5344CB8AC3E}">
        <p14:creationId xmlns:p14="http://schemas.microsoft.com/office/powerpoint/2010/main" val="1947284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914400"/>
            <a:ext cx="8305800" cy="5262979"/>
          </a:xfrm>
          <a:prstGeom prst="rect">
            <a:avLst/>
          </a:prstGeom>
          <a:noFill/>
        </p:spPr>
        <p:txBody>
          <a:bodyPr wrap="square" rtlCol="0">
            <a:spAutoFit/>
          </a:bodyPr>
          <a:lstStyle/>
          <a:p>
            <a:r>
              <a:rPr lang="en-IN" sz="1600" b="1" dirty="0" smtClean="0"/>
              <a:t>Organization Name : </a:t>
            </a:r>
            <a:r>
              <a:rPr lang="en-IN" sz="1600" dirty="0" smtClean="0"/>
              <a:t>Government Of GOA.</a:t>
            </a:r>
          </a:p>
          <a:p>
            <a:endParaRPr lang="en-IN" sz="1600" dirty="0" smtClean="0"/>
          </a:p>
          <a:p>
            <a:r>
              <a:rPr lang="en-IN" sz="1600" b="1" dirty="0" smtClean="0"/>
              <a:t>Problem Statement : </a:t>
            </a:r>
            <a:r>
              <a:rPr lang="en-US" sz="1600" dirty="0"/>
              <a:t>The Directorate of Higher Education has 7 Government Colleges and 26 aided colleges under it. Altogether, more than 10000 students that pass out from them every year either choose to opt for further studies, work or have their own startups. Currently, there is no mechanism for the colleges and the Directorate to keep a track of the students passing out. Hence, the problem is to develop a web based application for colleges and the Directorate to keep a track of the Alumni. The said application should have the following </a:t>
            </a:r>
            <a:r>
              <a:rPr lang="en-US" sz="1600" dirty="0" smtClean="0"/>
              <a:t>features :- </a:t>
            </a:r>
          </a:p>
          <a:p>
            <a:pPr lvl="1"/>
            <a:r>
              <a:rPr lang="en-US" sz="1600" dirty="0" smtClean="0"/>
              <a:t>(a) allow </a:t>
            </a:r>
            <a:r>
              <a:rPr lang="en-US" sz="1600" dirty="0"/>
              <a:t>the Alumni members to register themselves </a:t>
            </a:r>
            <a:endParaRPr lang="en-US" sz="1600" dirty="0" smtClean="0"/>
          </a:p>
          <a:p>
            <a:pPr lvl="1"/>
            <a:r>
              <a:rPr lang="en-US" sz="1600" dirty="0" smtClean="0"/>
              <a:t>(</a:t>
            </a:r>
            <a:r>
              <a:rPr lang="en-US" sz="1600" dirty="0"/>
              <a:t>b) allow colleges to verify and authenticate their registered alumni </a:t>
            </a:r>
            <a:endParaRPr lang="en-US" sz="1600" dirty="0" smtClean="0"/>
          </a:p>
          <a:p>
            <a:pPr lvl="1"/>
            <a:r>
              <a:rPr lang="en-US" sz="1600" dirty="0" smtClean="0"/>
              <a:t>(</a:t>
            </a:r>
            <a:r>
              <a:rPr lang="en-US" sz="1600" dirty="0"/>
              <a:t>c) provision for alumni members to update their details </a:t>
            </a:r>
            <a:endParaRPr lang="en-US" sz="1600" dirty="0" smtClean="0"/>
          </a:p>
          <a:p>
            <a:pPr lvl="1"/>
            <a:r>
              <a:rPr lang="en-US" sz="1600" dirty="0" smtClean="0"/>
              <a:t>(</a:t>
            </a:r>
            <a:r>
              <a:rPr lang="en-US" sz="1600" dirty="0"/>
              <a:t>d) allow the colleges to search details based on criteria such as year, subject, etc. </a:t>
            </a:r>
            <a:endParaRPr lang="en-US" sz="1600" dirty="0" smtClean="0"/>
          </a:p>
          <a:p>
            <a:pPr lvl="1"/>
            <a:r>
              <a:rPr lang="en-US" sz="1600" dirty="0" smtClean="0"/>
              <a:t>(</a:t>
            </a:r>
            <a:r>
              <a:rPr lang="en-US" sz="1600" dirty="0"/>
              <a:t>e) allow the Directorate to search details based on criteria such as colleges, year, subject, etc. </a:t>
            </a:r>
            <a:endParaRPr lang="en-US" sz="1600" dirty="0" smtClean="0"/>
          </a:p>
          <a:p>
            <a:pPr lvl="1"/>
            <a:r>
              <a:rPr lang="en-US" sz="1600" dirty="0" smtClean="0"/>
              <a:t>(</a:t>
            </a:r>
            <a:r>
              <a:rPr lang="en-US" sz="1600" dirty="0"/>
              <a:t>f) send messages and emails to alumni members </a:t>
            </a:r>
            <a:endParaRPr lang="en-US" sz="1600" dirty="0" smtClean="0"/>
          </a:p>
          <a:p>
            <a:pPr lvl="1"/>
            <a:r>
              <a:rPr lang="en-US" sz="1600" dirty="0" smtClean="0"/>
              <a:t>(</a:t>
            </a:r>
            <a:r>
              <a:rPr lang="en-US" sz="1600" dirty="0"/>
              <a:t>g) group chats, create events, publish notices on the </a:t>
            </a:r>
            <a:r>
              <a:rPr lang="en-US" sz="1600" dirty="0" smtClean="0"/>
              <a:t>portal </a:t>
            </a:r>
          </a:p>
          <a:p>
            <a:pPr lvl="1"/>
            <a:r>
              <a:rPr lang="en-US" sz="1600" dirty="0" smtClean="0"/>
              <a:t>(</a:t>
            </a:r>
            <a:r>
              <a:rPr lang="en-US" sz="1600" dirty="0"/>
              <a:t>h) Security features with login for every user</a:t>
            </a:r>
            <a:r>
              <a:rPr lang="en-US" sz="1600" dirty="0" smtClean="0"/>
              <a:t>.</a:t>
            </a:r>
            <a:endParaRPr lang="en-IN" sz="1600" dirty="0" smtClean="0"/>
          </a:p>
          <a:p>
            <a:endParaRPr lang="en-IN" sz="1600" b="1" dirty="0" smtClean="0"/>
          </a:p>
          <a:p>
            <a:r>
              <a:rPr lang="en-IN" sz="1600" b="1" dirty="0" smtClean="0"/>
              <a:t>Problem Statement Code : </a:t>
            </a:r>
            <a:r>
              <a:rPr lang="en-IN" sz="1600" dirty="0" smtClean="0"/>
              <a:t>DR111</a:t>
            </a:r>
            <a:endParaRPr lang="en-IN" sz="1600" b="1" dirty="0" smtClean="0"/>
          </a:p>
          <a:p>
            <a:r>
              <a:rPr lang="en-IN" sz="1600" b="1" dirty="0" smtClean="0"/>
              <a:t>Team Leader Name : </a:t>
            </a:r>
            <a:r>
              <a:rPr lang="en-IN" sz="1600" dirty="0" smtClean="0"/>
              <a:t>Darsh Patel</a:t>
            </a:r>
            <a:endParaRPr lang="en-IN" sz="1600" dirty="0"/>
          </a:p>
          <a:p>
            <a:r>
              <a:rPr lang="en-IN" sz="1600" b="1" dirty="0" smtClean="0"/>
              <a:t>College Code : </a:t>
            </a:r>
            <a:r>
              <a:rPr lang="en-IN" sz="1600" dirty="0"/>
              <a:t>1-3509532580</a:t>
            </a:r>
          </a:p>
        </p:txBody>
      </p:sp>
      <p:sp>
        <p:nvSpPr>
          <p:cNvPr id="5" name="TextBox 4"/>
          <p:cNvSpPr txBox="1"/>
          <p:nvPr/>
        </p:nvSpPr>
        <p:spPr>
          <a:xfrm>
            <a:off x="2667000" y="152400"/>
            <a:ext cx="4312592" cy="523220"/>
          </a:xfrm>
          <a:prstGeom prst="rect">
            <a:avLst/>
          </a:prstGeom>
          <a:noFill/>
        </p:spPr>
        <p:txBody>
          <a:bodyPr wrap="none" rtlCol="0">
            <a:spAutoFit/>
          </a:bodyPr>
          <a:lstStyle/>
          <a:p>
            <a:pPr algn="ctr"/>
            <a:r>
              <a:rPr lang="en-IN" sz="2800" b="1" dirty="0" smtClean="0"/>
              <a:t>ALUMNI TRACKING SYSTEM</a:t>
            </a:r>
            <a:endParaRPr lang="en-IN" sz="2800" b="1" dirty="0"/>
          </a:p>
        </p:txBody>
      </p:sp>
    </p:spTree>
    <p:extLst>
      <p:ext uri="{BB962C8B-B14F-4D97-AF65-F5344CB8AC3E}">
        <p14:creationId xmlns:p14="http://schemas.microsoft.com/office/powerpoint/2010/main" val="2917004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t>Technology Stack</a:t>
            </a:r>
          </a:p>
        </p:txBody>
      </p:sp>
      <p:sp>
        <p:nvSpPr>
          <p:cNvPr id="3" name="Content Placeholder 2"/>
          <p:cNvSpPr>
            <a:spLocks noGrp="1"/>
          </p:cNvSpPr>
          <p:nvPr>
            <p:ph idx="1"/>
          </p:nvPr>
        </p:nvSpPr>
        <p:spPr/>
        <p:txBody>
          <a:bodyPr>
            <a:normAutofit/>
          </a:bodyPr>
          <a:lstStyle/>
          <a:p>
            <a:pPr marL="0" indent="0">
              <a:buNone/>
            </a:pPr>
            <a:r>
              <a:rPr lang="en-IN" sz="1600" dirty="0"/>
              <a:t>For The Successful Implementation The Following Technologies Will be Used :			</a:t>
            </a:r>
          </a:p>
          <a:p>
            <a:pPr marL="285750" indent="-285750"/>
            <a:r>
              <a:rPr lang="en-IN" sz="1600" dirty="0"/>
              <a:t>HTML</a:t>
            </a:r>
          </a:p>
          <a:p>
            <a:pPr marL="285750" indent="-285750"/>
            <a:r>
              <a:rPr lang="en-IN" sz="1600" dirty="0"/>
              <a:t>CSS</a:t>
            </a:r>
          </a:p>
          <a:p>
            <a:pPr marL="285750" indent="-285750"/>
            <a:r>
              <a:rPr lang="en-IN" sz="1600" dirty="0"/>
              <a:t>JavaScript</a:t>
            </a:r>
          </a:p>
          <a:p>
            <a:pPr marL="285750" indent="-285750"/>
            <a:r>
              <a:rPr lang="en-IN" sz="1600" dirty="0"/>
              <a:t>Ajax</a:t>
            </a:r>
          </a:p>
          <a:p>
            <a:pPr marL="285750" indent="-285750"/>
            <a:r>
              <a:rPr lang="en-IN" sz="1600" dirty="0"/>
              <a:t>jQuery</a:t>
            </a:r>
          </a:p>
          <a:p>
            <a:pPr marL="285750" indent="-285750"/>
            <a:r>
              <a:rPr lang="en-IN" sz="1600" dirty="0"/>
              <a:t>Python (Flask)</a:t>
            </a:r>
          </a:p>
          <a:p>
            <a:pPr marL="285750" indent="-285750"/>
            <a:r>
              <a:rPr lang="en-IN" sz="1600" dirty="0"/>
              <a:t>API , Frameworks &amp; Libraries For Different Services</a:t>
            </a:r>
          </a:p>
          <a:p>
            <a:pPr marL="285750" indent="-285750"/>
            <a:r>
              <a:rPr lang="en-IN" sz="1600" dirty="0"/>
              <a:t>Database (MySQL)</a:t>
            </a:r>
          </a:p>
          <a:p>
            <a:pPr marL="0" indent="0">
              <a:buNone/>
            </a:pPr>
            <a:endParaRPr lang="en-IN" sz="1600" dirty="0"/>
          </a:p>
          <a:p>
            <a:endParaRPr lang="en-IN" sz="1600" dirty="0"/>
          </a:p>
        </p:txBody>
      </p:sp>
    </p:spTree>
    <p:extLst>
      <p:ext uri="{BB962C8B-B14F-4D97-AF65-F5344CB8AC3E}">
        <p14:creationId xmlns:p14="http://schemas.microsoft.com/office/powerpoint/2010/main" val="3175255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dirty="0"/>
              <a:t>THANK YOU !</a:t>
            </a:r>
          </a:p>
          <a:p>
            <a:endParaRPr lang="en-IN" dirty="0"/>
          </a:p>
        </p:txBody>
      </p:sp>
    </p:spTree>
    <p:extLst>
      <p:ext uri="{BB962C8B-B14F-4D97-AF65-F5344CB8AC3E}">
        <p14:creationId xmlns:p14="http://schemas.microsoft.com/office/powerpoint/2010/main" val="2094742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IN" sz="2800" dirty="0" smtClean="0"/>
              <a:t>Alumni Tracking System</a:t>
            </a:r>
            <a:endParaRPr lang="en-IN" sz="2800" dirty="0"/>
          </a:p>
        </p:txBody>
      </p:sp>
      <p:sp>
        <p:nvSpPr>
          <p:cNvPr id="5" name="Content Placeholder 2"/>
          <p:cNvSpPr>
            <a:spLocks noGrp="1"/>
          </p:cNvSpPr>
          <p:nvPr>
            <p:ph idx="1"/>
          </p:nvPr>
        </p:nvSpPr>
        <p:spPr>
          <a:xfrm>
            <a:off x="457200" y="1600200"/>
            <a:ext cx="8229600" cy="4525963"/>
          </a:xfrm>
        </p:spPr>
        <p:txBody>
          <a:bodyPr>
            <a:normAutofit/>
          </a:bodyPr>
          <a:lstStyle/>
          <a:p>
            <a:pPr marL="285750" indent="-285750"/>
            <a:r>
              <a:rPr lang="en-US" sz="2000" dirty="0"/>
              <a:t>Alumni Tracking System is </a:t>
            </a:r>
            <a:r>
              <a:rPr lang="en-US" sz="2000" dirty="0" smtClean="0"/>
              <a:t>an </a:t>
            </a:r>
            <a:r>
              <a:rPr lang="en-US" sz="2000" dirty="0"/>
              <a:t>online </a:t>
            </a:r>
            <a:r>
              <a:rPr lang="en-US" sz="2000" dirty="0" smtClean="0"/>
              <a:t>application </a:t>
            </a:r>
            <a:r>
              <a:rPr lang="en-US" sz="2000" dirty="0"/>
              <a:t>which can act as a interactive medium between the old </a:t>
            </a:r>
            <a:r>
              <a:rPr lang="en-US" sz="2000" dirty="0" smtClean="0"/>
              <a:t>students </a:t>
            </a:r>
            <a:r>
              <a:rPr lang="en-US" sz="2000" dirty="0"/>
              <a:t>and the School, College, University or institution. </a:t>
            </a:r>
            <a:endParaRPr lang="en-US" sz="2000" dirty="0" smtClean="0"/>
          </a:p>
          <a:p>
            <a:pPr marL="0" indent="0">
              <a:buNone/>
            </a:pPr>
            <a:endParaRPr lang="en-US" sz="2000" dirty="0"/>
          </a:p>
          <a:p>
            <a:pPr marL="285750" indent="-285750"/>
            <a:r>
              <a:rPr lang="en-US" sz="2000" dirty="0"/>
              <a:t>An Alumni Tracking System is a </a:t>
            </a:r>
            <a:r>
              <a:rPr lang="en-US" sz="2000" dirty="0" smtClean="0"/>
              <a:t>web-based </a:t>
            </a:r>
            <a:r>
              <a:rPr lang="en-US" sz="2000" dirty="0"/>
              <a:t>application which helps the institutions to track old </a:t>
            </a:r>
            <a:r>
              <a:rPr lang="en-US" sz="2000" dirty="0" smtClean="0"/>
              <a:t>students for </a:t>
            </a:r>
            <a:r>
              <a:rPr lang="en-US" sz="2000" dirty="0"/>
              <a:t>future endeavors. </a:t>
            </a:r>
            <a:endParaRPr lang="en-US" sz="2000" dirty="0" smtClean="0"/>
          </a:p>
          <a:p>
            <a:pPr marL="285750" indent="-285750"/>
            <a:endParaRPr lang="en-US" sz="2000" dirty="0"/>
          </a:p>
          <a:p>
            <a:pPr marL="285750" indent="-285750"/>
            <a:r>
              <a:rPr lang="en-US" sz="2000" dirty="0" smtClean="0"/>
              <a:t>At </a:t>
            </a:r>
            <a:r>
              <a:rPr lang="en-US" sz="2000" dirty="0"/>
              <a:t>the same time it helps the alumni to communicate with the institution, </a:t>
            </a:r>
            <a:r>
              <a:rPr lang="en-US" sz="2000" dirty="0" smtClean="0"/>
              <a:t>maybe </a:t>
            </a:r>
            <a:r>
              <a:rPr lang="en-US" sz="2000" dirty="0"/>
              <a:t>a school, or college or a university and with the old batch mates</a:t>
            </a:r>
            <a:r>
              <a:rPr lang="en-US" sz="2000" dirty="0" smtClean="0"/>
              <a:t>.</a:t>
            </a:r>
          </a:p>
          <a:p>
            <a:pPr marL="0" indent="0">
              <a:buNone/>
            </a:pPr>
            <a:endParaRPr lang="en-US" sz="2000" dirty="0"/>
          </a:p>
          <a:p>
            <a:pPr marL="285750" indent="-285750"/>
            <a:r>
              <a:rPr lang="en-US" sz="2000" dirty="0" smtClean="0"/>
              <a:t>The Main Goal of Alumni Tracking System</a:t>
            </a:r>
            <a:r>
              <a:rPr lang="en-US" sz="2000" dirty="0"/>
              <a:t> </a:t>
            </a:r>
            <a:r>
              <a:rPr lang="en-US" sz="2000" dirty="0" smtClean="0"/>
              <a:t>is to </a:t>
            </a:r>
            <a:r>
              <a:rPr lang="en-US" sz="2000" dirty="0"/>
              <a:t>strategically build and maintain their alumni network, by facilitating engagement, community-building, networking, communications and many other functionalities.</a:t>
            </a:r>
          </a:p>
          <a:p>
            <a:endParaRPr lang="en-IN" sz="2000" dirty="0"/>
          </a:p>
        </p:txBody>
      </p:sp>
    </p:spTree>
    <p:extLst>
      <p:ext uri="{BB962C8B-B14F-4D97-AF65-F5344CB8AC3E}">
        <p14:creationId xmlns:p14="http://schemas.microsoft.com/office/powerpoint/2010/main" val="1553652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IN" sz="3600" dirty="0" smtClean="0"/>
              <a:t>IDEA / APPROACH DETAILS</a:t>
            </a:r>
            <a:endParaRPr lang="en-IN" sz="3600" dirty="0"/>
          </a:p>
        </p:txBody>
      </p:sp>
      <p:sp>
        <p:nvSpPr>
          <p:cNvPr id="5" name="Content Placeholder 2"/>
          <p:cNvSpPr>
            <a:spLocks noGrp="1"/>
          </p:cNvSpPr>
          <p:nvPr>
            <p:ph idx="1"/>
          </p:nvPr>
        </p:nvSpPr>
        <p:spPr>
          <a:xfrm>
            <a:off x="457200" y="1600200"/>
            <a:ext cx="8229600" cy="4525963"/>
          </a:xfrm>
        </p:spPr>
        <p:txBody>
          <a:bodyPr>
            <a:normAutofit/>
          </a:bodyPr>
          <a:lstStyle/>
          <a:p>
            <a:pPr marL="285750" indent="-285750"/>
            <a:r>
              <a:rPr lang="en-US" sz="2000" dirty="0" smtClean="0"/>
              <a:t>The Idea is to develop a web based application</a:t>
            </a:r>
            <a:r>
              <a:rPr lang="en-US" sz="2000" dirty="0"/>
              <a:t> </a:t>
            </a:r>
            <a:r>
              <a:rPr lang="en-US" sz="2000" dirty="0" smtClean="0"/>
              <a:t>which provides </a:t>
            </a:r>
            <a:r>
              <a:rPr lang="en-US" sz="2000" dirty="0"/>
              <a:t>a mechanism to manage the alumni</a:t>
            </a:r>
            <a:r>
              <a:rPr lang="en-US" sz="2000" dirty="0" smtClean="0"/>
              <a:t>.</a:t>
            </a:r>
          </a:p>
          <a:p>
            <a:pPr marL="0" indent="0">
              <a:buNone/>
            </a:pPr>
            <a:endParaRPr lang="en-US" sz="2000" dirty="0"/>
          </a:p>
          <a:p>
            <a:pPr marL="285750" indent="-285750"/>
            <a:r>
              <a:rPr lang="en-US" sz="2000" dirty="0"/>
              <a:t> We need to build provision for :  </a:t>
            </a:r>
          </a:p>
          <a:p>
            <a:pPr marL="0" indent="0">
              <a:buNone/>
            </a:pPr>
            <a:r>
              <a:rPr lang="en-US" sz="2000" dirty="0"/>
              <a:t>	1. </a:t>
            </a:r>
            <a:r>
              <a:rPr lang="en-US" sz="2000" dirty="0" smtClean="0"/>
              <a:t>Alumni</a:t>
            </a:r>
          </a:p>
          <a:p>
            <a:pPr lvl="3">
              <a:buFont typeface="Arial" panose="020B0604020202020204" pitchFamily="34" charset="0"/>
              <a:buChar char="•"/>
            </a:pPr>
            <a:r>
              <a:rPr lang="en-US" sz="1400" dirty="0" smtClean="0"/>
              <a:t>A Student of a College Who had Completed Any Course From Particular College.</a:t>
            </a:r>
            <a:endParaRPr lang="en-US" sz="1400" dirty="0"/>
          </a:p>
          <a:p>
            <a:pPr marL="0" indent="0">
              <a:buNone/>
            </a:pPr>
            <a:r>
              <a:rPr lang="en-US" sz="2000" dirty="0"/>
              <a:t>	2. </a:t>
            </a:r>
            <a:r>
              <a:rPr lang="en-US" sz="2000" dirty="0" smtClean="0"/>
              <a:t>College</a:t>
            </a:r>
          </a:p>
          <a:p>
            <a:pPr lvl="3">
              <a:buFont typeface="Arial" panose="020B0604020202020204" pitchFamily="34" charset="0"/>
              <a:buChar char="•"/>
            </a:pPr>
            <a:r>
              <a:rPr lang="en-US" sz="1400" dirty="0" smtClean="0"/>
              <a:t>A College Which is Approved By Government Of Goa.</a:t>
            </a:r>
          </a:p>
          <a:p>
            <a:pPr marL="0" indent="0">
              <a:buNone/>
            </a:pPr>
            <a:r>
              <a:rPr lang="en-US" sz="2000" dirty="0"/>
              <a:t>	3. Directorate of Higher Education</a:t>
            </a:r>
            <a:r>
              <a:rPr lang="en-US" sz="2000" dirty="0" smtClean="0"/>
              <a:t> (</a:t>
            </a:r>
            <a:r>
              <a:rPr lang="en-US" sz="2000" dirty="0"/>
              <a:t>By Govt. Of Goa</a:t>
            </a:r>
            <a:r>
              <a:rPr lang="en-US" sz="2000" dirty="0" smtClean="0"/>
              <a:t>)</a:t>
            </a:r>
            <a:r>
              <a:rPr lang="en-US" sz="800" dirty="0"/>
              <a:t>	</a:t>
            </a:r>
            <a:endParaRPr lang="en-US" sz="800" dirty="0" smtClean="0"/>
          </a:p>
          <a:p>
            <a:pPr marL="1657350" lvl="6" indent="-285750"/>
            <a:r>
              <a:rPr lang="en-US" sz="1400" dirty="0" smtClean="0"/>
              <a:t>An Organization / Association Which Manages All The Matters Related to Education In Goa.</a:t>
            </a:r>
            <a:endParaRPr lang="en-US" sz="800" dirty="0"/>
          </a:p>
        </p:txBody>
      </p:sp>
    </p:spTree>
    <p:extLst>
      <p:ext uri="{BB962C8B-B14F-4D97-AF65-F5344CB8AC3E}">
        <p14:creationId xmlns:p14="http://schemas.microsoft.com/office/powerpoint/2010/main" val="1677196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994" y="825963"/>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Colleges</a:t>
            </a:r>
            <a:endParaRPr lang="en-IN" dirty="0"/>
          </a:p>
        </p:txBody>
      </p:sp>
      <p:sp>
        <p:nvSpPr>
          <p:cNvPr id="5" name="Oval 4"/>
          <p:cNvSpPr/>
          <p:nvPr/>
        </p:nvSpPr>
        <p:spPr>
          <a:xfrm>
            <a:off x="2438400" y="1664164"/>
            <a:ext cx="12192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System</a:t>
            </a:r>
            <a:endParaRPr lang="en-IN" dirty="0"/>
          </a:p>
        </p:txBody>
      </p:sp>
      <p:cxnSp>
        <p:nvCxnSpPr>
          <p:cNvPr id="6" name="Elbow Connector 5"/>
          <p:cNvCxnSpPr/>
          <p:nvPr/>
        </p:nvCxnSpPr>
        <p:spPr>
          <a:xfrm>
            <a:off x="914400" y="1206964"/>
            <a:ext cx="1524000" cy="974558"/>
          </a:xfrm>
          <a:prstGeom prst="bentConnector3">
            <a:avLst>
              <a:gd name="adj1" fmla="val 22887"/>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09204" y="1940539"/>
            <a:ext cx="1326004" cy="261610"/>
          </a:xfrm>
          <a:prstGeom prst="rect">
            <a:avLst/>
          </a:prstGeom>
          <a:noFill/>
        </p:spPr>
        <p:txBody>
          <a:bodyPr wrap="none" rtlCol="0">
            <a:spAutoFit/>
          </a:bodyPr>
          <a:lstStyle/>
          <a:p>
            <a:r>
              <a:rPr lang="en-IN" sz="1100" dirty="0" smtClean="0"/>
              <a:t>College Registration</a:t>
            </a:r>
            <a:endParaRPr lang="en-IN" sz="1100" dirty="0"/>
          </a:p>
        </p:txBody>
      </p:sp>
      <p:cxnSp>
        <p:nvCxnSpPr>
          <p:cNvPr id="8" name="Elbow Connector 7"/>
          <p:cNvCxnSpPr>
            <a:stCxn id="5" idx="0"/>
            <a:endCxn id="4" idx="3"/>
          </p:cNvCxnSpPr>
          <p:nvPr/>
        </p:nvCxnSpPr>
        <p:spPr>
          <a:xfrm rot="16200000" flipV="1">
            <a:off x="2083147" y="699311"/>
            <a:ext cx="647701" cy="12820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59748" y="806412"/>
            <a:ext cx="783099" cy="276999"/>
          </a:xfrm>
          <a:prstGeom prst="rect">
            <a:avLst/>
          </a:prstGeom>
          <a:noFill/>
        </p:spPr>
        <p:txBody>
          <a:bodyPr wrap="none" rtlCol="0">
            <a:spAutoFit/>
          </a:bodyPr>
          <a:lstStyle/>
          <a:p>
            <a:r>
              <a:rPr lang="en-IN" sz="1200" dirty="0" smtClean="0"/>
              <a:t>Response</a:t>
            </a:r>
            <a:endParaRPr lang="en-IN" sz="1200" dirty="0"/>
          </a:p>
        </p:txBody>
      </p:sp>
      <p:cxnSp>
        <p:nvCxnSpPr>
          <p:cNvPr id="10" name="Elbow Connector 9"/>
          <p:cNvCxnSpPr/>
          <p:nvPr/>
        </p:nvCxnSpPr>
        <p:spPr>
          <a:xfrm>
            <a:off x="941187" y="1195400"/>
            <a:ext cx="1676400" cy="1364820"/>
          </a:xfrm>
          <a:prstGeom prst="bentConnector3">
            <a:avLst>
              <a:gd name="adj1" fmla="val -19944"/>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2857" y="2175975"/>
            <a:ext cx="1823472" cy="430887"/>
          </a:xfrm>
          <a:prstGeom prst="rect">
            <a:avLst/>
          </a:prstGeom>
          <a:noFill/>
        </p:spPr>
        <p:txBody>
          <a:bodyPr wrap="square" rtlCol="0">
            <a:spAutoFit/>
          </a:bodyPr>
          <a:lstStyle/>
          <a:p>
            <a:r>
              <a:rPr lang="en-IN" sz="1100" dirty="0" smtClean="0"/>
              <a:t>Add Alumni with bulk registration with excel Sheet</a:t>
            </a:r>
            <a:endParaRPr lang="en-IN" sz="1400" dirty="0"/>
          </a:p>
        </p:txBody>
      </p:sp>
      <p:sp>
        <p:nvSpPr>
          <p:cNvPr id="12" name="Rectangle 11"/>
          <p:cNvSpPr/>
          <p:nvPr/>
        </p:nvSpPr>
        <p:spPr>
          <a:xfrm>
            <a:off x="5680396" y="1021145"/>
            <a:ext cx="1066800" cy="342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Alumni</a:t>
            </a:r>
            <a:endParaRPr lang="en-IN" dirty="0"/>
          </a:p>
        </p:txBody>
      </p:sp>
      <p:cxnSp>
        <p:nvCxnSpPr>
          <p:cNvPr id="13" name="Elbow Connector 12"/>
          <p:cNvCxnSpPr>
            <a:stCxn id="5" idx="6"/>
            <a:endCxn id="12" idx="1"/>
          </p:cNvCxnSpPr>
          <p:nvPr/>
        </p:nvCxnSpPr>
        <p:spPr>
          <a:xfrm flipV="1">
            <a:off x="3657600" y="1192596"/>
            <a:ext cx="2022796" cy="9668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5400000" flipH="1">
            <a:off x="4177523" y="1627707"/>
            <a:ext cx="1342448" cy="400110"/>
          </a:xfrm>
          <a:prstGeom prst="rect">
            <a:avLst/>
          </a:prstGeom>
          <a:noFill/>
        </p:spPr>
        <p:txBody>
          <a:bodyPr wrap="square" rtlCol="0">
            <a:spAutoFit/>
          </a:bodyPr>
          <a:lstStyle/>
          <a:p>
            <a:r>
              <a:rPr lang="en-IN" sz="1000" dirty="0" smtClean="0"/>
              <a:t>Sends Activation </a:t>
            </a:r>
          </a:p>
          <a:p>
            <a:r>
              <a:rPr lang="en-IN" sz="1000" dirty="0" smtClean="0"/>
              <a:t>Link</a:t>
            </a:r>
            <a:endParaRPr lang="en-IN" sz="1000" dirty="0"/>
          </a:p>
        </p:txBody>
      </p:sp>
      <p:cxnSp>
        <p:nvCxnSpPr>
          <p:cNvPr id="15" name="Elbow Connector 14"/>
          <p:cNvCxnSpPr/>
          <p:nvPr/>
        </p:nvCxnSpPr>
        <p:spPr>
          <a:xfrm rot="5400000">
            <a:off x="4411683" y="293002"/>
            <a:ext cx="1272429" cy="29694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62563" y="2165455"/>
            <a:ext cx="1917833" cy="276999"/>
          </a:xfrm>
          <a:prstGeom prst="rect">
            <a:avLst/>
          </a:prstGeom>
          <a:noFill/>
        </p:spPr>
        <p:txBody>
          <a:bodyPr wrap="none" rtlCol="0">
            <a:spAutoFit/>
          </a:bodyPr>
          <a:lstStyle/>
          <a:p>
            <a:r>
              <a:rPr lang="en-IN" sz="1200" dirty="0" smtClean="0"/>
              <a:t>Activate &amp; Register Account</a:t>
            </a:r>
            <a:endParaRPr lang="en-IN" sz="1200" dirty="0"/>
          </a:p>
        </p:txBody>
      </p:sp>
      <p:sp>
        <p:nvSpPr>
          <p:cNvPr id="17" name="Rounded Rectangle 16"/>
          <p:cNvSpPr/>
          <p:nvPr/>
        </p:nvSpPr>
        <p:spPr>
          <a:xfrm>
            <a:off x="650070" y="3726638"/>
            <a:ext cx="1752600" cy="4572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Write blog post , create events &amp; Publish notices</a:t>
            </a:r>
            <a:endParaRPr lang="en-IN" sz="1200" dirty="0"/>
          </a:p>
        </p:txBody>
      </p:sp>
      <p:cxnSp>
        <p:nvCxnSpPr>
          <p:cNvPr id="18" name="Elbow Connector 17"/>
          <p:cNvCxnSpPr>
            <a:endCxn id="17" idx="1"/>
          </p:cNvCxnSpPr>
          <p:nvPr/>
        </p:nvCxnSpPr>
        <p:spPr>
          <a:xfrm rot="16200000" flipH="1">
            <a:off x="-904457" y="2400710"/>
            <a:ext cx="2720613" cy="3884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650070" y="4243996"/>
            <a:ext cx="1752600" cy="54398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Search details based on criteria such as year , subject etc</a:t>
            </a:r>
            <a:r>
              <a:rPr lang="en-US" sz="1200" dirty="0" smtClean="0"/>
              <a:t>.</a:t>
            </a:r>
            <a:endParaRPr lang="en-US" sz="1200" dirty="0"/>
          </a:p>
        </p:txBody>
      </p:sp>
      <p:sp>
        <p:nvSpPr>
          <p:cNvPr id="20" name="Rounded Rectangle 19"/>
          <p:cNvSpPr/>
          <p:nvPr/>
        </p:nvSpPr>
        <p:spPr>
          <a:xfrm>
            <a:off x="650070" y="4848140"/>
            <a:ext cx="1752600" cy="39704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Monitor the activities carried out by alumni</a:t>
            </a:r>
          </a:p>
        </p:txBody>
      </p:sp>
      <p:sp>
        <p:nvSpPr>
          <p:cNvPr id="21" name="Rounded Rectangle 20"/>
          <p:cNvSpPr/>
          <p:nvPr/>
        </p:nvSpPr>
        <p:spPr>
          <a:xfrm>
            <a:off x="650070" y="5305340"/>
            <a:ext cx="1752600" cy="39704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Send regular updates by SMS &amp; email to alumni</a:t>
            </a:r>
          </a:p>
        </p:txBody>
      </p:sp>
      <p:cxnSp>
        <p:nvCxnSpPr>
          <p:cNvPr id="22" name="Elbow Connector 21"/>
          <p:cNvCxnSpPr/>
          <p:nvPr/>
        </p:nvCxnSpPr>
        <p:spPr>
          <a:xfrm rot="16200000" flipH="1">
            <a:off x="176407" y="4015215"/>
            <a:ext cx="533017" cy="3577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endCxn id="20" idx="1"/>
          </p:cNvCxnSpPr>
          <p:nvPr/>
        </p:nvCxnSpPr>
        <p:spPr>
          <a:xfrm rot="16200000" flipH="1">
            <a:off x="180368" y="4576958"/>
            <a:ext cx="558405" cy="3810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endCxn id="21" idx="1"/>
          </p:cNvCxnSpPr>
          <p:nvPr/>
        </p:nvCxnSpPr>
        <p:spPr>
          <a:xfrm rot="16200000" flipH="1">
            <a:off x="230970" y="5084761"/>
            <a:ext cx="457200" cy="3810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50070" y="5762540"/>
            <a:ext cx="1752600" cy="56860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Grant Fund Raising Projects For Request To Association</a:t>
            </a:r>
            <a:endParaRPr lang="en-US" sz="1200" dirty="0"/>
          </a:p>
        </p:txBody>
      </p:sp>
      <p:cxnSp>
        <p:nvCxnSpPr>
          <p:cNvPr id="26" name="Elbow Connector 25"/>
          <p:cNvCxnSpPr>
            <a:endCxn id="25" idx="1"/>
          </p:cNvCxnSpPr>
          <p:nvPr/>
        </p:nvCxnSpPr>
        <p:spPr>
          <a:xfrm rot="16200000" flipH="1">
            <a:off x="188078" y="5584853"/>
            <a:ext cx="542984" cy="3810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3871879" y="3422220"/>
            <a:ext cx="1384644" cy="41383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create groups chat/networks</a:t>
            </a:r>
            <a:r>
              <a:rPr lang="en-IN" sz="1200" dirty="0" smtClean="0"/>
              <a:t>.</a:t>
            </a:r>
            <a:endParaRPr lang="en-IN" sz="1200" dirty="0"/>
          </a:p>
        </p:txBody>
      </p:sp>
      <p:sp>
        <p:nvSpPr>
          <p:cNvPr id="28" name="Rounded Rectangle 27"/>
          <p:cNvSpPr/>
          <p:nvPr/>
        </p:nvSpPr>
        <p:spPr>
          <a:xfrm>
            <a:off x="4161439" y="3902951"/>
            <a:ext cx="1095084" cy="41082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create post in </a:t>
            </a:r>
            <a:r>
              <a:rPr lang="en-IN" sz="1200" dirty="0" smtClean="0"/>
              <a:t> </a:t>
            </a:r>
            <a:r>
              <a:rPr lang="en-IN" sz="1200" dirty="0"/>
              <a:t>blog section</a:t>
            </a:r>
            <a:r>
              <a:rPr lang="en-IN" sz="1200" dirty="0" smtClean="0"/>
              <a:t>.</a:t>
            </a:r>
            <a:endParaRPr lang="en-IN" sz="1200" dirty="0"/>
          </a:p>
        </p:txBody>
      </p:sp>
      <p:sp>
        <p:nvSpPr>
          <p:cNvPr id="29" name="Rounded Rectangle 28"/>
          <p:cNvSpPr/>
          <p:nvPr/>
        </p:nvSpPr>
        <p:spPr>
          <a:xfrm>
            <a:off x="4329079" y="4376599"/>
            <a:ext cx="927444" cy="25842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post a jobs</a:t>
            </a:r>
          </a:p>
        </p:txBody>
      </p:sp>
      <p:sp>
        <p:nvSpPr>
          <p:cNvPr id="30" name="Rounded Rectangle 29"/>
          <p:cNvSpPr/>
          <p:nvPr/>
        </p:nvSpPr>
        <p:spPr>
          <a:xfrm>
            <a:off x="3906169" y="4704334"/>
            <a:ext cx="1384644" cy="5873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interact with alumni recruiters , college</a:t>
            </a:r>
          </a:p>
        </p:txBody>
      </p:sp>
      <p:sp>
        <p:nvSpPr>
          <p:cNvPr id="31" name="Rounded Rectangle 30"/>
          <p:cNvSpPr/>
          <p:nvPr/>
        </p:nvSpPr>
        <p:spPr>
          <a:xfrm>
            <a:off x="3851215" y="5361035"/>
            <a:ext cx="1468464" cy="51287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Request for fundraising projects</a:t>
            </a:r>
          </a:p>
        </p:txBody>
      </p:sp>
      <p:sp>
        <p:nvSpPr>
          <p:cNvPr id="32" name="Rounded Rectangle 31"/>
          <p:cNvSpPr/>
          <p:nvPr/>
        </p:nvSpPr>
        <p:spPr>
          <a:xfrm>
            <a:off x="3851215" y="5943219"/>
            <a:ext cx="1468464" cy="61890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Request For Alumni Services Like LOR , Degree Request etc</a:t>
            </a:r>
          </a:p>
        </p:txBody>
      </p:sp>
      <p:cxnSp>
        <p:nvCxnSpPr>
          <p:cNvPr id="33" name="Elbow Connector 32"/>
          <p:cNvCxnSpPr/>
          <p:nvPr/>
        </p:nvCxnSpPr>
        <p:spPr>
          <a:xfrm rot="5400000">
            <a:off x="4452714" y="1874714"/>
            <a:ext cx="2531275" cy="9486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28" idx="3"/>
          </p:cNvCxnSpPr>
          <p:nvPr/>
        </p:nvCxnSpPr>
        <p:spPr>
          <a:xfrm rot="10800000" flipV="1">
            <a:off x="5256523" y="3629137"/>
            <a:ext cx="543616" cy="479228"/>
          </a:xfrm>
          <a:prstGeom prst="bentConnector3">
            <a:avLst>
              <a:gd name="adj1" fmla="val 16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endCxn id="29" idx="3"/>
          </p:cNvCxnSpPr>
          <p:nvPr/>
        </p:nvCxnSpPr>
        <p:spPr>
          <a:xfrm rot="10800000" flipV="1">
            <a:off x="5256523" y="4108363"/>
            <a:ext cx="543616" cy="397449"/>
          </a:xfrm>
          <a:prstGeom prst="bentConnector3">
            <a:avLst>
              <a:gd name="adj1" fmla="val -4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30" idx="3"/>
          </p:cNvCxnSpPr>
          <p:nvPr/>
        </p:nvCxnSpPr>
        <p:spPr>
          <a:xfrm rot="10800000" flipV="1">
            <a:off x="5290813" y="4505811"/>
            <a:ext cx="509326" cy="492219"/>
          </a:xfrm>
          <a:prstGeom prst="bentConnector3">
            <a:avLst>
              <a:gd name="adj1" fmla="val -16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endCxn id="31" idx="3"/>
          </p:cNvCxnSpPr>
          <p:nvPr/>
        </p:nvCxnSpPr>
        <p:spPr>
          <a:xfrm rot="5400000">
            <a:off x="5250188" y="5067521"/>
            <a:ext cx="619443" cy="4804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endCxn id="32" idx="3"/>
          </p:cNvCxnSpPr>
          <p:nvPr/>
        </p:nvCxnSpPr>
        <p:spPr>
          <a:xfrm rot="5400000">
            <a:off x="5242310" y="5694842"/>
            <a:ext cx="635198" cy="4804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5" idx="3"/>
          </p:cNvCxnSpPr>
          <p:nvPr/>
        </p:nvCxnSpPr>
        <p:spPr>
          <a:xfrm flipV="1">
            <a:off x="2402670" y="2594291"/>
            <a:ext cx="322665" cy="34525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1" idx="3"/>
          </p:cNvCxnSpPr>
          <p:nvPr/>
        </p:nvCxnSpPr>
        <p:spPr>
          <a:xfrm>
            <a:off x="2402670" y="5503861"/>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0" idx="3"/>
          </p:cNvCxnSpPr>
          <p:nvPr/>
        </p:nvCxnSpPr>
        <p:spPr>
          <a:xfrm>
            <a:off x="2402670" y="5046661"/>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9" idx="3"/>
          </p:cNvCxnSpPr>
          <p:nvPr/>
        </p:nvCxnSpPr>
        <p:spPr>
          <a:xfrm>
            <a:off x="2402670" y="4515989"/>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7" idx="3"/>
          </p:cNvCxnSpPr>
          <p:nvPr/>
        </p:nvCxnSpPr>
        <p:spPr>
          <a:xfrm>
            <a:off x="2402670" y="395523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2" idx="1"/>
            <a:endCxn id="5" idx="4"/>
          </p:cNvCxnSpPr>
          <p:nvPr/>
        </p:nvCxnSpPr>
        <p:spPr>
          <a:xfrm rot="10800000">
            <a:off x="3048001" y="2654765"/>
            <a:ext cx="803215" cy="35979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6788143" y="3643575"/>
            <a:ext cx="1517658" cy="83998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search details based on criteria such as colleges, year, subject, etc</a:t>
            </a:r>
            <a:r>
              <a:rPr lang="en-US" sz="1200" dirty="0" smtClean="0"/>
              <a:t>.</a:t>
            </a:r>
            <a:endParaRPr lang="en-US" sz="1200" dirty="0"/>
          </a:p>
        </p:txBody>
      </p:sp>
      <p:sp>
        <p:nvSpPr>
          <p:cNvPr id="46" name="Rectangle 45"/>
          <p:cNvSpPr/>
          <p:nvPr/>
        </p:nvSpPr>
        <p:spPr>
          <a:xfrm>
            <a:off x="7517867" y="1968964"/>
            <a:ext cx="1524000" cy="952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Directorate of</a:t>
            </a:r>
          </a:p>
          <a:p>
            <a:pPr algn="ctr"/>
            <a:r>
              <a:rPr lang="en-IN" dirty="0" smtClean="0"/>
              <a:t>Higher </a:t>
            </a:r>
          </a:p>
          <a:p>
            <a:pPr algn="ctr"/>
            <a:r>
              <a:rPr lang="en-IN" dirty="0" smtClean="0"/>
              <a:t>Education</a:t>
            </a:r>
            <a:endParaRPr lang="en-IN" dirty="0"/>
          </a:p>
        </p:txBody>
      </p:sp>
      <p:cxnSp>
        <p:nvCxnSpPr>
          <p:cNvPr id="47" name="Elbow Connector 46"/>
          <p:cNvCxnSpPr>
            <a:endCxn id="45" idx="3"/>
          </p:cNvCxnSpPr>
          <p:nvPr/>
        </p:nvCxnSpPr>
        <p:spPr>
          <a:xfrm rot="5400000">
            <a:off x="7893091" y="3238133"/>
            <a:ext cx="1238147" cy="4127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895223" y="4551934"/>
            <a:ext cx="1410578" cy="54123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create post in blog , publish news &amp; events</a:t>
            </a:r>
          </a:p>
        </p:txBody>
      </p:sp>
      <p:sp>
        <p:nvSpPr>
          <p:cNvPr id="49" name="Rounded Rectangle 48"/>
          <p:cNvSpPr/>
          <p:nvPr/>
        </p:nvSpPr>
        <p:spPr>
          <a:xfrm>
            <a:off x="6788143" y="5161534"/>
            <a:ext cx="1517658" cy="50545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Manage fundraising projects</a:t>
            </a:r>
          </a:p>
        </p:txBody>
      </p:sp>
      <p:sp>
        <p:nvSpPr>
          <p:cNvPr id="50" name="Rounded Rectangle 49"/>
          <p:cNvSpPr/>
          <p:nvPr/>
        </p:nvSpPr>
        <p:spPr>
          <a:xfrm>
            <a:off x="6921157" y="5666993"/>
            <a:ext cx="1384644" cy="41383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Manage Inquiries &amp; </a:t>
            </a:r>
            <a:r>
              <a:rPr lang="en-IN" sz="1200" dirty="0" smtClean="0"/>
              <a:t>feedback.</a:t>
            </a:r>
            <a:endParaRPr lang="en-IN" sz="1200" dirty="0"/>
          </a:p>
        </p:txBody>
      </p:sp>
      <p:sp>
        <p:nvSpPr>
          <p:cNvPr id="51" name="Rounded Rectangle 50"/>
          <p:cNvSpPr/>
          <p:nvPr/>
        </p:nvSpPr>
        <p:spPr>
          <a:xfrm>
            <a:off x="6895223" y="6165806"/>
            <a:ext cx="1410578" cy="60375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Sending Regular Updates By SMS &amp; Email To Colleges</a:t>
            </a:r>
            <a:endParaRPr lang="en-IN" sz="1200" dirty="0"/>
          </a:p>
        </p:txBody>
      </p:sp>
      <p:cxnSp>
        <p:nvCxnSpPr>
          <p:cNvPr id="52" name="Elbow Connector 51"/>
          <p:cNvCxnSpPr>
            <a:endCxn id="48" idx="3"/>
          </p:cNvCxnSpPr>
          <p:nvPr/>
        </p:nvCxnSpPr>
        <p:spPr>
          <a:xfrm rot="5400000">
            <a:off x="8132676" y="4236696"/>
            <a:ext cx="758979" cy="4127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endCxn id="49" idx="3"/>
          </p:cNvCxnSpPr>
          <p:nvPr/>
        </p:nvCxnSpPr>
        <p:spPr>
          <a:xfrm rot="5400000">
            <a:off x="8197992" y="4893727"/>
            <a:ext cx="628347" cy="4127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50" idx="3"/>
          </p:cNvCxnSpPr>
          <p:nvPr/>
        </p:nvCxnSpPr>
        <p:spPr>
          <a:xfrm rot="5400000">
            <a:off x="8255727" y="5411110"/>
            <a:ext cx="512876" cy="4127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endCxn id="51" idx="3"/>
          </p:cNvCxnSpPr>
          <p:nvPr/>
        </p:nvCxnSpPr>
        <p:spPr>
          <a:xfrm rot="5400000">
            <a:off x="8215278" y="5964435"/>
            <a:ext cx="593774" cy="4127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10800000">
            <a:off x="3393548" y="2568294"/>
            <a:ext cx="3435343" cy="1495590"/>
          </a:xfrm>
          <a:prstGeom prst="bentConnector3">
            <a:avLst>
              <a:gd name="adj1" fmla="val 237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48" idx="1"/>
          </p:cNvCxnSpPr>
          <p:nvPr/>
        </p:nvCxnSpPr>
        <p:spPr>
          <a:xfrm rot="10800000">
            <a:off x="6033543" y="4063569"/>
            <a:ext cx="861681" cy="758980"/>
          </a:xfrm>
          <a:prstGeom prst="bentConnector3">
            <a:avLst>
              <a:gd name="adj1" fmla="val 101057"/>
            </a:avLst>
          </a:prstGeom>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10800000">
            <a:off x="5993819" y="4814103"/>
            <a:ext cx="844543" cy="591715"/>
          </a:xfrm>
          <a:prstGeom prst="bentConnector3">
            <a:avLst>
              <a:gd name="adj1" fmla="val 96015"/>
            </a:avLst>
          </a:prstGeom>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10800000">
            <a:off x="6011487" y="5405819"/>
            <a:ext cx="977557" cy="459648"/>
          </a:xfrm>
          <a:prstGeom prst="bentConnector3">
            <a:avLst>
              <a:gd name="adj1" fmla="val 96770"/>
            </a:avLst>
          </a:prstGeom>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1" idx="1"/>
          </p:cNvCxnSpPr>
          <p:nvPr/>
        </p:nvCxnSpPr>
        <p:spPr>
          <a:xfrm rot="10800000">
            <a:off x="6016289" y="5865469"/>
            <a:ext cx="878935" cy="602216"/>
          </a:xfrm>
          <a:prstGeom prst="bentConnector3">
            <a:avLst>
              <a:gd name="adj1" fmla="val 96128"/>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0" y="0"/>
            <a:ext cx="9143999" cy="461665"/>
          </a:xfrm>
          <a:prstGeom prst="rect">
            <a:avLst/>
          </a:prstGeom>
          <a:noFill/>
        </p:spPr>
        <p:txBody>
          <a:bodyPr wrap="square" rtlCol="0">
            <a:spAutoFit/>
          </a:bodyPr>
          <a:lstStyle/>
          <a:p>
            <a:pPr algn="ctr"/>
            <a:r>
              <a:rPr lang="en-IN" sz="2400" dirty="0" smtClean="0"/>
              <a:t>[ Overall Diagram ]</a:t>
            </a:r>
            <a:endParaRPr lang="en-IN" sz="2400" dirty="0"/>
          </a:p>
        </p:txBody>
      </p:sp>
      <p:sp>
        <p:nvSpPr>
          <p:cNvPr id="62" name="Diamond 61"/>
          <p:cNvSpPr/>
          <p:nvPr/>
        </p:nvSpPr>
        <p:spPr>
          <a:xfrm>
            <a:off x="6298959" y="2152595"/>
            <a:ext cx="477800" cy="5226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p:cNvSpPr txBox="1"/>
          <p:nvPr/>
        </p:nvSpPr>
        <p:spPr>
          <a:xfrm>
            <a:off x="6500217" y="1439235"/>
            <a:ext cx="1634935" cy="276999"/>
          </a:xfrm>
          <a:prstGeom prst="rect">
            <a:avLst/>
          </a:prstGeom>
          <a:noFill/>
        </p:spPr>
        <p:txBody>
          <a:bodyPr wrap="none" rtlCol="0">
            <a:spAutoFit/>
          </a:bodyPr>
          <a:lstStyle/>
          <a:p>
            <a:r>
              <a:rPr lang="en-IN" sz="1200" dirty="0" smtClean="0"/>
              <a:t>[ Got Activation Link ? ]</a:t>
            </a:r>
            <a:endParaRPr lang="en-IN" sz="1200" dirty="0"/>
          </a:p>
        </p:txBody>
      </p:sp>
      <p:sp>
        <p:nvSpPr>
          <p:cNvPr id="64" name="TextBox 63"/>
          <p:cNvSpPr txBox="1"/>
          <p:nvPr/>
        </p:nvSpPr>
        <p:spPr>
          <a:xfrm>
            <a:off x="5788280" y="2168691"/>
            <a:ext cx="404406" cy="276999"/>
          </a:xfrm>
          <a:prstGeom prst="rect">
            <a:avLst/>
          </a:prstGeom>
          <a:noFill/>
        </p:spPr>
        <p:txBody>
          <a:bodyPr wrap="none" rtlCol="0">
            <a:spAutoFit/>
          </a:bodyPr>
          <a:lstStyle/>
          <a:p>
            <a:r>
              <a:rPr lang="en-IN" sz="1200" dirty="0" smtClean="0"/>
              <a:t>YES</a:t>
            </a:r>
            <a:endParaRPr lang="en-IN" sz="1200" dirty="0"/>
          </a:p>
        </p:txBody>
      </p:sp>
      <p:cxnSp>
        <p:nvCxnSpPr>
          <p:cNvPr id="65" name="Elbow Connector 64"/>
          <p:cNvCxnSpPr>
            <a:stCxn id="62" idx="2"/>
          </p:cNvCxnSpPr>
          <p:nvPr/>
        </p:nvCxnSpPr>
        <p:spPr>
          <a:xfrm rot="5400000" flipH="1">
            <a:off x="4902347" y="1039731"/>
            <a:ext cx="27622" cy="3243402"/>
          </a:xfrm>
          <a:prstGeom prst="bentConnector4">
            <a:avLst>
              <a:gd name="adj1" fmla="val -1202364"/>
              <a:gd name="adj2" fmla="val 99909"/>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291200" y="2778037"/>
            <a:ext cx="2791149" cy="253916"/>
          </a:xfrm>
          <a:prstGeom prst="rect">
            <a:avLst/>
          </a:prstGeom>
          <a:noFill/>
        </p:spPr>
        <p:txBody>
          <a:bodyPr wrap="none" rtlCol="0">
            <a:spAutoFit/>
          </a:bodyPr>
          <a:lstStyle/>
          <a:p>
            <a:r>
              <a:rPr lang="en-IN" sz="1050" dirty="0" smtClean="0"/>
              <a:t>Registration &amp; verification of Alumni (Manually)</a:t>
            </a:r>
            <a:endParaRPr lang="en-IN" sz="1050" dirty="0"/>
          </a:p>
        </p:txBody>
      </p:sp>
      <p:sp>
        <p:nvSpPr>
          <p:cNvPr id="67" name="TextBox 66"/>
          <p:cNvSpPr txBox="1"/>
          <p:nvPr/>
        </p:nvSpPr>
        <p:spPr>
          <a:xfrm>
            <a:off x="6191879" y="2647658"/>
            <a:ext cx="386644" cy="276999"/>
          </a:xfrm>
          <a:prstGeom prst="rect">
            <a:avLst/>
          </a:prstGeom>
          <a:noFill/>
        </p:spPr>
        <p:txBody>
          <a:bodyPr wrap="none" rtlCol="0">
            <a:spAutoFit/>
          </a:bodyPr>
          <a:lstStyle/>
          <a:p>
            <a:r>
              <a:rPr lang="en-IN" sz="1200" dirty="0" smtClean="0"/>
              <a:t>NO</a:t>
            </a:r>
            <a:endParaRPr lang="en-IN" sz="1200" dirty="0"/>
          </a:p>
        </p:txBody>
      </p:sp>
      <p:cxnSp>
        <p:nvCxnSpPr>
          <p:cNvPr id="68" name="Elbow Connector 67"/>
          <p:cNvCxnSpPr/>
          <p:nvPr/>
        </p:nvCxnSpPr>
        <p:spPr>
          <a:xfrm rot="10800000" flipV="1">
            <a:off x="3629548" y="941816"/>
            <a:ext cx="4583577" cy="1083493"/>
          </a:xfrm>
          <a:prstGeom prst="bentConnector3">
            <a:avLst>
              <a:gd name="adj1" fmla="val 830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a:off x="4082094" y="461665"/>
            <a:ext cx="4715917" cy="1470454"/>
          </a:xfrm>
          <a:prstGeom prst="bentConnector3">
            <a:avLst>
              <a:gd name="adj1" fmla="val 998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213125" y="930547"/>
            <a:ext cx="0" cy="1191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Elbow Connector 70"/>
          <p:cNvCxnSpPr>
            <a:endCxn id="5" idx="7"/>
          </p:cNvCxnSpPr>
          <p:nvPr/>
        </p:nvCxnSpPr>
        <p:spPr>
          <a:xfrm rot="5400000">
            <a:off x="3114783" y="832662"/>
            <a:ext cx="1340841" cy="612302"/>
          </a:xfrm>
          <a:prstGeom prst="bentConnector3">
            <a:avLst>
              <a:gd name="adj1" fmla="val 102837"/>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559909" y="420555"/>
            <a:ext cx="2111475" cy="261610"/>
          </a:xfrm>
          <a:prstGeom prst="rect">
            <a:avLst/>
          </a:prstGeom>
          <a:noFill/>
        </p:spPr>
        <p:txBody>
          <a:bodyPr wrap="none" rtlCol="0">
            <a:spAutoFit/>
          </a:bodyPr>
          <a:lstStyle/>
          <a:p>
            <a:r>
              <a:rPr lang="en-IN" sz="1100" dirty="0" smtClean="0"/>
              <a:t>Request for verification of college</a:t>
            </a:r>
            <a:endParaRPr lang="en-IN" sz="1100" dirty="0"/>
          </a:p>
        </p:txBody>
      </p:sp>
      <p:sp>
        <p:nvSpPr>
          <p:cNvPr id="73" name="TextBox 72"/>
          <p:cNvSpPr txBox="1"/>
          <p:nvPr/>
        </p:nvSpPr>
        <p:spPr>
          <a:xfrm>
            <a:off x="5178381" y="720340"/>
            <a:ext cx="2643672" cy="261610"/>
          </a:xfrm>
          <a:prstGeom prst="rect">
            <a:avLst/>
          </a:prstGeom>
          <a:noFill/>
        </p:spPr>
        <p:txBody>
          <a:bodyPr wrap="none" rtlCol="0">
            <a:spAutoFit/>
          </a:bodyPr>
          <a:lstStyle/>
          <a:p>
            <a:r>
              <a:rPr lang="en-IN" sz="1100" dirty="0" smtClean="0"/>
              <a:t>Association Sends Response Of Verification</a:t>
            </a:r>
            <a:endParaRPr lang="en-IN" sz="1100" dirty="0"/>
          </a:p>
        </p:txBody>
      </p:sp>
      <p:sp>
        <p:nvSpPr>
          <p:cNvPr id="74" name="TextBox 73"/>
          <p:cNvSpPr txBox="1"/>
          <p:nvPr/>
        </p:nvSpPr>
        <p:spPr>
          <a:xfrm>
            <a:off x="544090" y="1309617"/>
            <a:ext cx="772969" cy="415498"/>
          </a:xfrm>
          <a:prstGeom prst="rect">
            <a:avLst/>
          </a:prstGeom>
          <a:noFill/>
        </p:spPr>
        <p:txBody>
          <a:bodyPr wrap="none" rtlCol="0">
            <a:spAutoFit/>
          </a:bodyPr>
          <a:lstStyle/>
          <a:p>
            <a:r>
              <a:rPr lang="en-IN" sz="1050" dirty="0" smtClean="0"/>
              <a:t>If college</a:t>
            </a:r>
          </a:p>
          <a:p>
            <a:r>
              <a:rPr lang="en-IN" sz="1050" dirty="0" smtClean="0"/>
              <a:t> registered</a:t>
            </a:r>
            <a:endParaRPr lang="en-IN" sz="1050" dirty="0"/>
          </a:p>
        </p:txBody>
      </p:sp>
      <p:sp>
        <p:nvSpPr>
          <p:cNvPr id="75" name="TextBox 74"/>
          <p:cNvSpPr txBox="1"/>
          <p:nvPr/>
        </p:nvSpPr>
        <p:spPr>
          <a:xfrm>
            <a:off x="250171" y="2756543"/>
            <a:ext cx="957955" cy="461665"/>
          </a:xfrm>
          <a:prstGeom prst="rect">
            <a:avLst/>
          </a:prstGeom>
          <a:noFill/>
        </p:spPr>
        <p:txBody>
          <a:bodyPr wrap="none" rtlCol="0">
            <a:spAutoFit/>
          </a:bodyPr>
          <a:lstStyle/>
          <a:p>
            <a:r>
              <a:rPr lang="en-IN" sz="1200" dirty="0" smtClean="0"/>
              <a:t>Verified </a:t>
            </a:r>
          </a:p>
          <a:p>
            <a:r>
              <a:rPr lang="en-IN" sz="1200" dirty="0" smtClean="0"/>
              <a:t>Colleges can</a:t>
            </a:r>
            <a:endParaRPr lang="en-IN" sz="1200" dirty="0"/>
          </a:p>
        </p:txBody>
      </p:sp>
      <p:sp>
        <p:nvSpPr>
          <p:cNvPr id="76" name="TextBox 75"/>
          <p:cNvSpPr txBox="1"/>
          <p:nvPr/>
        </p:nvSpPr>
        <p:spPr>
          <a:xfrm>
            <a:off x="6169346" y="3055545"/>
            <a:ext cx="882293" cy="461665"/>
          </a:xfrm>
          <a:prstGeom prst="rect">
            <a:avLst/>
          </a:prstGeom>
          <a:noFill/>
        </p:spPr>
        <p:txBody>
          <a:bodyPr wrap="none" rtlCol="0">
            <a:spAutoFit/>
          </a:bodyPr>
          <a:lstStyle/>
          <a:p>
            <a:r>
              <a:rPr lang="en-IN" sz="1200" dirty="0" smtClean="0"/>
              <a:t>Verified </a:t>
            </a:r>
          </a:p>
          <a:p>
            <a:r>
              <a:rPr lang="en-IN" sz="1200" dirty="0" smtClean="0"/>
              <a:t>Alumni can</a:t>
            </a:r>
            <a:endParaRPr lang="en-IN" sz="1200" dirty="0"/>
          </a:p>
        </p:txBody>
      </p:sp>
      <p:sp>
        <p:nvSpPr>
          <p:cNvPr id="77" name="TextBox 76"/>
          <p:cNvSpPr txBox="1"/>
          <p:nvPr/>
        </p:nvSpPr>
        <p:spPr>
          <a:xfrm>
            <a:off x="7753554" y="2881767"/>
            <a:ext cx="1051763" cy="830997"/>
          </a:xfrm>
          <a:prstGeom prst="rect">
            <a:avLst/>
          </a:prstGeom>
          <a:noFill/>
        </p:spPr>
        <p:txBody>
          <a:bodyPr wrap="none" rtlCol="0">
            <a:spAutoFit/>
          </a:bodyPr>
          <a:lstStyle/>
          <a:p>
            <a:r>
              <a:rPr lang="en-IN" sz="1200" dirty="0" smtClean="0"/>
              <a:t>Verified </a:t>
            </a:r>
          </a:p>
          <a:p>
            <a:r>
              <a:rPr lang="en-IN" sz="1200" dirty="0" smtClean="0"/>
              <a:t>Directorate of</a:t>
            </a:r>
          </a:p>
          <a:p>
            <a:r>
              <a:rPr lang="en-IN" sz="1200" dirty="0" smtClean="0"/>
              <a:t> Education</a:t>
            </a:r>
          </a:p>
          <a:p>
            <a:r>
              <a:rPr lang="en-IN" sz="1200" dirty="0" smtClean="0"/>
              <a:t> can</a:t>
            </a:r>
            <a:endParaRPr lang="en-IN" sz="1200" dirty="0"/>
          </a:p>
        </p:txBody>
      </p:sp>
    </p:spTree>
    <p:extLst>
      <p:ext uri="{BB962C8B-B14F-4D97-AF65-F5344CB8AC3E}">
        <p14:creationId xmlns:p14="http://schemas.microsoft.com/office/powerpoint/2010/main" val="1962420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1143000"/>
          </a:xfrm>
        </p:spPr>
        <p:txBody>
          <a:bodyPr>
            <a:normAutofit/>
          </a:bodyPr>
          <a:lstStyle/>
          <a:p>
            <a:pPr algn="l"/>
            <a:r>
              <a:rPr lang="en-IN" sz="3600" dirty="0"/>
              <a:t>PROVISION FOR ALUMNI</a:t>
            </a:r>
          </a:p>
        </p:txBody>
      </p:sp>
      <p:sp>
        <p:nvSpPr>
          <p:cNvPr id="7" name="Content Placeholder 2"/>
          <p:cNvSpPr>
            <a:spLocks noGrp="1"/>
          </p:cNvSpPr>
          <p:nvPr>
            <p:ph idx="1"/>
          </p:nvPr>
        </p:nvSpPr>
        <p:spPr>
          <a:xfrm>
            <a:off x="457200" y="838200"/>
            <a:ext cx="8229600" cy="5867400"/>
          </a:xfrm>
        </p:spPr>
        <p:txBody>
          <a:bodyPr>
            <a:normAutofit/>
          </a:bodyPr>
          <a:lstStyle/>
          <a:p>
            <a:pPr marL="0" indent="0">
              <a:buNone/>
            </a:pPr>
            <a:endParaRPr lang="en-IN" sz="1600" dirty="0" smtClean="0"/>
          </a:p>
          <a:p>
            <a:pPr marL="0" indent="0">
              <a:buNone/>
            </a:pPr>
            <a:r>
              <a:rPr lang="en-IN" sz="1600" dirty="0" smtClean="0"/>
              <a:t>The Following Functionalities Will be Provided To Alumni :</a:t>
            </a:r>
          </a:p>
          <a:p>
            <a:pPr marL="0" indent="0">
              <a:buNone/>
            </a:pPr>
            <a:endParaRPr lang="en-IN" sz="1600" dirty="0" smtClean="0"/>
          </a:p>
          <a:p>
            <a:r>
              <a:rPr lang="en-IN" sz="1800" dirty="0" smtClean="0"/>
              <a:t>Registration of Alumni.</a:t>
            </a:r>
          </a:p>
          <a:p>
            <a:pPr lvl="1">
              <a:buFont typeface="Wingdings" panose="05000000000000000000" pitchFamily="2" charset="2"/>
              <a:buChar char="Ø"/>
            </a:pPr>
            <a:r>
              <a:rPr lang="en-IN" sz="1400" dirty="0" smtClean="0"/>
              <a:t> Alumni can be registered in two ways :</a:t>
            </a:r>
          </a:p>
          <a:p>
            <a:pPr lvl="2">
              <a:buFont typeface="+mj-lt"/>
              <a:buAutoNum type="arabicPeriod"/>
            </a:pPr>
            <a:r>
              <a:rPr lang="en-IN" sz="1200" dirty="0" smtClean="0"/>
              <a:t>By College :</a:t>
            </a:r>
          </a:p>
          <a:p>
            <a:pPr marL="1371600" lvl="3" indent="0">
              <a:buNone/>
            </a:pPr>
            <a:endParaRPr lang="en-IN" sz="800" dirty="0"/>
          </a:p>
          <a:p>
            <a:pPr marL="1371600" lvl="3" indent="0">
              <a:buNone/>
            </a:pPr>
            <a:endParaRPr lang="en-IN" sz="800" dirty="0" smtClean="0"/>
          </a:p>
          <a:p>
            <a:pPr marL="1371600" lvl="3" indent="0">
              <a:buNone/>
            </a:pPr>
            <a:endParaRPr lang="en-IN" sz="800" dirty="0"/>
          </a:p>
          <a:p>
            <a:pPr marL="1371600" lvl="3" indent="0">
              <a:buNone/>
            </a:pPr>
            <a:endParaRPr lang="en-IN" sz="800" dirty="0" smtClean="0"/>
          </a:p>
          <a:p>
            <a:pPr marL="1371600" lvl="3" indent="0">
              <a:buNone/>
            </a:pPr>
            <a:endParaRPr lang="en-IN" sz="800" dirty="0" smtClean="0"/>
          </a:p>
          <a:p>
            <a:pPr marL="1371600" lvl="3" indent="0">
              <a:buNone/>
            </a:pPr>
            <a:endParaRPr lang="en-IN" sz="800" dirty="0"/>
          </a:p>
          <a:p>
            <a:pPr marL="1371600" lvl="3" indent="0">
              <a:buNone/>
            </a:pPr>
            <a:endParaRPr lang="en-IN" sz="800" dirty="0" smtClean="0"/>
          </a:p>
          <a:p>
            <a:pPr marL="1371600" lvl="3" indent="0">
              <a:buNone/>
            </a:pPr>
            <a:endParaRPr lang="en-IN" sz="800" dirty="0"/>
          </a:p>
          <a:p>
            <a:pPr marL="1371600" lvl="3" indent="0">
              <a:buNone/>
            </a:pPr>
            <a:endParaRPr lang="en-IN" sz="800" dirty="0" smtClean="0"/>
          </a:p>
          <a:p>
            <a:pPr marL="1371600" lvl="3" indent="0">
              <a:buNone/>
            </a:pPr>
            <a:endParaRPr lang="en-IN" sz="800" dirty="0"/>
          </a:p>
          <a:p>
            <a:pPr marL="1371600" lvl="3" indent="0">
              <a:buNone/>
            </a:pPr>
            <a:endParaRPr lang="en-IN" sz="800" dirty="0" smtClean="0"/>
          </a:p>
          <a:p>
            <a:pPr marL="1371600" lvl="3" indent="0">
              <a:buNone/>
            </a:pPr>
            <a:endParaRPr lang="en-IN" sz="800" dirty="0" smtClean="0"/>
          </a:p>
          <a:p>
            <a:pPr lvl="2">
              <a:buFont typeface="+mj-lt"/>
              <a:buAutoNum type="arabicPeriod"/>
            </a:pPr>
            <a:r>
              <a:rPr lang="en-IN" sz="1200" dirty="0" smtClean="0"/>
              <a:t>Manual Registration :</a:t>
            </a:r>
          </a:p>
          <a:p>
            <a:pPr marL="457200" lvl="3" indent="0">
              <a:buNone/>
            </a:pPr>
            <a:endParaRPr lang="en-IN" sz="1400" dirty="0"/>
          </a:p>
          <a:p>
            <a:pPr marL="457200" lvl="3" indent="0">
              <a:buNone/>
            </a:pPr>
            <a:endParaRPr lang="en-IN" sz="1400" dirty="0" smtClean="0"/>
          </a:p>
          <a:p>
            <a:pPr marL="285750" lvl="2" indent="-285750"/>
            <a:endParaRPr lang="en-IN" sz="1800" dirty="0"/>
          </a:p>
        </p:txBody>
      </p:sp>
      <p:sp>
        <p:nvSpPr>
          <p:cNvPr id="8" name="Rectangle 7"/>
          <p:cNvSpPr/>
          <p:nvPr/>
        </p:nvSpPr>
        <p:spPr>
          <a:xfrm>
            <a:off x="1600200" y="291704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College</a:t>
            </a:r>
            <a:endParaRPr lang="en-IN" dirty="0"/>
          </a:p>
        </p:txBody>
      </p:sp>
      <p:sp>
        <p:nvSpPr>
          <p:cNvPr id="9" name="Oval 8"/>
          <p:cNvSpPr/>
          <p:nvPr/>
        </p:nvSpPr>
        <p:spPr>
          <a:xfrm>
            <a:off x="4531123" y="2554736"/>
            <a:ext cx="990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System</a:t>
            </a:r>
            <a:endParaRPr lang="en-IN" sz="1400" dirty="0"/>
          </a:p>
        </p:txBody>
      </p:sp>
      <p:cxnSp>
        <p:nvCxnSpPr>
          <p:cNvPr id="11" name="Straight Arrow Connector 10"/>
          <p:cNvCxnSpPr>
            <a:stCxn id="8" idx="3"/>
          </p:cNvCxnSpPr>
          <p:nvPr/>
        </p:nvCxnSpPr>
        <p:spPr>
          <a:xfrm flipV="1">
            <a:off x="2514600" y="3050036"/>
            <a:ext cx="2019300" cy="19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83324" y="2811495"/>
            <a:ext cx="2081852" cy="276999"/>
          </a:xfrm>
          <a:prstGeom prst="rect">
            <a:avLst/>
          </a:prstGeom>
          <a:noFill/>
        </p:spPr>
        <p:txBody>
          <a:bodyPr wrap="none" rtlCol="0">
            <a:spAutoFit/>
          </a:bodyPr>
          <a:lstStyle/>
          <a:p>
            <a:r>
              <a:rPr lang="en-IN" sz="1200" dirty="0" smtClean="0"/>
              <a:t>1. College Adds Alumni Details</a:t>
            </a:r>
            <a:endParaRPr lang="en-IN" sz="1200" dirty="0"/>
          </a:p>
        </p:txBody>
      </p:sp>
      <p:sp>
        <p:nvSpPr>
          <p:cNvPr id="17" name="Rectangle 16"/>
          <p:cNvSpPr/>
          <p:nvPr/>
        </p:nvSpPr>
        <p:spPr>
          <a:xfrm>
            <a:off x="7965677" y="2894881"/>
            <a:ext cx="914400" cy="310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Alumni</a:t>
            </a:r>
            <a:endParaRPr lang="en-IN" dirty="0"/>
          </a:p>
        </p:txBody>
      </p:sp>
      <p:cxnSp>
        <p:nvCxnSpPr>
          <p:cNvPr id="19" name="Straight Arrow Connector 18"/>
          <p:cNvCxnSpPr>
            <a:endCxn id="17" idx="1"/>
          </p:cNvCxnSpPr>
          <p:nvPr/>
        </p:nvCxnSpPr>
        <p:spPr>
          <a:xfrm>
            <a:off x="5524500" y="3050036"/>
            <a:ext cx="2441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493972" y="2792446"/>
            <a:ext cx="2435860" cy="276999"/>
          </a:xfrm>
          <a:prstGeom prst="rect">
            <a:avLst/>
          </a:prstGeom>
          <a:noFill/>
        </p:spPr>
        <p:txBody>
          <a:bodyPr wrap="none" rtlCol="0">
            <a:spAutoFit/>
          </a:bodyPr>
          <a:lstStyle/>
          <a:p>
            <a:r>
              <a:rPr lang="en-IN" sz="1200" dirty="0" smtClean="0"/>
              <a:t>2. System Sends A Verification Email</a:t>
            </a:r>
            <a:endParaRPr lang="en-IN" sz="1200" dirty="0"/>
          </a:p>
        </p:txBody>
      </p:sp>
      <p:cxnSp>
        <p:nvCxnSpPr>
          <p:cNvPr id="24" name="Elbow Connector 23"/>
          <p:cNvCxnSpPr>
            <a:stCxn id="17" idx="2"/>
            <a:endCxn id="9" idx="4"/>
          </p:cNvCxnSpPr>
          <p:nvPr/>
        </p:nvCxnSpPr>
        <p:spPr>
          <a:xfrm rot="5400000">
            <a:off x="6554577" y="1677036"/>
            <a:ext cx="340146" cy="3396454"/>
          </a:xfrm>
          <a:prstGeom prst="bentConnector3">
            <a:avLst>
              <a:gd name="adj1" fmla="val 167206"/>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30484" y="3742451"/>
            <a:ext cx="3844194" cy="276999"/>
          </a:xfrm>
          <a:prstGeom prst="rect">
            <a:avLst/>
          </a:prstGeom>
          <a:noFill/>
        </p:spPr>
        <p:txBody>
          <a:bodyPr wrap="none" rtlCol="0">
            <a:spAutoFit/>
          </a:bodyPr>
          <a:lstStyle/>
          <a:p>
            <a:r>
              <a:rPr lang="en-IN" sz="1200" dirty="0" smtClean="0"/>
              <a:t>3. Alumni Verifies Email , Mobile No. &amp; Registration Details</a:t>
            </a:r>
            <a:endParaRPr lang="en-IN" sz="1200" dirty="0"/>
          </a:p>
        </p:txBody>
      </p:sp>
      <p:sp>
        <p:nvSpPr>
          <p:cNvPr id="26" name="Rectangle 25"/>
          <p:cNvSpPr/>
          <p:nvPr/>
        </p:nvSpPr>
        <p:spPr>
          <a:xfrm>
            <a:off x="1600200" y="499589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Alumni</a:t>
            </a:r>
            <a:endParaRPr lang="en-IN" dirty="0"/>
          </a:p>
        </p:txBody>
      </p:sp>
      <p:sp>
        <p:nvSpPr>
          <p:cNvPr id="27" name="Oval 26"/>
          <p:cNvSpPr/>
          <p:nvPr/>
        </p:nvSpPr>
        <p:spPr>
          <a:xfrm>
            <a:off x="4503372" y="4648200"/>
            <a:ext cx="990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System</a:t>
            </a:r>
            <a:endParaRPr lang="en-IN" sz="1400" dirty="0"/>
          </a:p>
        </p:txBody>
      </p:sp>
      <p:sp>
        <p:nvSpPr>
          <p:cNvPr id="28" name="Rectangle 27"/>
          <p:cNvSpPr/>
          <p:nvPr/>
        </p:nvSpPr>
        <p:spPr>
          <a:xfrm>
            <a:off x="7750214" y="5982516"/>
            <a:ext cx="914400" cy="310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College</a:t>
            </a:r>
            <a:endParaRPr lang="en-IN" dirty="0"/>
          </a:p>
        </p:txBody>
      </p:sp>
      <p:cxnSp>
        <p:nvCxnSpPr>
          <p:cNvPr id="30" name="Straight Arrow Connector 29"/>
          <p:cNvCxnSpPr>
            <a:stCxn id="26" idx="3"/>
            <a:endCxn id="27" idx="2"/>
          </p:cNvCxnSpPr>
          <p:nvPr/>
        </p:nvCxnSpPr>
        <p:spPr>
          <a:xfrm flipV="1">
            <a:off x="2514600" y="5143500"/>
            <a:ext cx="1988772" cy="4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7" idx="5"/>
            <a:endCxn id="27" idx="3"/>
          </p:cNvCxnSpPr>
          <p:nvPr/>
        </p:nvCxnSpPr>
        <p:spPr>
          <a:xfrm rot="5400000">
            <a:off x="4998672" y="5143500"/>
            <a:ext cx="12700" cy="700460"/>
          </a:xfrm>
          <a:prstGeom prst="bentConnector3">
            <a:avLst>
              <a:gd name="adj1" fmla="val 633851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7" idx="6"/>
            <a:endCxn id="28" idx="1"/>
          </p:cNvCxnSpPr>
          <p:nvPr/>
        </p:nvCxnSpPr>
        <p:spPr>
          <a:xfrm>
            <a:off x="5493972" y="5143500"/>
            <a:ext cx="2256242" cy="9941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259754" y="6292825"/>
            <a:ext cx="1490536" cy="461665"/>
          </a:xfrm>
          <a:prstGeom prst="rect">
            <a:avLst/>
          </a:prstGeom>
          <a:noFill/>
        </p:spPr>
        <p:txBody>
          <a:bodyPr wrap="none" rtlCol="0">
            <a:spAutoFit/>
          </a:bodyPr>
          <a:lstStyle/>
          <a:p>
            <a:r>
              <a:rPr lang="en-IN" sz="1200" dirty="0" smtClean="0"/>
              <a:t>2. System Checks For</a:t>
            </a:r>
          </a:p>
          <a:p>
            <a:pPr algn="ctr"/>
            <a:r>
              <a:rPr lang="en-IN" sz="1200" dirty="0" smtClean="0"/>
              <a:t> Alumni Records</a:t>
            </a:r>
            <a:endParaRPr lang="en-IN" sz="1200" dirty="0"/>
          </a:p>
        </p:txBody>
      </p:sp>
      <p:cxnSp>
        <p:nvCxnSpPr>
          <p:cNvPr id="46" name="Elbow Connector 45"/>
          <p:cNvCxnSpPr>
            <a:stCxn id="27" idx="6"/>
            <a:endCxn id="27" idx="0"/>
          </p:cNvCxnSpPr>
          <p:nvPr/>
        </p:nvCxnSpPr>
        <p:spPr>
          <a:xfrm flipH="1" flipV="1">
            <a:off x="4998672" y="4648200"/>
            <a:ext cx="495300" cy="495300"/>
          </a:xfrm>
          <a:prstGeom prst="bentConnector4">
            <a:avLst>
              <a:gd name="adj1" fmla="val -229028"/>
              <a:gd name="adj2" fmla="val 146154"/>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471009" y="4899941"/>
            <a:ext cx="1151084" cy="276999"/>
          </a:xfrm>
          <a:prstGeom prst="rect">
            <a:avLst/>
          </a:prstGeom>
          <a:noFill/>
        </p:spPr>
        <p:txBody>
          <a:bodyPr wrap="none" rtlCol="0">
            <a:spAutoFit/>
          </a:bodyPr>
          <a:lstStyle/>
          <a:p>
            <a:r>
              <a:rPr lang="en-IN" sz="1200" dirty="0" smtClean="0"/>
              <a:t>Record Found ?</a:t>
            </a:r>
            <a:endParaRPr lang="en-IN" sz="1200" dirty="0"/>
          </a:p>
        </p:txBody>
      </p:sp>
      <p:sp>
        <p:nvSpPr>
          <p:cNvPr id="49" name="TextBox 48"/>
          <p:cNvSpPr txBox="1"/>
          <p:nvPr/>
        </p:nvSpPr>
        <p:spPr>
          <a:xfrm>
            <a:off x="6588652" y="4623876"/>
            <a:ext cx="567912" cy="276999"/>
          </a:xfrm>
          <a:prstGeom prst="rect">
            <a:avLst/>
          </a:prstGeom>
          <a:noFill/>
        </p:spPr>
        <p:txBody>
          <a:bodyPr wrap="none" rtlCol="0">
            <a:spAutoFit/>
          </a:bodyPr>
          <a:lstStyle/>
          <a:p>
            <a:r>
              <a:rPr lang="en-IN" sz="1200" dirty="0" smtClean="0"/>
              <a:t>[ YES ]</a:t>
            </a:r>
            <a:endParaRPr lang="en-IN" sz="1200" dirty="0"/>
          </a:p>
        </p:txBody>
      </p:sp>
      <p:sp>
        <p:nvSpPr>
          <p:cNvPr id="50" name="TextBox 49"/>
          <p:cNvSpPr txBox="1"/>
          <p:nvPr/>
        </p:nvSpPr>
        <p:spPr>
          <a:xfrm>
            <a:off x="6588652" y="5429295"/>
            <a:ext cx="550151" cy="276999"/>
          </a:xfrm>
          <a:prstGeom prst="rect">
            <a:avLst/>
          </a:prstGeom>
          <a:noFill/>
        </p:spPr>
        <p:txBody>
          <a:bodyPr wrap="none" rtlCol="0">
            <a:spAutoFit/>
          </a:bodyPr>
          <a:lstStyle/>
          <a:p>
            <a:r>
              <a:rPr lang="en-IN" sz="1200" dirty="0" smtClean="0"/>
              <a:t>[ NO ]</a:t>
            </a:r>
            <a:endParaRPr lang="en-IN" sz="1200" dirty="0"/>
          </a:p>
        </p:txBody>
      </p:sp>
      <p:sp>
        <p:nvSpPr>
          <p:cNvPr id="51" name="TextBox 50"/>
          <p:cNvSpPr txBox="1"/>
          <p:nvPr/>
        </p:nvSpPr>
        <p:spPr>
          <a:xfrm>
            <a:off x="4933563" y="4174937"/>
            <a:ext cx="1723036" cy="276999"/>
          </a:xfrm>
          <a:prstGeom prst="rect">
            <a:avLst/>
          </a:prstGeom>
          <a:noFill/>
        </p:spPr>
        <p:txBody>
          <a:bodyPr wrap="none" rtlCol="0">
            <a:spAutoFit/>
          </a:bodyPr>
          <a:lstStyle/>
          <a:p>
            <a:r>
              <a:rPr lang="en-IN" sz="1200" dirty="0" smtClean="0"/>
              <a:t>3. Alumni got registered.</a:t>
            </a:r>
            <a:endParaRPr lang="en-IN" sz="1200" dirty="0"/>
          </a:p>
        </p:txBody>
      </p:sp>
      <p:sp>
        <p:nvSpPr>
          <p:cNvPr id="52" name="TextBox 51"/>
          <p:cNvSpPr txBox="1"/>
          <p:nvPr/>
        </p:nvSpPr>
        <p:spPr>
          <a:xfrm>
            <a:off x="6091563" y="6131287"/>
            <a:ext cx="1681614" cy="461665"/>
          </a:xfrm>
          <a:prstGeom prst="rect">
            <a:avLst/>
          </a:prstGeom>
          <a:noFill/>
        </p:spPr>
        <p:txBody>
          <a:bodyPr wrap="none" rtlCol="0">
            <a:spAutoFit/>
          </a:bodyPr>
          <a:lstStyle/>
          <a:p>
            <a:r>
              <a:rPr lang="en-IN" sz="1200" dirty="0" smtClean="0"/>
              <a:t>3. Application Reviewed</a:t>
            </a:r>
          </a:p>
          <a:p>
            <a:pPr algn="ctr"/>
            <a:r>
              <a:rPr lang="en-IN" sz="1200" dirty="0" smtClean="0"/>
              <a:t> By College</a:t>
            </a:r>
            <a:endParaRPr lang="en-IN" sz="1200" dirty="0"/>
          </a:p>
        </p:txBody>
      </p:sp>
      <p:sp>
        <p:nvSpPr>
          <p:cNvPr id="53" name="TextBox 52"/>
          <p:cNvSpPr txBox="1"/>
          <p:nvPr/>
        </p:nvSpPr>
        <p:spPr>
          <a:xfrm>
            <a:off x="2529640" y="4895850"/>
            <a:ext cx="1983876" cy="276999"/>
          </a:xfrm>
          <a:prstGeom prst="rect">
            <a:avLst/>
          </a:prstGeom>
          <a:noFill/>
        </p:spPr>
        <p:txBody>
          <a:bodyPr wrap="none" rtlCol="0">
            <a:spAutoFit/>
          </a:bodyPr>
          <a:lstStyle/>
          <a:p>
            <a:r>
              <a:rPr lang="en-IN" sz="1200" dirty="0" smtClean="0"/>
              <a:t>1. Alumni Registers on portal</a:t>
            </a:r>
            <a:endParaRPr lang="en-IN" sz="1200" dirty="0"/>
          </a:p>
        </p:txBody>
      </p:sp>
    </p:spTree>
    <p:extLst>
      <p:ext uri="{BB962C8B-B14F-4D97-AF65-F5344CB8AC3E}">
        <p14:creationId xmlns:p14="http://schemas.microsoft.com/office/powerpoint/2010/main" val="2499413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t>PROVISION FOR ALUMNI</a:t>
            </a:r>
          </a:p>
        </p:txBody>
      </p:sp>
      <p:sp>
        <p:nvSpPr>
          <p:cNvPr id="3" name="Content Placeholder 2"/>
          <p:cNvSpPr>
            <a:spLocks noGrp="1"/>
          </p:cNvSpPr>
          <p:nvPr>
            <p:ph idx="1"/>
          </p:nvPr>
        </p:nvSpPr>
        <p:spPr>
          <a:xfrm>
            <a:off x="457200" y="1524000"/>
            <a:ext cx="8229600" cy="4525963"/>
          </a:xfrm>
        </p:spPr>
        <p:txBody>
          <a:bodyPr/>
          <a:lstStyle/>
          <a:p>
            <a:pPr marL="285750" lvl="2" indent="-285750"/>
            <a:r>
              <a:rPr lang="en-IN" sz="1800" dirty="0"/>
              <a:t>Allow alumni to create networks </a:t>
            </a:r>
            <a:r>
              <a:rPr lang="en-IN" sz="1800" dirty="0" smtClean="0"/>
              <a:t>, groups </a:t>
            </a:r>
            <a:r>
              <a:rPr lang="en-IN" sz="1800" dirty="0"/>
              <a:t>for a chat.</a:t>
            </a:r>
          </a:p>
          <a:p>
            <a:pPr marL="742950" lvl="3" indent="-285750">
              <a:buFont typeface="Wingdings" panose="05000000000000000000" pitchFamily="2" charset="2"/>
              <a:buChar char="Ø"/>
            </a:pPr>
            <a:r>
              <a:rPr lang="en-IN" sz="1400" dirty="0"/>
              <a:t>To </a:t>
            </a:r>
            <a:r>
              <a:rPr lang="en-IN" sz="1400" dirty="0" smtClean="0"/>
              <a:t>share new </a:t>
            </a:r>
            <a:r>
              <a:rPr lang="en-US" sz="1400" dirty="0"/>
              <a:t>endeavors to specific people alumni can create networks.</a:t>
            </a:r>
          </a:p>
          <a:p>
            <a:pPr marL="742950" lvl="3" indent="-285750">
              <a:buFont typeface="Wingdings" panose="05000000000000000000" pitchFamily="2" charset="2"/>
              <a:buChar char="Ø"/>
            </a:pPr>
            <a:r>
              <a:rPr lang="en-US" sz="1400" dirty="0"/>
              <a:t> For the discussion purpose alumni can create various groups</a:t>
            </a:r>
            <a:r>
              <a:rPr lang="en-US" sz="1400" dirty="0" smtClean="0"/>
              <a:t>.</a:t>
            </a:r>
          </a:p>
          <a:p>
            <a:pPr marL="457200" lvl="3" indent="0">
              <a:buNone/>
            </a:pPr>
            <a:endParaRPr lang="en-US" sz="1400" dirty="0"/>
          </a:p>
          <a:p>
            <a:pPr marL="285750" lvl="2" indent="-285750"/>
            <a:r>
              <a:rPr lang="en-IN" sz="1800" dirty="0"/>
              <a:t> Update Alumni’s profile.</a:t>
            </a:r>
          </a:p>
          <a:p>
            <a:pPr marL="742950" lvl="3" indent="-285750">
              <a:buFont typeface="Wingdings" panose="05000000000000000000" pitchFamily="2" charset="2"/>
              <a:buChar char="Ø"/>
            </a:pPr>
            <a:r>
              <a:rPr lang="en-IN" sz="1400" dirty="0"/>
              <a:t> It Will help alumni to update his/her basic information , contact information , education , work experience , networks/groups , expertise &amp; skill information which will help him to find their job according to their interest</a:t>
            </a:r>
            <a:r>
              <a:rPr lang="en-IN" sz="1400" dirty="0" smtClean="0"/>
              <a:t>.</a:t>
            </a:r>
            <a:endParaRPr lang="en-IN" sz="1400" dirty="0"/>
          </a:p>
          <a:p>
            <a:pPr marL="742950" lvl="3" indent="-285750">
              <a:buFont typeface="Wingdings" panose="05000000000000000000" pitchFamily="2" charset="2"/>
              <a:buChar char="Ø"/>
            </a:pPr>
            <a:endParaRPr lang="en-IN" sz="1400" dirty="0" smtClean="0"/>
          </a:p>
          <a:p>
            <a:pPr marL="285750" lvl="2" indent="-285750"/>
            <a:r>
              <a:rPr lang="en-IN" sz="1800" dirty="0"/>
              <a:t>Create a post in his/her blog section.</a:t>
            </a:r>
          </a:p>
          <a:p>
            <a:pPr marL="742950" lvl="3" indent="-285750">
              <a:buFont typeface="Wingdings" panose="05000000000000000000" pitchFamily="2" charset="2"/>
              <a:buChar char="Ø"/>
            </a:pPr>
            <a:r>
              <a:rPr lang="en-IN" sz="1400" dirty="0"/>
              <a:t>This will help alumni to share their innovative ideas , research information &amp; thoughts on particular topics &amp; reports on new emerging technologies</a:t>
            </a:r>
            <a:r>
              <a:rPr lang="en-IN" sz="1400" dirty="0" smtClean="0"/>
              <a:t>.</a:t>
            </a:r>
          </a:p>
          <a:p>
            <a:pPr marL="742950" lvl="3" indent="-285750">
              <a:buFont typeface="Wingdings" panose="05000000000000000000" pitchFamily="2" charset="2"/>
              <a:buChar char="Ø"/>
            </a:pPr>
            <a:endParaRPr lang="en-IN" sz="1400" dirty="0"/>
          </a:p>
          <a:p>
            <a:pPr marL="285750" lvl="2" indent="-285750"/>
            <a:r>
              <a:rPr lang="en-IN" sz="1800" dirty="0"/>
              <a:t>Find Other Alumni On Portal.</a:t>
            </a:r>
          </a:p>
          <a:p>
            <a:pPr marL="742950" lvl="3" indent="-285750">
              <a:buFont typeface="Wingdings" panose="05000000000000000000" pitchFamily="2" charset="2"/>
              <a:buChar char="Ø"/>
            </a:pPr>
            <a:r>
              <a:rPr lang="en-IN" sz="1400" dirty="0"/>
              <a:t>Alumni can find his/her batch mates &amp;  other alumni with search filters like username , college , pass out year , subject &amp; </a:t>
            </a:r>
            <a:r>
              <a:rPr lang="en-IN" sz="1400" b="1" i="1" dirty="0"/>
              <a:t>advanced search filters like maps &amp; directory </a:t>
            </a:r>
            <a:r>
              <a:rPr lang="en-IN" sz="1400" dirty="0"/>
              <a:t>to search the alumni.</a:t>
            </a:r>
          </a:p>
          <a:p>
            <a:pPr marL="742950" lvl="3" indent="-285750">
              <a:buFont typeface="Wingdings" panose="05000000000000000000" pitchFamily="2" charset="2"/>
              <a:buChar char="Ø"/>
            </a:pPr>
            <a:endParaRPr lang="en-IN" sz="1400" dirty="0"/>
          </a:p>
          <a:p>
            <a:pPr marL="457200" lvl="3" indent="0">
              <a:buNone/>
            </a:pPr>
            <a:endParaRPr lang="en-IN" sz="1800" dirty="0"/>
          </a:p>
        </p:txBody>
      </p:sp>
    </p:spTree>
    <p:extLst>
      <p:ext uri="{BB962C8B-B14F-4D97-AF65-F5344CB8AC3E}">
        <p14:creationId xmlns:p14="http://schemas.microsoft.com/office/powerpoint/2010/main" val="2472983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t>PROVISION FOR ALUMNI</a:t>
            </a:r>
          </a:p>
        </p:txBody>
      </p:sp>
      <p:sp>
        <p:nvSpPr>
          <p:cNvPr id="3" name="Content Placeholder 2"/>
          <p:cNvSpPr>
            <a:spLocks noGrp="1"/>
          </p:cNvSpPr>
          <p:nvPr>
            <p:ph idx="1"/>
          </p:nvPr>
        </p:nvSpPr>
        <p:spPr>
          <a:xfrm>
            <a:off x="457200" y="1600200"/>
            <a:ext cx="8229600" cy="5029200"/>
          </a:xfrm>
        </p:spPr>
        <p:txBody>
          <a:bodyPr>
            <a:normAutofit/>
          </a:bodyPr>
          <a:lstStyle/>
          <a:p>
            <a:pPr marL="285750" lvl="2" indent="-285750"/>
            <a:r>
              <a:rPr lang="en-IN" sz="1800" dirty="0"/>
              <a:t>Create Polls For Opinions.</a:t>
            </a:r>
          </a:p>
          <a:p>
            <a:pPr marL="742950" lvl="3" indent="-285750">
              <a:buFont typeface="Wingdings" panose="05000000000000000000" pitchFamily="2" charset="2"/>
              <a:buChar char="Ø"/>
            </a:pPr>
            <a:r>
              <a:rPr lang="en-IN" sz="1400" dirty="0"/>
              <a:t>Alumni can create polls by asking questions &amp; providing relevant options for the poll to know the opinions , views on various topics</a:t>
            </a:r>
            <a:r>
              <a:rPr lang="en-IN" sz="1400" dirty="0" smtClean="0"/>
              <a:t>.</a:t>
            </a:r>
            <a:endParaRPr lang="en-IN" dirty="0" smtClean="0"/>
          </a:p>
          <a:p>
            <a:pPr marL="742950" lvl="3" indent="-285750">
              <a:buFont typeface="Wingdings" panose="05000000000000000000" pitchFamily="2" charset="2"/>
              <a:buChar char="Ø"/>
            </a:pPr>
            <a:endParaRPr lang="en-IN" sz="1400" dirty="0"/>
          </a:p>
          <a:p>
            <a:pPr marL="285750" lvl="2" indent="-285750"/>
            <a:r>
              <a:rPr lang="en-IN" sz="1800" dirty="0"/>
              <a:t>Post Jobs O</a:t>
            </a:r>
            <a:r>
              <a:rPr lang="en-IN" sz="1800" dirty="0" smtClean="0"/>
              <a:t>n </a:t>
            </a:r>
            <a:r>
              <a:rPr lang="en-IN" sz="1800" dirty="0"/>
              <a:t>The Portal.</a:t>
            </a:r>
          </a:p>
          <a:p>
            <a:pPr marL="742950" lvl="3" indent="-285750">
              <a:buFont typeface="Wingdings" panose="05000000000000000000" pitchFamily="2" charset="2"/>
              <a:buChar char="Ø"/>
            </a:pPr>
            <a:r>
              <a:rPr lang="en-IN" sz="1400" dirty="0"/>
              <a:t>If Alumni owns business or alumni is doing the job in company &amp; needs employees for a particular job then he/she can create job for particular position.</a:t>
            </a:r>
          </a:p>
          <a:p>
            <a:pPr marL="742950" lvl="3" indent="-285750">
              <a:buFont typeface="Wingdings" panose="05000000000000000000" pitchFamily="2" charset="2"/>
              <a:buChar char="Ø"/>
            </a:pPr>
            <a:r>
              <a:rPr lang="en-IN" sz="1400" dirty="0"/>
              <a:t> once the job posted in the portal then he/she can get the statistics about how many people have seen this, how many people are applied for this job , how  many are interested &amp; how many aren’t interested</a:t>
            </a:r>
            <a:r>
              <a:rPr lang="en-IN" sz="1400" dirty="0" smtClean="0"/>
              <a:t>.</a:t>
            </a:r>
            <a:endParaRPr lang="en-IN" sz="1400" dirty="0"/>
          </a:p>
          <a:p>
            <a:pPr marL="742950" lvl="3" indent="-285750">
              <a:buFont typeface="Wingdings" panose="05000000000000000000" pitchFamily="2" charset="2"/>
              <a:buChar char="Ø"/>
            </a:pPr>
            <a:endParaRPr lang="en-IN" sz="1400" dirty="0" smtClean="0"/>
          </a:p>
          <a:p>
            <a:pPr marL="285750" lvl="2" indent="-285750"/>
            <a:r>
              <a:rPr lang="en-IN" sz="1800" dirty="0"/>
              <a:t>Communicate With College.</a:t>
            </a:r>
          </a:p>
          <a:p>
            <a:pPr marL="742950" lvl="3" indent="-285750">
              <a:buFont typeface="Wingdings" panose="05000000000000000000" pitchFamily="2" charset="2"/>
              <a:buChar char="Ø"/>
            </a:pPr>
            <a:r>
              <a:rPr lang="en-IN" sz="1400" dirty="0"/>
              <a:t>Alumni can communicate with the college for Alumni Services </a:t>
            </a:r>
            <a:r>
              <a:rPr lang="en-IN" sz="1400" dirty="0" smtClean="0"/>
              <a:t>As Following :</a:t>
            </a:r>
          </a:p>
          <a:p>
            <a:pPr marL="1200150" lvl="4" indent="-285750">
              <a:buFont typeface="Wingdings" panose="05000000000000000000" pitchFamily="2" charset="2"/>
              <a:buChar char="q"/>
            </a:pPr>
            <a:r>
              <a:rPr lang="en-IN" sz="1400" dirty="0" smtClean="0"/>
              <a:t>Transcript</a:t>
            </a:r>
          </a:p>
          <a:p>
            <a:pPr marL="1200150" lvl="4" indent="-285750">
              <a:buFont typeface="Wingdings" panose="05000000000000000000" pitchFamily="2" charset="2"/>
              <a:buChar char="q"/>
            </a:pPr>
            <a:r>
              <a:rPr lang="en-IN" sz="1400" dirty="0" smtClean="0"/>
              <a:t>LOR (Letter of Recommendation)</a:t>
            </a:r>
          </a:p>
          <a:p>
            <a:pPr marL="1200150" lvl="4" indent="-285750">
              <a:buFont typeface="Wingdings" panose="05000000000000000000" pitchFamily="2" charset="2"/>
              <a:buChar char="q"/>
            </a:pPr>
            <a:r>
              <a:rPr lang="en-IN" sz="1400" dirty="0" smtClean="0"/>
              <a:t>Degree Request</a:t>
            </a:r>
          </a:p>
          <a:p>
            <a:pPr marL="1200150" lvl="4" indent="-285750">
              <a:buFont typeface="Wingdings" panose="05000000000000000000" pitchFamily="2" charset="2"/>
              <a:buChar char="q"/>
            </a:pPr>
            <a:r>
              <a:rPr lang="en-IN" sz="1400" dirty="0" smtClean="0"/>
              <a:t>Business Promotion</a:t>
            </a:r>
          </a:p>
          <a:p>
            <a:pPr marL="1200150" lvl="4" indent="-285750">
              <a:buFont typeface="Wingdings" panose="05000000000000000000" pitchFamily="2" charset="2"/>
              <a:buChar char="q"/>
            </a:pPr>
            <a:r>
              <a:rPr lang="en-IN" sz="1400" dirty="0" smtClean="0"/>
              <a:t>Campus Visit</a:t>
            </a:r>
            <a:endParaRPr lang="en-IN" sz="1400" dirty="0"/>
          </a:p>
        </p:txBody>
      </p:sp>
    </p:spTree>
    <p:extLst>
      <p:ext uri="{BB962C8B-B14F-4D97-AF65-F5344CB8AC3E}">
        <p14:creationId xmlns:p14="http://schemas.microsoft.com/office/powerpoint/2010/main" val="2065797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algn="l"/>
            <a:r>
              <a:rPr lang="en-IN" sz="3600" dirty="0"/>
              <a:t>PROVISION FOR ALUMNI</a:t>
            </a:r>
          </a:p>
        </p:txBody>
      </p:sp>
      <p:sp>
        <p:nvSpPr>
          <p:cNvPr id="3" name="Content Placeholder 2"/>
          <p:cNvSpPr>
            <a:spLocks noGrp="1"/>
          </p:cNvSpPr>
          <p:nvPr>
            <p:ph idx="1"/>
          </p:nvPr>
        </p:nvSpPr>
        <p:spPr>
          <a:xfrm>
            <a:off x="460075" y="914400"/>
            <a:ext cx="8229600" cy="4525963"/>
          </a:xfrm>
        </p:spPr>
        <p:txBody>
          <a:bodyPr/>
          <a:lstStyle/>
          <a:p>
            <a:pPr marL="285750" lvl="2" indent="-285750"/>
            <a:r>
              <a:rPr lang="en-IN" sz="1800" dirty="0"/>
              <a:t>Interact With Alumni Recruiters.</a:t>
            </a:r>
          </a:p>
          <a:p>
            <a:pPr marL="742950" lvl="3" indent="-285750">
              <a:buFont typeface="Wingdings" panose="05000000000000000000" pitchFamily="2" charset="2"/>
              <a:buChar char="Ø"/>
            </a:pPr>
            <a:r>
              <a:rPr lang="en-IN" sz="1400" dirty="0"/>
              <a:t>Alumni can send message to the respective recruiter who has posted a job for alumni regarding job application. </a:t>
            </a:r>
          </a:p>
          <a:p>
            <a:pPr marL="457200" lvl="3" indent="0">
              <a:buNone/>
            </a:pPr>
            <a:endParaRPr lang="en-IN" dirty="0" smtClean="0"/>
          </a:p>
          <a:p>
            <a:pPr marL="285750" lvl="2" indent="-285750"/>
            <a:r>
              <a:rPr lang="en-IN" sz="1800" dirty="0"/>
              <a:t>Request For Fund-Raising Projects.</a:t>
            </a:r>
          </a:p>
          <a:p>
            <a:pPr marL="742950" lvl="3" indent="-285750">
              <a:buFont typeface="Wingdings" panose="05000000000000000000" pitchFamily="2" charset="2"/>
              <a:buChar char="Ø"/>
            </a:pPr>
            <a:r>
              <a:rPr lang="en-IN" sz="1400" dirty="0"/>
              <a:t>If Alumni is working on a research project or any other type of project &amp; needs fund then he/she can request for funds to the college.</a:t>
            </a:r>
          </a:p>
          <a:p>
            <a:pPr marL="742950" lvl="3" indent="-285750">
              <a:buFont typeface="Wingdings" panose="05000000000000000000" pitchFamily="2" charset="2"/>
              <a:buChar char="Ø"/>
            </a:pPr>
            <a:endParaRPr lang="en-IN" sz="1400" dirty="0"/>
          </a:p>
        </p:txBody>
      </p:sp>
      <p:pic>
        <p:nvPicPr>
          <p:cNvPr id="4" name="Content Placeholder 3"/>
          <p:cNvPicPr>
            <a:picLocks noChangeAspect="1"/>
          </p:cNvPicPr>
          <p:nvPr/>
        </p:nvPicPr>
        <p:blipFill>
          <a:blip r:embed="rId2"/>
          <a:stretch>
            <a:fillRect/>
          </a:stretch>
        </p:blipFill>
        <p:spPr>
          <a:xfrm>
            <a:off x="2328494" y="3124200"/>
            <a:ext cx="4224706" cy="3611563"/>
          </a:xfrm>
          <a:prstGeom prst="rect">
            <a:avLst/>
          </a:prstGeom>
        </p:spPr>
      </p:pic>
    </p:spTree>
    <p:extLst>
      <p:ext uri="{BB962C8B-B14F-4D97-AF65-F5344CB8AC3E}">
        <p14:creationId xmlns:p14="http://schemas.microsoft.com/office/powerpoint/2010/main" val="233080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1907</Words>
  <Application>Microsoft Office PowerPoint</Application>
  <PresentationFormat>On-screen Show (4:3)</PresentationFormat>
  <Paragraphs>278</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Theme</vt:lpstr>
      <vt:lpstr>INCOGNIT</vt:lpstr>
      <vt:lpstr>PowerPoint Presentation</vt:lpstr>
      <vt:lpstr>Alumni Tracking System</vt:lpstr>
      <vt:lpstr>IDEA / APPROACH DETAILS</vt:lpstr>
      <vt:lpstr>PowerPoint Presentation</vt:lpstr>
      <vt:lpstr>PROVISION FOR ALUMNI</vt:lpstr>
      <vt:lpstr>PROVISION FOR ALUMNI</vt:lpstr>
      <vt:lpstr>PROVISION FOR ALUMNI</vt:lpstr>
      <vt:lpstr>PROVISION FOR ALUMNI</vt:lpstr>
      <vt:lpstr>PROVISION FOR COLLEGES</vt:lpstr>
      <vt:lpstr>PROVISION FOR COLLEGES</vt:lpstr>
      <vt:lpstr>PROVISION FOR COLLEGES</vt:lpstr>
      <vt:lpstr>PROVISION FOR DIRECTORATE OF HIGHER EDUCATION              (By Govt. Of GOA)</vt:lpstr>
      <vt:lpstr>PROVISION FOR DIRECTORATE OF HIGHER EDUCATION</vt:lpstr>
      <vt:lpstr>PROVISION FOR DIRECTORATE OF HIGHER EDUCATION</vt:lpstr>
      <vt:lpstr>PowerPoint Presentation</vt:lpstr>
      <vt:lpstr>PowerPoint Presentation</vt:lpstr>
      <vt:lpstr>UNIQUENESS</vt:lpstr>
      <vt:lpstr>UNIQUENESS</vt:lpstr>
      <vt:lpstr>Technology Stack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INCOGNIT</dc:title>
  <dc:creator>Darsh</dc:creator>
  <cp:lastModifiedBy>darsh patel</cp:lastModifiedBy>
  <cp:revision>174</cp:revision>
  <dcterms:created xsi:type="dcterms:W3CDTF">2006-08-16T00:00:00Z</dcterms:created>
  <dcterms:modified xsi:type="dcterms:W3CDTF">2020-08-03T12:00:32Z</dcterms:modified>
</cp:coreProperties>
</file>