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97" r:id="rId5"/>
    <p:sldId id="277" r:id="rId6"/>
    <p:sldId id="301" r:id="rId7"/>
    <p:sldId id="29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7455A-412C-4C42-981A-9430A974F721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4F70A-5E11-4F3C-AC05-7F819CDE5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15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8704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/>
              <a:t>Alumni Tracking System</a:t>
            </a:r>
            <a:endParaRPr lang="en-IN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 smtClean="0"/>
              <a:t>In General, Alumni </a:t>
            </a:r>
            <a:r>
              <a:rPr lang="en-US" sz="2000" dirty="0"/>
              <a:t>Tracking System is </a:t>
            </a:r>
            <a:r>
              <a:rPr lang="en-US" sz="2000" dirty="0" smtClean="0"/>
              <a:t>an </a:t>
            </a:r>
            <a:r>
              <a:rPr lang="en-US" sz="2000" dirty="0"/>
              <a:t>online </a:t>
            </a:r>
            <a:r>
              <a:rPr lang="en-US" sz="2000" dirty="0" smtClean="0"/>
              <a:t>application </a:t>
            </a:r>
            <a:r>
              <a:rPr lang="en-US" sz="2000" dirty="0"/>
              <a:t>which can act as </a:t>
            </a:r>
            <a:r>
              <a:rPr lang="en-US" sz="2000" dirty="0" smtClean="0"/>
              <a:t>an </a:t>
            </a:r>
            <a:r>
              <a:rPr lang="en-US" sz="2000" dirty="0"/>
              <a:t>interactive medium between the old </a:t>
            </a:r>
            <a:r>
              <a:rPr lang="en-US" sz="2000" dirty="0" smtClean="0"/>
              <a:t>students </a:t>
            </a:r>
            <a:r>
              <a:rPr lang="en-US" sz="2000" dirty="0"/>
              <a:t>and the School, College, University or institution.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285750" indent="-285750"/>
            <a:r>
              <a:rPr lang="en-US" sz="2000" dirty="0" smtClean="0"/>
              <a:t>But In Context To P.S, It Will Be 3 Layer Architecture Model Which Involves ,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Alumni From Different Colleges Of Goa.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College SPOCs From Various Colleges.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Directorate Of Higher Education (DHE) Members. </a:t>
            </a:r>
          </a:p>
          <a:p>
            <a:pPr marL="0" indent="0">
              <a:buNone/>
            </a:pPr>
            <a:endParaRPr lang="en-US" sz="2000" dirty="0"/>
          </a:p>
          <a:p>
            <a:pPr marL="285750" indent="-285750"/>
            <a:r>
              <a:rPr lang="en-US" sz="2000" dirty="0" smtClean="0"/>
              <a:t>The Main Goal of Alumni Tracking System</a:t>
            </a:r>
            <a:r>
              <a:rPr lang="en-US" sz="2000" dirty="0"/>
              <a:t> </a:t>
            </a:r>
            <a:r>
              <a:rPr lang="en-US" sz="2000" dirty="0" smtClean="0"/>
              <a:t>is to </a:t>
            </a:r>
            <a:r>
              <a:rPr lang="en-US" sz="2000" dirty="0"/>
              <a:t>strategically build and maintain their alumni network, by facilitating engagement, community-building, </a:t>
            </a:r>
            <a:r>
              <a:rPr lang="en-US" sz="2000" dirty="0" smtClean="0"/>
              <a:t>networking</a:t>
            </a:r>
            <a:r>
              <a:rPr lang="en-US" sz="2000" dirty="0"/>
              <a:t> </a:t>
            </a:r>
            <a:r>
              <a:rPr lang="en-US" sz="2000" dirty="0" smtClean="0"/>
              <a:t>&amp; communications.</a:t>
            </a: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536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600" dirty="0" smtClean="0"/>
              <a:t>OUR </a:t>
            </a:r>
            <a:r>
              <a:rPr lang="en-IN" sz="3600" i="1" dirty="0" smtClean="0">
                <a:solidFill>
                  <a:schemeClr val="bg1">
                    <a:lumMod val="50000"/>
                  </a:schemeClr>
                </a:solidFill>
              </a:rPr>
              <a:t>IDEA / APPROACH</a:t>
            </a:r>
            <a:endParaRPr lang="en-IN" sz="3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/>
          </a:bodyPr>
          <a:lstStyle/>
          <a:p>
            <a:pPr marL="285750" indent="-285750"/>
            <a:endParaRPr lang="en-US" sz="800" dirty="0" smtClean="0"/>
          </a:p>
          <a:p>
            <a:pPr marL="285750" indent="-285750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771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994" y="825963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Colleges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2438400" y="1664164"/>
            <a:ext cx="1219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Alumni Tracking System</a:t>
            </a:r>
            <a:endParaRPr lang="en-IN" sz="1600" dirty="0"/>
          </a:p>
        </p:txBody>
      </p:sp>
      <p:cxnSp>
        <p:nvCxnSpPr>
          <p:cNvPr id="6" name="Elbow Connector 5"/>
          <p:cNvCxnSpPr/>
          <p:nvPr/>
        </p:nvCxnSpPr>
        <p:spPr>
          <a:xfrm>
            <a:off x="914400" y="1206964"/>
            <a:ext cx="1524000" cy="974558"/>
          </a:xfrm>
          <a:prstGeom prst="bentConnector3">
            <a:avLst>
              <a:gd name="adj1" fmla="val 22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09204" y="1940539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College Registration</a:t>
            </a:r>
            <a:endParaRPr lang="en-IN" sz="1100" dirty="0"/>
          </a:p>
        </p:txBody>
      </p:sp>
      <p:cxnSp>
        <p:nvCxnSpPr>
          <p:cNvPr id="8" name="Elbow Connector 7"/>
          <p:cNvCxnSpPr>
            <a:stCxn id="5" idx="0"/>
            <a:endCxn id="4" idx="3"/>
          </p:cNvCxnSpPr>
          <p:nvPr/>
        </p:nvCxnSpPr>
        <p:spPr>
          <a:xfrm rot="16200000" flipV="1">
            <a:off x="2083147" y="699311"/>
            <a:ext cx="647701" cy="1282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9748" y="806412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Response</a:t>
            </a:r>
            <a:endParaRPr lang="en-IN" sz="1200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941187" y="1195400"/>
            <a:ext cx="1676400" cy="1364820"/>
          </a:xfrm>
          <a:prstGeom prst="bentConnector3">
            <a:avLst>
              <a:gd name="adj1" fmla="val -19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857" y="2175975"/>
            <a:ext cx="1823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Add Alumni with bulk registration with excel Sheet</a:t>
            </a:r>
            <a:endParaRPr lang="en-IN" sz="1400" dirty="0"/>
          </a:p>
        </p:txBody>
      </p:sp>
      <p:sp>
        <p:nvSpPr>
          <p:cNvPr id="12" name="Rectangle 11"/>
          <p:cNvSpPr/>
          <p:nvPr/>
        </p:nvSpPr>
        <p:spPr>
          <a:xfrm>
            <a:off x="5680396" y="1021145"/>
            <a:ext cx="1066800" cy="34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Alumni</a:t>
            </a:r>
            <a:endParaRPr lang="en-IN" dirty="0"/>
          </a:p>
        </p:txBody>
      </p:sp>
      <p:cxnSp>
        <p:nvCxnSpPr>
          <p:cNvPr id="13" name="Elbow Connector 12"/>
          <p:cNvCxnSpPr>
            <a:stCxn id="5" idx="6"/>
            <a:endCxn id="12" idx="1"/>
          </p:cNvCxnSpPr>
          <p:nvPr/>
        </p:nvCxnSpPr>
        <p:spPr>
          <a:xfrm flipV="1">
            <a:off x="3657600" y="1192596"/>
            <a:ext cx="2022796" cy="966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 flipH="1">
            <a:off x="4177523" y="1627707"/>
            <a:ext cx="134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Sends Activation </a:t>
            </a:r>
          </a:p>
          <a:p>
            <a:r>
              <a:rPr lang="en-IN" sz="1000" dirty="0" smtClean="0"/>
              <a:t>Link</a:t>
            </a:r>
            <a:endParaRPr lang="en-IN" sz="1000" dirty="0"/>
          </a:p>
        </p:txBody>
      </p:sp>
      <p:cxnSp>
        <p:nvCxnSpPr>
          <p:cNvPr id="15" name="Elbow Connector 14"/>
          <p:cNvCxnSpPr/>
          <p:nvPr/>
        </p:nvCxnSpPr>
        <p:spPr>
          <a:xfrm rot="5400000">
            <a:off x="4411683" y="293002"/>
            <a:ext cx="1272429" cy="2969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62563" y="2165455"/>
            <a:ext cx="1917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Activate &amp; Register Account</a:t>
            </a:r>
            <a:endParaRPr lang="en-IN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650070" y="3726638"/>
            <a:ext cx="17526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 blog post , create events &amp; Publish notices</a:t>
            </a:r>
            <a:endParaRPr lang="en-IN" sz="1200" dirty="0"/>
          </a:p>
        </p:txBody>
      </p:sp>
      <p:cxnSp>
        <p:nvCxnSpPr>
          <p:cNvPr id="18" name="Elbow Connector 17"/>
          <p:cNvCxnSpPr>
            <a:endCxn id="17" idx="1"/>
          </p:cNvCxnSpPr>
          <p:nvPr/>
        </p:nvCxnSpPr>
        <p:spPr>
          <a:xfrm rot="16200000" flipH="1">
            <a:off x="-904457" y="2400710"/>
            <a:ext cx="2720613" cy="388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50070" y="4243996"/>
            <a:ext cx="1752600" cy="54398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Search details based on criteria such as year , subject etc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650070" y="4848140"/>
            <a:ext cx="1752600" cy="3970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Polls For Opinions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650070" y="5305340"/>
            <a:ext cx="1752600" cy="3970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regular updates by SMS &amp; email to alumni</a:t>
            </a: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176407" y="4015215"/>
            <a:ext cx="533017" cy="3577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20" idx="1"/>
          </p:cNvCxnSpPr>
          <p:nvPr/>
        </p:nvCxnSpPr>
        <p:spPr>
          <a:xfrm rot="16200000" flipH="1">
            <a:off x="180368" y="4576958"/>
            <a:ext cx="558405" cy="381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21" idx="1"/>
          </p:cNvCxnSpPr>
          <p:nvPr/>
        </p:nvCxnSpPr>
        <p:spPr>
          <a:xfrm rot="16200000" flipH="1">
            <a:off x="230970" y="5084761"/>
            <a:ext cx="457200" cy="381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50070" y="5762540"/>
            <a:ext cx="1752600" cy="5686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Grant Fund Raising Projects For Request To</a:t>
            </a:r>
          </a:p>
          <a:p>
            <a:pPr algn="ctr"/>
            <a:r>
              <a:rPr lang="en-US" sz="1200" dirty="0" smtClean="0"/>
              <a:t>DHE</a:t>
            </a:r>
            <a:endParaRPr lang="en-US" sz="1200" dirty="0"/>
          </a:p>
        </p:txBody>
      </p:sp>
      <p:cxnSp>
        <p:nvCxnSpPr>
          <p:cNvPr id="26" name="Elbow Connector 25"/>
          <p:cNvCxnSpPr>
            <a:endCxn id="25" idx="1"/>
          </p:cNvCxnSpPr>
          <p:nvPr/>
        </p:nvCxnSpPr>
        <p:spPr>
          <a:xfrm rot="16200000" flipH="1">
            <a:off x="188078" y="5584853"/>
            <a:ext cx="542984" cy="381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871879" y="3422220"/>
            <a:ext cx="1384644" cy="4138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create groups chat/networks</a:t>
            </a:r>
            <a:r>
              <a:rPr lang="en-IN" sz="1200" dirty="0" smtClean="0"/>
              <a:t>.</a:t>
            </a:r>
            <a:endParaRPr lang="en-IN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4161439" y="3902951"/>
            <a:ext cx="1095084" cy="41082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create post in </a:t>
            </a:r>
            <a:r>
              <a:rPr lang="en-IN" sz="1200" dirty="0" smtClean="0"/>
              <a:t> </a:t>
            </a:r>
            <a:r>
              <a:rPr lang="en-IN" sz="1200" dirty="0"/>
              <a:t>blog section</a:t>
            </a:r>
            <a:r>
              <a:rPr lang="en-IN" sz="1200" dirty="0" smtClean="0"/>
              <a:t>.</a:t>
            </a:r>
            <a:endParaRPr lang="en-IN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4329079" y="4376599"/>
            <a:ext cx="927444" cy="25842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post a jobs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906169" y="4704334"/>
            <a:ext cx="1384644" cy="5873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interact with alumni recruiters , college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851215" y="5361035"/>
            <a:ext cx="1468464" cy="51287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Request for fundraising projects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851215" y="5943219"/>
            <a:ext cx="1468464" cy="6189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Request For Alumni Services Like LOR , Degree Request etc</a:t>
            </a:r>
          </a:p>
        </p:txBody>
      </p:sp>
      <p:cxnSp>
        <p:nvCxnSpPr>
          <p:cNvPr id="33" name="Elbow Connector 32"/>
          <p:cNvCxnSpPr/>
          <p:nvPr/>
        </p:nvCxnSpPr>
        <p:spPr>
          <a:xfrm rot="5400000">
            <a:off x="4452714" y="1874714"/>
            <a:ext cx="2531275" cy="948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8" idx="3"/>
          </p:cNvCxnSpPr>
          <p:nvPr/>
        </p:nvCxnSpPr>
        <p:spPr>
          <a:xfrm rot="10800000" flipV="1">
            <a:off x="5256523" y="3629137"/>
            <a:ext cx="543616" cy="479228"/>
          </a:xfrm>
          <a:prstGeom prst="bentConnector3">
            <a:avLst>
              <a:gd name="adj1" fmla="val 16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3"/>
          </p:cNvCxnSpPr>
          <p:nvPr/>
        </p:nvCxnSpPr>
        <p:spPr>
          <a:xfrm rot="10800000" flipV="1">
            <a:off x="5256523" y="4108363"/>
            <a:ext cx="543616" cy="397449"/>
          </a:xfrm>
          <a:prstGeom prst="bentConnector3">
            <a:avLst>
              <a:gd name="adj1" fmla="val -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30" idx="3"/>
          </p:cNvCxnSpPr>
          <p:nvPr/>
        </p:nvCxnSpPr>
        <p:spPr>
          <a:xfrm rot="10800000" flipV="1">
            <a:off x="5290813" y="4505811"/>
            <a:ext cx="509326" cy="492219"/>
          </a:xfrm>
          <a:prstGeom prst="bentConnector3">
            <a:avLst>
              <a:gd name="adj1" fmla="val -16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31" idx="3"/>
          </p:cNvCxnSpPr>
          <p:nvPr/>
        </p:nvCxnSpPr>
        <p:spPr>
          <a:xfrm rot="5400000">
            <a:off x="5250188" y="5067521"/>
            <a:ext cx="619443" cy="4804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32" idx="3"/>
          </p:cNvCxnSpPr>
          <p:nvPr/>
        </p:nvCxnSpPr>
        <p:spPr>
          <a:xfrm rot="5400000">
            <a:off x="5242310" y="5694842"/>
            <a:ext cx="635198" cy="4804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5" idx="3"/>
          </p:cNvCxnSpPr>
          <p:nvPr/>
        </p:nvCxnSpPr>
        <p:spPr>
          <a:xfrm flipV="1">
            <a:off x="2402670" y="2594291"/>
            <a:ext cx="322665" cy="3452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" idx="3"/>
          </p:cNvCxnSpPr>
          <p:nvPr/>
        </p:nvCxnSpPr>
        <p:spPr>
          <a:xfrm>
            <a:off x="2402670" y="5503861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3"/>
          </p:cNvCxnSpPr>
          <p:nvPr/>
        </p:nvCxnSpPr>
        <p:spPr>
          <a:xfrm>
            <a:off x="2402670" y="5046661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9" idx="3"/>
          </p:cNvCxnSpPr>
          <p:nvPr/>
        </p:nvCxnSpPr>
        <p:spPr>
          <a:xfrm>
            <a:off x="2402670" y="4515989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7" idx="3"/>
          </p:cNvCxnSpPr>
          <p:nvPr/>
        </p:nvCxnSpPr>
        <p:spPr>
          <a:xfrm>
            <a:off x="2402670" y="3955238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2" idx="1"/>
            <a:endCxn id="5" idx="4"/>
          </p:cNvCxnSpPr>
          <p:nvPr/>
        </p:nvCxnSpPr>
        <p:spPr>
          <a:xfrm rot="10800000">
            <a:off x="3048001" y="2654765"/>
            <a:ext cx="803215" cy="3597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6804961" y="3591614"/>
            <a:ext cx="1517658" cy="9024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search details based on criteria such as colleges, year, </a:t>
            </a:r>
            <a:r>
              <a:rPr lang="en-US" sz="1200" dirty="0" smtClean="0"/>
              <a:t>subject, location, </a:t>
            </a:r>
            <a:r>
              <a:rPr lang="en-US" sz="1200" dirty="0"/>
              <a:t>etc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517867" y="1968964"/>
            <a:ext cx="1524000" cy="95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Directorate of</a:t>
            </a:r>
          </a:p>
          <a:p>
            <a:pPr algn="ctr"/>
            <a:r>
              <a:rPr lang="en-IN" dirty="0" smtClean="0"/>
              <a:t>Higher </a:t>
            </a:r>
          </a:p>
          <a:p>
            <a:pPr algn="ctr"/>
            <a:r>
              <a:rPr lang="en-IN" dirty="0" smtClean="0"/>
              <a:t>Education</a:t>
            </a:r>
            <a:endParaRPr lang="en-IN" dirty="0"/>
          </a:p>
        </p:txBody>
      </p:sp>
      <p:cxnSp>
        <p:nvCxnSpPr>
          <p:cNvPr id="47" name="Elbow Connector 46"/>
          <p:cNvCxnSpPr>
            <a:endCxn id="45" idx="3"/>
          </p:cNvCxnSpPr>
          <p:nvPr/>
        </p:nvCxnSpPr>
        <p:spPr>
          <a:xfrm rot="5400000">
            <a:off x="7894305" y="3201776"/>
            <a:ext cx="1269357" cy="4127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895223" y="4551934"/>
            <a:ext cx="1410578" cy="5412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create post in blog , publish news &amp; events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788143" y="5161534"/>
            <a:ext cx="1517658" cy="50545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Manage fundraising projects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921157" y="5666993"/>
            <a:ext cx="1384644" cy="4138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Manage Inquiries &amp; </a:t>
            </a:r>
            <a:r>
              <a:rPr lang="en-IN" sz="1200" dirty="0" smtClean="0"/>
              <a:t>feedback.</a:t>
            </a:r>
            <a:endParaRPr lang="en-IN" sz="1200" dirty="0"/>
          </a:p>
        </p:txBody>
      </p:sp>
      <p:sp>
        <p:nvSpPr>
          <p:cNvPr id="51" name="Rounded Rectangle 50"/>
          <p:cNvSpPr/>
          <p:nvPr/>
        </p:nvSpPr>
        <p:spPr>
          <a:xfrm>
            <a:off x="6895223" y="6165806"/>
            <a:ext cx="1410578" cy="60375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Sending Regular Updates By SMS &amp; Email To Colleges</a:t>
            </a:r>
            <a:endParaRPr lang="en-IN" sz="1200" dirty="0"/>
          </a:p>
        </p:txBody>
      </p:sp>
      <p:cxnSp>
        <p:nvCxnSpPr>
          <p:cNvPr id="52" name="Elbow Connector 51"/>
          <p:cNvCxnSpPr>
            <a:endCxn id="48" idx="3"/>
          </p:cNvCxnSpPr>
          <p:nvPr/>
        </p:nvCxnSpPr>
        <p:spPr>
          <a:xfrm rot="5400000">
            <a:off x="8132676" y="4236696"/>
            <a:ext cx="758979" cy="412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49" idx="3"/>
          </p:cNvCxnSpPr>
          <p:nvPr/>
        </p:nvCxnSpPr>
        <p:spPr>
          <a:xfrm rot="5400000">
            <a:off x="8197992" y="4893727"/>
            <a:ext cx="628347" cy="412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50" idx="3"/>
          </p:cNvCxnSpPr>
          <p:nvPr/>
        </p:nvCxnSpPr>
        <p:spPr>
          <a:xfrm rot="5400000">
            <a:off x="8255727" y="5411110"/>
            <a:ext cx="512876" cy="412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endCxn id="51" idx="3"/>
          </p:cNvCxnSpPr>
          <p:nvPr/>
        </p:nvCxnSpPr>
        <p:spPr>
          <a:xfrm rot="5400000">
            <a:off x="8215278" y="5964435"/>
            <a:ext cx="593774" cy="412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0800000">
            <a:off x="3393548" y="2568294"/>
            <a:ext cx="3435343" cy="1495590"/>
          </a:xfrm>
          <a:prstGeom prst="bentConnector3">
            <a:avLst>
              <a:gd name="adj1" fmla="val 23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8" idx="1"/>
          </p:cNvCxnSpPr>
          <p:nvPr/>
        </p:nvCxnSpPr>
        <p:spPr>
          <a:xfrm rot="10800000">
            <a:off x="6033543" y="4063569"/>
            <a:ext cx="861681" cy="758980"/>
          </a:xfrm>
          <a:prstGeom prst="bentConnector3">
            <a:avLst>
              <a:gd name="adj1" fmla="val 1010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0800000">
            <a:off x="5993819" y="4814103"/>
            <a:ext cx="844543" cy="591715"/>
          </a:xfrm>
          <a:prstGeom prst="bentConnector3">
            <a:avLst>
              <a:gd name="adj1" fmla="val 960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10800000">
            <a:off x="6011487" y="5405819"/>
            <a:ext cx="977557" cy="459648"/>
          </a:xfrm>
          <a:prstGeom prst="bentConnector3">
            <a:avLst>
              <a:gd name="adj1" fmla="val 967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1" idx="1"/>
          </p:cNvCxnSpPr>
          <p:nvPr/>
        </p:nvCxnSpPr>
        <p:spPr>
          <a:xfrm rot="10800000">
            <a:off x="6016289" y="5865469"/>
            <a:ext cx="878935" cy="602216"/>
          </a:xfrm>
          <a:prstGeom prst="bentConnector3">
            <a:avLst>
              <a:gd name="adj1" fmla="val 961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amond 61"/>
          <p:cNvSpPr/>
          <p:nvPr/>
        </p:nvSpPr>
        <p:spPr>
          <a:xfrm>
            <a:off x="6298959" y="2152595"/>
            <a:ext cx="477800" cy="5226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/>
          <p:cNvSpPr txBox="1"/>
          <p:nvPr/>
        </p:nvSpPr>
        <p:spPr>
          <a:xfrm>
            <a:off x="6500217" y="1439235"/>
            <a:ext cx="1634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[ Got Activation Link ? ]</a:t>
            </a:r>
            <a:endParaRPr lang="en-IN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788280" y="2168691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YES</a:t>
            </a:r>
            <a:endParaRPr lang="en-IN" sz="1200" dirty="0"/>
          </a:p>
        </p:txBody>
      </p:sp>
      <p:cxnSp>
        <p:nvCxnSpPr>
          <p:cNvPr id="65" name="Elbow Connector 64"/>
          <p:cNvCxnSpPr>
            <a:stCxn id="62" idx="2"/>
          </p:cNvCxnSpPr>
          <p:nvPr/>
        </p:nvCxnSpPr>
        <p:spPr>
          <a:xfrm rot="5400000" flipH="1">
            <a:off x="4902347" y="1039731"/>
            <a:ext cx="27622" cy="3243402"/>
          </a:xfrm>
          <a:prstGeom prst="bentConnector4">
            <a:avLst>
              <a:gd name="adj1" fmla="val -1202364"/>
              <a:gd name="adj2" fmla="val 99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91200" y="2778037"/>
            <a:ext cx="2791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smtClean="0"/>
              <a:t>Registration &amp; verification of Alumni (Manually)</a:t>
            </a:r>
            <a:endParaRPr lang="en-IN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6191879" y="2647658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NO</a:t>
            </a:r>
            <a:endParaRPr lang="en-IN" sz="1200" dirty="0"/>
          </a:p>
        </p:txBody>
      </p:sp>
      <p:cxnSp>
        <p:nvCxnSpPr>
          <p:cNvPr id="68" name="Elbow Connector 67"/>
          <p:cNvCxnSpPr/>
          <p:nvPr/>
        </p:nvCxnSpPr>
        <p:spPr>
          <a:xfrm rot="10800000" flipV="1">
            <a:off x="3629548" y="941816"/>
            <a:ext cx="4583577" cy="1083493"/>
          </a:xfrm>
          <a:prstGeom prst="bentConnector3">
            <a:avLst>
              <a:gd name="adj1" fmla="val 83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>
            <a:off x="4082094" y="461665"/>
            <a:ext cx="4715917" cy="1470454"/>
          </a:xfrm>
          <a:prstGeom prst="bentConnector3">
            <a:avLst>
              <a:gd name="adj1" fmla="val 99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213125" y="930547"/>
            <a:ext cx="0" cy="1191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5" idx="7"/>
          </p:cNvCxnSpPr>
          <p:nvPr/>
        </p:nvCxnSpPr>
        <p:spPr>
          <a:xfrm rot="5400000">
            <a:off x="3114783" y="832662"/>
            <a:ext cx="1340841" cy="612302"/>
          </a:xfrm>
          <a:prstGeom prst="bentConnector3">
            <a:avLst>
              <a:gd name="adj1" fmla="val 1028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559909" y="420555"/>
            <a:ext cx="25202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Request For </a:t>
            </a:r>
            <a:r>
              <a:rPr lang="en-IN" sz="1100" dirty="0"/>
              <a:t>V</a:t>
            </a:r>
            <a:r>
              <a:rPr lang="en-IN" sz="1100" dirty="0" smtClean="0"/>
              <a:t>erification </a:t>
            </a:r>
            <a:r>
              <a:rPr lang="en-IN" sz="1100" dirty="0"/>
              <a:t>O</a:t>
            </a:r>
            <a:r>
              <a:rPr lang="en-IN" sz="1100" dirty="0" smtClean="0"/>
              <a:t>f </a:t>
            </a:r>
            <a:r>
              <a:rPr lang="en-IN" sz="1100" dirty="0"/>
              <a:t>C</a:t>
            </a:r>
            <a:r>
              <a:rPr lang="en-IN" sz="1100" dirty="0" smtClean="0"/>
              <a:t>ollege SPOC</a:t>
            </a:r>
            <a:endParaRPr lang="en-IN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5178381" y="720340"/>
            <a:ext cx="22381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DHE Sends Response Of Verification</a:t>
            </a:r>
            <a:endParaRPr lang="en-IN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544090" y="1309617"/>
            <a:ext cx="74251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smtClean="0"/>
              <a:t>If college</a:t>
            </a:r>
          </a:p>
          <a:p>
            <a:r>
              <a:rPr lang="en-IN" sz="1050" dirty="0" smtClean="0"/>
              <a:t>spoc</a:t>
            </a:r>
          </a:p>
          <a:p>
            <a:r>
              <a:rPr lang="en-IN" sz="1050" dirty="0" smtClean="0"/>
              <a:t>registered</a:t>
            </a:r>
            <a:endParaRPr lang="en-IN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250171" y="2756543"/>
            <a:ext cx="773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Verified </a:t>
            </a:r>
          </a:p>
          <a:p>
            <a:r>
              <a:rPr lang="en-IN" sz="1200" dirty="0" smtClean="0"/>
              <a:t>College</a:t>
            </a:r>
          </a:p>
          <a:p>
            <a:r>
              <a:rPr lang="en-IN" sz="1200" dirty="0" smtClean="0"/>
              <a:t>SPOC can</a:t>
            </a:r>
            <a:endParaRPr lang="en-IN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169346" y="3055545"/>
            <a:ext cx="882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Verified </a:t>
            </a:r>
          </a:p>
          <a:p>
            <a:r>
              <a:rPr lang="en-IN" sz="1200" dirty="0" smtClean="0"/>
              <a:t>Alumni can</a:t>
            </a:r>
            <a:endParaRPr lang="en-IN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7754220" y="2933705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Verified </a:t>
            </a:r>
          </a:p>
          <a:p>
            <a:r>
              <a:rPr lang="en-IN" sz="1200" dirty="0" smtClean="0"/>
              <a:t>DHE Member </a:t>
            </a:r>
          </a:p>
          <a:p>
            <a:r>
              <a:rPr lang="en-IN" sz="1200" dirty="0" smtClean="0"/>
              <a:t>can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6242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MAKE A DIFFERENCE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The </a:t>
            </a:r>
            <a:r>
              <a:rPr lang="en-IN" sz="1600" dirty="0"/>
              <a:t>Following Functionalities </a:t>
            </a:r>
            <a:r>
              <a:rPr lang="en-IN" sz="1600" dirty="0" smtClean="0"/>
              <a:t>Make </a:t>
            </a:r>
            <a:r>
              <a:rPr lang="en-IN" sz="1600" dirty="0"/>
              <a:t>this Alumni Tracking System Extra-Ordinary compare to </a:t>
            </a:r>
            <a:r>
              <a:rPr lang="en-IN" sz="1600" dirty="0" smtClean="0"/>
              <a:t> the </a:t>
            </a:r>
            <a:r>
              <a:rPr lang="en-IN" sz="1600" dirty="0"/>
              <a:t>other Ordinary Alumni Tracking System :</a:t>
            </a:r>
          </a:p>
          <a:p>
            <a:pPr marL="0" indent="0">
              <a:buNone/>
            </a:pPr>
            <a:endParaRPr lang="en-IN" sz="2000" b="1" dirty="0"/>
          </a:p>
          <a:p>
            <a:r>
              <a:rPr lang="en-IN" sz="1800" dirty="0"/>
              <a:t>Digital Certificates for Alumni</a:t>
            </a:r>
            <a:r>
              <a:rPr lang="en-IN" sz="1800" dirty="0" smtClean="0"/>
              <a:t>.</a:t>
            </a:r>
          </a:p>
          <a:p>
            <a:endParaRPr lang="en-IN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402106"/>
            <a:ext cx="4038600" cy="27349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42647" y="6282767"/>
            <a:ext cx="2058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/>
              <a:t>[Alumni Certificate]</a:t>
            </a:r>
          </a:p>
        </p:txBody>
      </p:sp>
    </p:spTree>
    <p:extLst>
      <p:ext uri="{BB962C8B-B14F-4D97-AF65-F5344CB8AC3E}">
        <p14:creationId xmlns:p14="http://schemas.microsoft.com/office/powerpoint/2010/main" val="8781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4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600" dirty="0" smtClean="0"/>
              <a:t>UNIQUENESS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IN" sz="1800" dirty="0"/>
              <a:t>Fund-Raising Projects</a:t>
            </a:r>
            <a:r>
              <a:rPr lang="en-IN" sz="1800" dirty="0" smtClean="0"/>
              <a:t>.</a:t>
            </a:r>
          </a:p>
          <a:p>
            <a:endParaRPr lang="en-IN" sz="1800" dirty="0" smtClean="0"/>
          </a:p>
          <a:p>
            <a:r>
              <a:rPr lang="en-IN" sz="1800" dirty="0" smtClean="0"/>
              <a:t>Effortlessly </a:t>
            </a:r>
            <a:r>
              <a:rPr lang="en-IN" sz="1800" dirty="0"/>
              <a:t>Keeping Track of Alumni</a:t>
            </a:r>
            <a:r>
              <a:rPr lang="en-IN" sz="1800" dirty="0" smtClean="0"/>
              <a:t>.</a:t>
            </a:r>
          </a:p>
          <a:p>
            <a:endParaRPr lang="en-US" sz="1600" i="1" dirty="0"/>
          </a:p>
          <a:p>
            <a:r>
              <a:rPr lang="en-IN" sz="1800" dirty="0"/>
              <a:t>Open Discussion Forum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endParaRPr lang="en-IN" sz="1600" i="1" dirty="0"/>
          </a:p>
          <a:p>
            <a:r>
              <a:rPr lang="en-IN" sz="1800" dirty="0"/>
              <a:t>Send Targeted Communication</a:t>
            </a:r>
            <a:r>
              <a:rPr lang="en-IN" sz="1800" dirty="0" smtClean="0"/>
              <a:t>.</a:t>
            </a:r>
          </a:p>
          <a:p>
            <a:endParaRPr lang="en-IN" sz="1800" dirty="0"/>
          </a:p>
          <a:p>
            <a:r>
              <a:rPr lang="en-IN" sz="1800" dirty="0" smtClean="0"/>
              <a:t>Improved Security With Google reCAPTCHA &amp; Image Captcha.</a:t>
            </a:r>
          </a:p>
          <a:p>
            <a:endParaRPr lang="en-IN" sz="1800" dirty="0"/>
          </a:p>
          <a:p>
            <a:r>
              <a:rPr lang="en-IN" sz="1800" dirty="0"/>
              <a:t>ChatBot For Support.</a:t>
            </a:r>
          </a:p>
          <a:p>
            <a:endParaRPr lang="en-IN" sz="1800" dirty="0"/>
          </a:p>
          <a:p>
            <a:r>
              <a:rPr lang="en-IN" sz="1800" dirty="0"/>
              <a:t>Local Language Support (By Google).</a:t>
            </a:r>
          </a:p>
          <a:p>
            <a:endParaRPr lang="en-IN" sz="1800" dirty="0"/>
          </a:p>
          <a:p>
            <a:r>
              <a:rPr lang="en-IN" sz="1800" dirty="0" smtClean="0"/>
              <a:t>One Click </a:t>
            </a:r>
            <a:r>
              <a:rPr lang="en-IN" sz="1800" dirty="0"/>
              <a:t>Login Support </a:t>
            </a:r>
            <a:r>
              <a:rPr lang="en-IN" sz="1800" dirty="0" smtClean="0"/>
              <a:t>With </a:t>
            </a:r>
            <a:r>
              <a:rPr lang="en-IN" sz="1800" dirty="0"/>
              <a:t>Google , Facebook etc.</a:t>
            </a:r>
          </a:p>
          <a:p>
            <a:endParaRPr lang="en-IN" sz="1800" dirty="0" smtClean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100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THANK YOU 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7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371</Words>
  <Application>Microsoft Office PowerPoint</Application>
  <PresentationFormat>On-screen Show (4:3)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Alumni Tracking System</vt:lpstr>
      <vt:lpstr>OUR IDEA / APPROACH</vt:lpstr>
      <vt:lpstr>PowerPoint Presentation</vt:lpstr>
      <vt:lpstr>MAKE A DIFFERENCE</vt:lpstr>
      <vt:lpstr>UNIQUENESS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INCOGNIT</dc:title>
  <dc:creator>Darsh</dc:creator>
  <cp:lastModifiedBy>darsh patel</cp:lastModifiedBy>
  <cp:revision>190</cp:revision>
  <dcterms:created xsi:type="dcterms:W3CDTF">2006-08-16T00:00:00Z</dcterms:created>
  <dcterms:modified xsi:type="dcterms:W3CDTF">2020-08-03T10:52:00Z</dcterms:modified>
</cp:coreProperties>
</file>