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e0ce33d07f8102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p:scale>
          <a:sx n="70" d="100"/>
          <a:sy n="70" d="100"/>
        </p:scale>
        <p:origin x="4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011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1438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387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4404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87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973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5571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070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9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23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285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992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63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85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39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68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975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183552"/>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hyperlink" Target="mailto:Patelelectrical17@gmail.com"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mailto:earthlightingsolutions@gmail.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Patelelectrical17@gmail.com"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mailto:earthlightingsolutions@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9.xml"/><Relationship Id="rId6" Type="http://schemas.openxmlformats.org/officeDocument/2006/relationships/hyperlink" Target="mailto:earthlightingsolutions@gmail.com" TargetMode="External"/><Relationship Id="rId5" Type="http://schemas.openxmlformats.org/officeDocument/2006/relationships/hyperlink" Target="mailto:Patelelectrical17@gmail.com" TargetMode="Externa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hyperlink" Target="mailto:earthlightingsolutions@gmail.com" TargetMode="External"/><Relationship Id="rId2" Type="http://schemas.openxmlformats.org/officeDocument/2006/relationships/hyperlink" Target="mailto:Patelelectrical17@gmail.com" TargetMode="External"/><Relationship Id="rId1" Type="http://schemas.openxmlformats.org/officeDocument/2006/relationships/slideLayout" Target="../slideLayouts/slideLayout9.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hyperlink" Target="mailto:earthlightingsolutions@gmail.com" TargetMode="External"/><Relationship Id="rId2" Type="http://schemas.openxmlformats.org/officeDocument/2006/relationships/hyperlink" Target="mailto:Patelelectrical17@gmail.com" TargetMode="External"/><Relationship Id="rId1" Type="http://schemas.openxmlformats.org/officeDocument/2006/relationships/slideLayout" Target="../slideLayouts/slideLayout9.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8" Type="http://schemas.openxmlformats.org/officeDocument/2006/relationships/hyperlink" Target="mailto:earthlightingsolutions@gmail.com" TargetMode="External"/><Relationship Id="rId3" Type="http://schemas.openxmlformats.org/officeDocument/2006/relationships/image" Target="../media/image8.emf"/><Relationship Id="rId7" Type="http://schemas.openxmlformats.org/officeDocument/2006/relationships/hyperlink" Target="mailto:Patelelectrical17@gmail.com" TargetMode="External"/><Relationship Id="rId2" Type="http://schemas.openxmlformats.org/officeDocument/2006/relationships/image" Target="../media/image3.jpg"/><Relationship Id="rId1" Type="http://schemas.openxmlformats.org/officeDocument/2006/relationships/slideLayout" Target="../slideLayouts/slideLayout9.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79873" y="5039229"/>
            <a:ext cx="4668079" cy="907746"/>
          </a:xfrm>
        </p:spPr>
        <p:txBody>
          <a:bodyPr>
            <a:normAutofit fontScale="90000"/>
          </a:bodyPr>
          <a:lstStyle/>
          <a:p>
            <a:r>
              <a:rPr lang="en-US" dirty="0" smtClean="0">
                <a:latin typeface="Cambria" panose="02040503050406030204" pitchFamily="18" charset="0"/>
                <a:ea typeface="Cambria" panose="02040503050406030204" pitchFamily="18" charset="0"/>
              </a:rPr>
              <a:t>Patel Electrical</a:t>
            </a:r>
            <a:endParaRPr lang="en-IN"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7379873" y="5860361"/>
            <a:ext cx="4129639" cy="390758"/>
          </a:xfrm>
        </p:spPr>
        <p:txBody>
          <a:bodyPr>
            <a:normAutofit fontScale="77500" lnSpcReduction="20000"/>
          </a:bodyPr>
          <a:lstStyle/>
          <a:p>
            <a:r>
              <a:rPr lang="en-US" dirty="0" smtClean="0">
                <a:latin typeface="Cambria" panose="02040503050406030204" pitchFamily="18" charset="0"/>
                <a:ea typeface="Cambria" panose="02040503050406030204" pitchFamily="18" charset="0"/>
              </a:rPr>
              <a:t>Government Approved Electrical Contractor</a:t>
            </a:r>
            <a:endParaRPr lang="en-IN" dirty="0">
              <a:latin typeface="Cambria" panose="02040503050406030204" pitchFamily="18" charset="0"/>
              <a:ea typeface="Cambria" panose="02040503050406030204" pitchFamily="18" charset="0"/>
            </a:endParaRPr>
          </a:p>
        </p:txBody>
      </p:sp>
      <p:sp>
        <p:nvSpPr>
          <p:cNvPr id="4" name="Subtitle 2"/>
          <p:cNvSpPr txBox="1">
            <a:spLocks/>
          </p:cNvSpPr>
          <p:nvPr/>
        </p:nvSpPr>
        <p:spPr>
          <a:xfrm>
            <a:off x="6455533" y="6191750"/>
            <a:ext cx="5592419" cy="254804"/>
          </a:xfrm>
          <a:prstGeom prst="rect">
            <a:avLst/>
          </a:prstGeom>
        </p:spPr>
        <p:txBody>
          <a:bodyPr vert="horz" lIns="91440" tIns="45720" rIns="91440" bIns="45720" rtlCol="0" anchor="t">
            <a:normAutofit fontScale="5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smtClean="0">
                <a:latin typeface="Cambria" panose="02040503050406030204" pitchFamily="18" charset="0"/>
                <a:ea typeface="Cambria" panose="02040503050406030204" pitchFamily="18" charset="0"/>
              </a:rPr>
              <a:t>CONSULTING     INSTALLATION   TESTING     MAINTENANCE       MATERIAL SUPPLY </a:t>
            </a:r>
            <a:endParaRPr lang="en-IN" dirty="0">
              <a:latin typeface="Cambria" panose="02040503050406030204" pitchFamily="18" charset="0"/>
              <a:ea typeface="Cambria" panose="02040503050406030204" pitchFamily="18" charset="0"/>
            </a:endParaRPr>
          </a:p>
        </p:txBody>
      </p:sp>
      <p:sp>
        <p:nvSpPr>
          <p:cNvPr id="5" name="Lightning Bolt 4"/>
          <p:cNvSpPr/>
          <p:nvPr/>
        </p:nvSpPr>
        <p:spPr>
          <a:xfrm>
            <a:off x="7468144" y="6251119"/>
            <a:ext cx="119270" cy="17227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ightning Bolt 5"/>
          <p:cNvSpPr/>
          <p:nvPr/>
        </p:nvSpPr>
        <p:spPr>
          <a:xfrm>
            <a:off x="8605365" y="6227684"/>
            <a:ext cx="119270" cy="17227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ightning Bolt 6"/>
          <p:cNvSpPr/>
          <p:nvPr/>
        </p:nvSpPr>
        <p:spPr>
          <a:xfrm>
            <a:off x="9316411" y="6251119"/>
            <a:ext cx="119270" cy="17227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ightning Bolt 7"/>
          <p:cNvSpPr/>
          <p:nvPr/>
        </p:nvSpPr>
        <p:spPr>
          <a:xfrm>
            <a:off x="10539722" y="6274276"/>
            <a:ext cx="119270" cy="17227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197" y="244501"/>
            <a:ext cx="5748651" cy="4830773"/>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9558" t="27992" r="19990" b="28961"/>
          <a:stretch/>
        </p:blipFill>
        <p:spPr>
          <a:xfrm>
            <a:off x="416178" y="5535529"/>
            <a:ext cx="1459547" cy="911025"/>
          </a:xfrm>
          <a:prstGeom prst="rect">
            <a:avLst/>
          </a:prstGeom>
        </p:spPr>
      </p:pic>
      <p:sp>
        <p:nvSpPr>
          <p:cNvPr id="12" name="Rectangle 11"/>
          <p:cNvSpPr/>
          <p:nvPr/>
        </p:nvSpPr>
        <p:spPr>
          <a:xfrm>
            <a:off x="1984867" y="367332"/>
            <a:ext cx="4252159" cy="156966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WE MAKE </a:t>
            </a:r>
          </a:p>
          <a:p>
            <a:r>
              <a:rPr lang="en-US" sz="40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YOUR </a:t>
            </a:r>
            <a:r>
              <a:rPr lang="en-US" sz="4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BUSINESS </a:t>
            </a:r>
          </a:p>
          <a:p>
            <a:r>
              <a:rPr lang="en-US" sz="28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BETTER THAN OTHERS</a:t>
            </a:r>
            <a:endParaRPr lang="en-US" sz="28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21831" t="14448" r="24895" b="16025"/>
          <a:stretch/>
        </p:blipFill>
        <p:spPr>
          <a:xfrm>
            <a:off x="6841433" y="5274098"/>
            <a:ext cx="626711" cy="817910"/>
          </a:xfrm>
          <a:prstGeom prst="rect">
            <a:avLst/>
          </a:prstGeom>
        </p:spPr>
      </p:pic>
      <p:sp>
        <p:nvSpPr>
          <p:cNvPr id="14" name="Subtitle 2"/>
          <p:cNvSpPr txBox="1">
            <a:spLocks/>
          </p:cNvSpPr>
          <p:nvPr/>
        </p:nvSpPr>
        <p:spPr>
          <a:xfrm>
            <a:off x="6455533" y="6505923"/>
            <a:ext cx="5592419" cy="254804"/>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smtClean="0">
                <a:latin typeface="Cambria" panose="02040503050406030204" pitchFamily="18" charset="0"/>
                <a:ea typeface="Cambria" panose="02040503050406030204" pitchFamily="18" charset="0"/>
              </a:rPr>
              <a:t>SOLAR ROOF TOP  *  SOLAR STREET LIGHT * SOLAR HIGH MAST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4288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9558" t="27992" r="19990" b="28961"/>
          <a:stretch/>
        </p:blipFill>
        <p:spPr>
          <a:xfrm>
            <a:off x="10353629" y="229528"/>
            <a:ext cx="1459547" cy="911025"/>
          </a:xfrm>
          <a:prstGeom prst="rect">
            <a:avLst/>
          </a:prstGeom>
        </p:spPr>
      </p:pic>
      <p:sp>
        <p:nvSpPr>
          <p:cNvPr id="7" name="Rectangle 6"/>
          <p:cNvSpPr/>
          <p:nvPr/>
        </p:nvSpPr>
        <p:spPr>
          <a:xfrm>
            <a:off x="1504951" y="882075"/>
            <a:ext cx="1778244" cy="584775"/>
          </a:xfrm>
          <a:prstGeom prst="rect">
            <a:avLst/>
          </a:prstGeom>
          <a:noFill/>
        </p:spPr>
        <p:txBody>
          <a:bodyPr wrap="none" lIns="91440" tIns="45720" rIns="91440" bIns="45720">
            <a:spAutoFit/>
          </a:bodyPr>
          <a:lstStyle/>
          <a:p>
            <a:pPr algn="ctr"/>
            <a:r>
              <a:rPr lang="en-US" sz="3200" dirty="0" smtClean="0">
                <a:ln w="0"/>
                <a:solidFill>
                  <a:srgbClr val="00206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About Us</a:t>
            </a:r>
            <a:endParaRPr lang="en-US" sz="3200" dirty="0">
              <a:ln w="0"/>
              <a:solidFill>
                <a:srgbClr val="00206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9" name="TextBox 8"/>
          <p:cNvSpPr txBox="1"/>
          <p:nvPr/>
        </p:nvSpPr>
        <p:spPr>
          <a:xfrm>
            <a:off x="1504951" y="1466850"/>
            <a:ext cx="10308226" cy="4247317"/>
          </a:xfrm>
          <a:prstGeom prst="rect">
            <a:avLst/>
          </a:prstGeom>
          <a:noFill/>
        </p:spPr>
        <p:txBody>
          <a:bodyPr wrap="square" rtlCol="0">
            <a:spAutoFit/>
          </a:bodyPr>
          <a:lstStyle/>
          <a:p>
            <a:pPr algn="just"/>
            <a:r>
              <a:rPr lang="en-US" dirty="0" smtClean="0">
                <a:latin typeface="Cambria" panose="02040503050406030204" pitchFamily="18" charset="0"/>
                <a:ea typeface="Cambria" panose="02040503050406030204" pitchFamily="18" charset="0"/>
              </a:rPr>
              <a:t>Ensuring Constant blood flow in your is the doctor’s job, ensuring a constant power supply to your </a:t>
            </a:r>
          </a:p>
          <a:p>
            <a:pPr algn="just"/>
            <a:r>
              <a:rPr lang="en-US" dirty="0" smtClean="0">
                <a:latin typeface="Cambria" panose="02040503050406030204" pitchFamily="18" charset="0"/>
                <a:ea typeface="Cambria" panose="02040503050406030204" pitchFamily="18" charset="0"/>
              </a:rPr>
              <a:t>industrial plants is ours. And we take our job seriously. We at Patel Electricals are a team of experienced</a:t>
            </a:r>
          </a:p>
          <a:p>
            <a:pPr algn="just"/>
            <a:r>
              <a:rPr lang="en-US" dirty="0" smtClean="0">
                <a:latin typeface="Cambria" panose="02040503050406030204" pitchFamily="18" charset="0"/>
                <a:ea typeface="Cambria" panose="02040503050406030204" pitchFamily="18" charset="0"/>
              </a:rPr>
              <a:t>And enthusiastic professionals who ensure that your operation are safe, economic and efficient. Our core expertise lies in performing vital and reliable field service In the areas of electrical testing, commissioning, Maintenance and Consulting.</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When your office of facility loses power for any reason, it’s more than an inconvenience. The longer you </a:t>
            </a:r>
          </a:p>
          <a:p>
            <a:pPr algn="just"/>
            <a:r>
              <a:rPr lang="en-US" dirty="0" smtClean="0">
                <a:latin typeface="Cambria" panose="02040503050406030204" pitchFamily="18" charset="0"/>
                <a:ea typeface="Cambria" panose="02040503050406030204" pitchFamily="18" charset="0"/>
              </a:rPr>
              <a:t>Have power problems. The greater the chances that </a:t>
            </a:r>
            <a:r>
              <a:rPr lang="en-US" dirty="0">
                <a:latin typeface="Cambria" panose="02040503050406030204" pitchFamily="18" charset="0"/>
                <a:ea typeface="Cambria" panose="02040503050406030204" pitchFamily="18" charset="0"/>
              </a:rPr>
              <a:t>y</a:t>
            </a:r>
            <a:r>
              <a:rPr lang="en-US" dirty="0" smtClean="0">
                <a:latin typeface="Cambria" panose="02040503050406030204" pitchFamily="18" charset="0"/>
                <a:ea typeface="Cambria" panose="02040503050406030204" pitchFamily="18" charset="0"/>
              </a:rPr>
              <a:t>our sensitive equipment could become damaged or you could lose customers. There’s far too much riding on your building's power supply  to trust and </a:t>
            </a:r>
          </a:p>
          <a:p>
            <a:pPr algn="just"/>
            <a:r>
              <a:rPr lang="en-US" dirty="0" smtClean="0">
                <a:latin typeface="Cambria" panose="02040503050406030204" pitchFamily="18" charset="0"/>
                <a:ea typeface="Cambria" panose="02040503050406030204" pitchFamily="18" charset="0"/>
              </a:rPr>
              <a:t>Electrical service provider who won’t get out to fix the problem until the next morning, or after the weekend.  It’s essential for you and your business that you work with an electrical service provider that is available 24 hours day, seven days a week. You expect the lights to turn on every time you flip the switch, so you should also expect your electrical service provider to be there every time you call. We’re having a sizeable Bench-strength of Trouble shooting, testing and maintenance Engineers – just like fire-Fighters, Who are really Waiting for a call ! </a:t>
            </a:r>
            <a:endParaRPr lang="en-IN" dirty="0">
              <a:latin typeface="Cambria" panose="02040503050406030204" pitchFamily="18" charset="0"/>
              <a:ea typeface="Cambria" panose="02040503050406030204" pitchFamily="18" charset="0"/>
            </a:endParaRPr>
          </a:p>
        </p:txBody>
      </p:sp>
      <p:sp>
        <p:nvSpPr>
          <p:cNvPr id="11" name="Subtitle 2"/>
          <p:cNvSpPr txBox="1">
            <a:spLocks/>
          </p:cNvSpPr>
          <p:nvPr/>
        </p:nvSpPr>
        <p:spPr>
          <a:xfrm>
            <a:off x="10031105" y="1212046"/>
            <a:ext cx="1956179" cy="254804"/>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smtClean="0">
                <a:latin typeface="Cambria" panose="02040503050406030204" pitchFamily="18" charset="0"/>
                <a:ea typeface="Cambria" panose="02040503050406030204" pitchFamily="18" charset="0"/>
              </a:rPr>
              <a:t>PATEL ELECTRICALS </a:t>
            </a:r>
            <a:endParaRPr lang="en-IN" dirty="0">
              <a:latin typeface="Cambria" panose="02040503050406030204" pitchFamily="18" charset="0"/>
              <a:ea typeface="Cambria" panose="02040503050406030204" pitchFamily="18" charset="0"/>
            </a:endParaRPr>
          </a:p>
        </p:txBody>
      </p:sp>
      <p:sp>
        <p:nvSpPr>
          <p:cNvPr id="12" name="Rectangle 11"/>
          <p:cNvSpPr/>
          <p:nvPr/>
        </p:nvSpPr>
        <p:spPr>
          <a:xfrm>
            <a:off x="1624085" y="5907340"/>
            <a:ext cx="10189091" cy="7937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dirty="0" smtClean="0">
                <a:latin typeface="Cambria" panose="02040503050406030204" pitchFamily="18" charset="0"/>
                <a:ea typeface="Cambria" panose="02040503050406030204" pitchFamily="18" charset="0"/>
              </a:rPr>
              <a:t>Mob. No. </a:t>
            </a:r>
            <a:r>
              <a:rPr lang="en-US" b="1" dirty="0" smtClean="0">
                <a:latin typeface="Cambria" panose="02040503050406030204" pitchFamily="18" charset="0"/>
                <a:ea typeface="Cambria" panose="02040503050406030204" pitchFamily="18" charset="0"/>
              </a:rPr>
              <a:t>955-882-1250 / 960-127-3638  </a:t>
            </a:r>
          </a:p>
          <a:p>
            <a:r>
              <a:rPr lang="en-US" dirty="0" smtClean="0">
                <a:latin typeface="Cambria" panose="02040503050406030204" pitchFamily="18" charset="0"/>
                <a:ea typeface="Cambria" panose="02040503050406030204" pitchFamily="18" charset="0"/>
              </a:rPr>
              <a:t>Email Id:- </a:t>
            </a:r>
            <a:r>
              <a:rPr lang="en-US" dirty="0" smtClean="0">
                <a:latin typeface="Cambria" panose="02040503050406030204" pitchFamily="18" charset="0"/>
                <a:ea typeface="Cambria" panose="02040503050406030204" pitchFamily="18" charset="0"/>
                <a:hlinkClick r:id="rId3"/>
              </a:rPr>
              <a:t>Patelelectrical17@gmail.com</a:t>
            </a:r>
            <a:r>
              <a:rPr lang="en-US"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hlinkClick r:id="rId4"/>
              </a:rPr>
              <a:t>earthlightingsolutions@gmail.com</a:t>
            </a:r>
            <a:r>
              <a:rPr lang="en-US" dirty="0" smtClean="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80536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51" y="3854280"/>
            <a:ext cx="10308225" cy="2000610"/>
          </a:xfrm>
          <a:prstGeom prst="rect">
            <a:avLst/>
          </a:prstGeom>
        </p:spPr>
      </p:pic>
      <p:sp>
        <p:nvSpPr>
          <p:cNvPr id="6" name="Rectangle 5"/>
          <p:cNvSpPr/>
          <p:nvPr/>
        </p:nvSpPr>
        <p:spPr>
          <a:xfrm>
            <a:off x="1504951" y="486290"/>
            <a:ext cx="2300630" cy="584775"/>
          </a:xfrm>
          <a:prstGeom prst="rect">
            <a:avLst/>
          </a:prstGeom>
          <a:noFill/>
        </p:spPr>
        <p:txBody>
          <a:bodyPr wrap="none" lIns="91440" tIns="45720" rIns="91440" bIns="45720">
            <a:spAutoFit/>
          </a:bodyPr>
          <a:lstStyle/>
          <a:p>
            <a:pPr algn="ctr"/>
            <a:r>
              <a:rPr lang="en-US" sz="3200" dirty="0" smtClean="0">
                <a:ln w="0"/>
                <a:solidFill>
                  <a:srgbClr val="00206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Our Mission</a:t>
            </a:r>
            <a:endParaRPr lang="en-US" sz="3200" dirty="0">
              <a:ln w="0"/>
              <a:solidFill>
                <a:srgbClr val="00206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7" name="TextBox 6"/>
          <p:cNvSpPr txBox="1"/>
          <p:nvPr/>
        </p:nvSpPr>
        <p:spPr>
          <a:xfrm>
            <a:off x="1504951" y="1268957"/>
            <a:ext cx="10308226" cy="2585323"/>
          </a:xfrm>
          <a:prstGeom prst="rect">
            <a:avLst/>
          </a:prstGeom>
          <a:noFill/>
        </p:spPr>
        <p:txBody>
          <a:bodyPr wrap="square" rtlCol="0">
            <a:spAutoFit/>
          </a:bodyPr>
          <a:lstStyle/>
          <a:p>
            <a:pPr algn="just"/>
            <a:r>
              <a:rPr lang="en-US" dirty="0" smtClean="0">
                <a:latin typeface="Cambria" panose="02040503050406030204" pitchFamily="18" charset="0"/>
                <a:ea typeface="Cambria" panose="02040503050406030204" pitchFamily="18" charset="0"/>
              </a:rPr>
              <a:t>In a Perfect world things wouldn't Breakdown. Until then, it is our mission to respond with urgency, expertise and professionalism to minimize the length and frequency of downtime.</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We’re Committed to a high quality of workmanship and provide  a safe work environment on all Projects. We know that people do business with companies that meet their needs and provide service. We attribute our success to building strategic partnership and treating costumers the way we want to be treated.</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We believe the quality in our work will represent us for years to come. </a:t>
            </a:r>
            <a:endParaRPr lang="en-IN" dirty="0">
              <a:latin typeface="Cambria" panose="02040503050406030204" pitchFamily="18" charset="0"/>
              <a:ea typeface="Cambria" panose="02040503050406030204" pitchFamily="18" charset="0"/>
            </a:endParaRPr>
          </a:p>
        </p:txBody>
      </p:sp>
      <p:sp>
        <p:nvSpPr>
          <p:cNvPr id="11" name="Rectangle 10"/>
          <p:cNvSpPr/>
          <p:nvPr/>
        </p:nvSpPr>
        <p:spPr>
          <a:xfrm>
            <a:off x="1624085" y="5907340"/>
            <a:ext cx="10189091" cy="7937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dirty="0" smtClean="0">
                <a:latin typeface="Cambria" panose="02040503050406030204" pitchFamily="18" charset="0"/>
                <a:ea typeface="Cambria" panose="02040503050406030204" pitchFamily="18" charset="0"/>
              </a:rPr>
              <a:t>Mob. No. </a:t>
            </a:r>
            <a:r>
              <a:rPr lang="en-US" b="1" dirty="0" smtClean="0">
                <a:latin typeface="Cambria" panose="02040503050406030204" pitchFamily="18" charset="0"/>
                <a:ea typeface="Cambria" panose="02040503050406030204" pitchFamily="18" charset="0"/>
              </a:rPr>
              <a:t>955-882-1250 / 960-127-3638  </a:t>
            </a:r>
          </a:p>
          <a:p>
            <a:r>
              <a:rPr lang="en-US" dirty="0" smtClean="0">
                <a:latin typeface="Cambria" panose="02040503050406030204" pitchFamily="18" charset="0"/>
                <a:ea typeface="Cambria" panose="02040503050406030204" pitchFamily="18" charset="0"/>
              </a:rPr>
              <a:t>Email Id:- </a:t>
            </a:r>
            <a:r>
              <a:rPr lang="en-US" dirty="0" smtClean="0">
                <a:latin typeface="Cambria" panose="02040503050406030204" pitchFamily="18" charset="0"/>
                <a:ea typeface="Cambria" panose="02040503050406030204" pitchFamily="18" charset="0"/>
                <a:hlinkClick r:id="rId3"/>
              </a:rPr>
              <a:t>Patelelectrical17@gmail.com</a:t>
            </a:r>
            <a:r>
              <a:rPr lang="en-US"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hlinkClick r:id="rId4"/>
              </a:rPr>
              <a:t>earthlightingsolutions@gmail.com</a:t>
            </a:r>
            <a:r>
              <a:rPr lang="en-US" dirty="0" smtClean="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9558" t="27992" r="19990" b="28961"/>
          <a:stretch/>
        </p:blipFill>
        <p:spPr>
          <a:xfrm>
            <a:off x="10353629" y="177098"/>
            <a:ext cx="1459547" cy="911025"/>
          </a:xfrm>
          <a:prstGeom prst="rect">
            <a:avLst/>
          </a:prstGeom>
        </p:spPr>
      </p:pic>
      <p:sp>
        <p:nvSpPr>
          <p:cNvPr id="15" name="Subtitle 2"/>
          <p:cNvSpPr txBox="1">
            <a:spLocks/>
          </p:cNvSpPr>
          <p:nvPr/>
        </p:nvSpPr>
        <p:spPr>
          <a:xfrm>
            <a:off x="10031105" y="1116510"/>
            <a:ext cx="1956179" cy="254804"/>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smtClean="0">
                <a:latin typeface="Cambria" panose="02040503050406030204" pitchFamily="18" charset="0"/>
                <a:ea typeface="Cambria" panose="02040503050406030204" pitchFamily="18" charset="0"/>
              </a:rPr>
              <a:t>PATEL ELECTRICALS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08313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558" t="27992" r="19990" b="28961"/>
          <a:stretch/>
        </p:blipFill>
        <p:spPr>
          <a:xfrm>
            <a:off x="10394573" y="258986"/>
            <a:ext cx="1459547" cy="911025"/>
          </a:xfrm>
          <a:prstGeom prst="rect">
            <a:avLst/>
          </a:prstGeom>
        </p:spPr>
      </p:pic>
      <p:sp>
        <p:nvSpPr>
          <p:cNvPr id="5" name="Subtitle 2"/>
          <p:cNvSpPr txBox="1">
            <a:spLocks/>
          </p:cNvSpPr>
          <p:nvPr/>
        </p:nvSpPr>
        <p:spPr>
          <a:xfrm>
            <a:off x="10031105" y="1212046"/>
            <a:ext cx="1956179" cy="254804"/>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smtClean="0">
                <a:latin typeface="Cambria" panose="02040503050406030204" pitchFamily="18" charset="0"/>
                <a:ea typeface="Cambria" panose="02040503050406030204" pitchFamily="18" charset="0"/>
              </a:rPr>
              <a:t>PATEL ELECTRICALS </a:t>
            </a:r>
            <a:endParaRPr lang="en-IN" dirty="0">
              <a:latin typeface="Cambria" panose="02040503050406030204" pitchFamily="18" charset="0"/>
              <a:ea typeface="Cambria" panose="02040503050406030204" pitchFamily="18" charset="0"/>
            </a:endParaRPr>
          </a:p>
        </p:txBody>
      </p:sp>
      <p:sp>
        <p:nvSpPr>
          <p:cNvPr id="6" name="Title 5"/>
          <p:cNvSpPr>
            <a:spLocks noGrp="1"/>
          </p:cNvSpPr>
          <p:nvPr>
            <p:ph type="title"/>
          </p:nvPr>
        </p:nvSpPr>
        <p:spPr>
          <a:xfrm>
            <a:off x="1482723" y="714498"/>
            <a:ext cx="5655055" cy="594816"/>
          </a:xfrm>
        </p:spPr>
        <p:txBody>
          <a:bodyPr>
            <a:noAutofit/>
          </a:bodyPr>
          <a:lstStyle/>
          <a:p>
            <a:r>
              <a:rPr lang="en-US" b="1" dirty="0" smtClean="0">
                <a:latin typeface="Cambria" panose="02040503050406030204" pitchFamily="18" charset="0"/>
                <a:ea typeface="Cambria" panose="02040503050406030204" pitchFamily="18" charset="0"/>
              </a:rPr>
              <a:t>Design &amp; Consulting Engineering </a:t>
            </a:r>
            <a:endParaRPr lang="en-IN" b="1" dirty="0">
              <a:latin typeface="Cambria" panose="02040503050406030204" pitchFamily="18" charset="0"/>
              <a:ea typeface="Cambria" panose="02040503050406030204" pitchFamily="18" charset="0"/>
            </a:endParaRPr>
          </a:p>
        </p:txBody>
      </p:sp>
      <p:pic>
        <p:nvPicPr>
          <p:cNvPr id="9" name="Picture Placeholder 8"/>
          <p:cNvPicPr>
            <a:picLocks noGrp="1" noChangeAspect="1"/>
          </p:cNvPicPr>
          <p:nvPr>
            <p:ph type="pic" idx="1"/>
          </p:nvPr>
        </p:nvPicPr>
        <p:blipFill>
          <a:blip r:embed="rId3">
            <a:extLst>
              <a:ext uri="{28A0092B-C50C-407E-A947-70E740481C1C}">
                <a14:useLocalDpi xmlns:a14="http://schemas.microsoft.com/office/drawing/2010/main" val="0"/>
              </a:ext>
            </a:extLst>
          </a:blip>
          <a:srcRect l="23086" r="23086"/>
          <a:stretch>
            <a:fillRect/>
          </a:stretch>
        </p:blipFill>
        <p:spPr>
          <a:xfrm>
            <a:off x="8803731" y="3601344"/>
            <a:ext cx="3181684" cy="2218356"/>
          </a:xfrm>
        </p:spPr>
      </p:pic>
      <p:sp>
        <p:nvSpPr>
          <p:cNvPr id="8" name="Text Placeholder 7"/>
          <p:cNvSpPr>
            <a:spLocks noGrp="1"/>
          </p:cNvSpPr>
          <p:nvPr>
            <p:ph type="body" sz="half" idx="2"/>
          </p:nvPr>
        </p:nvSpPr>
        <p:spPr>
          <a:xfrm>
            <a:off x="1482723" y="1564273"/>
            <a:ext cx="7169959" cy="4074142"/>
          </a:xfrm>
        </p:spPr>
        <p:txBody>
          <a:bodyPr>
            <a:noAutofit/>
          </a:bodyPr>
          <a:lstStyle/>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Electrical Layout and System Design</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Supply, Installation, Testing &amp; Commissioning of Designed Schemes.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Application and Selection of Relays and Protective Relaying Schemes.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Power system Analysis, Short Circuit and relay Co-Ordination Studies.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Verification of Various Protective Relaying Schemes for Sensitivity and stability.</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Power Factor Improvement Studies.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Transient Analysis of the Systems.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Harmonics Measurement, Analysis and Mitigation Techniques.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Thermal Imagine Graphic Scanning, Survey and Reports. </a:t>
            </a:r>
            <a:endParaRPr lang="en-IN" dirty="0">
              <a:latin typeface="Cambria" panose="02040503050406030204" pitchFamily="18" charset="0"/>
              <a:ea typeface="Cambria" panose="02040503050406030204" pitchFamily="18"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4574" y="1552147"/>
            <a:ext cx="1974109" cy="1974109"/>
          </a:xfrm>
          <a:prstGeom prst="rect">
            <a:avLst/>
          </a:prstGeom>
        </p:spPr>
      </p:pic>
      <p:sp>
        <p:nvSpPr>
          <p:cNvPr id="11" name="Rectangle 10"/>
          <p:cNvSpPr/>
          <p:nvPr/>
        </p:nvSpPr>
        <p:spPr>
          <a:xfrm>
            <a:off x="1624085" y="5907340"/>
            <a:ext cx="10361330" cy="7937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dirty="0" smtClean="0">
                <a:latin typeface="Cambria" panose="02040503050406030204" pitchFamily="18" charset="0"/>
                <a:ea typeface="Cambria" panose="02040503050406030204" pitchFamily="18" charset="0"/>
              </a:rPr>
              <a:t>Mob. No. </a:t>
            </a:r>
            <a:r>
              <a:rPr lang="en-US" b="1" dirty="0" smtClean="0">
                <a:latin typeface="Cambria" panose="02040503050406030204" pitchFamily="18" charset="0"/>
                <a:ea typeface="Cambria" panose="02040503050406030204" pitchFamily="18" charset="0"/>
              </a:rPr>
              <a:t>955-882-1250 / 960-127-3638  </a:t>
            </a:r>
          </a:p>
          <a:p>
            <a:r>
              <a:rPr lang="en-US" dirty="0" smtClean="0">
                <a:latin typeface="Cambria" panose="02040503050406030204" pitchFamily="18" charset="0"/>
                <a:ea typeface="Cambria" panose="02040503050406030204" pitchFamily="18" charset="0"/>
              </a:rPr>
              <a:t>Email Id:- </a:t>
            </a:r>
            <a:r>
              <a:rPr lang="en-US" dirty="0" smtClean="0">
                <a:latin typeface="Cambria" panose="02040503050406030204" pitchFamily="18" charset="0"/>
                <a:ea typeface="Cambria" panose="02040503050406030204" pitchFamily="18" charset="0"/>
                <a:hlinkClick r:id="rId5"/>
              </a:rPr>
              <a:t>Patelelectrical17@gmail.com</a:t>
            </a:r>
            <a:r>
              <a:rPr lang="en-US"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hlinkClick r:id="rId6"/>
              </a:rPr>
              <a:t>earthlightingsolutions@gmail.com</a:t>
            </a:r>
            <a:r>
              <a:rPr lang="en-US" dirty="0" smtClean="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36927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1482723" y="101450"/>
            <a:ext cx="7169959" cy="594816"/>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latin typeface="Cambria" panose="02040503050406030204" pitchFamily="18" charset="0"/>
                <a:ea typeface="Cambria" panose="02040503050406030204" pitchFamily="18" charset="0"/>
              </a:rPr>
              <a:t>Field Testing, Maintenance &amp; Engineering</a:t>
            </a:r>
          </a:p>
        </p:txBody>
      </p:sp>
      <p:sp>
        <p:nvSpPr>
          <p:cNvPr id="6" name="Text Placeholder 7"/>
          <p:cNvSpPr txBox="1">
            <a:spLocks/>
          </p:cNvSpPr>
          <p:nvPr/>
        </p:nvSpPr>
        <p:spPr>
          <a:xfrm>
            <a:off x="1482723" y="696266"/>
            <a:ext cx="9490077" cy="5063089"/>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9pPr>
          </a:lstStyle>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Testing, Programming / Configuration of Relays of all Types &amp; Makes.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Testing &amp; Servicing / Overhauling of Indoor &amp; Outdoor Circuit Breakers.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Testing of HT &amp; LT Switchgear Panels, Transformers, Motors, Bus-ducts, Cables, etc.</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Testing &amp; Maintenance of Switchgear Equipment – LA, CT, PT, Isolator, CB, Transformer </a:t>
            </a:r>
            <a:r>
              <a:rPr lang="en-US" dirty="0" err="1" smtClean="0">
                <a:latin typeface="Cambria" panose="02040503050406030204" pitchFamily="18" charset="0"/>
                <a:ea typeface="Cambria" panose="02040503050406030204" pitchFamily="18" charset="0"/>
              </a:rPr>
              <a:t>etc</a:t>
            </a:r>
            <a:r>
              <a:rPr lang="en-US" dirty="0" smtClean="0">
                <a:latin typeface="Cambria" panose="02040503050406030204" pitchFamily="18" charset="0"/>
                <a:ea typeface="Cambria" panose="02040503050406030204" pitchFamily="18" charset="0"/>
              </a:rPr>
              <a:t>,</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Complete Health Check-up and Maintenance of Indoor &amp; Outdoor Switchgear Panel (PCC/MCC Panels, APFC Panels, VFD &amp; Other LT &amp; HT Switchboards)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Retrofitting Relays, Circuit Breakers.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Modification Renovation and Revamping of Switchgears.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Earth Pit &amp; Earth Grid Resistance Measurement and Maintenance.</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Cable Fault Location Jobs,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Testing &amp; Verification of Systems as per AS-Built Drawings.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Supply &amp; Installation of Relays, Circuit breakers, Obsolete Spares. </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Meter Calibration</a:t>
            </a:r>
          </a:p>
        </p:txBody>
      </p:sp>
      <p:sp>
        <p:nvSpPr>
          <p:cNvPr id="7" name="Rectangle 6"/>
          <p:cNvSpPr/>
          <p:nvPr/>
        </p:nvSpPr>
        <p:spPr>
          <a:xfrm>
            <a:off x="1624085" y="5907340"/>
            <a:ext cx="10361330" cy="7937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dirty="0" smtClean="0">
                <a:latin typeface="Cambria" panose="02040503050406030204" pitchFamily="18" charset="0"/>
                <a:ea typeface="Cambria" panose="02040503050406030204" pitchFamily="18" charset="0"/>
              </a:rPr>
              <a:t>Mob. No. </a:t>
            </a:r>
            <a:r>
              <a:rPr lang="en-US" b="1" dirty="0" smtClean="0">
                <a:latin typeface="Cambria" panose="02040503050406030204" pitchFamily="18" charset="0"/>
                <a:ea typeface="Cambria" panose="02040503050406030204" pitchFamily="18" charset="0"/>
              </a:rPr>
              <a:t>955-882-1250 / 960-127-3638  </a:t>
            </a:r>
          </a:p>
          <a:p>
            <a:r>
              <a:rPr lang="en-US" dirty="0" smtClean="0">
                <a:latin typeface="Cambria" panose="02040503050406030204" pitchFamily="18" charset="0"/>
                <a:ea typeface="Cambria" panose="02040503050406030204" pitchFamily="18" charset="0"/>
              </a:rPr>
              <a:t>Email Id:- </a:t>
            </a:r>
            <a:r>
              <a:rPr lang="en-US" dirty="0" smtClean="0">
                <a:latin typeface="Cambria" panose="02040503050406030204" pitchFamily="18" charset="0"/>
                <a:ea typeface="Cambria" panose="02040503050406030204" pitchFamily="18" charset="0"/>
                <a:hlinkClick r:id="rId2"/>
              </a:rPr>
              <a:t>Patelelectrical17@gmail.com</a:t>
            </a:r>
            <a:r>
              <a:rPr lang="en-US"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hlinkClick r:id="rId3"/>
              </a:rPr>
              <a:t>earthlightingsolutions@gmail.com</a:t>
            </a:r>
            <a:r>
              <a:rPr lang="en-US" dirty="0" smtClean="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9558" t="27992" r="19990" b="28961"/>
          <a:stretch/>
        </p:blipFill>
        <p:spPr>
          <a:xfrm>
            <a:off x="10392704" y="101450"/>
            <a:ext cx="1459547" cy="911025"/>
          </a:xfrm>
          <a:prstGeom prst="rect">
            <a:avLst/>
          </a:prstGeom>
        </p:spPr>
      </p:pic>
      <p:sp>
        <p:nvSpPr>
          <p:cNvPr id="9" name="Subtitle 2"/>
          <p:cNvSpPr txBox="1">
            <a:spLocks/>
          </p:cNvSpPr>
          <p:nvPr/>
        </p:nvSpPr>
        <p:spPr>
          <a:xfrm>
            <a:off x="10029236" y="1054510"/>
            <a:ext cx="1956179" cy="254804"/>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smtClean="0">
                <a:latin typeface="Cambria" panose="02040503050406030204" pitchFamily="18" charset="0"/>
                <a:ea typeface="Cambria" panose="02040503050406030204" pitchFamily="18" charset="0"/>
              </a:rPr>
              <a:t>PATEL ELECTRICALS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8415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1482724" y="267905"/>
            <a:ext cx="5791534" cy="341194"/>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smtClean="0">
                <a:latin typeface="Cambria" panose="02040503050406030204" pitchFamily="18" charset="0"/>
                <a:ea typeface="Cambria" panose="02040503050406030204" pitchFamily="18" charset="0"/>
              </a:rPr>
              <a:t>Operation &amp; Maintenance Service</a:t>
            </a:r>
          </a:p>
        </p:txBody>
      </p:sp>
      <p:sp>
        <p:nvSpPr>
          <p:cNvPr id="6" name="Text Placeholder 7"/>
          <p:cNvSpPr txBox="1">
            <a:spLocks/>
          </p:cNvSpPr>
          <p:nvPr/>
        </p:nvSpPr>
        <p:spPr>
          <a:xfrm>
            <a:off x="1482723" y="491994"/>
            <a:ext cx="6733229" cy="1787627"/>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9pPr>
          </a:lstStyle>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Round the clock Deputation of Engineers / Technicians.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Early Restoration of Systems after Break-down.</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Periodic Checks</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General Maintenance.</a:t>
            </a:r>
          </a:p>
        </p:txBody>
      </p:sp>
      <p:sp>
        <p:nvSpPr>
          <p:cNvPr id="7" name="Rectangle 6"/>
          <p:cNvSpPr/>
          <p:nvPr/>
        </p:nvSpPr>
        <p:spPr>
          <a:xfrm>
            <a:off x="1482723" y="5907340"/>
            <a:ext cx="10502692" cy="7937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dirty="0" smtClean="0">
                <a:latin typeface="Cambria" panose="02040503050406030204" pitchFamily="18" charset="0"/>
                <a:ea typeface="Cambria" panose="02040503050406030204" pitchFamily="18" charset="0"/>
              </a:rPr>
              <a:t>Mob. No. </a:t>
            </a:r>
            <a:r>
              <a:rPr lang="en-US" b="1" dirty="0" smtClean="0">
                <a:latin typeface="Cambria" panose="02040503050406030204" pitchFamily="18" charset="0"/>
                <a:ea typeface="Cambria" panose="02040503050406030204" pitchFamily="18" charset="0"/>
              </a:rPr>
              <a:t>955-882-1250 / 960-127-3638  </a:t>
            </a:r>
          </a:p>
          <a:p>
            <a:r>
              <a:rPr lang="en-US" dirty="0" smtClean="0">
                <a:latin typeface="Cambria" panose="02040503050406030204" pitchFamily="18" charset="0"/>
                <a:ea typeface="Cambria" panose="02040503050406030204" pitchFamily="18" charset="0"/>
              </a:rPr>
              <a:t>Email Id:- </a:t>
            </a:r>
            <a:r>
              <a:rPr lang="en-US" dirty="0" smtClean="0">
                <a:latin typeface="Cambria" panose="02040503050406030204" pitchFamily="18" charset="0"/>
                <a:ea typeface="Cambria" panose="02040503050406030204" pitchFamily="18" charset="0"/>
                <a:hlinkClick r:id="rId2"/>
              </a:rPr>
              <a:t>Patelelectrical17@gmail.com</a:t>
            </a:r>
            <a:r>
              <a:rPr lang="en-US"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hlinkClick r:id="rId3"/>
              </a:rPr>
              <a:t>earthlightingsolutions@gmail.com</a:t>
            </a:r>
            <a:r>
              <a:rPr lang="en-US" dirty="0" smtClean="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9558" t="27992" r="19990" b="28961"/>
          <a:stretch/>
        </p:blipFill>
        <p:spPr>
          <a:xfrm>
            <a:off x="10392704" y="101450"/>
            <a:ext cx="1459547" cy="911025"/>
          </a:xfrm>
          <a:prstGeom prst="rect">
            <a:avLst/>
          </a:prstGeom>
        </p:spPr>
      </p:pic>
      <p:sp>
        <p:nvSpPr>
          <p:cNvPr id="9" name="Subtitle 2"/>
          <p:cNvSpPr txBox="1">
            <a:spLocks/>
          </p:cNvSpPr>
          <p:nvPr/>
        </p:nvSpPr>
        <p:spPr>
          <a:xfrm>
            <a:off x="10029236" y="1054510"/>
            <a:ext cx="1956179" cy="254804"/>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smtClean="0">
                <a:latin typeface="Cambria" panose="02040503050406030204" pitchFamily="18" charset="0"/>
                <a:ea typeface="Cambria" panose="02040503050406030204" pitchFamily="18" charset="0"/>
              </a:rPr>
              <a:t>PATEL ELECTRICALS </a:t>
            </a:r>
            <a:endParaRPr lang="en-IN" dirty="0">
              <a:latin typeface="Cambria" panose="02040503050406030204" pitchFamily="18" charset="0"/>
              <a:ea typeface="Cambria" panose="02040503050406030204" pitchFamily="18" charset="0"/>
            </a:endParaRPr>
          </a:p>
        </p:txBody>
      </p:sp>
      <p:sp>
        <p:nvSpPr>
          <p:cNvPr id="10" name="Title 5"/>
          <p:cNvSpPr txBox="1">
            <a:spLocks/>
          </p:cNvSpPr>
          <p:nvPr/>
        </p:nvSpPr>
        <p:spPr>
          <a:xfrm>
            <a:off x="1482724" y="2170740"/>
            <a:ext cx="5791534" cy="415508"/>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smtClean="0">
                <a:latin typeface="Cambria" panose="02040503050406030204" pitchFamily="18" charset="0"/>
                <a:ea typeface="Cambria" panose="02040503050406030204" pitchFamily="18" charset="0"/>
              </a:rPr>
              <a:t>Erection and Installation</a:t>
            </a:r>
          </a:p>
        </p:txBody>
      </p:sp>
      <p:sp>
        <p:nvSpPr>
          <p:cNvPr id="11" name="Text Placeholder 7"/>
          <p:cNvSpPr txBox="1">
            <a:spLocks/>
          </p:cNvSpPr>
          <p:nvPr/>
        </p:nvSpPr>
        <p:spPr>
          <a:xfrm>
            <a:off x="1482723" y="2571666"/>
            <a:ext cx="8909981" cy="1479643"/>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9pPr>
          </a:lstStyle>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Transformers, HT &amp; LT Switchgear Panel, Cable Trench / Tray, Earth Pit &amp; Earthing.</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Switchyard Equipment.</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Cable Laying and Termination.</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Fabrication related Work.</a:t>
            </a:r>
          </a:p>
        </p:txBody>
      </p:sp>
      <p:sp>
        <p:nvSpPr>
          <p:cNvPr id="12" name="Title 5"/>
          <p:cNvSpPr txBox="1">
            <a:spLocks/>
          </p:cNvSpPr>
          <p:nvPr/>
        </p:nvSpPr>
        <p:spPr>
          <a:xfrm>
            <a:off x="1430403" y="3988168"/>
            <a:ext cx="6976617" cy="415508"/>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smtClean="0">
                <a:latin typeface="Cambria" panose="02040503050406030204" pitchFamily="18" charset="0"/>
                <a:ea typeface="Cambria" panose="02040503050406030204" pitchFamily="18" charset="0"/>
              </a:rPr>
              <a:t>AMC Service / Breakdown Maintenance Service</a:t>
            </a:r>
          </a:p>
        </p:txBody>
      </p:sp>
      <p:sp>
        <p:nvSpPr>
          <p:cNvPr id="13" name="Text Placeholder 7"/>
          <p:cNvSpPr txBox="1">
            <a:spLocks/>
          </p:cNvSpPr>
          <p:nvPr/>
        </p:nvSpPr>
        <p:spPr>
          <a:xfrm>
            <a:off x="1430403" y="4389094"/>
            <a:ext cx="8909981" cy="1479643"/>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9pPr>
          </a:lstStyle>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Preventive Maintenance Service</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Maintenance Service of Sub – Substation, HT/LT Panel, Motor.</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Manpower Supply.</a:t>
            </a:r>
          </a:p>
          <a:p>
            <a:pPr marL="285750" indent="-285750" algn="l">
              <a:buFont typeface="Arial" panose="020B0604020202020204" pitchFamily="34" charset="0"/>
              <a:buChar char="•"/>
            </a:pPr>
            <a:r>
              <a:rPr lang="en-US" dirty="0" smtClean="0">
                <a:latin typeface="Cambria" panose="02040503050406030204" pitchFamily="18" charset="0"/>
                <a:ea typeface="Cambria" panose="02040503050406030204" pitchFamily="18" charset="0"/>
              </a:rPr>
              <a:t>Emergency Support available 24/7.</a:t>
            </a:r>
          </a:p>
        </p:txBody>
      </p:sp>
    </p:spTree>
    <p:extLst>
      <p:ext uri="{BB962C8B-B14F-4D97-AF65-F5344CB8AC3E}">
        <p14:creationId xmlns:p14="http://schemas.microsoft.com/office/powerpoint/2010/main" val="550987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1537315" y="326284"/>
            <a:ext cx="2420536" cy="341194"/>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smtClean="0">
                <a:latin typeface="Cambria" panose="02040503050406030204" pitchFamily="18" charset="0"/>
                <a:ea typeface="Cambria" panose="02040503050406030204" pitchFamily="18" charset="0"/>
              </a:rPr>
              <a:t>Material Supply</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9558" t="27992" r="19990" b="28961"/>
          <a:stretch/>
        </p:blipFill>
        <p:spPr>
          <a:xfrm>
            <a:off x="10392704" y="101450"/>
            <a:ext cx="1459547" cy="911025"/>
          </a:xfrm>
          <a:prstGeom prst="rect">
            <a:avLst/>
          </a:prstGeom>
        </p:spPr>
      </p:pic>
      <p:sp>
        <p:nvSpPr>
          <p:cNvPr id="7" name="Subtitle 2"/>
          <p:cNvSpPr txBox="1">
            <a:spLocks/>
          </p:cNvSpPr>
          <p:nvPr/>
        </p:nvSpPr>
        <p:spPr>
          <a:xfrm>
            <a:off x="10029236" y="1054510"/>
            <a:ext cx="1956179" cy="254804"/>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smtClean="0">
                <a:latin typeface="Cambria" panose="02040503050406030204" pitchFamily="18" charset="0"/>
                <a:ea typeface="Cambria" panose="02040503050406030204" pitchFamily="18" charset="0"/>
              </a:rPr>
              <a:t>PATEL ELECTRICALS </a:t>
            </a:r>
            <a:endParaRPr lang="en-IN" dirty="0">
              <a:latin typeface="Cambria" panose="02040503050406030204" pitchFamily="18" charset="0"/>
              <a:ea typeface="Cambria" panose="02040503050406030204" pitchFamily="18" charset="0"/>
            </a:endParaRPr>
          </a:p>
        </p:txBody>
      </p:sp>
      <p:pic>
        <p:nvPicPr>
          <p:cNvPr id="8" name="Picture 7"/>
          <p:cNvPicPr>
            <a:picLocks noChangeAspect="1"/>
          </p:cNvPicPr>
          <p:nvPr/>
        </p:nvPicPr>
        <p:blipFill>
          <a:blip r:embed="rId3"/>
          <a:stretch>
            <a:fillRect/>
          </a:stretch>
        </p:blipFill>
        <p:spPr>
          <a:xfrm>
            <a:off x="1537315" y="960252"/>
            <a:ext cx="1469191" cy="1022317"/>
          </a:xfrm>
          <a:prstGeom prst="rect">
            <a:avLst/>
          </a:prstGeom>
        </p:spPr>
      </p:pic>
      <p:pic>
        <p:nvPicPr>
          <p:cNvPr id="9" name="Picture 8"/>
          <p:cNvPicPr>
            <a:picLocks noChangeAspect="1"/>
          </p:cNvPicPr>
          <p:nvPr/>
        </p:nvPicPr>
        <p:blipFill>
          <a:blip r:embed="rId4"/>
          <a:stretch>
            <a:fillRect/>
          </a:stretch>
        </p:blipFill>
        <p:spPr>
          <a:xfrm>
            <a:off x="3178337" y="967875"/>
            <a:ext cx="6336283" cy="1022317"/>
          </a:xfrm>
          <a:prstGeom prst="rect">
            <a:avLst/>
          </a:prstGeom>
        </p:spPr>
      </p:pic>
      <p:pic>
        <p:nvPicPr>
          <p:cNvPr id="10" name="Picture 9"/>
          <p:cNvPicPr>
            <a:picLocks noChangeAspect="1"/>
          </p:cNvPicPr>
          <p:nvPr/>
        </p:nvPicPr>
        <p:blipFill>
          <a:blip r:embed="rId5"/>
          <a:stretch>
            <a:fillRect/>
          </a:stretch>
        </p:blipFill>
        <p:spPr>
          <a:xfrm>
            <a:off x="1537315" y="2071133"/>
            <a:ext cx="7977305" cy="1157331"/>
          </a:xfrm>
          <a:prstGeom prst="rect">
            <a:avLst/>
          </a:prstGeom>
        </p:spPr>
      </p:pic>
      <p:pic>
        <p:nvPicPr>
          <p:cNvPr id="11" name="Picture 10"/>
          <p:cNvPicPr>
            <a:picLocks noChangeAspect="1"/>
          </p:cNvPicPr>
          <p:nvPr/>
        </p:nvPicPr>
        <p:blipFill>
          <a:blip r:embed="rId6"/>
          <a:stretch>
            <a:fillRect/>
          </a:stretch>
        </p:blipFill>
        <p:spPr>
          <a:xfrm>
            <a:off x="1537316" y="3390345"/>
            <a:ext cx="7977305" cy="1026067"/>
          </a:xfrm>
          <a:prstGeom prst="rect">
            <a:avLst/>
          </a:prstGeom>
        </p:spPr>
      </p:pic>
      <p:sp>
        <p:nvSpPr>
          <p:cNvPr id="12" name="Title 5"/>
          <p:cNvSpPr txBox="1">
            <a:spLocks/>
          </p:cNvSpPr>
          <p:nvPr/>
        </p:nvSpPr>
        <p:spPr>
          <a:xfrm>
            <a:off x="1537315" y="4574024"/>
            <a:ext cx="9121586" cy="341194"/>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US" sz="2200" dirty="0" smtClean="0">
                <a:latin typeface="Cambria" panose="02040503050406030204" pitchFamily="18" charset="0"/>
                <a:ea typeface="Cambria" panose="02040503050406030204" pitchFamily="18" charset="0"/>
              </a:rPr>
              <a:t>Industrial LED Weatherproof </a:t>
            </a:r>
            <a:r>
              <a:rPr lang="en-US" sz="2200" dirty="0">
                <a:latin typeface="Cambria" panose="02040503050406030204" pitchFamily="18" charset="0"/>
                <a:ea typeface="Cambria" panose="02040503050406030204" pitchFamily="18" charset="0"/>
              </a:rPr>
              <a:t>Lighting </a:t>
            </a:r>
            <a:r>
              <a:rPr lang="en-US" sz="2200" dirty="0" smtClean="0">
                <a:latin typeface="Cambria" panose="02040503050406030204" pitchFamily="18" charset="0"/>
                <a:ea typeface="Cambria" panose="02040503050406030204" pitchFamily="18" charset="0"/>
              </a:rPr>
              <a:t>/ Flameproof Light </a:t>
            </a:r>
          </a:p>
        </p:txBody>
      </p:sp>
      <p:sp>
        <p:nvSpPr>
          <p:cNvPr id="13" name="Title 5"/>
          <p:cNvSpPr txBox="1">
            <a:spLocks/>
          </p:cNvSpPr>
          <p:nvPr/>
        </p:nvSpPr>
        <p:spPr>
          <a:xfrm>
            <a:off x="1537315" y="4915218"/>
            <a:ext cx="7415616" cy="341194"/>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US" sz="2200" dirty="0" smtClean="0">
                <a:latin typeface="Cambria" panose="02040503050406030204" pitchFamily="18" charset="0"/>
                <a:ea typeface="Cambria" panose="02040503050406030204" pitchFamily="18" charset="0"/>
              </a:rPr>
              <a:t>Solar Street Light / Flood Light / High Mast Light</a:t>
            </a:r>
          </a:p>
        </p:txBody>
      </p:sp>
      <p:sp>
        <p:nvSpPr>
          <p:cNvPr id="17" name="Rectangle 16"/>
          <p:cNvSpPr/>
          <p:nvPr/>
        </p:nvSpPr>
        <p:spPr>
          <a:xfrm>
            <a:off x="1537315" y="5400383"/>
            <a:ext cx="4252159" cy="123110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400" dirty="0" smtClean="0">
                <a:ln w="0"/>
                <a:effectLst>
                  <a:outerShdw blurRad="38100" dist="19050" dir="2700000" algn="tl" rotWithShape="0">
                    <a:schemeClr val="dk1">
                      <a:alpha val="40000"/>
                    </a:schemeClr>
                  </a:outerShdw>
                </a:effectLst>
                <a:latin typeface="Arial Black" panose="020B0A04020102020204" pitchFamily="34" charset="0"/>
                <a:ea typeface="Cambria" panose="02040503050406030204" pitchFamily="18" charset="0"/>
              </a:rPr>
              <a:t>SERVICE</a:t>
            </a:r>
          </a:p>
          <a:p>
            <a:r>
              <a:rPr lang="en-US" sz="2200" dirty="0" smtClean="0">
                <a:ln w="0"/>
                <a:effectLst>
                  <a:outerShdw blurRad="38100" dist="19050" dir="2700000" algn="tl" rotWithShape="0">
                    <a:schemeClr val="dk1">
                      <a:alpha val="40000"/>
                    </a:schemeClr>
                  </a:outerShdw>
                </a:effectLst>
                <a:ea typeface="Cambria" panose="02040503050406030204" pitchFamily="18" charset="0"/>
              </a:rPr>
              <a:t>MEANS</a:t>
            </a:r>
          </a:p>
          <a:p>
            <a:r>
              <a:rPr lang="en-US" sz="2800" dirty="0" smtClean="0">
                <a:ln w="0"/>
                <a:effectLst>
                  <a:outerShdw blurRad="38100" dist="19050" dir="2700000" algn="tl" rotWithShape="0">
                    <a:schemeClr val="dk1">
                      <a:alpha val="40000"/>
                    </a:schemeClr>
                  </a:outerShdw>
                </a:effectLst>
                <a:latin typeface="Arial Black" panose="020B0A04020102020204" pitchFamily="34" charset="0"/>
                <a:ea typeface="Cambria" panose="02040503050406030204" pitchFamily="18" charset="0"/>
              </a:rPr>
              <a:t>SATISFACTIONS</a:t>
            </a:r>
            <a:endParaRPr lang="en-US" sz="2800" dirty="0">
              <a:ln w="0"/>
              <a:effectLst>
                <a:outerShdw blurRad="38100" dist="19050" dir="2700000" algn="tl" rotWithShape="0">
                  <a:schemeClr val="dk1">
                    <a:alpha val="40000"/>
                  </a:schemeClr>
                </a:outerShdw>
              </a:effectLst>
              <a:latin typeface="Arial Black" panose="020B0A04020102020204" pitchFamily="34" charset="0"/>
              <a:ea typeface="Cambria" panose="02040503050406030204" pitchFamily="18" charset="0"/>
            </a:endParaRPr>
          </a:p>
        </p:txBody>
      </p:sp>
      <p:sp>
        <p:nvSpPr>
          <p:cNvPr id="18" name="Rectangle 17"/>
          <p:cNvSpPr/>
          <p:nvPr/>
        </p:nvSpPr>
        <p:spPr>
          <a:xfrm>
            <a:off x="7278120" y="5863922"/>
            <a:ext cx="4574131" cy="7937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latin typeface="Cambria" panose="02040503050406030204" pitchFamily="18" charset="0"/>
                <a:ea typeface="Cambria" panose="02040503050406030204" pitchFamily="18" charset="0"/>
              </a:rPr>
              <a:t>Mob. No. </a:t>
            </a:r>
            <a:r>
              <a:rPr lang="en-US" b="1" dirty="0" smtClean="0">
                <a:latin typeface="Cambria" panose="02040503050406030204" pitchFamily="18" charset="0"/>
                <a:ea typeface="Cambria" panose="02040503050406030204" pitchFamily="18" charset="0"/>
              </a:rPr>
              <a:t>955-882-1250 / 960-127-3638  </a:t>
            </a:r>
          </a:p>
          <a:p>
            <a:r>
              <a:rPr lang="en-US" dirty="0" smtClean="0">
                <a:latin typeface="Cambria" panose="02040503050406030204" pitchFamily="18" charset="0"/>
                <a:ea typeface="Cambria" panose="02040503050406030204" pitchFamily="18" charset="0"/>
              </a:rPr>
              <a:t>Email Id:- </a:t>
            </a:r>
            <a:r>
              <a:rPr lang="en-US" dirty="0" smtClean="0">
                <a:latin typeface="Cambria" panose="02040503050406030204" pitchFamily="18" charset="0"/>
                <a:ea typeface="Cambria" panose="02040503050406030204" pitchFamily="18" charset="0"/>
                <a:hlinkClick r:id="rId7"/>
              </a:rPr>
              <a:t>Patelelectrical17@gmail.com</a:t>
            </a:r>
            <a:r>
              <a:rPr lang="en-US"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hlinkClick r:id="rId8"/>
              </a:rPr>
              <a:t>earthlightingsolutions@gmail.com</a:t>
            </a:r>
            <a:r>
              <a:rPr lang="en-US" dirty="0" smtClean="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909621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201</TotalTime>
  <Words>797</Words>
  <Application>Microsoft Office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Cambria</vt:lpstr>
      <vt:lpstr>Corbel</vt:lpstr>
      <vt:lpstr>Parallax</vt:lpstr>
      <vt:lpstr>Patel Electrical</vt:lpstr>
      <vt:lpstr>PowerPoint Presentation</vt:lpstr>
      <vt:lpstr>PowerPoint Presentation</vt:lpstr>
      <vt:lpstr>Design &amp; Consulting Engineering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Patel Electrical</dc:title>
  <dc:creator>Microsoft account</dc:creator>
  <cp:lastModifiedBy>Microsoft account</cp:lastModifiedBy>
  <cp:revision>77</cp:revision>
  <dcterms:created xsi:type="dcterms:W3CDTF">2024-09-14T09:28:47Z</dcterms:created>
  <dcterms:modified xsi:type="dcterms:W3CDTF">2024-09-14T12:49:55Z</dcterms:modified>
</cp:coreProperties>
</file>