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3DB1-E3E7-46FB-B279-79AE7AD9C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09BA0-8BD1-48DB-9499-9B213EEDC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3F21-2DE6-468B-A65F-6DA194C5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D5601-3795-497E-91AF-B1FF9762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A057B-CBA5-4F66-B4BE-E27D3B36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64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F8EE-F915-4554-B33E-A519D6B8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EFAF6-685A-4880-BB71-95C3E6333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88168-FF5B-4EC0-B3DB-6BA878EB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636F2-A8E6-46D6-8045-42B4AC54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FDDA8-6C94-438F-98E8-2DEE929C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37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A29D-2B91-4DC1-A59E-BECE9DB8A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7B45B-C74D-47C2-9F18-4265359A5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87175-B078-4A39-AE60-0F01AF17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6569E-FE36-4AD1-8F0A-2476432B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2DEF-A804-42E9-BB43-B985D454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76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3680-ADF7-4321-ACD5-D9F4E7BF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BB4E-0DF8-4800-A528-5AE6C4B12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0CCFB-8B26-41F7-8F20-BEBECBDF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FC0F2-F6ED-4754-95FE-FEEF5DA6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980EE-D001-4110-BCEA-5D78B2E0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69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1B66-61B1-484B-8BA4-6064F7EBB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6A686-720F-4BE6-8CC7-B9AC98A13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16393-EE8B-4C38-B421-A73976CA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755F7-BAA1-4676-9BAA-4A9E14CD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FB29B-627D-4692-BF0B-7ABBEFCD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73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241D-4C57-46D3-809D-7A8A4010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11C0F-8D5C-4F3F-B161-916C81918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9B178-C8CD-482D-8FB3-AF161FCA3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FB698-736C-46FF-A813-0E4E744CC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1563D-31C5-4F21-A9C1-56BAC839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15EEE-D3DE-4B74-AC50-086201BA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73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23A7-4F8D-4885-8A61-C202E37A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9A521-D0FE-4964-B998-B8316BADC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E53F0-2B24-43BC-8F8D-5A24A52C9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8F930-6A6B-4A91-9D81-5805E8436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CBFDD-F720-4B89-9641-16FECCFF6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36F9E-55EE-404B-B30C-49C6D9B7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ABE43-386A-496E-8AB2-2662CA9A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739B2F-A01E-43BE-B03C-A955F912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02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43A3-4720-4B81-A2EE-BA5E4267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4F53B-1813-493F-933B-B573BDC4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29C28-FEFF-4F62-8CB6-37D4F527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59406-A5F9-410B-9C38-CB396D1A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80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48D2B-A76E-40C2-9426-C88E933C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BD0DD-2EEC-40F1-B4B6-480F9251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72818-B430-4B11-93D1-4BCB8536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4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9486-2785-46BC-B59B-56640FAA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42DB9-FDBF-4E6C-83FB-0537B12F6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9179E-5667-4298-AD37-AB5A9AEAD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B3820-8A3E-4A14-8F5F-0AA88711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277EB-33AF-4EA3-8DA5-859D163F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979C4-A379-4225-85FF-3690B351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43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A49D-99F3-423D-ACC6-523BF9A19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2D872-BF45-45C6-97A8-4EA02B244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5F229-5E25-47ED-B913-C6687DC9D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DBAA0-56A8-4535-B4A5-0E72936D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50136-90DF-41B3-B416-C4699415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DE71E-ACD8-424D-B916-AF2A002E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4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C0E28-17AF-4593-9C41-DAC5A622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0D17B-B40C-4DE6-9E22-A16E101A1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3CA0C-6703-4B0D-8164-A0428BA36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DB570-57FC-4C94-8057-F2D76F2B7762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FA212-351B-4973-B5CC-315D9D5BF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F3864-D25E-40F9-B621-7FCBEBA0B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49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EA62-644F-4DF1-A084-46E523C24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749" y="1191638"/>
            <a:ext cx="9578502" cy="2388139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sz="9600" b="1" dirty="0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br>
              <a:rPr lang="en-GB" sz="9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100" b="1" dirty="0">
                <a:latin typeface="Arial" panose="020B0604020202020204" pitchFamily="34" charset="0"/>
                <a:cs typeface="Arial" panose="020B0604020202020204" pitchFamily="34" charset="0"/>
              </a:rPr>
              <a:t>An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A94A9-3BF7-486C-8D9F-F6E30339FC0F}"/>
              </a:ext>
            </a:extLst>
          </p:cNvPr>
          <p:cNvSpPr txBox="1"/>
          <p:nvPr/>
        </p:nvSpPr>
        <p:spPr>
          <a:xfrm>
            <a:off x="1575881" y="5861117"/>
            <a:ext cx="5392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By Girish Patel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3239D4-27C6-4F8B-9219-8313D74CB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874" y="3801080"/>
            <a:ext cx="1344252" cy="151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2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0500-FC78-4BA6-B721-73EE7259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 Black" panose="020B0A04020102020204" pitchFamily="34" charset="0"/>
                <a:cs typeface="Arial" panose="020B0604020202020204" pitchFamily="34" charset="0"/>
              </a:rPr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16F6-016F-4E9A-905D-D1DF3CBF6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What Is GraphQL</a:t>
            </a:r>
          </a:p>
          <a:p>
            <a:pPr marL="514350" indent="-514350">
              <a:buFont typeface="+mj-lt"/>
              <a:buAutoNum type="arabicPeriod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Advantages Of GraphQL Over REST</a:t>
            </a:r>
          </a:p>
          <a:p>
            <a:pPr marL="514350" indent="-514350">
              <a:buFont typeface="+mj-lt"/>
              <a:buAutoNum type="arabicPeriod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Some Disadvantages</a:t>
            </a:r>
          </a:p>
          <a:p>
            <a:pPr marL="514350" indent="-514350">
              <a:buFont typeface="+mj-lt"/>
              <a:buAutoNum type="arabicPeriod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Demonstration Of A Simple NodeJS GraphQL Server Built Using Express.js</a:t>
            </a:r>
          </a:p>
          <a:p>
            <a:pPr marL="514350" indent="-514350">
              <a:buFont typeface="+mj-lt"/>
              <a:buAutoNum type="arabicPeriod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Questions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50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8B8E-F033-42D5-980B-ED08ED79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1BEC-29C9-4BDB-9E64-C10725B1B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GraphQL</a:t>
            </a:r>
            <a:r>
              <a:rPr lang="en-GB" dirty="0"/>
              <a:t> is a data query language for APIs and a runtime for fulfilling those queries with your existing data.</a:t>
            </a:r>
          </a:p>
          <a:p>
            <a:endParaRPr lang="en-GB" dirty="0"/>
          </a:p>
          <a:p>
            <a:r>
              <a:rPr lang="en-GB" dirty="0" err="1"/>
              <a:t>GraphQL</a:t>
            </a:r>
            <a:r>
              <a:rPr lang="en-GB" dirty="0"/>
              <a:t> provides a complete and understandable description of the data in your API.</a:t>
            </a:r>
          </a:p>
          <a:p>
            <a:endParaRPr lang="en-GB" dirty="0"/>
          </a:p>
          <a:p>
            <a:r>
              <a:rPr lang="en-GB" dirty="0"/>
              <a:t>Gives clients the power to ask for exactly what they need and nothing more.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(Source: GraphQL.org)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203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97B97-6D77-4F49-B405-07CC25C94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1194"/>
            <a:ext cx="10515600" cy="5835769"/>
          </a:xfrm>
        </p:spPr>
        <p:txBody>
          <a:bodyPr/>
          <a:lstStyle/>
          <a:p>
            <a:r>
              <a:rPr lang="en-GB" dirty="0"/>
              <a:t>It can provide a more efficient, powerful and flexible alternative to REST</a:t>
            </a:r>
          </a:p>
          <a:p>
            <a:endParaRPr lang="en-GB" dirty="0"/>
          </a:p>
          <a:p>
            <a:r>
              <a:rPr lang="en-GB" dirty="0" err="1"/>
              <a:t>GraphQL</a:t>
            </a:r>
            <a:r>
              <a:rPr lang="en-GB" dirty="0"/>
              <a:t> supports reading, writing (mutating) and subscribing to changes to data (</a:t>
            </a:r>
            <a:r>
              <a:rPr lang="en-GB" dirty="0" err="1"/>
              <a:t>realtime</a:t>
            </a:r>
            <a:r>
              <a:rPr lang="en-GB" dirty="0"/>
              <a:t> updates)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602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0F86-50CA-4304-AD41-45B8337E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GB" sz="7200" b="1" u="sng" dirty="0">
                <a:latin typeface="Arial Black" panose="020B0A04020102020204" pitchFamily="34" charset="0"/>
                <a:cs typeface="Arial" panose="020B0604020202020204" pitchFamily="34" charset="0"/>
              </a:rPr>
              <a:t>Graph</a:t>
            </a:r>
            <a:r>
              <a:rPr lang="en-GB" sz="7200" b="1" dirty="0">
                <a:latin typeface="Arial Black" panose="020B0A04020102020204" pitchFamily="34" charset="0"/>
                <a:cs typeface="Arial" panose="020B0604020202020204" pitchFamily="34" charset="0"/>
              </a:rPr>
              <a:t>???QL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C0A51745-70B0-4479-8FF8-9A6D17F335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0" r="23729" b="-1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44215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4B2F-920D-4427-BBAB-D13309EB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>
                <a:latin typeface="Arial" panose="020B0604020202020204" pitchFamily="34" charset="0"/>
                <a:cs typeface="Arial" panose="020B0604020202020204" pitchFamily="34" charset="0"/>
              </a:rPr>
              <a:t>Application Data </a:t>
            </a:r>
            <a:r>
              <a:rPr lang="en-GB" sz="6000" b="1" dirty="0"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  <a:endParaRPr lang="en-GB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80104-3D62-4B1F-89EE-D08724272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6348"/>
            <a:ext cx="10515600" cy="4351338"/>
          </a:xfrm>
        </p:spPr>
        <p:txBody>
          <a:bodyPr>
            <a:noAutofit/>
          </a:bodyPr>
          <a:lstStyle/>
          <a:p>
            <a:r>
              <a:rPr lang="en-GB" sz="3600" dirty="0"/>
              <a:t>A lot of data in modern applications can be represented using a </a:t>
            </a:r>
            <a:r>
              <a:rPr lang="en-GB" sz="3600" b="1" dirty="0"/>
              <a:t>graph</a:t>
            </a:r>
            <a:r>
              <a:rPr lang="en-GB" sz="3600" dirty="0"/>
              <a:t> of </a:t>
            </a:r>
            <a:r>
              <a:rPr lang="en-GB" sz="3600" b="1" dirty="0"/>
              <a:t>Nodes</a:t>
            </a:r>
            <a:r>
              <a:rPr lang="en-GB" sz="3600" dirty="0"/>
              <a:t> and </a:t>
            </a:r>
            <a:r>
              <a:rPr lang="en-GB" sz="3600" b="1" dirty="0"/>
              <a:t>Edges</a:t>
            </a:r>
            <a:r>
              <a:rPr lang="en-GB" sz="3600" dirty="0"/>
              <a:t>,</a:t>
            </a:r>
          </a:p>
          <a:p>
            <a:endParaRPr lang="en-GB" sz="3600" dirty="0"/>
          </a:p>
          <a:p>
            <a:r>
              <a:rPr lang="en-GB" sz="3600" b="1" dirty="0"/>
              <a:t>Nodes</a:t>
            </a:r>
            <a:r>
              <a:rPr lang="en-GB" sz="3600" dirty="0"/>
              <a:t>: Represent Objects</a:t>
            </a:r>
          </a:p>
          <a:p>
            <a:endParaRPr lang="en-GB" sz="3600" dirty="0"/>
          </a:p>
          <a:p>
            <a:r>
              <a:rPr lang="en-GB" sz="3600" b="1" dirty="0"/>
              <a:t>Edges</a:t>
            </a:r>
            <a:r>
              <a:rPr lang="en-GB" sz="3600" dirty="0"/>
              <a:t>: Represent relationship between these Object </a:t>
            </a:r>
          </a:p>
        </p:txBody>
      </p:sp>
    </p:spTree>
    <p:extLst>
      <p:ext uri="{BB962C8B-B14F-4D97-AF65-F5344CB8AC3E}">
        <p14:creationId xmlns:p14="http://schemas.microsoft.com/office/powerpoint/2010/main" val="205138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B8BA-C2D0-4C4D-8E45-F921989A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21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GB" b="1" dirty="0">
                <a:solidFill>
                  <a:srgbClr val="000000"/>
                </a:solidFill>
                <a:latin typeface="Calibri"/>
              </a:rPr>
            </a:br>
            <a:r>
              <a:rPr lang="en-GB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data graph representation of an extract of data for a simple library catalogue</a:t>
            </a:r>
            <a:r>
              <a:rPr lang="en-GB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8B3AC8-6B53-4B30-A95D-6E795C8D9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30274"/>
            <a:ext cx="9932307" cy="47799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FBEC38-C322-4747-B669-2FCC1748B8C0}"/>
              </a:ext>
            </a:extLst>
          </p:cNvPr>
          <p:cNvSpPr txBox="1"/>
          <p:nvPr/>
        </p:nvSpPr>
        <p:spPr>
          <a:xfrm>
            <a:off x="838199" y="6531787"/>
            <a:ext cx="632687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Source: https://blog.apollographql.com/the-concepts-of-graphql-bc68bd819be3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42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264D-638F-476A-A5B2-1A10C977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14" y="254333"/>
            <a:ext cx="10515600" cy="696759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Simple GraphQL Query: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F42196-6444-48BB-9938-5E6A9CED3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64" y="950649"/>
            <a:ext cx="5238750" cy="2152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BBD168-63A5-4740-AA63-256364617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909" y="948370"/>
            <a:ext cx="5191125" cy="2247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06FAD2-A49D-490A-88CC-97A6EF505ED1}"/>
              </a:ext>
            </a:extLst>
          </p:cNvPr>
          <p:cNvSpPr/>
          <p:nvPr/>
        </p:nvSpPr>
        <p:spPr>
          <a:xfrm>
            <a:off x="6856909" y="254333"/>
            <a:ext cx="3942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this JSON: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84C72F-808C-4163-9CBC-F85EC840B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642" y="3849737"/>
            <a:ext cx="5877374" cy="28284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000F3E-0E05-45B6-AF15-80DFC8A45D00}"/>
              </a:ext>
            </a:extLst>
          </p:cNvPr>
          <p:cNvSpPr txBox="1"/>
          <p:nvPr/>
        </p:nvSpPr>
        <p:spPr>
          <a:xfrm>
            <a:off x="1959077" y="3230616"/>
            <a:ext cx="11158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Representation Of Extracted Data: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539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178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 GraphQL An Introduction</vt:lpstr>
      <vt:lpstr>Agenda:</vt:lpstr>
      <vt:lpstr>What Is GraphQL? </vt:lpstr>
      <vt:lpstr>PowerPoint Presentation</vt:lpstr>
      <vt:lpstr>Graph???QL</vt:lpstr>
      <vt:lpstr>Application Data Graphs</vt:lpstr>
      <vt:lpstr> A data graph representation of an extract of data for a simple library catalogue: </vt:lpstr>
      <vt:lpstr>Simple GraphQL Query: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An Introduction To GraphQL</dc:title>
  <dc:creator>Girish Patel</dc:creator>
  <cp:lastModifiedBy>Girish Patel</cp:lastModifiedBy>
  <cp:revision>21</cp:revision>
  <dcterms:created xsi:type="dcterms:W3CDTF">2019-03-26T12:20:37Z</dcterms:created>
  <dcterms:modified xsi:type="dcterms:W3CDTF">2019-03-26T17:50:15Z</dcterms:modified>
</cp:coreProperties>
</file>