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7" r:id="rId9"/>
    <p:sldId id="264" r:id="rId10"/>
    <p:sldId id="265" r:id="rId11"/>
    <p:sldId id="270" r:id="rId12"/>
    <p:sldId id="273" r:id="rId13"/>
    <p:sldId id="272" r:id="rId14"/>
    <p:sldId id="294" r:id="rId15"/>
    <p:sldId id="295" r:id="rId16"/>
    <p:sldId id="296" r:id="rId17"/>
    <p:sldId id="297" r:id="rId18"/>
    <p:sldId id="274" r:id="rId19"/>
    <p:sldId id="276" r:id="rId20"/>
    <p:sldId id="277" r:id="rId21"/>
    <p:sldId id="281" r:id="rId22"/>
    <p:sldId id="283" r:id="rId23"/>
    <p:sldId id="284" r:id="rId24"/>
    <p:sldId id="300" r:id="rId25"/>
    <p:sldId id="285" r:id="rId26"/>
    <p:sldId id="301" r:id="rId27"/>
    <p:sldId id="298" r:id="rId28"/>
    <p:sldId id="299" r:id="rId29"/>
    <p:sldId id="287" r:id="rId30"/>
    <p:sldId id="289" r:id="rId31"/>
    <p:sldId id="288" r:id="rId32"/>
    <p:sldId id="290" r:id="rId33"/>
    <p:sldId id="291" r:id="rId34"/>
    <p:sldId id="292" r:id="rId35"/>
    <p:sldId id="293" r:id="rId36"/>
    <p:sldId id="275" r:id="rId37"/>
    <p:sldId id="282" r:id="rId38"/>
    <p:sldId id="278" r:id="rId39"/>
    <p:sldId id="280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2C539-3BAE-43DA-89DD-3C2B65931CAB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19FC5-C3CA-4722-957E-A07B335E4D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41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7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9FC5-C3CA-4722-957E-A07B335E4D2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3DB1-E3E7-46FB-B279-79AE7AD9C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09BA0-8BD1-48DB-9499-9B213EEDC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3F21-2DE6-468B-A65F-6DA194C5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D5601-3795-497E-91AF-B1FF9762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057B-CBA5-4F66-B4BE-E27D3B36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4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F8EE-F915-4554-B33E-A519D6B8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EFAF6-685A-4880-BB71-95C3E633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8168-FF5B-4EC0-B3DB-6BA878EB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36F2-A8E6-46D6-8045-42B4AC54B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DDA8-6C94-438F-98E8-2DEE929C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3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A29D-2B91-4DC1-A59E-BECE9DB8A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7B45B-C74D-47C2-9F18-4265359A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7175-B078-4A39-AE60-0F01AF17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6569E-FE36-4AD1-8F0A-2476432B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2DEF-A804-42E9-BB43-B985D45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76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680-ADF7-4321-ACD5-D9F4E7BF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BB4E-0DF8-4800-A528-5AE6C4B12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CCFB-8B26-41F7-8F20-BEBECBDF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C0F2-F6ED-4754-95FE-FEEF5DA6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980EE-D001-4110-BCEA-5D78B2E0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69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1B66-61B1-484B-8BA4-6064F7EB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A686-720F-4BE6-8CC7-B9AC98A13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6393-EE8B-4C38-B421-A73976C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55F7-BAA1-4676-9BAA-4A9E14CD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FB29B-627D-4692-BF0B-7ABBEFCD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34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241D-4C57-46D3-809D-7A8A401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1C0F-8D5C-4F3F-B161-916C8191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B178-C8CD-482D-8FB3-AF161FCA3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B698-736C-46FF-A813-0E4E744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1563D-31C5-4F21-A9C1-56BAC839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15EEE-D3DE-4B74-AC50-086201BA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3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23A7-4F8D-4885-8A61-C202E37A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A521-D0FE-4964-B998-B8316BAD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53F0-2B24-43BC-8F8D-5A24A52C9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8F930-6A6B-4A91-9D81-5805E843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CBFDD-F720-4B89-9641-16FECCFF6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36F9E-55EE-404B-B30C-49C6D9B7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ABE43-386A-496E-8AB2-2662CA9A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39B2F-A01E-43BE-B03C-A955F91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02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3A3-4720-4B81-A2EE-BA5E4267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4F53B-1813-493F-933B-B573BDC4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29C28-FEFF-4F62-8CB6-37D4F52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59406-A5F9-410B-9C38-CB396D1A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0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48D2B-A76E-40C2-9426-C88E933C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BD0DD-2EEC-40F1-B4B6-480F9251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72818-B430-4B11-93D1-4BCB853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9486-2785-46BC-B59B-56640FAA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2DB9-FDBF-4E6C-83FB-0537B12F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9179E-5667-4298-AD37-AB5A9AEAD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B3820-8A3E-4A14-8F5F-0AA88711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277EB-33AF-4EA3-8DA5-859D163F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79C4-A379-4225-85FF-3690B351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3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A49D-99F3-423D-ACC6-523BF9A1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72D872-BF45-45C6-97A8-4EA02B244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5F229-5E25-47ED-B913-C6687DC9D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DBAA0-56A8-4535-B4A5-0E72936D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0136-90DF-41B3-B416-C4699415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DE71E-ACD8-424D-B916-AF2A002E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C0E28-17AF-4593-9C41-DAC5A622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D17B-B40C-4DE6-9E22-A16E101A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A0C-6703-4B0D-8164-A0428BA3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B570-57FC-4C94-8057-F2D76F2B7762}" type="datetimeFigureOut">
              <a:rPr lang="en-GB" smtClean="0"/>
              <a:t>17/04/2019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A212-351B-4973-B5CC-315D9D5BF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3864-D25E-40F9-B621-7FCBEBA0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549E1-168D-40AD-AE75-2E0340D84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9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telg123/graphql-ser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server-librarie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ql.org/code/#graphql-clie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A62-644F-4DF1-A084-46E523C2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749" y="1191638"/>
            <a:ext cx="9578502" cy="238813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br>
              <a:rPr lang="en-GB" sz="9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100" b="1" dirty="0">
                <a:latin typeface="Arial" panose="020B0604020202020204" pitchFamily="34" charset="0"/>
                <a:cs typeface="Arial" panose="020B0604020202020204" pitchFamily="34" charset="0"/>
              </a:rPr>
              <a:t>An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A94A9-3BF7-486C-8D9F-F6E30339FC0F}"/>
              </a:ext>
            </a:extLst>
          </p:cNvPr>
          <p:cNvSpPr txBox="1"/>
          <p:nvPr/>
        </p:nvSpPr>
        <p:spPr>
          <a:xfrm>
            <a:off x="1575881" y="5861117"/>
            <a:ext cx="539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By Girish Patel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239D4-27C6-4F8B-9219-8313D74CB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874" y="3801080"/>
            <a:ext cx="1344252" cy="15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2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02D-56B8-4AE2-AF9C-CA9EB764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555" y="170985"/>
            <a:ext cx="4588529" cy="127066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 Simple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B58097-2BF9-43E7-AAAB-FD108934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7752" y="1690688"/>
            <a:ext cx="3944085" cy="5134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84E0E-CBBD-47CC-80B0-955236168D9B}"/>
              </a:ext>
            </a:extLst>
          </p:cNvPr>
          <p:cNvSpPr txBox="1"/>
          <p:nvPr/>
        </p:nvSpPr>
        <p:spPr>
          <a:xfrm>
            <a:off x="410830" y="806315"/>
            <a:ext cx="394408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Course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Object Type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Defines the structure of the course ‘model’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Query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Root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Other Root Types are: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Mutation: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equivalent to POST, UPDATE and DELETE in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type Subscription: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Provides Realtime Updates. Currently experimental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68D6-6BC3-478D-904A-86F9E31E6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915" y="1690688"/>
            <a:ext cx="36290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5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E1D4-FACE-4C30-8601-10CDB72D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1992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CA24-5BEE-4241-8497-D547DB50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7418697" cy="4730300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Provide the instructions for mapping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operation defined in the schema to an action which is usually a function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 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resolver function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Operation called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courses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type Query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 mapped to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function</a:t>
            </a:r>
          </a:p>
          <a:p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17D40B-B9D3-4CF7-A687-FDD9F2EC1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5" y="0"/>
            <a:ext cx="32156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67AE71-480F-4D74-A8FA-C8CE72CBAA84}"/>
              </a:ext>
            </a:extLst>
          </p:cNvPr>
          <p:cNvSpPr/>
          <p:nvPr/>
        </p:nvSpPr>
        <p:spPr>
          <a:xfrm>
            <a:off x="9204791" y="3393127"/>
            <a:ext cx="1996475" cy="20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DE021-8DAF-4D0A-9CD6-22A5A5493D52}"/>
              </a:ext>
            </a:extLst>
          </p:cNvPr>
          <p:cNvSpPr/>
          <p:nvPr/>
        </p:nvSpPr>
        <p:spPr>
          <a:xfrm>
            <a:off x="9546336" y="2060448"/>
            <a:ext cx="1807465" cy="207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34344-B7E0-4505-832B-4879C7FAA5B1}"/>
              </a:ext>
            </a:extLst>
          </p:cNvPr>
          <p:cNvSpPr/>
          <p:nvPr/>
        </p:nvSpPr>
        <p:spPr>
          <a:xfrm>
            <a:off x="9038492" y="4185138"/>
            <a:ext cx="2927839" cy="1116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5086C-9FF4-45DC-AB17-409C23FDEDF3}"/>
              </a:ext>
            </a:extLst>
          </p:cNvPr>
          <p:cNvCxnSpPr/>
          <p:nvPr/>
        </p:nvCxnSpPr>
        <p:spPr>
          <a:xfrm>
            <a:off x="10269415" y="2267712"/>
            <a:ext cx="0" cy="1125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70C387-0BB7-4B6D-882C-693A569FC81E}"/>
              </a:ext>
            </a:extLst>
          </p:cNvPr>
          <p:cNvCxnSpPr/>
          <p:nvPr/>
        </p:nvCxnSpPr>
        <p:spPr>
          <a:xfrm>
            <a:off x="10269415" y="3600392"/>
            <a:ext cx="0" cy="584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AF20-FFF6-4E47-84B4-50B14FD45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0141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E95CBC-E5E1-49DD-9724-70E2D65E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0908" y="2575250"/>
            <a:ext cx="3467100" cy="23812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DF41F3-C8D3-48C5-8B0A-CC8BD0BDB5F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96158" y="1273345"/>
            <a:ext cx="2520" cy="1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B05566-AD28-4C67-A322-9388DC979211}"/>
              </a:ext>
            </a:extLst>
          </p:cNvPr>
          <p:cNvSpPr txBox="1"/>
          <p:nvPr/>
        </p:nvSpPr>
        <p:spPr>
          <a:xfrm>
            <a:off x="6008915" y="904013"/>
            <a:ext cx="197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8E6112-6415-4F21-98EC-B5DD9B2F92D5}"/>
              </a:ext>
            </a:extLst>
          </p:cNvPr>
          <p:cNvCxnSpPr>
            <a:cxnSpLocks/>
          </p:cNvCxnSpPr>
          <p:nvPr/>
        </p:nvCxnSpPr>
        <p:spPr>
          <a:xfrm>
            <a:off x="7860323" y="1690688"/>
            <a:ext cx="0" cy="90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F6A8A-452B-4636-975C-8853468D9682}"/>
              </a:ext>
            </a:extLst>
          </p:cNvPr>
          <p:cNvSpPr txBox="1"/>
          <p:nvPr/>
        </p:nvSpPr>
        <p:spPr>
          <a:xfrm>
            <a:off x="7498737" y="1326200"/>
            <a:ext cx="20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FAE0AC-14A9-4EF2-B0F7-BA649C5A354E}"/>
              </a:ext>
            </a:extLst>
          </p:cNvPr>
          <p:cNvCxnSpPr/>
          <p:nvPr/>
        </p:nvCxnSpPr>
        <p:spPr>
          <a:xfrm>
            <a:off x="9135208" y="2141761"/>
            <a:ext cx="0" cy="46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32AD55-A07E-406F-BC6B-61154BE0F653}"/>
              </a:ext>
            </a:extLst>
          </p:cNvPr>
          <p:cNvSpPr txBox="1"/>
          <p:nvPr/>
        </p:nvSpPr>
        <p:spPr>
          <a:xfrm>
            <a:off x="8998101" y="1777274"/>
            <a:ext cx="251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C632083-2939-4227-8EDB-B7D99BE6CF11}"/>
              </a:ext>
            </a:extLst>
          </p:cNvPr>
          <p:cNvSpPr/>
          <p:nvPr/>
        </p:nvSpPr>
        <p:spPr>
          <a:xfrm>
            <a:off x="7288822" y="3288323"/>
            <a:ext cx="137863" cy="10550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1E28C2-BC74-4DEC-9725-E661BDA2BAA2}"/>
              </a:ext>
            </a:extLst>
          </p:cNvPr>
          <p:cNvCxnSpPr>
            <a:cxnSpLocks/>
          </p:cNvCxnSpPr>
          <p:nvPr/>
        </p:nvCxnSpPr>
        <p:spPr>
          <a:xfrm>
            <a:off x="6383215" y="3815862"/>
            <a:ext cx="1043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EC9195-7396-43E9-B8D8-EAAC12A5DC5B}"/>
              </a:ext>
            </a:extLst>
          </p:cNvPr>
          <p:cNvSpPr txBox="1"/>
          <p:nvPr/>
        </p:nvSpPr>
        <p:spPr>
          <a:xfrm>
            <a:off x="5401093" y="3631195"/>
            <a:ext cx="88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D70436-4062-41B3-9AB5-4E18999E1AEA}"/>
              </a:ext>
            </a:extLst>
          </p:cNvPr>
          <p:cNvSpPr txBox="1"/>
          <p:nvPr/>
        </p:nvSpPr>
        <p:spPr>
          <a:xfrm>
            <a:off x="476982" y="1690686"/>
            <a:ext cx="43016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type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either a query, mutation or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Operation name: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Optional but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debugging and server-side logging reasons, it’s useful to give your queries meaningful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Variable Definitions: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where you declare the types of variables you are planning to provide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data we want returned from query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36F1BE-EF40-4FE7-AF97-18183C2DF889}"/>
              </a:ext>
            </a:extLst>
          </p:cNvPr>
          <p:cNvCxnSpPr>
            <a:cxnSpLocks/>
          </p:cNvCxnSpPr>
          <p:nvPr/>
        </p:nvCxnSpPr>
        <p:spPr>
          <a:xfrm flipV="1">
            <a:off x="6383215" y="3121848"/>
            <a:ext cx="817784" cy="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DFE7A5-8162-477E-89C1-507970D8E716}"/>
              </a:ext>
            </a:extLst>
          </p:cNvPr>
          <p:cNvSpPr txBox="1"/>
          <p:nvPr/>
        </p:nvSpPr>
        <p:spPr>
          <a:xfrm>
            <a:off x="5317640" y="2410725"/>
            <a:ext cx="129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Query to run on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6253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636BB9-33BF-44EC-8AD6-4260F2769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" y="4098948"/>
            <a:ext cx="3933825" cy="2686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BCC22E-A651-4BAB-9753-7AC4395BC90E}"/>
              </a:ext>
            </a:extLst>
          </p:cNvPr>
          <p:cNvCxnSpPr>
            <a:cxnSpLocks/>
          </p:cNvCxnSpPr>
          <p:nvPr/>
        </p:nvCxnSpPr>
        <p:spPr>
          <a:xfrm>
            <a:off x="3562126" y="2403764"/>
            <a:ext cx="1446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BBBFC4E-BB3B-4FE6-A4A7-24992628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366" y="1439631"/>
            <a:ext cx="2796789" cy="2746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FDDC16-05EC-4804-8AE0-AAE31FE8C37A}"/>
              </a:ext>
            </a:extLst>
          </p:cNvPr>
          <p:cNvSpPr txBox="1"/>
          <p:nvPr/>
        </p:nvSpPr>
        <p:spPr>
          <a:xfrm>
            <a:off x="3696625" y="1836238"/>
            <a:ext cx="159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Query sent to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8F457-30B0-499A-97EB-9222F36A6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966" y="4512714"/>
            <a:ext cx="2828925" cy="150495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68C2FD-6FB6-469E-BC8D-9418E59CA1B3}"/>
              </a:ext>
            </a:extLst>
          </p:cNvPr>
          <p:cNvCxnSpPr>
            <a:cxnSpLocks/>
          </p:cNvCxnSpPr>
          <p:nvPr/>
        </p:nvCxnSpPr>
        <p:spPr>
          <a:xfrm>
            <a:off x="7867155" y="4185701"/>
            <a:ext cx="1393907" cy="32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0B16741-61CE-4027-9848-410E44774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95" y="5419117"/>
            <a:ext cx="2828925" cy="121524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99996B-6FF4-4416-B30E-131BEB855BA0}"/>
              </a:ext>
            </a:extLst>
          </p:cNvPr>
          <p:cNvCxnSpPr>
            <a:cxnSpLocks/>
          </p:cNvCxnSpPr>
          <p:nvPr/>
        </p:nvCxnSpPr>
        <p:spPr>
          <a:xfrm flipH="1" flipV="1">
            <a:off x="8079872" y="5712086"/>
            <a:ext cx="1167286" cy="2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1D4C1-B508-4E66-A6C7-896B5474CD19}"/>
              </a:ext>
            </a:extLst>
          </p:cNvPr>
          <p:cNvCxnSpPr>
            <a:cxnSpLocks/>
          </p:cNvCxnSpPr>
          <p:nvPr/>
        </p:nvCxnSpPr>
        <p:spPr>
          <a:xfrm flipH="1">
            <a:off x="4036816" y="5802923"/>
            <a:ext cx="1254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8E1B787-2A56-4D9B-8746-2AB9207A5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58" y="1458953"/>
            <a:ext cx="3467100" cy="23812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C98BDE-48B7-4CEA-B4C6-48CB1983F5E2}"/>
              </a:ext>
            </a:extLst>
          </p:cNvPr>
          <p:cNvSpPr txBox="1"/>
          <p:nvPr/>
        </p:nvSpPr>
        <p:spPr>
          <a:xfrm>
            <a:off x="2184116" y="135725"/>
            <a:ext cx="5649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Put it all together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90DE8-3885-47EA-9397-627A6B1E6F18}"/>
              </a:ext>
            </a:extLst>
          </p:cNvPr>
          <p:cNvSpPr txBox="1"/>
          <p:nvPr/>
        </p:nvSpPr>
        <p:spPr>
          <a:xfrm>
            <a:off x="8385302" y="682076"/>
            <a:ext cx="25390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Validation against Schema</a:t>
            </a:r>
          </a:p>
          <a:p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query ‘course’ is defined in the schema and variable is of expected type.</a:t>
            </a:r>
          </a:p>
          <a:p>
            <a:pPr marL="228600" indent="-2286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Checks data requested in the query exists in the ‘Course’ object.</a:t>
            </a:r>
          </a:p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D0197-C942-42C9-B823-BE7CAB4D0699}"/>
              </a:ext>
            </a:extLst>
          </p:cNvPr>
          <p:cNvSpPr txBox="1"/>
          <p:nvPr/>
        </p:nvSpPr>
        <p:spPr>
          <a:xfrm>
            <a:off x="426720" y="964988"/>
            <a:ext cx="17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5267-8872-419F-BD39-14008362DA18}"/>
              </a:ext>
            </a:extLst>
          </p:cNvPr>
          <p:cNvSpPr txBox="1"/>
          <p:nvPr/>
        </p:nvSpPr>
        <p:spPr>
          <a:xfrm>
            <a:off x="6096000" y="96498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8E1B82-E0AC-4366-B0A8-E4CD5754D813}"/>
              </a:ext>
            </a:extLst>
          </p:cNvPr>
          <p:cNvSpPr txBox="1"/>
          <p:nvPr/>
        </p:nvSpPr>
        <p:spPr>
          <a:xfrm>
            <a:off x="8189054" y="5484070"/>
            <a:ext cx="10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getCourse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is executed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EA622B-08EC-4BDC-A926-F42D9357F106}"/>
              </a:ext>
            </a:extLst>
          </p:cNvPr>
          <p:cNvSpPr txBox="1"/>
          <p:nvPr/>
        </p:nvSpPr>
        <p:spPr>
          <a:xfrm>
            <a:off x="4219174" y="5574935"/>
            <a:ext cx="88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Returns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2CD058-96AB-4161-A0AA-4766DE19C43C}"/>
              </a:ext>
            </a:extLst>
          </p:cNvPr>
          <p:cNvSpPr txBox="1"/>
          <p:nvPr/>
        </p:nvSpPr>
        <p:spPr>
          <a:xfrm>
            <a:off x="9240896" y="3954868"/>
            <a:ext cx="204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Resolver defines what function to execute</a:t>
            </a:r>
          </a:p>
        </p:txBody>
      </p:sp>
    </p:spTree>
    <p:extLst>
      <p:ext uri="{BB962C8B-B14F-4D97-AF65-F5344CB8AC3E}">
        <p14:creationId xmlns:p14="http://schemas.microsoft.com/office/powerpoint/2010/main" val="4088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AE23-7EE8-4A86-A4AA-CD17F69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Live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5EB6-0680-4A57-A123-928EB7CD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simple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Server built in a Node.js environment using: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GraphQL.js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(the original reference implementation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specification)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 Web Server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express-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(middleware between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Express)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Source Code: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https://github.com/patelg123/graphql-server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3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009E-A30B-486D-AB02-0FFDAF95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Server Libraries For Other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AA412-884D-44C6-9A26-C73F7F06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Many other programming languages support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. These include: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Go, Groovy, Java,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PHP, Python, Scala, Ruby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https://graphql.org/code/#server-libraries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01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3229-ABC8-4D06-8760-244F4545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JavaScript Client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CB9B-1BC4-4CB7-A3AD-A0B672E5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Used to interact with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from client side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Two of the most popular are: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Apollo Client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A powerful JavaScript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client, designed to work well with React, React Native, Angular, or just plain JavaScript.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Relay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Facebook's framework for building React applications that talk to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</a:p>
        </p:txBody>
      </p:sp>
    </p:spTree>
    <p:extLst>
      <p:ext uri="{BB962C8B-B14F-4D97-AF65-F5344CB8AC3E}">
        <p14:creationId xmlns:p14="http://schemas.microsoft.com/office/powerpoint/2010/main" val="57818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E0C-09EC-4A5E-BA35-D784754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Client Libraries For Other Platforms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5DB3-8876-45C5-BED9-9D5465A4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Again there is support in other programming languages </a:t>
            </a: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include:</a:t>
            </a:r>
          </a:p>
          <a:p>
            <a:pPr marL="0" indent="0">
              <a:buNone/>
            </a:pPr>
            <a:r>
              <a:rPr lang="en-GB" dirty="0"/>
              <a:t>	 C# / .NET, </a:t>
            </a:r>
            <a:r>
              <a:rPr lang="en-GB" dirty="0" err="1"/>
              <a:t>Clojurescript</a:t>
            </a:r>
            <a:r>
              <a:rPr lang="en-GB" dirty="0"/>
              <a:t>, Go, Java / Android, Swift /</a:t>
            </a:r>
          </a:p>
          <a:p>
            <a:pPr marL="0" indent="0">
              <a:buNone/>
            </a:pPr>
            <a:r>
              <a:rPr lang="en-GB" dirty="0"/>
              <a:t>	Objective-C iOS, Python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Full list available at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https://graphql.org/code/#graphql-clients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4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D11C-B418-49B3-898F-A7C84CA2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Pros</a:t>
            </a:r>
          </a:p>
        </p:txBody>
      </p:sp>
    </p:spTree>
    <p:extLst>
      <p:ext uri="{BB962C8B-B14F-4D97-AF65-F5344CB8AC3E}">
        <p14:creationId xmlns:p14="http://schemas.microsoft.com/office/powerpoint/2010/main" val="4152342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3389-E6D6-464A-9E41-A404679E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BF0F-99A7-440D-B2EA-27565F6D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9232" cy="4351338"/>
          </a:xfrm>
          <a:noFill/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dirty="0"/>
              <a:t>Imagine we have to build an API that lets us:</a:t>
            </a:r>
          </a:p>
          <a:p>
            <a:pPr marL="0" lv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Displays user’s name </a:t>
            </a:r>
          </a:p>
          <a:p>
            <a:endParaRPr lang="en-GB" dirty="0"/>
          </a:p>
          <a:p>
            <a:r>
              <a:rPr lang="en-GB" dirty="0"/>
              <a:t>Shows the posts he/she has created</a:t>
            </a:r>
          </a:p>
          <a:p>
            <a:endParaRPr lang="en-GB" dirty="0"/>
          </a:p>
          <a:p>
            <a:r>
              <a:rPr lang="en-GB" dirty="0"/>
              <a:t>Shows the followers the user has.</a:t>
            </a:r>
          </a:p>
          <a:p>
            <a:endParaRPr lang="en-GB" dirty="0"/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C3FA8-248E-40DA-A3C2-73A96FD5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536" y="1253613"/>
            <a:ext cx="4457131" cy="539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8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0500-FC78-4BA6-B721-73EE7259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r>
              <a:rPr lang="en-GB" b="1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16F6-016F-4E9A-905D-D1DF3CBF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What Is GraphQL</a:t>
            </a:r>
          </a:p>
          <a:p>
            <a:pPr marL="514350" indent="-514350">
              <a:buFont typeface="+mj-lt"/>
              <a:buAutoNum type="arabicPeriod"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 And Clients Libraries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Demonstration Of A Simple NodeJS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Pros &amp; Cons</a:t>
            </a:r>
          </a:p>
          <a:p>
            <a:pPr marL="0" indent="0">
              <a:buNone/>
            </a:pP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Questions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5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4F8-1FCA-427D-8F89-2CFB2D6F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CB0D-817C-4150-B909-87CD33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1656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With REST, we might have the following endpoints: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to fetch a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/users/&lt;id&gt;/posts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post of that particular user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/users/&lt;id&gt;/followers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fetch the followers of that particular user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2CF-79EC-4EDD-B7F0-448E89D8E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193" y="2624447"/>
            <a:ext cx="4816806" cy="22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1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1B06-BDB7-4048-8F46-C67D9E1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58022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With REST…..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3586-2C23-461A-918F-857AA4A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91" y="5553841"/>
            <a:ext cx="9805416" cy="6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also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overfetching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since the endpoints return additional information that is not needed.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91989B-9E71-4130-972D-312352B14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69" y="2934132"/>
            <a:ext cx="3494120" cy="1959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27FBBA-18BC-498B-B3A2-44E6C4F37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158" y="2953466"/>
            <a:ext cx="3470894" cy="1952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BF612-AFAD-45A9-9085-8B2B0C4B9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44" y="2934132"/>
            <a:ext cx="3470894" cy="1952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7F518-2FAA-4C8B-A2CA-EE646116587C}"/>
              </a:ext>
            </a:extLst>
          </p:cNvPr>
          <p:cNvSpPr txBox="1"/>
          <p:nvPr/>
        </p:nvSpPr>
        <p:spPr>
          <a:xfrm>
            <a:off x="411480" y="1304159"/>
            <a:ext cx="656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Have to make three requests to different endpoints:</a:t>
            </a:r>
          </a:p>
        </p:txBody>
      </p:sp>
    </p:spTree>
    <p:extLst>
      <p:ext uri="{BB962C8B-B14F-4D97-AF65-F5344CB8AC3E}">
        <p14:creationId xmlns:p14="http://schemas.microsoft.com/office/powerpoint/2010/main" val="149214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8FDF-AD0E-4ADD-89AA-9B9E76870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00855" cy="88178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Blogging App With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1F91B-B51B-4941-B827-1EF1CDF6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4" y="1383174"/>
            <a:ext cx="9426490" cy="53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7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BCF2D05-2325-4D61-B594-368DA63A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0711" y="0"/>
            <a:ext cx="6931289" cy="4995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97FC0A-DAA6-44EE-9A86-1F0816A86659}"/>
              </a:ext>
            </a:extLst>
          </p:cNvPr>
          <p:cNvSpPr txBox="1"/>
          <p:nvPr/>
        </p:nvSpPr>
        <p:spPr>
          <a:xfrm>
            <a:off x="95534" y="829063"/>
            <a:ext cx="45447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Reduces network requests by allowing the retrieval of all the data we need in a single 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Client can specify exactly what data is required (no over fetching)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Basically shifts this multi-request complexity to the server-side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E860F-7FEA-4F09-AF8D-219180B23DCE}"/>
              </a:ext>
            </a:extLst>
          </p:cNvPr>
          <p:cNvSpPr txBox="1"/>
          <p:nvPr/>
        </p:nvSpPr>
        <p:spPr>
          <a:xfrm>
            <a:off x="218364" y="163773"/>
            <a:ext cx="3971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9257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171C-8731-49C4-A21E-009C30BF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592" y="109728"/>
            <a:ext cx="10431780" cy="1148445"/>
          </a:xfrm>
        </p:spPr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 Stitching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7538-F53C-4213-8E4A-3E494587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" y="3920872"/>
            <a:ext cx="6964680" cy="1477328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Useful with microservices architecture 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Each microservice can have its own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endpoint which can be consolidated to create one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API gateway.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DC491-86CC-4391-873B-C3FB3390A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0" y="1258173"/>
            <a:ext cx="4495800" cy="1352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647416-14EA-45FB-847B-B3D6A48A8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4038314"/>
            <a:ext cx="3343275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7D4CA-BC52-40C3-AE5E-048627A1006A}"/>
              </a:ext>
            </a:extLst>
          </p:cNvPr>
          <p:cNvSpPr txBox="1"/>
          <p:nvPr/>
        </p:nvSpPr>
        <p:spPr>
          <a:xfrm>
            <a:off x="137160" y="1258173"/>
            <a:ext cx="7165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Schema Stitching  allows the creation of a single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schema from multiple underlying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APIs (sub-schemas)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sub-schemas can be either local to the server, or running on a remote server</a:t>
            </a:r>
          </a:p>
        </p:txBody>
      </p:sp>
    </p:spTree>
    <p:extLst>
      <p:ext uri="{BB962C8B-B14F-4D97-AF65-F5344CB8AC3E}">
        <p14:creationId xmlns:p14="http://schemas.microsoft.com/office/powerpoint/2010/main" val="399790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421-50F2-45E6-992D-89C04A3E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06"/>
            <a:ext cx="10515600" cy="6158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No Need For Versioning:</a:t>
            </a:r>
          </a:p>
          <a:p>
            <a:pPr marL="0" indent="0">
              <a:buNone/>
            </a:pP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easily add new fields and types to our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API without impacting existing queries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4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285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C2F9-8805-4236-B937-3629A5E1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No Need To Create A Custom Data Endpoints: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025F-C886-43DC-9FB5-70A00F45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Exact data requirements are specified on the client side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will only return those requested by the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03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DEBF-E902-4F0D-8CAA-13C1248C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Strongly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63F5-69DE-4FBF-96E6-A337AD4F9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Being strongly-typed makes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less error prone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Can be validated during compile-time</a:t>
            </a:r>
          </a:p>
        </p:txBody>
      </p:sp>
    </p:spTree>
    <p:extLst>
      <p:ext uri="{BB962C8B-B14F-4D97-AF65-F5344CB8AC3E}">
        <p14:creationId xmlns:p14="http://schemas.microsoft.com/office/powerpoint/2010/main" val="4202305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D249-7BAD-4A21-A524-2AE01BA3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Introspection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06B-F79F-4F44-80E6-E0852000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has a built-in introspection system that publishes the Schema’s structure</a:t>
            </a:r>
          </a:p>
          <a:p>
            <a:endParaRPr lang="en-GB" dirty="0"/>
          </a:p>
          <a:p>
            <a:r>
              <a:rPr lang="en-GB" dirty="0"/>
              <a:t>Provides information about what queries are supported and what data is available.</a:t>
            </a:r>
          </a:p>
          <a:p>
            <a:endParaRPr lang="en-GB" dirty="0"/>
          </a:p>
          <a:p>
            <a:r>
              <a:rPr lang="en-GB" dirty="0"/>
              <a:t>Makes it easier to autogenerate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4892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CBC6-7DB4-4E54-BCC5-14F93A3F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Cons</a:t>
            </a:r>
          </a:p>
        </p:txBody>
      </p:sp>
    </p:spTree>
    <p:extLst>
      <p:ext uri="{BB962C8B-B14F-4D97-AF65-F5344CB8AC3E}">
        <p14:creationId xmlns:p14="http://schemas.microsoft.com/office/powerpoint/2010/main" val="2749597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1B4-9501-42C1-8603-CEB6C630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C41F0-62B7-4E9C-8239-5307582A2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specification, developed by Facebook and open sourced in 2015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query language for your API and server-side runtime for executing API calls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Isn't tied to any specific database or storage engine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can provide a more efficient, powerful and flexible alternative to REST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Apart from Facebook, users of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include: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GitHub, Shopify, Twitter, Coursera, Yelp,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Wordpress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Pinterest</a:t>
            </a: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65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33B-E8EA-469B-8B6C-6855B42BF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Denial of 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64BA-C5ED-40A9-A106-8E3FA7B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393"/>
            <a:ext cx="11024616" cy="5303520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server can be attacked with overly complex queries that can consume all the resources of the server.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Although not specific to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we have to be extra careful and have put in place mitigation functionality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Such as: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validation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Query timeout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maximum depth of incoming queries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Limiting the amount of objects that can be returned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91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0914-AAD0-4E8D-9E2C-9D9BBCA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API request are most commonly implemented using HTTP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81ED-7D63-41F6-945D-5C6E2ACC4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Need to set up your own caching support as you can not use native HTTP caching mechanisms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Requests can not be bookmarked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Request do not stay in browser history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You can require that the clients use GET for all requests, but it's not ideal, because mutations will get cached too</a:t>
            </a:r>
          </a:p>
        </p:txBody>
      </p:sp>
    </p:spTree>
    <p:extLst>
      <p:ext uri="{BB962C8B-B14F-4D97-AF65-F5344CB8AC3E}">
        <p14:creationId xmlns:p14="http://schemas.microsoft.com/office/powerpoint/2010/main" val="363422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60F8-DD1F-4212-81B7-F83F830A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Should you consider Using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9A8F-D1E3-4346-BC6C-5B56623F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712" y="1825625"/>
            <a:ext cx="10610088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Some scenarios where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could provide a good solution include: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data available from your API is changing frequently.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versioning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building rich UI/UX based mobile applications. If these applications are used over slow networks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helps you load only what you need and with few network requests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Your application has multiple schemas from multiple sources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have many clients with different requirements from your API.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reduces the need for multiple custom end points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You are working with Microservices architecture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B909-8380-407F-98D1-5BBA276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60220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42CB-C496-4F73-A1FF-31C756A2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Questions…..</a:t>
            </a:r>
          </a:p>
        </p:txBody>
      </p:sp>
    </p:spTree>
    <p:extLst>
      <p:ext uri="{BB962C8B-B14F-4D97-AF65-F5344CB8AC3E}">
        <p14:creationId xmlns:p14="http://schemas.microsoft.com/office/powerpoint/2010/main" val="1184689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0D2A-81E2-4D08-B78E-FBEF9039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Server Libraries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A30-DC29-45F8-96F9-AD31D112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you can find server libraries to help you implement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a variety of languages including: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C# / .NET, Clojure, Elixir, Erlang,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Go,Groovy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Java, JavaScript, PHP, Python, Scala, Ruby</a:t>
            </a:r>
          </a:p>
          <a:p>
            <a:pPr marL="0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48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982E-B2B4-483D-A055-2AB6C3B7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7DA-39A8-4FAC-9B17-4822286D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 simple REST API and deal with data that is relatively consistent over time, you would be better off sticking with your REST API. For companies that deal with rapidly-changing data, and have the engineering resources to devote to rearchitecting their API platforms, </a:t>
            </a:r>
            <a:r>
              <a:rPr lang="en-GB" dirty="0" err="1"/>
              <a:t>GraphQL</a:t>
            </a:r>
            <a:r>
              <a:rPr lang="en-GB" dirty="0"/>
              <a:t> can solve many of the pain points experienced with REST APIs.</a:t>
            </a:r>
          </a:p>
          <a:p>
            <a:endParaRPr lang="en-GB" dirty="0"/>
          </a:p>
          <a:p>
            <a:r>
              <a:rPr lang="en-GB" dirty="0"/>
              <a:t>if you find yourself working with rapidly-changing data at scale, it could be a great solution for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235546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D73423-8C3A-4006-9FB0-CDFBAB53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14" y="136478"/>
            <a:ext cx="11985486" cy="672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8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A9CA2-53F6-43F9-93EA-F5607E3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4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FAE8D-D5C1-4F65-95EF-CBE1FC582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86-50CA-4304-AD41-45B8337E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7" y="629266"/>
            <a:ext cx="7076924" cy="1676603"/>
          </a:xfrm>
        </p:spPr>
        <p:txBody>
          <a:bodyPr>
            <a:normAutofit/>
          </a:bodyPr>
          <a:lstStyle/>
          <a:p>
            <a:r>
              <a:rPr lang="en-GB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??? Query Language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C0A51745-70B0-4479-8FF8-9A6D17F33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0" r="23729" b="-1"/>
          <a:stretch/>
        </p:blipFill>
        <p:spPr>
          <a:xfrm>
            <a:off x="7556408" y="10"/>
            <a:ext cx="463559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44215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8B8E-F033-42D5-980B-ED08ED791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91BEC-29C9-4BDB-9E64-C10725B1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GraphQL</a:t>
            </a:r>
            <a:r>
              <a:rPr lang="en-GB" dirty="0"/>
              <a:t> is a data query language for APIs and a runtime for fulfilling those queries with your existing data.</a:t>
            </a:r>
          </a:p>
          <a:p>
            <a:endParaRPr lang="en-GB" dirty="0"/>
          </a:p>
          <a:p>
            <a:r>
              <a:rPr lang="en-GB" dirty="0" err="1"/>
              <a:t>GraphQL</a:t>
            </a:r>
            <a:r>
              <a:rPr lang="en-GB" dirty="0"/>
              <a:t> provides a complete and understandable description of the data in your API.</a:t>
            </a:r>
          </a:p>
          <a:p>
            <a:endParaRPr lang="en-GB" dirty="0"/>
          </a:p>
          <a:p>
            <a:r>
              <a:rPr lang="en-GB" dirty="0"/>
              <a:t>Gives clients the power to ask for exactly what they need and nothing more.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(Source: GraphQL.org)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4B2F-920D-4427-BBAB-D13309EBB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Data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0104-3D62-4B1F-89EE-D0872427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48"/>
            <a:ext cx="10515600" cy="435133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lot of data in modern applications can be represented using a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B8BA-C2D0-4C4D-8E45-F921989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21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solidFill>
                  <a:srgbClr val="000000"/>
                </a:solidFill>
                <a:latin typeface="Calibri"/>
              </a:rPr>
            </a:br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 Of Data From A Book Application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B3AC8-6B53-4B30-A95D-6E795C8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24" y="1780818"/>
            <a:ext cx="7617031" cy="36656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BEC38-C322-4747-B669-2FCC1748B8C0}"/>
              </a:ext>
            </a:extLst>
          </p:cNvPr>
          <p:cNvSpPr txBox="1"/>
          <p:nvPr/>
        </p:nvSpPr>
        <p:spPr>
          <a:xfrm>
            <a:off x="838199" y="6531787"/>
            <a:ext cx="63268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latin typeface="Arial" panose="020B0604020202020204" pitchFamily="34" charset="0"/>
                <a:cs typeface="Arial" panose="020B0604020202020204" pitchFamily="34" charset="0"/>
              </a:rPr>
              <a:t>Source: https://blog.apollographql.com/the-concepts-of-graphql-bc68bd819be3</a:t>
            </a:r>
          </a:p>
          <a:p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0281AF-D021-49B6-A5D5-FE2FCFDF9787}"/>
              </a:ext>
            </a:extLst>
          </p:cNvPr>
          <p:cNvSpPr/>
          <p:nvPr/>
        </p:nvSpPr>
        <p:spPr>
          <a:xfrm>
            <a:off x="8847236" y="305966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Nodes: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Represent Objects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B25C57-3966-4B7A-A5B0-BE21E68FC48A}"/>
              </a:ext>
            </a:extLst>
          </p:cNvPr>
          <p:cNvSpPr/>
          <p:nvPr/>
        </p:nvSpPr>
        <p:spPr>
          <a:xfrm>
            <a:off x="1869913" y="5714818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Represent relationship between these Object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A6945B-8DDA-41DB-A4B5-97D737B80545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165075" y="3230088"/>
            <a:ext cx="1682161" cy="14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111FA6-4D61-4F7C-9726-65B024EC9F7B}"/>
              </a:ext>
            </a:extLst>
          </p:cNvPr>
          <p:cNvCxnSpPr/>
          <p:nvPr/>
        </p:nvCxnSpPr>
        <p:spPr>
          <a:xfrm flipV="1">
            <a:off x="2945081" y="4013860"/>
            <a:ext cx="736270" cy="1790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2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264D-638F-476A-A5B2-1A10C977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14" y="254333"/>
            <a:ext cx="10515600" cy="696759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Simple GraphQL Query: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42196-6444-48BB-9938-5E6A9CED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4" y="950649"/>
            <a:ext cx="5238750" cy="215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BD168-63A5-4740-AA63-25636461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909" y="948370"/>
            <a:ext cx="5191125" cy="2247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6FAD2-A49D-490A-88CC-97A6EF505ED1}"/>
              </a:ext>
            </a:extLst>
          </p:cNvPr>
          <p:cNvSpPr/>
          <p:nvPr/>
        </p:nvSpPr>
        <p:spPr>
          <a:xfrm>
            <a:off x="6856909" y="179777"/>
            <a:ext cx="39421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this JSON: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84C72F-808C-4163-9CBC-F85EC840B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42" y="3849737"/>
            <a:ext cx="5877374" cy="28284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000F3E-0E05-45B6-AF15-80DFC8A45D00}"/>
              </a:ext>
            </a:extLst>
          </p:cNvPr>
          <p:cNvSpPr txBox="1"/>
          <p:nvPr/>
        </p:nvSpPr>
        <p:spPr>
          <a:xfrm>
            <a:off x="1959077" y="3230616"/>
            <a:ext cx="11158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 Of Extracted Data: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E61B-5173-404B-B1E7-B537A0E4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API Components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7ACB-6C4A-4C51-9E6F-787D47E33487}"/>
              </a:ext>
            </a:extLst>
          </p:cNvPr>
          <p:cNvSpPr txBox="1"/>
          <p:nvPr/>
        </p:nvSpPr>
        <p:spPr>
          <a:xfrm>
            <a:off x="838200" y="1666142"/>
            <a:ext cx="1051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Three main building blocks: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342-65E1-4DA6-AC49-41E1D7C9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721096" cy="794602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9623-7E50-4A03-B2A3-9F5FB923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571"/>
            <a:ext cx="10515600" cy="5075303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single source of truth in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Can be seen as a contract between the server and the client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Defines the data available from the API and how clients can request it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Used to validate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queries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Strongly typed and most commonly defined using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GraphQL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Schema Definition Language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8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1357</Words>
  <Application>Microsoft Office PowerPoint</Application>
  <PresentationFormat>Widescreen</PresentationFormat>
  <Paragraphs>264</Paragraphs>
  <Slides>40</Slides>
  <Notes>3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 GraphQL An Introduction</vt:lpstr>
      <vt:lpstr>Agenda:</vt:lpstr>
      <vt:lpstr>What is GraphQL</vt:lpstr>
      <vt:lpstr>Graph??? Query Language</vt:lpstr>
      <vt:lpstr>Application Data Graphs</vt:lpstr>
      <vt:lpstr> Extract Of Data From A Book Application: </vt:lpstr>
      <vt:lpstr>Simple GraphQL Query:</vt:lpstr>
      <vt:lpstr> GraphQL API Components </vt:lpstr>
      <vt:lpstr>The GraphQL Schema</vt:lpstr>
      <vt:lpstr>A Simple Schema</vt:lpstr>
      <vt:lpstr>Resolvers</vt:lpstr>
      <vt:lpstr>Queries</vt:lpstr>
      <vt:lpstr>PowerPoint Presentation</vt:lpstr>
      <vt:lpstr>Live Demonstration</vt:lpstr>
      <vt:lpstr>Server Libraries For Other Platforms</vt:lpstr>
      <vt:lpstr>JavaScript Client Libraries</vt:lpstr>
      <vt:lpstr>Client Libraries For Other Platforms</vt:lpstr>
      <vt:lpstr>GraphQL Pros</vt:lpstr>
      <vt:lpstr>Blog Application</vt:lpstr>
      <vt:lpstr>Blogging App With REST</vt:lpstr>
      <vt:lpstr>With REST…..</vt:lpstr>
      <vt:lpstr>Blogging App With GraphQL</vt:lpstr>
      <vt:lpstr>PowerPoint Presentation</vt:lpstr>
      <vt:lpstr>GraphQL Schema Stitching</vt:lpstr>
      <vt:lpstr>PowerPoint Presentation</vt:lpstr>
      <vt:lpstr>No Need To Create A Custom Data Endpoints: </vt:lpstr>
      <vt:lpstr>Strongly Typed</vt:lpstr>
      <vt:lpstr>GraphQL Introspection </vt:lpstr>
      <vt:lpstr>Some GraphQL Cons</vt:lpstr>
      <vt:lpstr>Denial of Service Attacks</vt:lpstr>
      <vt:lpstr>GraphQL API request are most commonly implemented using HTTP POST</vt:lpstr>
      <vt:lpstr>Should you consider Using GraphQL?</vt:lpstr>
      <vt:lpstr>Thank You For Listening</vt:lpstr>
      <vt:lpstr>Questions…..</vt:lpstr>
      <vt:lpstr>GraphQL Server Libraries</vt:lpstr>
      <vt:lpstr>Conclusion</vt:lpstr>
      <vt:lpstr>PowerPoint Presentation</vt:lpstr>
      <vt:lpstr>PowerPoint Presentation</vt:lpstr>
      <vt:lpstr>PowerPoint Presentation</vt:lpstr>
      <vt:lpstr>What Is GraphQL?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GraphQL An Introduction</dc:title>
  <dc:creator>Girish Patel</dc:creator>
  <cp:lastModifiedBy>Girish Patel</cp:lastModifiedBy>
  <cp:revision>153</cp:revision>
  <dcterms:created xsi:type="dcterms:W3CDTF">2019-04-03T16:56:07Z</dcterms:created>
  <dcterms:modified xsi:type="dcterms:W3CDTF">2019-04-17T17:02:37Z</dcterms:modified>
</cp:coreProperties>
</file>