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83" r:id="rId26"/>
    <p:sldId id="278" r:id="rId27"/>
    <p:sldId id="281" r:id="rId28"/>
    <p:sldId id="279" r:id="rId29"/>
    <p:sldId id="280" r:id="rId30"/>
    <p:sldId id="284" r:id="rId31"/>
    <p:sldId id="285" r:id="rId32"/>
    <p:sldId id="289"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73" d="100"/>
          <a:sy n="73"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google.com/search?q=graphql+talk+slides&amp;ie=utf-8&amp;oe=utf-8&amp;client=firefox-b-ab" TargetMode="External"/><Relationship Id="rId2" Type="http://schemas.openxmlformats.org/officeDocument/2006/relationships/hyperlink" Target="https://blog.apollographql.com/the-concepts-of-graphql-bc68bd819be3" TargetMode="External"/><Relationship Id="rId1" Type="http://schemas.openxmlformats.org/officeDocument/2006/relationships/slideLayout" Target="../slideLayouts/slideLayout7.xml"/><Relationship Id="rId5" Type="http://schemas.openxmlformats.org/officeDocument/2006/relationships/hyperlink" Target="https://www.slideshare.net/SudheerJ3/graphql-api-crafts-presentation" TargetMode="External"/><Relationship Id="rId4" Type="http://schemas.openxmlformats.org/officeDocument/2006/relationships/hyperlink" Target="https://www.slideshare.net/AhmadHafizIsmail/introduction-to-graphql-or-how-i-learned-to-stop-worrying-about-rest-api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REST vs </a:t>
            </a:r>
            <a:r>
              <a:rPr lang="en-GB" sz="4000" b="1" dirty="0" err="1"/>
              <a:t>GraphQL</a:t>
            </a:r>
            <a:r>
              <a:rPr lang="en-GB" sz="4000" b="1" dirty="0"/>
              <a:t> Data Fetching</a:t>
            </a:r>
          </a:p>
        </p:txBody>
      </p:sp>
      <p:sp>
        <p:nvSpPr>
          <p:cNvPr id="3" name="Content Placeholder 2"/>
          <p:cNvSpPr>
            <a:spLocks noGrp="1"/>
          </p:cNvSpPr>
          <p:nvPr>
            <p:ph idx="1"/>
          </p:nvPr>
        </p:nvSpPr>
        <p:spPr/>
        <p:txBody>
          <a:bodyPr>
            <a:normAutofit/>
          </a:bodyPr>
          <a:lstStyle/>
          <a:p>
            <a:pPr marL="0" lvl="0" indent="0">
              <a:buNone/>
            </a:pPr>
            <a:r>
              <a:rPr lang="en-GB" dirty="0"/>
              <a:t>Imagine we have an API that lets us:</a:t>
            </a:r>
          </a:p>
          <a:p>
            <a:pPr marL="0" lvl="0" indent="0">
              <a:buNone/>
            </a:pPr>
            <a:r>
              <a:rPr lang="en-GB" dirty="0"/>
              <a:t> </a:t>
            </a:r>
          </a:p>
          <a:p>
            <a:r>
              <a:rPr lang="en-GB" dirty="0"/>
              <a:t>retrieve user details </a:t>
            </a:r>
          </a:p>
          <a:p>
            <a:endParaRPr lang="en-GB" dirty="0"/>
          </a:p>
          <a:p>
            <a:r>
              <a:rPr lang="en-GB" dirty="0"/>
              <a:t>the posts he/she has created</a:t>
            </a:r>
          </a:p>
          <a:p>
            <a:endParaRPr lang="en-GB" dirty="0"/>
          </a:p>
          <a:p>
            <a:r>
              <a:rPr lang="en-GB" dirty="0"/>
              <a:t>the followers 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0" indent="0">
              <a:buNone/>
            </a:pPr>
            <a:r>
              <a:rPr lang="en-GB" sz="3500" dirty="0"/>
              <a:t>With REST, we might have the following endpoints:</a:t>
            </a:r>
          </a:p>
          <a:p>
            <a:pPr marL="0" indent="0">
              <a:buNone/>
            </a:pPr>
            <a:endParaRPr lang="en-GB" sz="3500" dirty="0"/>
          </a:p>
          <a:p>
            <a:r>
              <a:rPr lang="en-GB" sz="3500" b="1" dirty="0"/>
              <a:t>/users/&lt;id&gt;</a:t>
            </a:r>
            <a:r>
              <a:rPr lang="en-GB" sz="3500" dirty="0"/>
              <a:t>  to fetch a user</a:t>
            </a:r>
          </a:p>
          <a:p>
            <a:pPr marL="0" indent="0">
              <a:buNone/>
            </a:pPr>
            <a:endParaRPr lang="en-GB" sz="3500" dirty="0"/>
          </a:p>
          <a:p>
            <a:pPr marL="0" indent="0">
              <a:buNone/>
            </a:pPr>
            <a:endParaRPr lang="en-GB" sz="3500" dirty="0"/>
          </a:p>
          <a:p>
            <a:r>
              <a:rPr lang="en-GB" sz="3500" b="1" dirty="0"/>
              <a:t>/users/&lt;id&gt;/posts </a:t>
            </a:r>
            <a:r>
              <a:rPr lang="en-GB" sz="3500" dirty="0"/>
              <a:t>to fetch the post of that particular user</a:t>
            </a:r>
          </a:p>
          <a:p>
            <a:pPr marL="0" indent="0">
              <a:buNone/>
            </a:pPr>
            <a:endParaRPr lang="en-GB" sz="3500" dirty="0"/>
          </a:p>
          <a:p>
            <a:pPr marL="0" indent="0">
              <a:buNone/>
            </a:pPr>
            <a:endParaRPr lang="en-GB" sz="3500" dirty="0"/>
          </a:p>
          <a:p>
            <a:r>
              <a:rPr lang="en-GB" sz="3500" b="1" dirty="0"/>
              <a:t>/users/&lt;id&gt;/followers </a:t>
            </a:r>
            <a:r>
              <a:rPr lang="en-GB" sz="3500"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we only make a single request to the server. </a:t>
            </a:r>
          </a:p>
          <a:p>
            <a:pPr lvl="0"/>
            <a:endParaRPr lang="en-GB" dirty="0"/>
          </a:p>
          <a:p>
            <a:pPr lvl="0"/>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APIs:</a:t>
            </a:r>
          </a:p>
          <a:p>
            <a:r>
              <a:rPr lang="en-GB" dirty="0"/>
              <a:t>are usually a collection of endpoints, where each endpoint represents a resource</a:t>
            </a:r>
          </a:p>
          <a:p>
            <a:endParaRPr lang="en-GB" dirty="0"/>
          </a:p>
          <a:p>
            <a:pPr lvl="0"/>
            <a:r>
              <a:rPr lang="en-GB" dirty="0"/>
              <a:t>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b="1" dirty="0" err="1"/>
              <a:t>GraphQL</a:t>
            </a:r>
            <a:r>
              <a:rPr lang="en-GB" b="1" dirty="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 API</a:t>
            </a:r>
          </a:p>
        </p:txBody>
      </p:sp>
      <p:sp>
        <p:nvSpPr>
          <p:cNvPr id="3" name="Content Placeholder 2"/>
          <p:cNvSpPr>
            <a:spLocks noGrp="1"/>
          </p:cNvSpPr>
          <p:nvPr>
            <p:ph idx="1"/>
          </p:nvPr>
        </p:nvSpPr>
        <p:spPr>
          <a:xfrm>
            <a:off x="457200" y="1600200"/>
            <a:ext cx="8229600" cy="5029200"/>
          </a:xfrm>
        </p:spPr>
        <p:txBody>
          <a:bodyPr/>
          <a:lstStyle/>
          <a:p>
            <a:r>
              <a:rPr lang="en-GB" sz="2000" dirty="0"/>
              <a:t>Each resource endpoint has a fixed data structure  and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p>
          <a:p>
            <a:r>
              <a:rPr lang="en-GB" sz="2000" dirty="0"/>
              <a:t>It’s a waste of network and memory resources for both the client and server.</a:t>
            </a:r>
          </a:p>
          <a:p>
            <a:r>
              <a:rPr lang="en-GB" sz="2000" dirty="0"/>
              <a:t>In the example below we get all the followers for the user and all the detail of each user. </a:t>
            </a:r>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normAutofit fontScale="92500" lnSpcReduction="20000"/>
          </a:bodyPr>
          <a:lstStyle/>
          <a:p>
            <a:pPr marL="0" lvl="0" indent="0">
              <a:buNone/>
            </a:pPr>
            <a:r>
              <a:rPr lang="en-GB" sz="3500" dirty="0"/>
              <a:t>“</a:t>
            </a:r>
            <a:r>
              <a:rPr lang="en-GB" sz="3500" dirty="0" err="1"/>
              <a:t>GraphQL</a:t>
            </a:r>
            <a:r>
              <a:rPr lang="en-GB" sz="3500" dirty="0"/>
              <a:t> is a query language for APIs and a runtime for fulfilling those queries with your existing data. </a:t>
            </a:r>
          </a:p>
          <a:p>
            <a:pPr marL="0" lvl="0" indent="0">
              <a:buNone/>
            </a:pPr>
            <a:endParaRPr lang="en-GB" sz="3500" dirty="0"/>
          </a:p>
          <a:p>
            <a:pPr marL="0" lvl="0" indent="0">
              <a:buNone/>
            </a:pPr>
            <a:r>
              <a:rPr lang="en-GB" sz="3500" dirty="0" err="1"/>
              <a:t>GraphQL</a:t>
            </a:r>
            <a:r>
              <a:rPr lang="en-GB" sz="3500" dirty="0"/>
              <a:t> provides a complete and understandable description of the data in your API, gives clients the power to ask for exactly what they need and nothing more, makes it easier to evolve APIs over time, and enables powerful developer tools.”</a:t>
            </a:r>
            <a:endParaRPr lang="en-GB" sz="35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p>
          <a:p>
            <a:pPr marL="0" lvl="0" indent="0">
              <a:buNone/>
            </a:pPr>
            <a:endParaRPr lang="en-GB" sz="2000" dirty="0"/>
          </a:p>
          <a:p>
            <a:r>
              <a:rPr lang="en-GB" sz="2000" dirty="0"/>
              <a:t>You’re able to specify which fields should be included to limit the response to the data which is needed.</a:t>
            </a:r>
          </a:p>
          <a:p>
            <a:endParaRPr lang="en-GB" sz="2000" dirty="0"/>
          </a:p>
          <a:p>
            <a:r>
              <a:rPr lang="en-GB" sz="2000" dirty="0"/>
              <a:t>In the example below we can specify that we want only want the </a:t>
            </a:r>
            <a:r>
              <a:rPr lang="en-GB" sz="2000" b="1" dirty="0"/>
              <a:t>names</a:t>
            </a:r>
            <a:r>
              <a:rPr lang="en-GB" sz="2000" dirty="0"/>
              <a:t> of the user’s </a:t>
            </a:r>
            <a:r>
              <a:rPr lang="en-GB" sz="2000" b="1" dirty="0"/>
              <a:t>last 3 </a:t>
            </a:r>
            <a:r>
              <a:rPr lang="en-GB" sz="2000" dirty="0"/>
              <a:t>followers:</a:t>
            </a:r>
            <a:r>
              <a:rPr lang="en-GB" sz="2000" b="1" dirty="0"/>
              <a:t> </a:t>
            </a:r>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Mutations</a:t>
            </a:r>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REST APIs	</a:t>
            </a:r>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a:t>Often when consuming third-party REST APIs, we see stuff like v1, v2, v3 etc. which simply indicate the version of the REST API we are using. This leads to code redundancy and less maintainable code. </a:t>
            </a:r>
          </a:p>
          <a:p>
            <a:pPr lvl="0"/>
            <a:r>
              <a:rPr lang="en-GB" sz="2000" dirty="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a:t>
            </a:r>
            <a:r>
              <a:rPr lang="en-GB" dirty="0" err="1"/>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Server Libraries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a:t>specification</a:t>
            </a:r>
            <a:r>
              <a:rPr lang="en-GB" sz="2000" dirty="0"/>
              <a:t> You will find server libraries to help you implement </a:t>
            </a:r>
            <a:r>
              <a:rPr lang="en-GB" sz="2000" dirty="0" err="1"/>
              <a:t>GraphQL</a:t>
            </a:r>
            <a:r>
              <a:rPr lang="en-GB" sz="2000" dirty="0"/>
              <a:t> in a variety of languages including:</a:t>
            </a:r>
          </a:p>
          <a:p>
            <a:pPr marL="0" indent="0">
              <a:buNone/>
            </a:pPr>
            <a:endParaRPr lang="en-GB" sz="2000" dirty="0"/>
          </a:p>
          <a:p>
            <a:r>
              <a:rPr lang="en-GB" sz="2200" dirty="0"/>
              <a:t>C# / .NET, </a:t>
            </a:r>
          </a:p>
          <a:p>
            <a:r>
              <a:rPr lang="en-GB" sz="2200" dirty="0" err="1"/>
              <a:t>Clojure</a:t>
            </a:r>
            <a:r>
              <a:rPr lang="en-GB" sz="2200" dirty="0"/>
              <a:t>, </a:t>
            </a:r>
          </a:p>
          <a:p>
            <a:r>
              <a:rPr lang="en-GB" sz="2200" dirty="0"/>
              <a:t>Elixir, </a:t>
            </a:r>
          </a:p>
          <a:p>
            <a:r>
              <a:rPr lang="en-GB" sz="2200" dirty="0" err="1"/>
              <a:t>Erlang</a:t>
            </a:r>
            <a:r>
              <a:rPr lang="en-GB" sz="2200" dirty="0"/>
              <a:t>, </a:t>
            </a:r>
          </a:p>
          <a:p>
            <a:r>
              <a:rPr lang="en-GB" sz="2200" dirty="0"/>
              <a:t>Go,</a:t>
            </a:r>
          </a:p>
          <a:p>
            <a:r>
              <a:rPr lang="en-GB" sz="2200" dirty="0"/>
              <a:t>Groovy, </a:t>
            </a:r>
          </a:p>
          <a:p>
            <a:r>
              <a:rPr lang="en-GB" sz="2200" dirty="0"/>
              <a:t>Java, </a:t>
            </a:r>
          </a:p>
          <a:p>
            <a:r>
              <a:rPr lang="en-GB" sz="2200" dirty="0"/>
              <a:t>JavaScript, </a:t>
            </a:r>
          </a:p>
          <a:p>
            <a:r>
              <a:rPr lang="en-GB" sz="2200" dirty="0"/>
              <a:t>PHP, </a:t>
            </a:r>
          </a:p>
          <a:p>
            <a:r>
              <a:rPr lang="en-GB" sz="2200" dirty="0"/>
              <a:t>Python, </a:t>
            </a:r>
          </a:p>
          <a:p>
            <a:r>
              <a:rPr lang="en-GB" sz="2200" dirty="0"/>
              <a:t>Scala, </a:t>
            </a:r>
          </a:p>
          <a:p>
            <a:r>
              <a:rPr lang="en-GB" sz="2200" dirty="0"/>
              <a:t>Ruby</a:t>
            </a:r>
          </a:p>
          <a:p>
            <a:pPr marL="0" indent="0">
              <a:buNone/>
            </a:pPr>
            <a:r>
              <a:rPr lang="en-GB" sz="2200" dirty="0"/>
              <a:t> </a:t>
            </a:r>
          </a:p>
        </p:txBody>
      </p:sp>
    </p:spTree>
    <p:extLst>
      <p:ext uri="{BB962C8B-B14F-4D97-AF65-F5344CB8AC3E}">
        <p14:creationId xmlns:p14="http://schemas.microsoft.com/office/powerpoint/2010/main" val="4264079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Server Libraries</a:t>
            </a:r>
          </a:p>
        </p:txBody>
      </p:sp>
      <p:sp>
        <p:nvSpPr>
          <p:cNvPr id="3" name="Content Placeholder 2"/>
          <p:cNvSpPr>
            <a:spLocks noGrp="1"/>
          </p:cNvSpPr>
          <p:nvPr>
            <p:ph idx="1"/>
          </p:nvPr>
        </p:nvSpPr>
        <p:spPr/>
        <p:txBody>
          <a:bodyPr>
            <a:normAutofit/>
          </a:bodyPr>
          <a:lstStyle/>
          <a:p>
            <a:r>
              <a:rPr lang="en-GB" sz="2000" dirty="0"/>
              <a:t>GraphQL.js is the </a:t>
            </a:r>
            <a:r>
              <a:rPr lang="en-GB" sz="2000" b="1" dirty="0"/>
              <a:t>reference 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webserver.</a:t>
            </a:r>
          </a:p>
        </p:txBody>
      </p:sp>
    </p:spTree>
    <p:extLst>
      <p:ext uri="{BB962C8B-B14F-4D97-AF65-F5344CB8AC3E}">
        <p14:creationId xmlns:p14="http://schemas.microsoft.com/office/powerpoint/2010/main" val="420268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Clients</a:t>
            </a:r>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Server</a:t>
            </a:r>
          </a:p>
          <a:p>
            <a:r>
              <a:rPr lang="en-GB" dirty="0" err="1"/>
              <a:t>GraphQL</a:t>
            </a:r>
            <a:r>
              <a:rPr lang="en-GB" dirty="0"/>
              <a:t> clients can be found for C# / .NET, </a:t>
            </a:r>
            <a:r>
              <a:rPr lang="en-GB" dirty="0" err="1"/>
              <a:t>Clojurescript</a:t>
            </a:r>
            <a:r>
              <a:rPr lang="en-GB" dirty="0"/>
              <a:t>, Go, Java / Android, JavaScript, Swift / Objective-C iOS, 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err="1"/>
              <a:t>GraphQL</a:t>
            </a:r>
            <a:r>
              <a:rPr lang="en-GB" dirty="0"/>
              <a:t> Clients</a:t>
            </a:r>
          </a:p>
        </p:txBody>
      </p:sp>
      <p:sp>
        <p:nvSpPr>
          <p:cNvPr id="3" name="Content Placeholder 2"/>
          <p:cNvSpPr>
            <a:spLocks noGrp="1"/>
          </p:cNvSpPr>
          <p:nvPr>
            <p:ph idx="1"/>
          </p:nvPr>
        </p:nvSpPr>
        <p:spPr/>
        <p:txBody>
          <a:bodyPr/>
          <a:lstStyle/>
          <a:p>
            <a:pPr marL="0" indent="0">
              <a:buNone/>
            </a:pPr>
            <a:r>
              <a:rPr lang="en-GB" sz="2000" dirty="0"/>
              <a:t>Two of the most popular ones are:</a:t>
            </a:r>
          </a:p>
          <a:p>
            <a:pPr marL="0" indent="0">
              <a:buNone/>
            </a:pPr>
            <a:endParaRPr lang="en-GB" sz="2000" dirty="0"/>
          </a:p>
          <a:p>
            <a:r>
              <a:rPr lang="en-GB" sz="2000" dirty="0"/>
              <a:t>Relay: powerful </a:t>
            </a:r>
            <a:r>
              <a:rPr lang="en-GB" sz="2000" dirty="0" err="1"/>
              <a:t>GraphQL</a:t>
            </a:r>
            <a:r>
              <a:rPr lang="en-GB" sz="2000" dirty="0"/>
              <a:t> client developed by Facebook, heavily optimized for performance. It is only available on the web.</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endParaRPr lang="en-GB" sz="2400" dirty="0"/>
          </a:p>
          <a:p>
            <a:r>
              <a:rPr lang="en-GB" dirty="0"/>
              <a:t>Open sourced in 2015, </a:t>
            </a:r>
            <a:r>
              <a:rPr lang="en-GB" dirty="0" err="1"/>
              <a:t>GraphQL</a:t>
            </a:r>
            <a:r>
              <a:rPr lang="en-GB" dirty="0"/>
              <a:t> was developed by Facebook internally during the transition from its HTML5-powered mobile apps to native apps.</a:t>
            </a:r>
          </a:p>
          <a:p>
            <a:pPr marL="0" lvl="0" indent="0">
              <a:buNone/>
            </a:pPr>
            <a:r>
              <a:rPr lang="en-GB" dirty="0"/>
              <a:t> </a:t>
            </a:r>
          </a:p>
          <a:p>
            <a:r>
              <a:rPr lang="en-GB" dirty="0"/>
              <a:t>It can provide a more efficient, powerful and flexible alternative to REST</a:t>
            </a:r>
          </a:p>
          <a:p>
            <a:pPr marL="0" lvl="0" indent="0">
              <a:buNone/>
            </a:pPr>
            <a:endParaRPr lang="en-GB" dirty="0"/>
          </a:p>
          <a:p>
            <a:pPr lvl="0"/>
            <a:r>
              <a:rPr lang="en-GB" dirty="0" err="1"/>
              <a:t>GraphQL</a:t>
            </a:r>
            <a:r>
              <a:rPr lang="en-GB" dirty="0"/>
              <a:t> supports reading, writing (mutating) and subscribing to changes to data (</a:t>
            </a:r>
            <a:r>
              <a:rPr lang="en-GB" dirty="0" err="1"/>
              <a:t>realtime</a:t>
            </a:r>
            <a:r>
              <a:rPr lang="en-GB" dirty="0"/>
              <a:t> updates)</a:t>
            </a:r>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disadvantages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t>
            </a:r>
          </a:p>
        </p:txBody>
      </p:sp>
      <p:sp>
        <p:nvSpPr>
          <p:cNvPr id="3" name="Content Placeholder 2"/>
          <p:cNvSpPr>
            <a:spLocks noGrp="1"/>
          </p:cNvSpPr>
          <p:nvPr>
            <p:ph idx="1"/>
          </p:nvPr>
        </p:nvSpPr>
        <p:spPr>
          <a:xfrm>
            <a:off x="381000" y="1066800"/>
            <a:ext cx="8229600" cy="5638800"/>
          </a:xfrm>
        </p:spPr>
        <p:txBody>
          <a:bodyPr>
            <a:normAutofit fontScale="625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err="1"/>
              <a:t>GraphQL</a:t>
            </a:r>
            <a:r>
              <a:rPr lang="en-GB" dirty="0"/>
              <a:t> doesn’t follow the HTTP spec for caching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11" y="28677"/>
            <a:ext cx="4838700" cy="683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08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305341"/>
            <a:ext cx="4572000" cy="4524315"/>
          </a:xfrm>
          <a:prstGeom prst="rect">
            <a:avLst/>
          </a:prstGeom>
        </p:spPr>
        <p:txBody>
          <a:bodyPr>
            <a:spAutoFit/>
          </a:bodyPr>
          <a:lstStyle/>
          <a:p>
            <a:r>
              <a:rPr lang="en-GB" dirty="0">
                <a:hlinkClick r:id="rId2"/>
              </a:rPr>
              <a:t>https://blog.apollographql.com/the-concepts-of-graphql-bc68bd819be3</a:t>
            </a:r>
            <a:endParaRPr lang="en-GB" dirty="0"/>
          </a:p>
          <a:p>
            <a:endParaRPr lang="en-GB" dirty="0"/>
          </a:p>
          <a:p>
            <a:endParaRPr lang="en-GB" dirty="0"/>
          </a:p>
          <a:p>
            <a:r>
              <a:rPr lang="en-GB" dirty="0">
                <a:hlinkClick r:id="rId3"/>
              </a:rPr>
              <a:t>https://www.google.com/search?q=graphql+talk+slides&amp;ie=utf-8&amp;oe=utf-8&amp;client=firefox-b-ab</a:t>
            </a:r>
            <a:endParaRPr lang="en-GB" dirty="0"/>
          </a:p>
          <a:p>
            <a:endParaRPr lang="en-GB" dirty="0"/>
          </a:p>
          <a:p>
            <a:r>
              <a:rPr lang="en-GB" dirty="0">
                <a:hlinkClick r:id="rId4"/>
              </a:rPr>
              <a:t>https://www.slideshare.net/AhmadHafizIsmail/introduction-to-graphql-or-how-i-learned-to-stop-worrying-about-rest-apis</a:t>
            </a:r>
            <a:endParaRPr lang="en-GB" dirty="0"/>
          </a:p>
          <a:p>
            <a:endParaRPr lang="en-GB" dirty="0"/>
          </a:p>
          <a:p>
            <a:r>
              <a:rPr lang="en-GB" dirty="0">
                <a:hlinkClick r:id="rId5"/>
              </a:rPr>
              <a:t>https://www.slideshare.net/SudheerJ3</a:t>
            </a:r>
            <a:r>
              <a:rPr lang="en-GB">
                <a:hlinkClick r:id="rId5"/>
              </a:rPr>
              <a:t>/graphql-api-crafts-presentation</a:t>
            </a:r>
            <a:endParaRPr lang="en-GB"/>
          </a:p>
          <a:p>
            <a:endParaRPr lang="en-GB" dirty="0"/>
          </a:p>
          <a:p>
            <a:endParaRPr lang="en-GB" dirty="0"/>
          </a:p>
        </p:txBody>
      </p:sp>
    </p:spTree>
    <p:extLst>
      <p:ext uri="{BB962C8B-B14F-4D97-AF65-F5344CB8AC3E}">
        <p14:creationId xmlns:p14="http://schemas.microsoft.com/office/powerpoint/2010/main" val="15186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Data </a:t>
            </a:r>
            <a:r>
              <a:rPr lang="en-GB" sz="4000" b="1" dirty="0"/>
              <a:t>Graphs</a:t>
            </a:r>
          </a:p>
        </p:txBody>
      </p:sp>
      <p:sp>
        <p:nvSpPr>
          <p:cNvPr id="3" name="Content Placeholder 2"/>
          <p:cNvSpPr>
            <a:spLocks noGrp="1"/>
          </p:cNvSpPr>
          <p:nvPr>
            <p:ph idx="1"/>
          </p:nvPr>
        </p:nvSpPr>
        <p:spPr/>
        <p:txBody>
          <a:bodyPr/>
          <a:lstStyle/>
          <a:p>
            <a:r>
              <a:rPr lang="en-GB" dirty="0"/>
              <a:t>Data represented using a </a:t>
            </a:r>
            <a:r>
              <a:rPr lang="en-GB" b="1" dirty="0"/>
              <a:t>graph</a:t>
            </a:r>
            <a:r>
              <a:rPr lang="en-GB" dirty="0"/>
              <a:t> of nodes and edges (lines).</a:t>
            </a:r>
          </a:p>
          <a:p>
            <a:pPr marL="0" indent="0">
              <a:buNone/>
            </a:pPr>
            <a:endParaRPr lang="en-GB" dirty="0"/>
          </a:p>
          <a:p>
            <a:pPr lvl="0"/>
            <a:r>
              <a:rPr lang="en-GB" dirty="0"/>
              <a:t>Nodes represent objects and the edges represent 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5181600"/>
          </a:xfrm>
        </p:spPr>
        <p:txBody>
          <a:bodyPr>
            <a:normAutofit lnSpcReduction="10000"/>
          </a:bodyPr>
          <a:lstStyle/>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r>
              <a:rPr lang="en-GB" sz="1400" b="1" dirty="0"/>
              <a:t>(Source: https://blog.apollographql.com/the-concepts-of-graphq)</a:t>
            </a:r>
          </a:p>
          <a:p>
            <a:pPr marL="0" lvl="0" indent="0">
              <a:buNone/>
            </a:pPr>
            <a:endParaRPr lang="en-GB" dirty="0"/>
          </a:p>
        </p:txBody>
      </p:sp>
      <p:pic>
        <p:nvPicPr>
          <p:cNvPr id="13" name="Picture 4"/>
          <p:cNvPicPr>
            <a:picLocks noChangeAspect="1"/>
          </p:cNvPicPr>
          <p:nvPr/>
        </p:nvPicPr>
        <p:blipFill>
          <a:blip r:embed="rId2"/>
          <a:stretch>
            <a:fillRect/>
          </a:stretch>
        </p:blipFill>
        <p:spPr>
          <a:xfrm>
            <a:off x="381000" y="2179102"/>
            <a:ext cx="8243451" cy="3967166"/>
          </a:xfrm>
          <a:prstGeom prst="rect">
            <a:avLst/>
          </a:prstGeom>
          <a:noFill/>
          <a:ln>
            <a:noFill/>
          </a:ln>
        </p:spPr>
      </p:pic>
      <p:sp>
        <p:nvSpPr>
          <p:cNvPr id="14" name="Rectangle 5"/>
          <p:cNvSpPr/>
          <p:nvPr/>
        </p:nvSpPr>
        <p:spPr>
          <a:xfrm>
            <a:off x="761996" y="620685"/>
            <a:ext cx="8130479" cy="1569660"/>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i="0" u="none" strike="noStrike" kern="1200" cap="none" spc="0" baseline="0" dirty="0">
                <a:solidFill>
                  <a:srgbClr val="000000"/>
                </a:solidFill>
                <a:uFillTx/>
                <a:latin typeface="Calibri"/>
              </a:rPr>
              <a:t>A data graph representation of an extract of data  for a simple library catalogue</a:t>
            </a:r>
            <a:r>
              <a:rPr lang="en-GB" sz="32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a:t>Simple </a:t>
            </a:r>
            <a:r>
              <a:rPr lang="en-GB" sz="3200" b="1" dirty="0" err="1"/>
              <a:t>GraphQL</a:t>
            </a:r>
            <a:r>
              <a:rPr lang="en-GB" sz="3200" b="1" dirty="0"/>
              <a:t> Query:</a:t>
            </a:r>
          </a:p>
        </p:txBody>
      </p:sp>
      <p:pic>
        <p:nvPicPr>
          <p:cNvPr id="4" name="Picture 2"/>
          <p:cNvPicPr>
            <a:picLocks noGrp="1" noChangeAspect="1"/>
          </p:cNvPicPr>
          <p:nvPr>
            <p:ph idx="1"/>
          </p:nvPr>
        </p:nvPicPr>
        <p:blipFill>
          <a:blip r:embed="rId2"/>
          <a:srcRect/>
          <a:stretch>
            <a:fillRect/>
          </a:stretch>
        </p:blipFill>
        <p:spPr>
          <a:xfrm>
            <a:off x="838200" y="1371600"/>
            <a:ext cx="6657975" cy="2133600"/>
          </a:xfrm>
          <a:prstGeom prst="rect">
            <a:avLst/>
          </a:prstGeom>
          <a:noFill/>
          <a:ln>
            <a:noFill/>
          </a:ln>
        </p:spPr>
      </p:pic>
      <p:sp>
        <p:nvSpPr>
          <p:cNvPr id="5" name="Rectangle 3"/>
          <p:cNvSpPr/>
          <p:nvPr/>
        </p:nvSpPr>
        <p:spPr>
          <a:xfrm>
            <a:off x="457200" y="3733800"/>
            <a:ext cx="8075239" cy="58477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dirty="0">
                <a:solidFill>
                  <a:srgbClr val="000000"/>
                </a:solidFill>
                <a:latin typeface="Calibri"/>
              </a:rPr>
              <a:t>R</a:t>
            </a:r>
            <a:r>
              <a:rPr lang="en-GB" sz="3200" b="1" i="0" u="none" strike="noStrike" kern="1200" cap="none" spc="0" baseline="0" dirty="0">
                <a:solidFill>
                  <a:srgbClr val="000000"/>
                </a:solidFill>
                <a:uFillTx/>
                <a:latin typeface="Calibri"/>
              </a:rPr>
              <a:t>eturns this JSON query result:</a:t>
            </a:r>
          </a:p>
        </p:txBody>
      </p:sp>
      <p:pic>
        <p:nvPicPr>
          <p:cNvPr id="6" name="Picture 3"/>
          <p:cNvPicPr>
            <a:picLocks noChangeAspect="1"/>
          </p:cNvPicPr>
          <p:nvPr/>
        </p:nvPicPr>
        <p:blipFill>
          <a:blip r:embed="rId3"/>
          <a:srcRect/>
          <a:stretch>
            <a:fillRect/>
          </a:stretch>
        </p:blipFill>
        <p:spPr>
          <a:xfrm>
            <a:off x="838199" y="45720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Representation of what data has been extracted from the application data graph:</a:t>
            </a:r>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err="1"/>
              <a:t>GraphQL</a:t>
            </a:r>
            <a:r>
              <a:rPr lang="en-GB" sz="3200" b="1" dirty="0"/>
              <a:t> uses a type system:</a:t>
            </a:r>
          </a:p>
        </p:txBody>
      </p:sp>
      <p:sp>
        <p:nvSpPr>
          <p:cNvPr id="3" name="Content Placeholder 2"/>
          <p:cNvSpPr>
            <a:spLocks noGrp="1"/>
          </p:cNvSpPr>
          <p:nvPr>
            <p:ph idx="1"/>
          </p:nvPr>
        </p:nvSpPr>
        <p:spPr>
          <a:xfrm>
            <a:off x="457200" y="1219200"/>
            <a:ext cx="8229600" cy="5410200"/>
          </a:xfrm>
        </p:spPr>
        <p:txBody>
          <a:bodyPr>
            <a:normAutofit/>
          </a:bodyPr>
          <a:lstStyle/>
          <a:p>
            <a:pPr marL="0" indent="0">
              <a:buNone/>
            </a:pPr>
            <a:r>
              <a:rPr lang="en-GB" dirty="0"/>
              <a:t>Below is an example of a schema which are used in a server-side runtime to describe data and validate </a:t>
            </a:r>
            <a:r>
              <a:rPr lang="en-GB" dirty="0" err="1"/>
              <a:t>GraphQL</a:t>
            </a:r>
            <a:r>
              <a:rPr lang="en-GB" dirty="0"/>
              <a:t> queries.</a:t>
            </a:r>
          </a:p>
          <a:p>
            <a:pPr marL="0" indent="0">
              <a:buNone/>
            </a:pPr>
            <a:endParaRPr lang="en-GB" dirty="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74199"/>
            <a:ext cx="7543800" cy="395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18752</TotalTime>
  <Words>1753</Words>
  <Application>Microsoft Office PowerPoint</Application>
  <PresentationFormat>On-screen Show (4:3)</PresentationFormat>
  <Paragraphs>165</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PowerPoint Presentation</vt:lpstr>
      <vt:lpstr>What is GraphQL?</vt:lpstr>
      <vt:lpstr>PowerPoint Presentation</vt:lpstr>
      <vt:lpstr>Graph??? QL</vt:lpstr>
      <vt:lpstr>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Versioning GraphQL</vt:lpstr>
      <vt:lpstr>GraphQL Server Libraries</vt:lpstr>
      <vt:lpstr>JavaScript Server Libraries</vt:lpstr>
      <vt:lpstr>GraphQL Clients</vt:lpstr>
      <vt:lpstr>JavaScript GraphQL Clients</vt:lpstr>
      <vt:lpstr>GraphQL disadvantages</vt:lpstr>
      <vt:lpstr>Caching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58</cp:revision>
  <dcterms:created xsi:type="dcterms:W3CDTF">2006-08-16T00:00:00Z</dcterms:created>
  <dcterms:modified xsi:type="dcterms:W3CDTF">2019-03-20T10:26:15Z</dcterms:modified>
</cp:coreProperties>
</file>