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92" r:id="rId26"/>
    <p:sldId id="283" r:id="rId27"/>
    <p:sldId id="293" r:id="rId28"/>
    <p:sldId id="278" r:id="rId29"/>
    <p:sldId id="281" r:id="rId30"/>
    <p:sldId id="279" r:id="rId31"/>
    <p:sldId id="280" r:id="rId32"/>
    <p:sldId id="284" r:id="rId33"/>
    <p:sldId id="285"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43" d="100"/>
          <a:sy n="43" d="100"/>
        </p:scale>
        <p:origin x="156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howtographql.com/basics/2-core-concepts/"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6" Type="http://schemas.openxmlformats.org/officeDocument/2006/relationships/hyperlink" Target="https://www.slideshare.net/InfoQ/serverless-graphql"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slideshare.net/nburk/react-graphql" TargetMode="External"/><Relationship Id="rId5" Type="http://schemas.openxmlformats.org/officeDocument/2006/relationships/hyperlink" Target="https://www.slideshare.net/SudheerJ3/graphql-api-crafts-presentation" TargetMode="External"/><Relationship Id="rId15" Type="http://schemas.openxmlformats.org/officeDocument/2006/relationships/hyperlink" Target="https://www.prisma.io/blog/graphql-sdl-schema-definition-language-6755bcb9ce51" TargetMode="External"/><Relationship Id="rId10" Type="http://schemas.openxmlformats.org/officeDocument/2006/relationships/hyperlink" Target="https://www.howtographql.com/basics/1-graphql-is-the-better-rest/"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graphql.org/lear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CFC-FD49-4D0B-833E-35067809FD8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ED142B-DEB6-4B18-92B3-2886CFE344BA}"/>
              </a:ext>
            </a:extLst>
          </p:cNvPr>
          <p:cNvSpPr>
            <a:spLocks noGrp="1"/>
          </p:cNvSpPr>
          <p:nvPr>
            <p:ph idx="1"/>
          </p:nvPr>
        </p:nvSpPr>
        <p:spPr/>
        <p:txBody>
          <a:bodyPr>
            <a:normAutofit fontScale="62500" lnSpcReduction="20000"/>
          </a:bodyPr>
          <a:lstStyle/>
          <a:p>
            <a:r>
              <a:rPr lang="en-GB" b="1" dirty="0"/>
              <a:t>Versioning </a:t>
            </a:r>
          </a:p>
          <a:p>
            <a:r>
              <a:rPr lang="en-GB" dirty="0"/>
              <a:t>While there's nothing that prevents a </a:t>
            </a:r>
            <a:r>
              <a:rPr lang="en-GB" dirty="0" err="1"/>
              <a:t>GraphQL</a:t>
            </a:r>
            <a:r>
              <a:rPr lang="en-GB" dirty="0"/>
              <a:t> service from being versioned just like any other REST API, </a:t>
            </a:r>
            <a:r>
              <a:rPr lang="en-GB" dirty="0" err="1"/>
              <a:t>GraphQL</a:t>
            </a:r>
            <a:r>
              <a:rPr lang="en-GB" dirty="0"/>
              <a:t> takes a strong opinion on avoiding versioning by providing the tools for the continuous evolution of a </a:t>
            </a:r>
            <a:r>
              <a:rPr lang="en-GB" dirty="0" err="1"/>
              <a:t>GraphQL</a:t>
            </a:r>
            <a:r>
              <a:rPr lang="en-GB" dirty="0"/>
              <a:t> schema.</a:t>
            </a:r>
          </a:p>
          <a:p>
            <a:r>
              <a:rPr lang="en-GB" dirty="0"/>
              <a:t>Why do most APIs version? When there's limited control over the data that's returned from an API endpoint, </a:t>
            </a:r>
            <a:r>
              <a:rPr lang="en-GB" i="1" dirty="0"/>
              <a:t>any change</a:t>
            </a:r>
            <a:r>
              <a:rPr lang="en-GB" dirty="0"/>
              <a:t> can be considered a breaking change, and breaking changes require a new version. If adding new features to an API requires a new version, then a </a:t>
            </a:r>
            <a:r>
              <a:rPr lang="en-GB" dirty="0" err="1"/>
              <a:t>tradeoff</a:t>
            </a:r>
            <a:r>
              <a:rPr lang="en-GB" dirty="0"/>
              <a:t> emerges between releasing often and having many incremental versions versus the understandability and maintainability of the API.</a:t>
            </a:r>
          </a:p>
          <a:p>
            <a:r>
              <a:rPr lang="en-GB" dirty="0"/>
              <a:t>In contrast, </a:t>
            </a:r>
            <a:r>
              <a:rPr lang="en-GB" dirty="0" err="1"/>
              <a:t>GraphQL</a:t>
            </a:r>
            <a:r>
              <a:rPr lang="en-GB" dirty="0"/>
              <a:t> only returns the data that's explicitly requested, so new capabilities can be added via new types and new fields on those types without creating a breaking change. This has led to a common practice of always avoiding breaking changes and serving a </a:t>
            </a:r>
            <a:r>
              <a:rPr lang="en-GB" dirty="0" err="1"/>
              <a:t>versionless</a:t>
            </a:r>
            <a:r>
              <a:rPr lang="en-GB" dirty="0"/>
              <a:t> API.</a:t>
            </a:r>
          </a:p>
          <a:p>
            <a:endParaRPr lang="en-GB" dirty="0"/>
          </a:p>
        </p:txBody>
      </p:sp>
    </p:spTree>
    <p:extLst>
      <p:ext uri="{BB962C8B-B14F-4D97-AF65-F5344CB8AC3E}">
        <p14:creationId xmlns:p14="http://schemas.microsoft.com/office/powerpoint/2010/main" val="113303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6AAD-4097-4D22-8638-C45AE79AC2C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7BB821-522C-4071-B909-4BE3B9E31B3D}"/>
              </a:ext>
            </a:extLst>
          </p:cNvPr>
          <p:cNvSpPr>
            <a:spLocks noGrp="1"/>
          </p:cNvSpPr>
          <p:nvPr>
            <p:ph idx="1"/>
          </p:nvPr>
        </p:nvSpPr>
        <p:spPr/>
        <p:txBody>
          <a:bodyPr>
            <a:normAutofit fontScale="55000" lnSpcReduction="20000"/>
          </a:bodyPr>
          <a:lstStyle/>
          <a:p>
            <a:r>
              <a:rPr lang="en-GB" dirty="0"/>
              <a:t>Rapid Product Iterations on the Frontend</a:t>
            </a:r>
          </a:p>
          <a:p>
            <a:endParaRPr lang="en-GB" dirty="0"/>
          </a:p>
          <a:p>
            <a:r>
              <a:rPr lang="en-GB" dirty="0"/>
              <a:t>A common pattern with REST APIs is to structure the endpoints according to the views that you have inside your app. This is handy since it allows for the client to get all required information for a particular view by simply accessing the corresponding endpoint.</a:t>
            </a:r>
          </a:p>
          <a:p>
            <a:endParaRPr lang="en-GB" dirty="0"/>
          </a:p>
          <a:p>
            <a:r>
              <a:rPr lang="en-GB" dirty="0"/>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p>
          <a:p>
            <a:endParaRPr lang="en-GB" dirty="0"/>
          </a:p>
          <a:p>
            <a:r>
              <a:rPr lang="en-GB" dirty="0"/>
              <a:t>With </a:t>
            </a:r>
            <a:r>
              <a:rPr lang="en-GB" dirty="0" err="1"/>
              <a:t>GraphQL</a:t>
            </a:r>
            <a:r>
              <a:rPr lang="en-GB" dirty="0"/>
              <a:t>, this problem is solved. Thanks to the flexible nature of </a:t>
            </a:r>
            <a:r>
              <a:rPr lang="en-GB" dirty="0" err="1"/>
              <a:t>GraphQL</a:t>
            </a:r>
            <a:r>
              <a:rPr lang="en-GB" dirty="0"/>
              <a:t>, changes on the client-side can be made without any extra work on the server. Since clients can specify their exact data requirements, no backend engineer needs to make adjustments when the design and data needs on the frontend change.</a:t>
            </a:r>
          </a:p>
        </p:txBody>
      </p:sp>
    </p:spTree>
    <p:extLst>
      <p:ext uri="{BB962C8B-B14F-4D97-AF65-F5344CB8AC3E}">
        <p14:creationId xmlns:p14="http://schemas.microsoft.com/office/powerpoint/2010/main" val="3094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700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a:t>Lack of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1172289"/>
          </a:xfrm>
          <a:prstGeom prst="rect">
            <a:avLst/>
          </a:prstGeom>
        </p:spPr>
        <p:txBody>
          <a:bodyPr wrap="square">
            <a:spAutoFit/>
          </a:bodyPr>
          <a:lstStyle/>
          <a:p>
            <a:r>
              <a:rPr lang="en-GB">
                <a:hlinkClick r:id="rId2"/>
              </a:rPr>
              <a:t>https://www.slideshare.net/nburk/react-graphql</a:t>
            </a:r>
          </a:p>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hlinkClick r:id="rId10"/>
              </a:rPr>
              <a:t>https://www.howtographql.com/basics/1-graphql-is-the-better-rest/</a:t>
            </a:r>
            <a:endParaRPr lang="en-GB" dirty="0"/>
          </a:p>
          <a:p>
            <a:r>
              <a:rPr lang="en-GB" dirty="0">
                <a:hlinkClick r:id="rId11"/>
              </a:rPr>
              <a:t>https://www.slideshare.net/nburk/react-graphql</a:t>
            </a:r>
            <a:endParaRPr lang="en-GB" dirty="0"/>
          </a:p>
          <a:p>
            <a:endParaRPr lang="en-GB" dirty="0"/>
          </a:p>
          <a:p>
            <a:r>
              <a:rPr lang="en-GB" dirty="0"/>
              <a:t>Tutorials</a:t>
            </a:r>
          </a:p>
          <a:p>
            <a:endParaRPr lang="en-GB" dirty="0"/>
          </a:p>
          <a:p>
            <a:endParaRPr lang="en-GB" dirty="0"/>
          </a:p>
          <a:p>
            <a:r>
              <a:rPr lang="en-GB" dirty="0">
                <a:hlinkClick r:id="rId12"/>
              </a:rPr>
              <a:t>https://scotch.io/tutorials/a-practical-graphql-getting-started-guide-with-nodejs</a:t>
            </a:r>
            <a:endParaRPr lang="en-GB" dirty="0"/>
          </a:p>
          <a:p>
            <a:endParaRPr lang="en-GB" dirty="0"/>
          </a:p>
          <a:p>
            <a:r>
              <a:rPr lang="en-GB" dirty="0">
                <a:hlinkClick r:id="rId13"/>
              </a:rPr>
              <a:t>https://www.howtographql.com/basics/2-core-concepts/</a:t>
            </a:r>
            <a:endParaRPr lang="en-GB" dirty="0"/>
          </a:p>
          <a:p>
            <a:endParaRPr lang="en-GB" dirty="0"/>
          </a:p>
          <a:p>
            <a:r>
              <a:rPr lang="en-GB" dirty="0">
                <a:hlinkClick r:id="rId14"/>
              </a:rPr>
              <a:t>https://graphql.org/learn/</a:t>
            </a:r>
            <a:endParaRPr lang="en-GB" dirty="0"/>
          </a:p>
          <a:p>
            <a:endParaRPr lang="en-GB" dirty="0"/>
          </a:p>
          <a:p>
            <a:r>
              <a:rPr lang="en-GB" dirty="0">
                <a:hlinkClick r:id="rId15"/>
              </a:rPr>
              <a:t>https://www.prisma.io/blog/graphql-sdl-schema-definition-language-6755bcb9ce51</a:t>
            </a:r>
            <a:endParaRPr lang="en-GB" dirty="0"/>
          </a:p>
          <a:p>
            <a:endParaRPr lang="en-GB" dirty="0"/>
          </a:p>
          <a:p>
            <a:endParaRPr lang="en-GB" dirty="0"/>
          </a:p>
          <a:p>
            <a:r>
              <a:rPr lang="en-GB" dirty="0">
                <a:hlinkClick r:id="rId16"/>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0F294-C407-4BBC-9B5A-640957F4C74F}"/>
              </a:ext>
            </a:extLst>
          </p:cNvPr>
          <p:cNvPicPr>
            <a:picLocks noChangeAspect="1"/>
          </p:cNvPicPr>
          <p:nvPr/>
        </p:nvPicPr>
        <p:blipFill>
          <a:blip r:embed="rId2"/>
          <a:stretch>
            <a:fillRect/>
          </a:stretch>
        </p:blipFill>
        <p:spPr>
          <a:xfrm>
            <a:off x="1566862" y="823912"/>
            <a:ext cx="6010275" cy="5210175"/>
          </a:xfrm>
          <a:prstGeom prst="rect">
            <a:avLst/>
          </a:prstGeom>
        </p:spPr>
      </p:pic>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23503</TotalTime>
  <Words>2243</Words>
  <Application>Microsoft Office PowerPoint</Application>
  <PresentationFormat>On-screen Show (4:3)</PresentationFormat>
  <Paragraphs>204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PowerPoint Presentation</vt:lpstr>
      <vt:lpstr>Versioning GraphQL</vt:lpstr>
      <vt:lpstr>PowerPoint Presentation</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85</cp:revision>
  <dcterms:created xsi:type="dcterms:W3CDTF">2006-08-16T00:00:00Z</dcterms:created>
  <dcterms:modified xsi:type="dcterms:W3CDTF">2019-04-12T11:51:36Z</dcterms:modified>
</cp:coreProperties>
</file>