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7" r:id="rId9"/>
    <p:sldId id="264" r:id="rId10"/>
    <p:sldId id="268" r:id="rId11"/>
    <p:sldId id="265" r:id="rId12"/>
    <p:sldId id="270" r:id="rId13"/>
    <p:sldId id="273" r:id="rId14"/>
    <p:sldId id="272" r:id="rId15"/>
    <p:sldId id="271" r:id="rId16"/>
    <p:sldId id="274" r:id="rId17"/>
    <p:sldId id="276" r:id="rId18"/>
    <p:sldId id="277" r:id="rId19"/>
    <p:sldId id="282" r:id="rId20"/>
    <p:sldId id="278" r:id="rId21"/>
    <p:sldId id="280" r:id="rId22"/>
    <p:sldId id="281" r:id="rId23"/>
    <p:sldId id="283" r:id="rId24"/>
    <p:sldId id="284" r:id="rId25"/>
    <p:sldId id="285" r:id="rId26"/>
    <p:sldId id="287" r:id="rId27"/>
    <p:sldId id="289" r:id="rId28"/>
    <p:sldId id="288" r:id="rId29"/>
    <p:sldId id="290" r:id="rId30"/>
    <p:sldId id="291" r:id="rId31"/>
    <p:sldId id="292" r:id="rId32"/>
    <p:sldId id="275" r:id="rId33"/>
    <p:sldId id="26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2C539-3BAE-43DA-89DD-3C2B65931CAB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19FC5-C3CA-4722-957E-A07B335E4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41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19FC5-C3CA-4722-957E-A07B335E4D2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874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19FC5-C3CA-4722-957E-A07B335E4D2F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73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B3DB1-E3E7-46FB-B279-79AE7AD9C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09BA0-8BD1-48DB-9499-9B213EEDC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23F21-2DE6-468B-A65F-6DA194C5B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D5601-3795-497E-91AF-B1FF97625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A057B-CBA5-4F66-B4BE-E27D3B360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642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BF8EE-F915-4554-B33E-A519D6B87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EFAF6-685A-4880-BB71-95C3E6333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88168-FF5B-4EC0-B3DB-6BA878EB1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636F2-A8E6-46D6-8045-42B4AC54B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FDDA8-6C94-438F-98E8-2DEE929C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37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A29D-2B91-4DC1-A59E-BECE9DB8A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7B45B-C74D-47C2-9F18-4265359A5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87175-B078-4A39-AE60-0F01AF17F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6569E-FE36-4AD1-8F0A-2476432B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82DEF-A804-42E9-BB43-B985D454A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766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3680-ADF7-4321-ACD5-D9F4E7BF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5BB4E-0DF8-4800-A528-5AE6C4B12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0CCFB-8B26-41F7-8F20-BEBECBDF5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FC0F2-F6ED-4754-95FE-FEEF5DA6F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980EE-D001-4110-BCEA-5D78B2E0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692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1B66-61B1-484B-8BA4-6064F7EBB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6A686-720F-4BE6-8CC7-B9AC98A13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16393-EE8B-4C38-B421-A73976CA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755F7-BAA1-4676-9BAA-4A9E14CDF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FB29B-627D-4692-BF0B-7ABBEFCDB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73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6241D-4C57-46D3-809D-7A8A40104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11C0F-8D5C-4F3F-B161-916C81918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9B178-C8CD-482D-8FB3-AF161FCA3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FB698-736C-46FF-A813-0E4E744CC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1563D-31C5-4F21-A9C1-56BAC8398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15EEE-D3DE-4B74-AC50-086201BA6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73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323A7-4F8D-4885-8A61-C202E37A1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9A521-D0FE-4964-B998-B8316BADC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E53F0-2B24-43BC-8F8D-5A24A52C9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C8F930-6A6B-4A91-9D81-5805E8436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BCBFDD-F720-4B89-9641-16FECCFF6D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536F9E-55EE-404B-B30C-49C6D9B74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CABE43-386A-496E-8AB2-2662CA9AD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739B2F-A01E-43BE-B03C-A955F912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023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43A3-4720-4B81-A2EE-BA5E42678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F4F53B-1813-493F-933B-B573BDC41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629C28-FEFF-4F62-8CB6-37D4F5274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659406-A5F9-410B-9C38-CB396D1A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805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48D2B-A76E-40C2-9426-C88E933CB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5BD0DD-2EEC-40F1-B4B6-480F9251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72818-B430-4B11-93D1-4BCB85363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4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9486-2785-46BC-B59B-56640FAA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42DB9-FDBF-4E6C-83FB-0537B12F6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9179E-5667-4298-AD37-AB5A9AEAD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B3820-8A3E-4A14-8F5F-0AA887118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277EB-33AF-4EA3-8DA5-859D163F8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979C4-A379-4225-85FF-3690B351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430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CA49D-99F3-423D-ACC6-523BF9A19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72D872-BF45-45C6-97A8-4EA02B244D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5F229-5E25-47ED-B913-C6687DC9D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DBAA0-56A8-4535-B4A5-0E72936D0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50136-90DF-41B3-B416-C4699415A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DE71E-ACD8-424D-B916-AF2A002E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40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3C0E28-17AF-4593-9C41-DAC5A622D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0D17B-B40C-4DE6-9E22-A16E101A1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3CA0C-6703-4B0D-8164-A0428BA36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DB570-57FC-4C94-8057-F2D76F2B7762}" type="datetimeFigureOut">
              <a:rPr lang="en-GB" smtClean="0"/>
              <a:t>12/04/2019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FA212-351B-4973-B5CC-315D9D5BF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F3864-D25E-40F9-B621-7FCBEBA0B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49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AEA62-644F-4DF1-A084-46E523C24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6749" y="1191638"/>
            <a:ext cx="9578502" cy="2388139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sz="9600" b="1" dirty="0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br>
              <a:rPr lang="en-GB" sz="9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100" b="1" dirty="0">
                <a:latin typeface="Arial" panose="020B0604020202020204" pitchFamily="34" charset="0"/>
                <a:cs typeface="Arial" panose="020B0604020202020204" pitchFamily="34" charset="0"/>
              </a:rPr>
              <a:t>An 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A94A9-3BF7-486C-8D9F-F6E30339FC0F}"/>
              </a:ext>
            </a:extLst>
          </p:cNvPr>
          <p:cNvSpPr txBox="1"/>
          <p:nvPr/>
        </p:nvSpPr>
        <p:spPr>
          <a:xfrm>
            <a:off x="1575881" y="5861117"/>
            <a:ext cx="53923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By Girish Patel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3239D4-27C6-4F8B-9219-8313D74CB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874" y="3801080"/>
            <a:ext cx="1344252" cy="151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20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7A6DF-E19C-4F5B-B2C9-6BBB8837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 Schema Definition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33D01-E5BC-4DFE-8EED-C30C5519E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3539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One of the most common ways to define Schema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Typed Language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Below is a simple example of an Object Type defined using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SDL: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209898-D6A6-422B-A205-4AF0BB1D1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45025"/>
            <a:ext cx="29622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78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5D02D-56B8-4AE2-AF9C-CA9EB764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2555" y="170985"/>
            <a:ext cx="4588529" cy="1270660"/>
          </a:xfrm>
        </p:spPr>
        <p:txBody>
          <a:bodyPr>
            <a:normAutofit/>
          </a:bodyPr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A Simple Schema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B58097-2BF9-43E7-AAAB-FD1089345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17752" y="1690688"/>
            <a:ext cx="3944085" cy="51340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684E0E-CBBD-47CC-80B0-955236168D9B}"/>
              </a:ext>
            </a:extLst>
          </p:cNvPr>
          <p:cNvSpPr txBox="1"/>
          <p:nvPr/>
        </p:nvSpPr>
        <p:spPr>
          <a:xfrm>
            <a:off x="410830" y="806315"/>
            <a:ext cx="3944085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type Course</a:t>
            </a:r>
          </a:p>
          <a:p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An Object Type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Defines the structure of the course ‘model’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type Query</a:t>
            </a:r>
          </a:p>
          <a:p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 Root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Equivalent to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GET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Other Root Types are:</a:t>
            </a:r>
          </a:p>
          <a:p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type Mutation: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equivalent to POST, UPDATE and DELETE in 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type Subscription: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Provides Realtime Updates. Currently experimental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EA68D6-6BC3-478D-904A-86F9E31E6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915" y="1690688"/>
            <a:ext cx="36290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05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CE1D4-FACE-4C30-8601-10CDB72DE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91992" cy="1325563"/>
          </a:xfrm>
        </p:spPr>
        <p:txBody>
          <a:bodyPr>
            <a:normAutofit/>
          </a:bodyPr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Resolvers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FCA24-5BEE-4241-8497-D547DB502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7418697" cy="4730300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Responsible for mapping operations to actual functions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Operation called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course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inside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type Query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is mapped to 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getCourse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function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Operation called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courses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inside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type Query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is mapped to 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getCourses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function</a:t>
            </a:r>
          </a:p>
          <a:p>
            <a:endParaRPr lang="en-GB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39C120-503E-46B7-AA0A-C8631A910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9621" y="46380"/>
            <a:ext cx="3099459" cy="676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7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FAF20-FFF6-4E47-84B4-50B14FD45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10141" cy="1325563"/>
          </a:xfrm>
        </p:spPr>
        <p:txBody>
          <a:bodyPr>
            <a:normAutofit/>
          </a:bodyPr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E95CBC-E5E1-49DD-9724-70E2D65E1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90908" y="2575250"/>
            <a:ext cx="3467100" cy="23812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DF41F3-C8D3-48C5-8B0A-CC8BD0BDB5F1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6996158" y="1273345"/>
            <a:ext cx="2520" cy="1329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7B05566-AD28-4C67-A322-9388DC979211}"/>
              </a:ext>
            </a:extLst>
          </p:cNvPr>
          <p:cNvSpPr txBox="1"/>
          <p:nvPr/>
        </p:nvSpPr>
        <p:spPr>
          <a:xfrm>
            <a:off x="6008915" y="904013"/>
            <a:ext cx="1974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Operation Type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8E6112-6415-4F21-98EC-B5DD9B2F92D5}"/>
              </a:ext>
            </a:extLst>
          </p:cNvPr>
          <p:cNvCxnSpPr>
            <a:cxnSpLocks/>
          </p:cNvCxnSpPr>
          <p:nvPr/>
        </p:nvCxnSpPr>
        <p:spPr>
          <a:xfrm>
            <a:off x="7860323" y="1690688"/>
            <a:ext cx="0" cy="90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D0F6A8A-452B-4636-975C-8853468D9682}"/>
              </a:ext>
            </a:extLst>
          </p:cNvPr>
          <p:cNvSpPr txBox="1"/>
          <p:nvPr/>
        </p:nvSpPr>
        <p:spPr>
          <a:xfrm>
            <a:off x="7498737" y="1326200"/>
            <a:ext cx="205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Operation name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FAE0AC-14A9-4EF2-B0F7-BA649C5A354E}"/>
              </a:ext>
            </a:extLst>
          </p:cNvPr>
          <p:cNvCxnSpPr/>
          <p:nvPr/>
        </p:nvCxnSpPr>
        <p:spPr>
          <a:xfrm>
            <a:off x="9135208" y="2141761"/>
            <a:ext cx="0" cy="460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232AD55-A07E-406F-BC6B-61154BE0F653}"/>
              </a:ext>
            </a:extLst>
          </p:cNvPr>
          <p:cNvSpPr txBox="1"/>
          <p:nvPr/>
        </p:nvSpPr>
        <p:spPr>
          <a:xfrm>
            <a:off x="8998101" y="1777274"/>
            <a:ext cx="251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Variable Definitions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4C632083-2939-4227-8EDB-B7D99BE6CF11}"/>
              </a:ext>
            </a:extLst>
          </p:cNvPr>
          <p:cNvSpPr/>
          <p:nvPr/>
        </p:nvSpPr>
        <p:spPr>
          <a:xfrm>
            <a:off x="7288822" y="3288323"/>
            <a:ext cx="137863" cy="10550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91E28C2-BC74-4DEC-9725-E661BDA2BAA2}"/>
              </a:ext>
            </a:extLst>
          </p:cNvPr>
          <p:cNvCxnSpPr>
            <a:cxnSpLocks/>
          </p:cNvCxnSpPr>
          <p:nvPr/>
        </p:nvCxnSpPr>
        <p:spPr>
          <a:xfrm>
            <a:off x="6383215" y="3815862"/>
            <a:ext cx="1043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5EC9195-7396-43E9-B8D8-EAAC12A5DC5B}"/>
              </a:ext>
            </a:extLst>
          </p:cNvPr>
          <p:cNvSpPr txBox="1"/>
          <p:nvPr/>
        </p:nvSpPr>
        <p:spPr>
          <a:xfrm>
            <a:off x="5401093" y="3631195"/>
            <a:ext cx="88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Fields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D70436-4062-41B3-9AB5-4E18999E1AEA}"/>
              </a:ext>
            </a:extLst>
          </p:cNvPr>
          <p:cNvSpPr txBox="1"/>
          <p:nvPr/>
        </p:nvSpPr>
        <p:spPr>
          <a:xfrm>
            <a:off x="476982" y="1690686"/>
            <a:ext cx="43016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Operation type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 either a query, mutation or subscription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Operation name: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For debugging and server-side logging reasons, it’s useful to give your queries meaningful names.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Variable Definitions: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where you declare the types of variables you are planning to provide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Fields: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What data we want returned from query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936F1BE-EF40-4FE7-AF97-18183C2DF889}"/>
              </a:ext>
            </a:extLst>
          </p:cNvPr>
          <p:cNvCxnSpPr>
            <a:cxnSpLocks/>
          </p:cNvCxnSpPr>
          <p:nvPr/>
        </p:nvCxnSpPr>
        <p:spPr>
          <a:xfrm flipV="1">
            <a:off x="6383215" y="3121848"/>
            <a:ext cx="817784" cy="8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ADFE7A5-8162-477E-89C1-507970D8E716}"/>
              </a:ext>
            </a:extLst>
          </p:cNvPr>
          <p:cNvSpPr txBox="1"/>
          <p:nvPr/>
        </p:nvSpPr>
        <p:spPr>
          <a:xfrm>
            <a:off x="5317640" y="2410725"/>
            <a:ext cx="1292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Query to run on 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262530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636BB9-33BF-44EC-8AD6-4260F2769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1811" y="4196484"/>
            <a:ext cx="3933825" cy="268605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BCC22E-A651-4BAB-9753-7AC4395BC90E}"/>
              </a:ext>
            </a:extLst>
          </p:cNvPr>
          <p:cNvCxnSpPr>
            <a:cxnSpLocks/>
          </p:cNvCxnSpPr>
          <p:nvPr/>
        </p:nvCxnSpPr>
        <p:spPr>
          <a:xfrm>
            <a:off x="3562126" y="2403764"/>
            <a:ext cx="18496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3BBBFC4E-BB3B-4FE6-A4A7-249926287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742" y="1305519"/>
            <a:ext cx="2796789" cy="27460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3FDDC16-05EC-4804-8AE0-AAE31FE8C37A}"/>
              </a:ext>
            </a:extLst>
          </p:cNvPr>
          <p:cNvSpPr txBox="1"/>
          <p:nvPr/>
        </p:nvSpPr>
        <p:spPr>
          <a:xfrm>
            <a:off x="3775996" y="1572767"/>
            <a:ext cx="1421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Query sent to server and validated against Schema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868F457-30B0-499A-97EB-9222F36A6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7974" y="3720234"/>
            <a:ext cx="2828925" cy="150495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68C2FD-6FB6-469E-BC8D-9418E59CA1B3}"/>
              </a:ext>
            </a:extLst>
          </p:cNvPr>
          <p:cNvCxnSpPr/>
          <p:nvPr/>
        </p:nvCxnSpPr>
        <p:spPr>
          <a:xfrm>
            <a:off x="8315083" y="3860800"/>
            <a:ext cx="570299" cy="489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10B16741-61CE-4027-9848-410E447746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1063" y="5419117"/>
            <a:ext cx="2828925" cy="1215242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F99996B-6FF4-4416-B30E-131BEB855BA0}"/>
              </a:ext>
            </a:extLst>
          </p:cNvPr>
          <p:cNvCxnSpPr/>
          <p:nvPr/>
        </p:nvCxnSpPr>
        <p:spPr>
          <a:xfrm flipH="1">
            <a:off x="8124092" y="4651131"/>
            <a:ext cx="833882" cy="712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A1D4C1-B508-4E66-A6C7-896B5474CD19}"/>
              </a:ext>
            </a:extLst>
          </p:cNvPr>
          <p:cNvCxnSpPr/>
          <p:nvPr/>
        </p:nvCxnSpPr>
        <p:spPr>
          <a:xfrm flipH="1">
            <a:off x="3823853" y="5802923"/>
            <a:ext cx="18072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38E1B787-2A56-4D9B-8746-2AB9207A53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258" y="1458953"/>
            <a:ext cx="3467100" cy="238125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9C98BDE-48B7-4CEA-B4C6-48CB1983F5E2}"/>
              </a:ext>
            </a:extLst>
          </p:cNvPr>
          <p:cNvSpPr txBox="1"/>
          <p:nvPr/>
        </p:nvSpPr>
        <p:spPr>
          <a:xfrm>
            <a:off x="2184116" y="257102"/>
            <a:ext cx="564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Put it all together</a:t>
            </a: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408884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7ACC09-60FE-433B-BCAF-A3D0C2D38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b="1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417984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1D11C-B418-49B3-898F-A7C84CA22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 Advantages</a:t>
            </a:r>
          </a:p>
        </p:txBody>
      </p:sp>
    </p:spTree>
    <p:extLst>
      <p:ext uri="{BB962C8B-B14F-4D97-AF65-F5344CB8AC3E}">
        <p14:creationId xmlns:p14="http://schemas.microsoft.com/office/powerpoint/2010/main" val="4152342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03389-E6D6-464A-9E41-A404679E3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Blog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1BF0F-99A7-440D-B2EA-27565F6D8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39232" cy="4351338"/>
          </a:xfrm>
          <a:noFill/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dirty="0"/>
              <a:t>Imagine we have build an API that lets us:</a:t>
            </a:r>
          </a:p>
          <a:p>
            <a:pPr marL="0" lvl="0" indent="0">
              <a:buNone/>
            </a:pPr>
            <a:r>
              <a:rPr lang="en-GB" dirty="0"/>
              <a:t> </a:t>
            </a:r>
          </a:p>
          <a:p>
            <a:r>
              <a:rPr lang="en-GB" dirty="0"/>
              <a:t>Retrieve user name </a:t>
            </a:r>
          </a:p>
          <a:p>
            <a:endParaRPr lang="en-GB" dirty="0"/>
          </a:p>
          <a:p>
            <a:r>
              <a:rPr lang="en-GB" dirty="0"/>
              <a:t>Shows the posts he/she has created</a:t>
            </a:r>
          </a:p>
          <a:p>
            <a:endParaRPr lang="en-GB" dirty="0"/>
          </a:p>
          <a:p>
            <a:r>
              <a:rPr lang="en-GB" dirty="0"/>
              <a:t>Shows the followers the user has.</a:t>
            </a:r>
          </a:p>
          <a:p>
            <a:endParaRPr lang="en-GB" dirty="0"/>
          </a:p>
          <a:p>
            <a:endParaRPr lang="en-GB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AC3FA8-248E-40DA-A3C2-73A96FD59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536" y="1253613"/>
            <a:ext cx="4457131" cy="539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782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CD4F8-1FCA-427D-8F89-2CFB2D6F1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/>
              <a:t>Blogging App With 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DCB0D-817C-4150-B909-87CD3337A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07942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With REST, we might have the following endpoints: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/users/&lt;id&gt;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to fetch a user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/users/&lt;id&gt;/posts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to fetch the post of that particular user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/users/&lt;id&gt;/followers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to fetch the followers of that particular user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C1C2CF-79EC-4EDD-B7F0-448E89D8E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193" y="2624447"/>
            <a:ext cx="4816806" cy="228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11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D73423-8C3A-4006-9FB0-CDFBAB53C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14" y="136478"/>
            <a:ext cx="11985486" cy="672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8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50500-FC78-4BA6-B721-73EE72597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 Black" panose="020B0A04020102020204" pitchFamily="34" charset="0"/>
                <a:cs typeface="Arial" panose="020B0604020202020204" pitchFamily="34" charset="0"/>
              </a:rPr>
              <a:t>Agenda: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16F6-016F-4E9A-905D-D1DF3CBF6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What Is GraphQL</a:t>
            </a:r>
          </a:p>
          <a:p>
            <a:pPr marL="514350" indent="-514350">
              <a:buFont typeface="+mj-lt"/>
              <a:buAutoNum type="arabicPeriod"/>
            </a:pP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Advantages Of GraphQL Over REST</a:t>
            </a:r>
          </a:p>
          <a:p>
            <a:pPr marL="514350" indent="-514350">
              <a:buFont typeface="+mj-lt"/>
              <a:buAutoNum type="arabicPeriod"/>
            </a:pP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Some Disadvantages</a:t>
            </a:r>
          </a:p>
          <a:p>
            <a:pPr marL="514350" indent="-514350">
              <a:buFont typeface="+mj-lt"/>
              <a:buAutoNum type="arabicPeriod"/>
            </a:pP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Demonstration Of A Simple NodeJS GraphQL Server Built Using Express.js</a:t>
            </a:r>
          </a:p>
          <a:p>
            <a:pPr marL="514350" indent="-514350">
              <a:buFont typeface="+mj-lt"/>
              <a:buAutoNum type="arabicPeriod"/>
            </a:pP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Questions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0505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2A9CA2-53F6-43F9-93EA-F5607E369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149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FFAE8D-D5C1-4F65-95EF-CBE1FC582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686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1B06-BDB7-4048-8F46-C67D9E191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With REST…..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43586-2C23-461A-918F-857AA4A54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Have to make three requests to different endpoints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You are 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overfetching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since the endpoints return additional information that is not needed.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141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B8FDF-AD0E-4ADD-89AA-9B9E76870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00855" cy="881784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Blogging App With </a:t>
            </a:r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endParaRPr lang="en-GB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F1F91B-B51B-4941-B827-1EF1CDF668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684" y="1383174"/>
            <a:ext cx="9426490" cy="531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77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3BCF2D05-2325-4D61-B594-368DA63A7D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260711" y="0"/>
            <a:ext cx="6931289" cy="49950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97FC0A-DAA6-44EE-9A86-1F0816A86659}"/>
              </a:ext>
            </a:extLst>
          </p:cNvPr>
          <p:cNvSpPr txBox="1"/>
          <p:nvPr/>
        </p:nvSpPr>
        <p:spPr>
          <a:xfrm>
            <a:off x="95534" y="829063"/>
            <a:ext cx="454470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Reduces network requests by allowing the retrieval of all the data we need in a single 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Client can specify exactly what data is required (no over fetching)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Basically shifts this multi-request complexity to the server-side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0E860F-7FEA-4F09-AF8D-219180B23DCE}"/>
              </a:ext>
            </a:extLst>
          </p:cNvPr>
          <p:cNvSpPr txBox="1"/>
          <p:nvPr/>
        </p:nvSpPr>
        <p:spPr>
          <a:xfrm>
            <a:off x="218364" y="163773"/>
            <a:ext cx="39714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92574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BD421-50F2-45E6-992D-89C04A3E9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006"/>
            <a:ext cx="10515600" cy="61583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No Need For Versioning:</a:t>
            </a:r>
          </a:p>
          <a:p>
            <a:pPr marL="0" indent="0">
              <a:buNone/>
            </a:pPr>
            <a:endParaRPr lang="en-GB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Can easily add new fields and types to our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API without impacting existing queries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No Need To Create A Custom Data Endpoints:</a:t>
            </a:r>
          </a:p>
          <a:p>
            <a:pPr marL="0" indent="0">
              <a:buNone/>
            </a:pPr>
            <a:endParaRPr lang="en-GB" sz="4000" b="1" dirty="0"/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Exact data requirements are specified on the client side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server will only return those requested by the client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1285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3CBC6-7DB4-4E54-BCC5-14F93A3F7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Some </a:t>
            </a:r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 Cons</a:t>
            </a:r>
          </a:p>
        </p:txBody>
      </p:sp>
    </p:spTree>
    <p:extLst>
      <p:ext uri="{BB962C8B-B14F-4D97-AF65-F5344CB8AC3E}">
        <p14:creationId xmlns:p14="http://schemas.microsoft.com/office/powerpoint/2010/main" val="27495979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3E33B-E8EA-469B-8B6C-6855B42BF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Denial of Service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B64BA-C5ED-40A9-A106-8E3FA7B2E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server can be attacked with overly complex queries that can consume all the resources of the server. 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Although not specific to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we have to be extra careful and have put in place mitigation functionality.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391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30914-AAD0-4E8D-9E2C-9D9BBCA57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 API request are most commonly implemented using HTTP POST: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581ED-7D63-41F6-945D-5C6E2ACC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endParaRPr lang="en-GB" dirty="0"/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You will need to set up your own caching support 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Requests can not be bookmarked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Request do not stay in browser history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You can require that the clients use GET for all requests, but it's not ideal, because mutations will get cached too</a:t>
            </a:r>
          </a:p>
        </p:txBody>
      </p:sp>
    </p:spTree>
    <p:extLst>
      <p:ext uri="{BB962C8B-B14F-4D97-AF65-F5344CB8AC3E}">
        <p14:creationId xmlns:p14="http://schemas.microsoft.com/office/powerpoint/2010/main" val="363422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C60F8-DD1F-4212-81B7-F83F830A3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Should you consider Using </a:t>
            </a:r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E9A8F-D1E3-4346-BC6C-5B56623FB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If you find yourself working with a scalable application that has rapidly-changing data,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could be a great solution.</a:t>
            </a:r>
          </a:p>
        </p:txBody>
      </p:sp>
    </p:spTree>
    <p:extLst>
      <p:ext uri="{BB962C8B-B14F-4D97-AF65-F5344CB8AC3E}">
        <p14:creationId xmlns:p14="http://schemas.microsoft.com/office/powerpoint/2010/main" val="975833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C1B4-9501-42C1-8603-CEB6C6309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endParaRPr lang="en-GB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C41F0-62B7-4E9C-8239-5307582A2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 query language for your API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 server-side runtime for executing queries 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It can provide a more efficient, powerful and flexible alternative to REST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Supports reading, writing (mutating) and subscribing to changes to data (Realtime updates)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765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5B909-8380-407F-98D1-5BBA276D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3602207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42CB-C496-4F73-A1FF-31C756A22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Questions…..</a:t>
            </a:r>
          </a:p>
        </p:txBody>
      </p:sp>
    </p:spTree>
    <p:extLst>
      <p:ext uri="{BB962C8B-B14F-4D97-AF65-F5344CB8AC3E}">
        <p14:creationId xmlns:p14="http://schemas.microsoft.com/office/powerpoint/2010/main" val="11846898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9982E-B2B4-483D-A055-2AB6C3B7D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287DA-39A8-4FAC-9B17-4822286D8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have a simple REST API and deal with data that is relatively consistent over time, you would be better off sticking with your REST API. For companies that deal with rapidly-changing data, and have the engineering resources to devote to rearchitecting their API platforms, </a:t>
            </a:r>
            <a:r>
              <a:rPr lang="en-GB" dirty="0" err="1"/>
              <a:t>GraphQL</a:t>
            </a:r>
            <a:r>
              <a:rPr lang="en-GB" dirty="0"/>
              <a:t> can solve many of the pain points experienced with REST APIs.</a:t>
            </a:r>
          </a:p>
          <a:p>
            <a:endParaRPr lang="en-GB" dirty="0"/>
          </a:p>
          <a:p>
            <a:r>
              <a:rPr lang="en-GB" dirty="0"/>
              <a:t>if you find yourself working with rapidly-changing data at scale, it could be a great solution for your business.</a:t>
            </a:r>
          </a:p>
        </p:txBody>
      </p:sp>
    </p:spTree>
    <p:extLst>
      <p:ext uri="{BB962C8B-B14F-4D97-AF65-F5344CB8AC3E}">
        <p14:creationId xmlns:p14="http://schemas.microsoft.com/office/powerpoint/2010/main" val="23554658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E8B8E-F033-42D5-980B-ED08ED791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91BEC-29C9-4BDB-9E64-C10725B1B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GraphQL</a:t>
            </a:r>
            <a:r>
              <a:rPr lang="en-GB" dirty="0"/>
              <a:t> is a data query language for APIs and a runtime for fulfilling those queries with your existing data.</a:t>
            </a:r>
          </a:p>
          <a:p>
            <a:endParaRPr lang="en-GB" dirty="0"/>
          </a:p>
          <a:p>
            <a:r>
              <a:rPr lang="en-GB" dirty="0" err="1"/>
              <a:t>GraphQL</a:t>
            </a:r>
            <a:r>
              <a:rPr lang="en-GB" dirty="0"/>
              <a:t> provides a complete and understandable description of the data in your API.</a:t>
            </a:r>
          </a:p>
          <a:p>
            <a:endParaRPr lang="en-GB" dirty="0"/>
          </a:p>
          <a:p>
            <a:r>
              <a:rPr lang="en-GB" dirty="0"/>
              <a:t>Gives clients the power to ask for exactly what they need and nothing more.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(Source: GraphQL.org)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99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C0F86-50CA-4304-AD41-45B8337EA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76603"/>
          </a:xfrm>
        </p:spPr>
        <p:txBody>
          <a:bodyPr>
            <a:normAutofit/>
          </a:bodyPr>
          <a:lstStyle/>
          <a:p>
            <a:r>
              <a:rPr lang="en-GB" sz="7200" b="1" u="sng" dirty="0">
                <a:latin typeface="Arial Black" panose="020B0A04020102020204" pitchFamily="34" charset="0"/>
                <a:cs typeface="Arial" panose="020B0604020202020204" pitchFamily="34" charset="0"/>
              </a:rPr>
              <a:t>Graph</a:t>
            </a:r>
            <a:r>
              <a:rPr lang="en-GB" sz="7200" b="1" dirty="0">
                <a:latin typeface="Arial Black" panose="020B0A04020102020204" pitchFamily="34" charset="0"/>
                <a:cs typeface="Arial" panose="020B0604020202020204" pitchFamily="34" charset="0"/>
              </a:rPr>
              <a:t>???QL</a:t>
            </a:r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C0A51745-70B0-4479-8FF8-9A6D17F335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30" r="23729" b="-1"/>
          <a:stretch/>
        </p:blipFill>
        <p:spPr>
          <a:xfrm>
            <a:off x="7556408" y="10"/>
            <a:ext cx="463559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44215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C4B2F-920D-4427-BBAB-D13309EBB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Application Data 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Graphs</a:t>
            </a: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80104-3D62-4B1F-89EE-D08724272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6348"/>
            <a:ext cx="10515600" cy="4351338"/>
          </a:xfrm>
        </p:spPr>
        <p:txBody>
          <a:bodyPr>
            <a:no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 lot of data in modern applications can be represented using a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Nodes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Edges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Nodes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 Represent Objects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Edges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 Represent relationship between these Object </a:t>
            </a:r>
          </a:p>
        </p:txBody>
      </p:sp>
    </p:spTree>
    <p:extLst>
      <p:ext uri="{BB962C8B-B14F-4D97-AF65-F5344CB8AC3E}">
        <p14:creationId xmlns:p14="http://schemas.microsoft.com/office/powerpoint/2010/main" val="205138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7B8BA-C2D0-4C4D-8E45-F921989A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21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GB" b="1" dirty="0">
                <a:solidFill>
                  <a:srgbClr val="000000"/>
                </a:solidFill>
                <a:latin typeface="Calibri"/>
              </a:rPr>
            </a:br>
            <a:r>
              <a:rPr lang="en-GB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Data Graph representation of an extract of data for a Book Application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GB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8B3AC8-6B53-4B30-A95D-6E795C8D9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30274"/>
            <a:ext cx="9153294" cy="440502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FBEC38-C322-4747-B669-2FCC1748B8C0}"/>
              </a:ext>
            </a:extLst>
          </p:cNvPr>
          <p:cNvSpPr txBox="1"/>
          <p:nvPr/>
        </p:nvSpPr>
        <p:spPr>
          <a:xfrm>
            <a:off x="838199" y="6531787"/>
            <a:ext cx="632687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Source: https://blog.apollographql.com/the-concepts-of-graphql-bc68bd819be3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428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6264D-638F-476A-A5B2-1A10C977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14" y="254333"/>
            <a:ext cx="10515600" cy="696759"/>
          </a:xfrm>
        </p:spPr>
        <p:txBody>
          <a:bodyPr>
            <a:norm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Simple GraphQL Query: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F42196-6444-48BB-9938-5E6A9CED3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64" y="950649"/>
            <a:ext cx="5238750" cy="2152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BBD168-63A5-4740-AA63-256364617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909" y="948370"/>
            <a:ext cx="5191125" cy="22479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06FAD2-A49D-490A-88CC-97A6EF505ED1}"/>
              </a:ext>
            </a:extLst>
          </p:cNvPr>
          <p:cNvSpPr/>
          <p:nvPr/>
        </p:nvSpPr>
        <p:spPr>
          <a:xfrm>
            <a:off x="6856909" y="179777"/>
            <a:ext cx="39421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this JSON: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84C72F-808C-4163-9CBC-F85EC840B9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642" y="3849737"/>
            <a:ext cx="5877374" cy="28284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000F3E-0E05-45B6-AF15-80DFC8A45D00}"/>
              </a:ext>
            </a:extLst>
          </p:cNvPr>
          <p:cNvSpPr txBox="1"/>
          <p:nvPr/>
        </p:nvSpPr>
        <p:spPr>
          <a:xfrm>
            <a:off x="1959077" y="3230616"/>
            <a:ext cx="11158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Representation Of Extracted Data: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53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BE61B-5173-404B-B1E7-B537A0E40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Fundamental Language Constructs</a:t>
            </a:r>
            <a:br>
              <a:rPr lang="en-GB" dirty="0"/>
            </a:b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CB7ACB-6C4A-4C51-9E6F-787D47E33487}"/>
              </a:ext>
            </a:extLst>
          </p:cNvPr>
          <p:cNvSpPr txBox="1"/>
          <p:nvPr/>
        </p:nvSpPr>
        <p:spPr>
          <a:xfrm>
            <a:off x="838200" y="1666142"/>
            <a:ext cx="705686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Schema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Resolvers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48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47342-65E1-4DA6-AC49-41E1D7C94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4602"/>
          </a:xfrm>
        </p:spPr>
        <p:txBody>
          <a:bodyPr>
            <a:normAutofit/>
          </a:bodyPr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40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49623-7E50-4A03-B2A3-9F5FB9232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566"/>
            <a:ext cx="10515600" cy="5075303"/>
          </a:xfrm>
        </p:spPr>
        <p:txBody>
          <a:bodyPr>
            <a:normAutofit lnSpcReduction="10000"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Used in the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server-side runtime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schema is the single source of truth in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applications.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Defines the data available from the API how clients can request data from it.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Used to validate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queries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Can be seen as a contract between the server and the client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88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1603</TotalTime>
  <Words>868</Words>
  <Application>Microsoft Office PowerPoint</Application>
  <PresentationFormat>Widescreen</PresentationFormat>
  <Paragraphs>171</Paragraphs>
  <Slides>33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Arial Black</vt:lpstr>
      <vt:lpstr>Calibri</vt:lpstr>
      <vt:lpstr>Calibri Light</vt:lpstr>
      <vt:lpstr>Office Theme</vt:lpstr>
      <vt:lpstr> GraphQL An Introduction</vt:lpstr>
      <vt:lpstr>Agenda:</vt:lpstr>
      <vt:lpstr>What is GraphQL</vt:lpstr>
      <vt:lpstr>Graph???QL</vt:lpstr>
      <vt:lpstr>Application Data Graphs</vt:lpstr>
      <vt:lpstr> A Data Graph representation of an extract of data for a Book Application: </vt:lpstr>
      <vt:lpstr>Simple GraphQL Query:</vt:lpstr>
      <vt:lpstr> Fundamental Language Constructs </vt:lpstr>
      <vt:lpstr>The GraphQL Schema</vt:lpstr>
      <vt:lpstr>GraphQL Schema Definition Language</vt:lpstr>
      <vt:lpstr>A Simple Schema</vt:lpstr>
      <vt:lpstr>Resolvers</vt:lpstr>
      <vt:lpstr>Queries</vt:lpstr>
      <vt:lpstr>PowerPoint Presentation</vt:lpstr>
      <vt:lpstr> Live Demo</vt:lpstr>
      <vt:lpstr>GraphQL Advantages</vt:lpstr>
      <vt:lpstr>Blog Application</vt:lpstr>
      <vt:lpstr>Blogging App With REST</vt:lpstr>
      <vt:lpstr>PowerPoint Presentation</vt:lpstr>
      <vt:lpstr>PowerPoint Presentation</vt:lpstr>
      <vt:lpstr>PowerPoint Presentation</vt:lpstr>
      <vt:lpstr>With REST…..</vt:lpstr>
      <vt:lpstr>Blogging App With GraphQL</vt:lpstr>
      <vt:lpstr>PowerPoint Presentation</vt:lpstr>
      <vt:lpstr>PowerPoint Presentation</vt:lpstr>
      <vt:lpstr>Some GraphQL Cons</vt:lpstr>
      <vt:lpstr>Denial of Service Attacks</vt:lpstr>
      <vt:lpstr>GraphQL API request are most commonly implemented using HTTP POST:</vt:lpstr>
      <vt:lpstr>Should you consider Using GraphQL?</vt:lpstr>
      <vt:lpstr>Thank You For Listening</vt:lpstr>
      <vt:lpstr>Questions…..</vt:lpstr>
      <vt:lpstr>Conclusion</vt:lpstr>
      <vt:lpstr>What Is GraphQL?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GraphQL An Introduction</dc:title>
  <dc:creator>Girish Patel</dc:creator>
  <cp:lastModifiedBy>Girish Patel</cp:lastModifiedBy>
  <cp:revision>57</cp:revision>
  <dcterms:created xsi:type="dcterms:W3CDTF">2019-04-03T16:56:07Z</dcterms:created>
  <dcterms:modified xsi:type="dcterms:W3CDTF">2019-04-12T14:31:57Z</dcterms:modified>
</cp:coreProperties>
</file>