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2" r:id="rId4"/>
    <p:sldId id="266" r:id="rId5"/>
    <p:sldId id="263" r:id="rId6"/>
    <p:sldId id="258" r:id="rId7"/>
    <p:sldId id="259" r:id="rId8"/>
    <p:sldId id="260" r:id="rId9"/>
    <p:sldId id="261" r:id="rId10"/>
    <p:sldId id="267" r:id="rId11"/>
    <p:sldId id="264" r:id="rId12"/>
    <p:sldId id="268" r:id="rId13"/>
    <p:sldId id="265" r:id="rId14"/>
    <p:sldId id="270" r:id="rId15"/>
    <p:sldId id="273" r:id="rId16"/>
    <p:sldId id="272" r:id="rId17"/>
    <p:sldId id="271" r:id="rId18"/>
    <p:sldId id="274" r:id="rId19"/>
    <p:sldId id="276" r:id="rId20"/>
    <p:sldId id="277" r:id="rId21"/>
    <p:sldId id="282" r:id="rId22"/>
    <p:sldId id="278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Fundamental Language Constructs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5398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Used in the </a:t>
            </a:r>
            <a:r>
              <a:rPr lang="en-GB" dirty="0" err="1"/>
              <a:t>GraphQL</a:t>
            </a:r>
            <a:r>
              <a:rPr lang="en-GB" dirty="0"/>
              <a:t> server-side runtime</a:t>
            </a:r>
          </a:p>
          <a:p>
            <a:r>
              <a:rPr lang="en-GB" dirty="0"/>
              <a:t>The </a:t>
            </a:r>
            <a:r>
              <a:rPr lang="en-GB" dirty="0" err="1"/>
              <a:t>GraphQL</a:t>
            </a:r>
            <a:r>
              <a:rPr lang="en-GB" dirty="0"/>
              <a:t> schema is the single source of truth in </a:t>
            </a:r>
            <a:r>
              <a:rPr lang="en-GB" dirty="0" err="1"/>
              <a:t>GraphQL</a:t>
            </a:r>
            <a:r>
              <a:rPr lang="en-GB"/>
              <a:t> applications.</a:t>
            </a:r>
            <a:endParaRPr lang="en-GB" dirty="0"/>
          </a:p>
          <a:p>
            <a:r>
              <a:rPr lang="en-GB" dirty="0"/>
              <a:t>Describes the data available from the API</a:t>
            </a:r>
          </a:p>
          <a:p>
            <a:endParaRPr lang="en-GB" dirty="0"/>
          </a:p>
          <a:p>
            <a:r>
              <a:rPr lang="en-GB" dirty="0"/>
              <a:t>Defines how clients can request data from the API</a:t>
            </a:r>
          </a:p>
          <a:p>
            <a:endParaRPr lang="en-GB" dirty="0"/>
          </a:p>
          <a:p>
            <a:r>
              <a:rPr lang="en-GB" dirty="0"/>
              <a:t>Validates </a:t>
            </a:r>
            <a:r>
              <a:rPr lang="en-GB" dirty="0" err="1"/>
              <a:t>GraphQL</a:t>
            </a:r>
            <a:r>
              <a:rPr lang="en-GB" dirty="0"/>
              <a:t> queries</a:t>
            </a:r>
          </a:p>
          <a:p>
            <a:endParaRPr lang="en-GB" dirty="0"/>
          </a:p>
          <a:p>
            <a:r>
              <a:rPr lang="en-GB" dirty="0"/>
              <a:t>Can be seen as a contract between the server and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6DF-E19C-4F5B-B2C9-6BBB883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3D01-E5BC-4DFE-8EED-C30C5519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en-GB" dirty="0"/>
              <a:t>One of the most common ways to define Schema</a:t>
            </a:r>
          </a:p>
          <a:p>
            <a:r>
              <a:rPr lang="en-GB" dirty="0"/>
              <a:t>Typed Language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Below is a simple example of an Object Type defined using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SDL: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09898-D6A6-422B-A205-4AF0BB1D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75" y="4464050"/>
            <a:ext cx="2962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8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3940" y="1567001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263975" y="1622867"/>
            <a:ext cx="394408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type Course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Object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defines the structure of the course ‘model’.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type Query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type of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Equivalent to </a:t>
            </a:r>
            <a:r>
              <a:rPr lang="en-GB" b="1" dirty="0"/>
              <a:t>GET </a:t>
            </a:r>
            <a:r>
              <a:rPr lang="en-GB" dirty="0"/>
              <a:t>in </a:t>
            </a:r>
            <a:r>
              <a:rPr lang="en-GB" b="1" dirty="0"/>
              <a:t>REST</a:t>
            </a:r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Other Root Types are: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Mutation: </a:t>
            </a:r>
            <a:r>
              <a:rPr lang="en-GB" dirty="0"/>
              <a:t>equivalent to POST, </a:t>
            </a:r>
          </a:p>
          <a:p>
            <a:r>
              <a:rPr lang="en-GB" dirty="0"/>
              <a:t>	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Subscription: </a:t>
            </a:r>
            <a:r>
              <a:rPr lang="en-GB" dirty="0"/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567001"/>
            <a:ext cx="3629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dirty="0"/>
              <a:t>Responsible for mapping operations to actual functions</a:t>
            </a:r>
          </a:p>
          <a:p>
            <a:endParaRPr lang="en-GB" dirty="0"/>
          </a:p>
          <a:p>
            <a:r>
              <a:rPr lang="en-GB" dirty="0"/>
              <a:t>operation called </a:t>
            </a:r>
            <a:r>
              <a:rPr lang="en-GB" b="1" dirty="0"/>
              <a:t>course </a:t>
            </a:r>
            <a:r>
              <a:rPr lang="en-GB" dirty="0"/>
              <a:t>inside </a:t>
            </a:r>
            <a:r>
              <a:rPr lang="en-GB" b="1" dirty="0"/>
              <a:t>type Query </a:t>
            </a:r>
            <a:r>
              <a:rPr lang="en-GB" dirty="0"/>
              <a:t>is mapped to </a:t>
            </a:r>
            <a:r>
              <a:rPr lang="en-GB" b="1" dirty="0" err="1"/>
              <a:t>getCourse</a:t>
            </a:r>
            <a:r>
              <a:rPr lang="en-GB" dirty="0"/>
              <a:t> function</a:t>
            </a:r>
          </a:p>
          <a:p>
            <a:endParaRPr lang="en-GB" dirty="0"/>
          </a:p>
          <a:p>
            <a:r>
              <a:rPr lang="en-GB" dirty="0"/>
              <a:t>operation called </a:t>
            </a:r>
            <a:r>
              <a:rPr lang="en-GB" b="1" dirty="0"/>
              <a:t>courses </a:t>
            </a:r>
            <a:r>
              <a:rPr lang="en-GB" dirty="0"/>
              <a:t>inside </a:t>
            </a:r>
            <a:r>
              <a:rPr lang="en-GB" b="1" dirty="0"/>
              <a:t>type Query </a:t>
            </a:r>
            <a:r>
              <a:rPr lang="en-GB" dirty="0"/>
              <a:t>is mapped to </a:t>
            </a:r>
            <a:r>
              <a:rPr lang="en-GB" b="1" dirty="0" err="1"/>
              <a:t>getCourses</a:t>
            </a:r>
            <a:r>
              <a:rPr lang="en-GB" dirty="0"/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E5061-6F51-404C-8604-75EA2206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801" y="365126"/>
            <a:ext cx="2857000" cy="6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98678" y="1273345"/>
            <a:ext cx="13188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163408" y="904013"/>
            <a:ext cx="16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181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242538" y="3815862"/>
            <a:ext cx="118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627067" y="3631195"/>
            <a:ext cx="103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7"/>
            <a:ext cx="4332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Operation type</a:t>
            </a:r>
            <a:r>
              <a:rPr lang="en-GB" dirty="0"/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Operation name: </a:t>
            </a:r>
            <a:r>
              <a:rPr lang="en-GB" dirty="0"/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Variable Definitions: </a:t>
            </a:r>
            <a:r>
              <a:rPr lang="en-GB" dirty="0"/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Fields: </a:t>
            </a:r>
            <a:r>
              <a:rPr lang="en-GB" dirty="0"/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401093" y="2389084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 to run on</a:t>
            </a:r>
            <a:r>
              <a:rPr lang="en-GB" b="1" dirty="0"/>
              <a:t> </a:t>
            </a:r>
            <a:r>
              <a:rPr lang="en-GB" dirty="0" err="1"/>
              <a:t>GraphQL</a:t>
            </a:r>
            <a:r>
              <a:rPr lang="en-GB" b="1" dirty="0"/>
              <a:t> </a:t>
            </a:r>
            <a:r>
              <a:rPr lang="en-GB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811" y="4196484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84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42" y="1305519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965079" y="1905123"/>
            <a:ext cx="104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Sent to </a:t>
            </a:r>
            <a:r>
              <a:rPr lang="en-GB" sz="800" dirty="0" err="1"/>
              <a:t>GraphQL</a:t>
            </a:r>
            <a:r>
              <a:rPr lang="en-GB" sz="800" dirty="0"/>
              <a:t> server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3DC2D-DB23-4363-8399-777D7AA1EE81}"/>
              </a:ext>
            </a:extLst>
          </p:cNvPr>
          <p:cNvSpPr txBox="1"/>
          <p:nvPr/>
        </p:nvSpPr>
        <p:spPr>
          <a:xfrm>
            <a:off x="3823853" y="2493888"/>
            <a:ext cx="1330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Validated against Schema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974" y="372023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/>
          <p:nvPr/>
        </p:nvCxnSpPr>
        <p:spPr>
          <a:xfrm>
            <a:off x="8315083" y="3860800"/>
            <a:ext cx="570299" cy="4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63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/>
          <p:nvPr/>
        </p:nvCxnSpPr>
        <p:spPr>
          <a:xfrm flipH="1">
            <a:off x="8124092" y="4651131"/>
            <a:ext cx="833882" cy="7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/>
          <p:nvPr/>
        </p:nvCxnSpPr>
        <p:spPr>
          <a:xfrm flipH="1">
            <a:off x="3823853" y="5802923"/>
            <a:ext cx="180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259623" y="439615"/>
            <a:ext cx="274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Put it all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7ACC09-60FE-433B-BCAF-A3D0C2D3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Live Demo</a:t>
            </a:r>
          </a:p>
        </p:txBody>
      </p:sp>
    </p:spTree>
    <p:extLst>
      <p:ext uri="{BB962C8B-B14F-4D97-AF65-F5344CB8AC3E}">
        <p14:creationId xmlns:p14="http://schemas.microsoft.com/office/powerpoint/2010/main" val="341798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DCA0-E10E-4C3B-907D-E1D36159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/>
              <a:t>Imagine we have build an API that lets us:</a:t>
            </a:r>
          </a:p>
          <a:p>
            <a:pPr marL="0" lvl="0" indent="0">
              <a:buNone/>
            </a:pPr>
            <a:r>
              <a:rPr lang="en-GB" sz="2000" dirty="0"/>
              <a:t> </a:t>
            </a:r>
          </a:p>
          <a:p>
            <a:r>
              <a:rPr lang="en-GB" sz="2000" dirty="0"/>
              <a:t>Retrieve user details </a:t>
            </a:r>
          </a:p>
          <a:p>
            <a:endParaRPr lang="en-GB" sz="2000" dirty="0"/>
          </a:p>
          <a:p>
            <a:r>
              <a:rPr lang="en-GB" sz="2000" dirty="0"/>
              <a:t>Shows the posts he/she has created</a:t>
            </a:r>
          </a:p>
          <a:p>
            <a:endParaRPr lang="en-GB" sz="2000" dirty="0"/>
          </a:p>
          <a:p>
            <a:r>
              <a:rPr lang="en-GB" sz="2000" dirty="0"/>
              <a:t>Shows the followers the user has.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Advantages Of GraphQL Over REST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Some Disadvantages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GraphQL Server Built Using Express.js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794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With REST, we might have the following endpoints: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/users/&lt;id&gt;</a:t>
            </a:r>
            <a:r>
              <a:rPr lang="en-GB" dirty="0"/>
              <a:t>  to fetch a user</a:t>
            </a:r>
          </a:p>
          <a:p>
            <a:endParaRPr lang="en-GB" dirty="0"/>
          </a:p>
          <a:p>
            <a:r>
              <a:rPr lang="en-GB" b="1" dirty="0"/>
              <a:t>/users/&lt;id&gt;/posts </a:t>
            </a:r>
            <a:r>
              <a:rPr lang="en-GB" dirty="0"/>
              <a:t>to fetch the post of that particular user</a:t>
            </a:r>
          </a:p>
          <a:p>
            <a:endParaRPr lang="en-GB" dirty="0"/>
          </a:p>
          <a:p>
            <a:r>
              <a:rPr lang="en-GB" b="1" dirty="0"/>
              <a:t>/users/&lt;id&gt;/followers </a:t>
            </a:r>
            <a:r>
              <a:rPr lang="en-GB" dirty="0"/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78" y="2902642"/>
            <a:ext cx="4230822" cy="20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Have to make three requests to different endpoints</a:t>
            </a:r>
          </a:p>
          <a:p>
            <a:endParaRPr lang="en-GB" dirty="0"/>
          </a:p>
          <a:p>
            <a:r>
              <a:rPr lang="en-GB" dirty="0"/>
              <a:t>You are </a:t>
            </a:r>
            <a:r>
              <a:rPr lang="en-GB" b="1" dirty="0" err="1"/>
              <a:t>overfetching</a:t>
            </a:r>
            <a:r>
              <a:rPr lang="en-GB" b="1" dirty="0"/>
              <a:t> </a:t>
            </a:r>
            <a:r>
              <a:rPr lang="en-GB" dirty="0"/>
              <a:t>since the endpoints return additional information that is not needed.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Blogging App With </a:t>
            </a:r>
            <a:r>
              <a:rPr lang="en-GB" dirty="0" err="1"/>
              <a:t>GraphQL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0711" y="0"/>
            <a:ext cx="6931289" cy="499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FC0A-DAA6-44EE-9A86-1F0816A86659}"/>
              </a:ext>
            </a:extLst>
          </p:cNvPr>
          <p:cNvSpPr txBox="1"/>
          <p:nvPr/>
        </p:nvSpPr>
        <p:spPr>
          <a:xfrm>
            <a:off x="95534" y="829063"/>
            <a:ext cx="4544705" cy="602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Only make a single request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GraphQL</a:t>
            </a:r>
            <a:r>
              <a:rPr lang="en-GB" sz="2400" dirty="0"/>
              <a:t> reduces network requests by allowing us fetch or retrieve all the data we need in a single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 (Client)  can specify exactly what data is required (no over fetching)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 can basically shift this multi-request complexity to the server-side and have the </a:t>
            </a:r>
            <a:r>
              <a:rPr lang="en-GB" sz="2400" dirty="0" err="1"/>
              <a:t>GraphQL</a:t>
            </a:r>
            <a:r>
              <a:rPr lang="en-GB" sz="2400" dirty="0"/>
              <a:t> layer deal with it</a:t>
            </a:r>
            <a:r>
              <a:rPr lang="en-GB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860F-7FEA-4F09-AF8D-219180B23DCE}"/>
              </a:ext>
            </a:extLst>
          </p:cNvPr>
          <p:cNvSpPr txBox="1"/>
          <p:nvPr/>
        </p:nvSpPr>
        <p:spPr>
          <a:xfrm>
            <a:off x="218364" y="163773"/>
            <a:ext cx="397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/>
              <a:t>GraphQL</a:t>
            </a:r>
            <a:r>
              <a:rPr lang="en-GB" sz="4000" b="1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421-50F2-45E6-992D-89C04A3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6"/>
            <a:ext cx="10515600" cy="615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No Need For Versioning</a:t>
            </a:r>
            <a:r>
              <a:rPr lang="en-GB" b="1" dirty="0"/>
              <a:t>:</a:t>
            </a:r>
          </a:p>
          <a:p>
            <a:r>
              <a:rPr lang="en-GB" dirty="0"/>
              <a:t>Can easily add new fields and types to our </a:t>
            </a:r>
            <a:r>
              <a:rPr lang="en-GB" dirty="0" err="1"/>
              <a:t>GraphQL</a:t>
            </a:r>
            <a:r>
              <a:rPr lang="en-GB" dirty="0"/>
              <a:t> API without impacting existing queries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000" b="1" dirty="0"/>
              <a:t>No Need To Create A Custom Data Endpoints:</a:t>
            </a:r>
          </a:p>
          <a:p>
            <a:r>
              <a:rPr lang="en-GB" dirty="0"/>
              <a:t>Exact data requirements are specified on the client side</a:t>
            </a:r>
          </a:p>
          <a:p>
            <a:r>
              <a:rPr lang="en-GB" dirty="0" err="1"/>
              <a:t>GraphQL</a:t>
            </a:r>
            <a:r>
              <a:rPr lang="en-GB" dirty="0"/>
              <a:t> server will only return those requested by the client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8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7AB7-21BA-4219-BC89-165D5CC6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Server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5F05-5729-4AC9-9DE6-24DE1BFF9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/>
              <a:t>GraphQL</a:t>
            </a:r>
            <a:r>
              <a:rPr lang="en-GB" dirty="0"/>
              <a:t> is a </a:t>
            </a:r>
            <a:r>
              <a:rPr lang="en-GB" b="1" dirty="0"/>
              <a:t>specification</a:t>
            </a:r>
            <a:r>
              <a:rPr lang="en-GB" dirty="0"/>
              <a:t> You will find server libraries to help you implement </a:t>
            </a:r>
            <a:r>
              <a:rPr lang="en-GB" dirty="0" err="1"/>
              <a:t>GraphQL</a:t>
            </a:r>
            <a:r>
              <a:rPr lang="en-GB" dirty="0"/>
              <a:t> in a variety of languages including: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3200" dirty="0"/>
              <a:t>C# / .NET, </a:t>
            </a:r>
          </a:p>
          <a:p>
            <a:r>
              <a:rPr lang="en-GB" sz="3200" dirty="0"/>
              <a:t>Clojure, </a:t>
            </a:r>
          </a:p>
          <a:p>
            <a:r>
              <a:rPr lang="en-GB" sz="3200" dirty="0"/>
              <a:t>Elixir, </a:t>
            </a:r>
          </a:p>
          <a:p>
            <a:r>
              <a:rPr lang="en-GB" sz="3200" dirty="0"/>
              <a:t>Erlang, </a:t>
            </a:r>
          </a:p>
          <a:p>
            <a:r>
              <a:rPr lang="en-GB" sz="3200" dirty="0"/>
              <a:t>Go,</a:t>
            </a:r>
          </a:p>
          <a:p>
            <a:r>
              <a:rPr lang="en-GB" sz="3200" dirty="0"/>
              <a:t>Groovy, </a:t>
            </a:r>
          </a:p>
          <a:p>
            <a:r>
              <a:rPr lang="en-GB" sz="3200" dirty="0"/>
              <a:t>Java, </a:t>
            </a:r>
          </a:p>
          <a:p>
            <a:r>
              <a:rPr lang="en-GB" sz="3200" dirty="0"/>
              <a:t>JavaScript, </a:t>
            </a:r>
          </a:p>
          <a:p>
            <a:r>
              <a:rPr lang="en-GB" sz="3200" dirty="0"/>
              <a:t>PHP, </a:t>
            </a:r>
          </a:p>
          <a:p>
            <a:r>
              <a:rPr lang="en-GB" sz="3200" dirty="0"/>
              <a:t>Python, </a:t>
            </a:r>
          </a:p>
          <a:p>
            <a:r>
              <a:rPr lang="en-GB" sz="3200" dirty="0"/>
              <a:t>Scala, </a:t>
            </a:r>
          </a:p>
          <a:p>
            <a:r>
              <a:rPr lang="en-GB" sz="3200" dirty="0"/>
              <a:t>Ruby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276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BC6-7DB4-4E54-BCC5-14F93A3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BA50-296D-4D95-8673-712118DF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https://stablekernel.com/advantages-and-disadvantages-of-graphql/</a:t>
            </a:r>
          </a:p>
        </p:txBody>
      </p:sp>
    </p:spTree>
    <p:extLst>
      <p:ext uri="{BB962C8B-B14F-4D97-AF65-F5344CB8AC3E}">
        <p14:creationId xmlns:p14="http://schemas.microsoft.com/office/powerpoint/2010/main" val="274959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039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GraphQL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query language for your API</a:t>
            </a:r>
          </a:p>
          <a:p>
            <a:endParaRPr lang="en-GB" dirty="0"/>
          </a:p>
          <a:p>
            <a:r>
              <a:rPr lang="en-GB" dirty="0"/>
              <a:t>And a server-side runtime for executing queries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7B97-6D77-4F49-B405-07CC25C9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/>
          <a:lstStyle/>
          <a:p>
            <a:r>
              <a:rPr lang="en-GB" dirty="0"/>
              <a:t>It can provide a more efficient, powerful and flexible alternative to REST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supports reading, writing (mutating) and subscribing to changes to data (</a:t>
            </a:r>
            <a:r>
              <a:rPr lang="en-GB" dirty="0" err="1"/>
              <a:t>realtime</a:t>
            </a:r>
            <a:r>
              <a:rPr lang="en-GB" dirty="0"/>
              <a:t> updates)</a:t>
            </a:r>
          </a:p>
          <a:p>
            <a:endParaRPr lang="en-GB" dirty="0"/>
          </a:p>
          <a:p>
            <a:r>
              <a:rPr lang="en-GB" dirty="0"/>
              <a:t>clients have the ability to dictate exactly what they need from the server and receive that data in a predictable way.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A lot of data in modern applications can be represented using a </a:t>
            </a:r>
            <a:r>
              <a:rPr lang="en-GB" sz="3600" b="1" dirty="0"/>
              <a:t>graph</a:t>
            </a:r>
            <a:r>
              <a:rPr lang="en-GB" sz="3600" dirty="0"/>
              <a:t> of </a:t>
            </a:r>
            <a:r>
              <a:rPr lang="en-GB" sz="3600" b="1" dirty="0"/>
              <a:t>Nodes</a:t>
            </a:r>
            <a:r>
              <a:rPr lang="en-GB" sz="3600" dirty="0"/>
              <a:t> and </a:t>
            </a:r>
            <a:r>
              <a:rPr lang="en-GB" sz="3600" b="1" dirty="0"/>
              <a:t>Edges</a:t>
            </a:r>
            <a:r>
              <a:rPr lang="en-GB" sz="3600" dirty="0"/>
              <a:t>,</a:t>
            </a:r>
          </a:p>
          <a:p>
            <a:endParaRPr lang="en-GB" sz="3600" dirty="0"/>
          </a:p>
          <a:p>
            <a:r>
              <a:rPr lang="en-GB" sz="3600" b="1" dirty="0"/>
              <a:t>Nodes</a:t>
            </a:r>
            <a:r>
              <a:rPr lang="en-GB" sz="3600" dirty="0"/>
              <a:t>: Represent Objects</a:t>
            </a:r>
          </a:p>
          <a:p>
            <a:endParaRPr lang="en-GB" sz="3600" dirty="0"/>
          </a:p>
          <a:p>
            <a:r>
              <a:rPr lang="en-GB" sz="3600" b="1" dirty="0"/>
              <a:t>Edges</a:t>
            </a:r>
            <a:r>
              <a:rPr lang="en-GB" sz="3600" dirty="0"/>
              <a:t>: Represent relationship between these Object </a:t>
            </a: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graph representation of an extract of data for a simple library catalogue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30274"/>
            <a:ext cx="9932307" cy="47799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254333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827</Words>
  <Application>Microsoft Office PowerPoint</Application>
  <PresentationFormat>Widescreen</PresentationFormat>
  <Paragraphs>170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GraphQL? </vt:lpstr>
      <vt:lpstr>What is GraphQL</vt:lpstr>
      <vt:lpstr>PowerPoint Presentation</vt:lpstr>
      <vt:lpstr>Graph???QL</vt:lpstr>
      <vt:lpstr>Application Data Graphs</vt:lpstr>
      <vt:lpstr> A data graph representation of an extract of data for a simple library catalogue: </vt:lpstr>
      <vt:lpstr>Simple GraphQL Query:</vt:lpstr>
      <vt:lpstr> Fundamental Language Constructs </vt:lpstr>
      <vt:lpstr>The GraphQL Schema</vt:lpstr>
      <vt:lpstr>GraphQL Schema Definition Language</vt:lpstr>
      <vt:lpstr>A Simple Schema</vt:lpstr>
      <vt:lpstr>Resolvers</vt:lpstr>
      <vt:lpstr>Queries</vt:lpstr>
      <vt:lpstr>PowerPoint Presentation</vt:lpstr>
      <vt:lpstr> Live Demo</vt:lpstr>
      <vt:lpstr>GraphQL Advantages</vt:lpstr>
      <vt:lpstr>Blog Application</vt:lpstr>
      <vt:lpstr>Blogging App With REST</vt:lpstr>
      <vt:lpstr>PowerPoint Presentation</vt:lpstr>
      <vt:lpstr>PowerPoint Presentation</vt:lpstr>
      <vt:lpstr>PowerPoint Presentation</vt:lpstr>
      <vt:lpstr>With REST…..</vt:lpstr>
      <vt:lpstr>Blogging App With GraphQL</vt:lpstr>
      <vt:lpstr>PowerPoint Presentation</vt:lpstr>
      <vt:lpstr>PowerPoint Presentation</vt:lpstr>
      <vt:lpstr>GraphQL Server Libraries</vt:lpstr>
      <vt:lpstr>GraphQL Disadvantages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26</cp:revision>
  <dcterms:created xsi:type="dcterms:W3CDTF">2019-04-03T16:56:07Z</dcterms:created>
  <dcterms:modified xsi:type="dcterms:W3CDTF">2019-04-11T16:58:05Z</dcterms:modified>
</cp:coreProperties>
</file>