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257" r:id="rId3"/>
    <p:sldId id="266" r:id="rId4"/>
    <p:sldId id="258" r:id="rId5"/>
    <p:sldId id="259" r:id="rId6"/>
    <p:sldId id="260" r:id="rId7"/>
    <p:sldId id="261" r:id="rId8"/>
    <p:sldId id="267" r:id="rId9"/>
    <p:sldId id="264" r:id="rId10"/>
    <p:sldId id="265" r:id="rId11"/>
    <p:sldId id="270" r:id="rId12"/>
    <p:sldId id="273" r:id="rId13"/>
    <p:sldId id="272" r:id="rId14"/>
    <p:sldId id="271" r:id="rId15"/>
    <p:sldId id="294" r:id="rId16"/>
    <p:sldId id="274" r:id="rId17"/>
    <p:sldId id="276" r:id="rId18"/>
    <p:sldId id="277" r:id="rId19"/>
    <p:sldId id="282" r:id="rId20"/>
    <p:sldId id="278" r:id="rId21"/>
    <p:sldId id="280" r:id="rId22"/>
    <p:sldId id="281" r:id="rId23"/>
    <p:sldId id="283" r:id="rId24"/>
    <p:sldId id="284" r:id="rId25"/>
    <p:sldId id="285" r:id="rId26"/>
    <p:sldId id="287" r:id="rId27"/>
    <p:sldId id="289" r:id="rId28"/>
    <p:sldId id="288" r:id="rId29"/>
    <p:sldId id="290" r:id="rId30"/>
    <p:sldId id="293" r:id="rId31"/>
    <p:sldId id="291" r:id="rId32"/>
    <p:sldId id="292" r:id="rId33"/>
    <p:sldId id="275" r:id="rId34"/>
    <p:sldId id="262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255" autoAdjust="0"/>
    <p:restoredTop sz="94660"/>
  </p:normalViewPr>
  <p:slideViewPr>
    <p:cSldViewPr snapToGrid="0">
      <p:cViewPr varScale="1">
        <p:scale>
          <a:sx n="79" d="100"/>
          <a:sy n="79" d="100"/>
        </p:scale>
        <p:origin x="12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A2C539-3BAE-43DA-89DD-3C2B65931CAB}" type="datetimeFigureOut">
              <a:rPr lang="en-GB" smtClean="0"/>
              <a:t>15/04/2019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719FC5-C3CA-4722-957E-A07B335E4D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44116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719FC5-C3CA-4722-957E-A07B335E4D2F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73154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719FC5-C3CA-4722-957E-A07B335E4D2F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78747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719FC5-C3CA-4722-957E-A07B335E4D2F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9736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B3DB1-E3E7-46FB-B279-79AE7AD9C1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F09BA0-8BD1-48DB-9499-9B213EEDC8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E23F21-2DE6-468B-A65F-6DA194C5B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DB570-57FC-4C94-8057-F2D76F2B7762}" type="datetimeFigureOut">
              <a:rPr lang="en-GB" smtClean="0"/>
              <a:t>15/04/2019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3D5601-3795-497E-91AF-B1FF97625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4A057B-CBA5-4F66-B4BE-E27D3B360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549E1-168D-40AD-AE75-2E0340D84A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2642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BF8EE-F915-4554-B33E-A519D6B87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7EFAF6-685A-4880-BB71-95C3E6333B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388168-FF5B-4EC0-B3DB-6BA878EB1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DB570-57FC-4C94-8057-F2D76F2B7762}" type="datetimeFigureOut">
              <a:rPr lang="en-GB" smtClean="0"/>
              <a:t>15/04/2019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9636F2-A8E6-46D6-8045-42B4AC54B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8FDDA8-6C94-438F-98E8-2DEE929C8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549E1-168D-40AD-AE75-2E0340D84A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5375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C6A29D-2B91-4DC1-A59E-BECE9DB8A8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57B45B-C74D-47C2-9F18-4265359A52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F87175-B078-4A39-AE60-0F01AF17F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DB570-57FC-4C94-8057-F2D76F2B7762}" type="datetimeFigureOut">
              <a:rPr lang="en-GB" smtClean="0"/>
              <a:t>15/04/2019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C6569E-FE36-4AD1-8F0A-2476432B4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382DEF-A804-42E9-BB43-B985D454A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549E1-168D-40AD-AE75-2E0340D84A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8766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D3680-ADF7-4321-ACD5-D9F4E7BFC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15BB4E-0DF8-4800-A528-5AE6C4B12B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50CCFB-8B26-41F7-8F20-BEBECBDF5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DB570-57FC-4C94-8057-F2D76F2B7762}" type="datetimeFigureOut">
              <a:rPr lang="en-GB" smtClean="0"/>
              <a:t>15/04/2019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3FC0F2-F6ED-4754-95FE-FEEF5DA6F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1980EE-D001-4110-BCEA-5D78B2E0A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549E1-168D-40AD-AE75-2E0340D84A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3692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61B66-61B1-484B-8BA4-6064F7EBB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B6A686-720F-4BE6-8CC7-B9AC98A138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016393-EE8B-4C38-B421-A73976CA0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DB570-57FC-4C94-8057-F2D76F2B7762}" type="datetimeFigureOut">
              <a:rPr lang="en-GB" smtClean="0"/>
              <a:t>15/04/2019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8755F7-BAA1-4676-9BAA-4A9E14CDF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FB29B-627D-4692-BF0B-7ABBEFCDB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549E1-168D-40AD-AE75-2E0340D84A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5734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6241D-4C57-46D3-809D-7A8A40104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11C0F-8D5C-4F3F-B161-916C819186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79B178-C8CD-482D-8FB3-AF161FCA32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6FB698-736C-46FF-A813-0E4E744CC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DB570-57FC-4C94-8057-F2D76F2B7762}" type="datetimeFigureOut">
              <a:rPr lang="en-GB" smtClean="0"/>
              <a:t>15/04/2019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51563D-31C5-4F21-A9C1-56BAC8398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D15EEE-D3DE-4B74-AC50-086201BA6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549E1-168D-40AD-AE75-2E0340D84A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7735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323A7-4F8D-4885-8A61-C202E37A1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89A521-D0FE-4964-B998-B8316BADC0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FE53F0-2B24-43BC-8F8D-5A24A52C9A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C8F930-6A6B-4A91-9D81-5805E84367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BCBFDD-F720-4B89-9641-16FECCFF6D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536F9E-55EE-404B-B30C-49C6D9B74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DB570-57FC-4C94-8057-F2D76F2B7762}" type="datetimeFigureOut">
              <a:rPr lang="en-GB" smtClean="0"/>
              <a:t>15/04/2019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CABE43-386A-496E-8AB2-2662CA9AD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739B2F-A01E-43BE-B03C-A955F912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549E1-168D-40AD-AE75-2E0340D84A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2023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E43A3-4720-4B81-A2EE-BA5E42678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F4F53B-1813-493F-933B-B573BDC41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DB570-57FC-4C94-8057-F2D76F2B7762}" type="datetimeFigureOut">
              <a:rPr lang="en-GB" smtClean="0"/>
              <a:t>15/04/2019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629C28-FEFF-4F62-8CB6-37D4F5274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659406-A5F9-410B-9C38-CB396D1A5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549E1-168D-40AD-AE75-2E0340D84A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2805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C48D2B-A76E-40C2-9426-C88E933CB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DB570-57FC-4C94-8057-F2D76F2B7762}" type="datetimeFigureOut">
              <a:rPr lang="en-GB" smtClean="0"/>
              <a:t>15/04/2019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5BD0DD-2EEC-40F1-B4B6-480F92518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772818-B430-4B11-93D1-4BCB85363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549E1-168D-40AD-AE75-2E0340D84A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340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F9486-2785-46BC-B59B-56640FAA0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F42DB9-FDBF-4E6C-83FB-0537B12F65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79179E-5667-4298-AD37-AB5A9AEAD6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DB3820-8A3E-4A14-8F5F-0AA887118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DB570-57FC-4C94-8057-F2D76F2B7762}" type="datetimeFigureOut">
              <a:rPr lang="en-GB" smtClean="0"/>
              <a:t>15/04/2019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4277EB-33AF-4EA3-8DA5-859D163F8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4979C4-A379-4225-85FF-3690B351C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549E1-168D-40AD-AE75-2E0340D84A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5430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CA49D-99F3-423D-ACC6-523BF9A19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72D872-BF45-45C6-97A8-4EA02B244D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85F229-5E25-47ED-B913-C6687DC9D8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3DBAA0-56A8-4535-B4A5-0E72936D0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DB570-57FC-4C94-8057-F2D76F2B7762}" type="datetimeFigureOut">
              <a:rPr lang="en-GB" smtClean="0"/>
              <a:t>15/04/2019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F50136-90DF-41B3-B416-C4699415A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6DE71E-ACD8-424D-B916-AF2A002EE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549E1-168D-40AD-AE75-2E0340D84A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940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3C0E28-17AF-4593-9C41-DAC5A622D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70D17B-B40C-4DE6-9E22-A16E101A17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B3CA0C-6703-4B0D-8164-A0428BA36C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ADB570-57FC-4C94-8057-F2D76F2B7762}" type="datetimeFigureOut">
              <a:rPr lang="en-GB" smtClean="0"/>
              <a:t>15/04/2019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FFA212-351B-4973-B5CC-315D9D5BF3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AF3864-D25E-40F9-B621-7FCBEBA0BA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6549E1-168D-40AD-AE75-2E0340D84A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2497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AEA62-644F-4DF1-A084-46E523C242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6749" y="1191638"/>
            <a:ext cx="9578502" cy="2388139"/>
          </a:xfrm>
        </p:spPr>
        <p:txBody>
          <a:bodyPr>
            <a:normAutofit fontScale="90000"/>
          </a:bodyPr>
          <a:lstStyle/>
          <a:p>
            <a:br>
              <a:rPr lang="en-GB" dirty="0"/>
            </a:br>
            <a:r>
              <a:rPr lang="en-GB" sz="9600" b="1" dirty="0">
                <a:latin typeface="Arial" panose="020B0604020202020204" pitchFamily="34" charset="0"/>
                <a:cs typeface="Arial" panose="020B0604020202020204" pitchFamily="34" charset="0"/>
              </a:rPr>
              <a:t>GraphQL</a:t>
            </a:r>
            <a:br>
              <a:rPr lang="en-GB" sz="96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3100" b="1" dirty="0">
                <a:latin typeface="Arial" panose="020B0604020202020204" pitchFamily="34" charset="0"/>
                <a:cs typeface="Arial" panose="020B0604020202020204" pitchFamily="34" charset="0"/>
              </a:rPr>
              <a:t>An Introduction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EA94A9-3BF7-486C-8D9F-F6E30339FC0F}"/>
              </a:ext>
            </a:extLst>
          </p:cNvPr>
          <p:cNvSpPr txBox="1"/>
          <p:nvPr/>
        </p:nvSpPr>
        <p:spPr>
          <a:xfrm>
            <a:off x="1575881" y="5861117"/>
            <a:ext cx="539236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By Girish Patel</a:t>
            </a:r>
          </a:p>
          <a:p>
            <a:endParaRPr lang="en-GB" dirty="0"/>
          </a:p>
          <a:p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63239D4-27C6-4F8B-9219-8313D74CB5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3874" y="3801080"/>
            <a:ext cx="1344252" cy="1512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1206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5D02D-56B8-4AE2-AF9C-CA9EB7641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52555" y="170985"/>
            <a:ext cx="4588529" cy="1270660"/>
          </a:xfrm>
        </p:spPr>
        <p:txBody>
          <a:bodyPr>
            <a:normAutofit/>
          </a:bodyPr>
          <a:lstStyle/>
          <a:p>
            <a:r>
              <a:rPr lang="en-GB" sz="4000" b="1" dirty="0">
                <a:latin typeface="Arial" panose="020B0604020202020204" pitchFamily="34" charset="0"/>
                <a:cs typeface="Arial" panose="020B0604020202020204" pitchFamily="34" charset="0"/>
              </a:rPr>
              <a:t>A Simple Schema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8B58097-2BF9-43E7-AAAB-FD10893454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17752" y="1690688"/>
            <a:ext cx="3944085" cy="513404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C684E0E-CBBD-47CC-80B0-955236168D9B}"/>
              </a:ext>
            </a:extLst>
          </p:cNvPr>
          <p:cNvSpPr txBox="1"/>
          <p:nvPr/>
        </p:nvSpPr>
        <p:spPr>
          <a:xfrm>
            <a:off x="410830" y="806315"/>
            <a:ext cx="3944085" cy="7848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type Course</a:t>
            </a:r>
          </a:p>
          <a:p>
            <a:endParaRPr lang="en-GB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An Object Type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Defines the structure of the course ‘model’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type Query</a:t>
            </a:r>
          </a:p>
          <a:p>
            <a:endParaRPr lang="en-GB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A Root 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Equivalent to </a:t>
            </a: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GET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REST</a:t>
            </a: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Other Root Types are:</a:t>
            </a:r>
          </a:p>
          <a:p>
            <a:endParaRPr lang="en-GB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type Mutation: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equivalent to POST, UPDATE and DELETE in REST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type Subscription: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Provides Realtime Updates. Currently experimental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5EA68D6-6BC3-478D-904A-86F9E31E69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4915" y="1690688"/>
            <a:ext cx="3629025" cy="343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054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CE1D4-FACE-4C30-8601-10CDB72DE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191992" cy="1325563"/>
          </a:xfrm>
        </p:spPr>
        <p:txBody>
          <a:bodyPr>
            <a:normAutofit/>
          </a:bodyPr>
          <a:lstStyle/>
          <a:p>
            <a:r>
              <a:rPr lang="en-GB" sz="4000" b="1" dirty="0">
                <a:latin typeface="Arial" panose="020B0604020202020204" pitchFamily="34" charset="0"/>
                <a:cs typeface="Arial" panose="020B0604020202020204" pitchFamily="34" charset="0"/>
              </a:rPr>
              <a:t>Resolvers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FCA24-5BEE-4241-8497-D547DB502F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90688"/>
            <a:ext cx="7418697" cy="4730300"/>
          </a:xfrm>
        </p:spPr>
        <p:txBody>
          <a:bodyPr/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Responsible for mapping operations to actual functions</a:t>
            </a: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Operation called </a:t>
            </a: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course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inside </a:t>
            </a: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type Query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is mapped to </a:t>
            </a:r>
            <a:r>
              <a:rPr lang="en-GB" b="1" dirty="0" err="1">
                <a:latin typeface="Arial" panose="020B0604020202020204" pitchFamily="34" charset="0"/>
                <a:cs typeface="Arial" panose="020B0604020202020204" pitchFamily="34" charset="0"/>
              </a:rPr>
              <a:t>getCourse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function</a:t>
            </a: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Operation called </a:t>
            </a: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courses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inside </a:t>
            </a: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type Query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is mapped to </a:t>
            </a:r>
            <a:r>
              <a:rPr lang="en-GB" b="1" dirty="0" err="1">
                <a:latin typeface="Arial" panose="020B0604020202020204" pitchFamily="34" charset="0"/>
                <a:cs typeface="Arial" panose="020B0604020202020204" pitchFamily="34" charset="0"/>
              </a:rPr>
              <a:t>getCourses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function</a:t>
            </a:r>
          </a:p>
          <a:p>
            <a:endParaRPr lang="en-GB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17D40B-B9D3-4CF7-A687-FDD9F2EC1D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6325" y="0"/>
            <a:ext cx="3215675" cy="6858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767AE71-480F-4D74-A8FA-C8CE72CBAA84}"/>
              </a:ext>
            </a:extLst>
          </p:cNvPr>
          <p:cNvSpPr/>
          <p:nvPr/>
        </p:nvSpPr>
        <p:spPr>
          <a:xfrm>
            <a:off x="8976325" y="2980706"/>
            <a:ext cx="1996475" cy="9975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6476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FAF20-FFF6-4E47-84B4-50B14FD45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510141" cy="1325563"/>
          </a:xfrm>
        </p:spPr>
        <p:txBody>
          <a:bodyPr>
            <a:normAutofit/>
          </a:bodyPr>
          <a:lstStyle/>
          <a:p>
            <a:r>
              <a:rPr lang="en-GB" sz="4000" b="1" dirty="0">
                <a:latin typeface="Arial" panose="020B0604020202020204" pitchFamily="34" charset="0"/>
                <a:cs typeface="Arial" panose="020B0604020202020204" pitchFamily="34" charset="0"/>
              </a:rPr>
              <a:t>Queries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CE95CBC-E5E1-49DD-9724-70E2D65E1E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790908" y="2575250"/>
            <a:ext cx="3467100" cy="2381250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6DF41F3-C8D3-48C5-8B0A-CC8BD0BDB5F1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6996158" y="1273345"/>
            <a:ext cx="2520" cy="1329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7B05566-AD28-4C67-A322-9388DC979211}"/>
              </a:ext>
            </a:extLst>
          </p:cNvPr>
          <p:cNvSpPr txBox="1"/>
          <p:nvPr/>
        </p:nvSpPr>
        <p:spPr>
          <a:xfrm>
            <a:off x="6008915" y="904013"/>
            <a:ext cx="1974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Operation Type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78E6112-6415-4F21-98EC-B5DD9B2F92D5}"/>
              </a:ext>
            </a:extLst>
          </p:cNvPr>
          <p:cNvCxnSpPr>
            <a:cxnSpLocks/>
          </p:cNvCxnSpPr>
          <p:nvPr/>
        </p:nvCxnSpPr>
        <p:spPr>
          <a:xfrm>
            <a:off x="7860323" y="1690688"/>
            <a:ext cx="0" cy="9021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D0F6A8A-452B-4636-975C-8853468D9682}"/>
              </a:ext>
            </a:extLst>
          </p:cNvPr>
          <p:cNvSpPr txBox="1"/>
          <p:nvPr/>
        </p:nvSpPr>
        <p:spPr>
          <a:xfrm>
            <a:off x="7498737" y="1326200"/>
            <a:ext cx="2053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Operation name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9FAE0AC-14A9-4EF2-B0F7-BA649C5A354E}"/>
              </a:ext>
            </a:extLst>
          </p:cNvPr>
          <p:cNvCxnSpPr/>
          <p:nvPr/>
        </p:nvCxnSpPr>
        <p:spPr>
          <a:xfrm>
            <a:off x="9135208" y="2141761"/>
            <a:ext cx="0" cy="4607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232AD55-A07E-406F-BC6B-61154BE0F653}"/>
              </a:ext>
            </a:extLst>
          </p:cNvPr>
          <p:cNvSpPr txBox="1"/>
          <p:nvPr/>
        </p:nvSpPr>
        <p:spPr>
          <a:xfrm>
            <a:off x="8998101" y="1777274"/>
            <a:ext cx="2519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Variable Definitions</a:t>
            </a:r>
          </a:p>
        </p:txBody>
      </p:sp>
      <p:sp>
        <p:nvSpPr>
          <p:cNvPr id="18" name="Left Brace 17">
            <a:extLst>
              <a:ext uri="{FF2B5EF4-FFF2-40B4-BE49-F238E27FC236}">
                <a16:creationId xmlns:a16="http://schemas.microsoft.com/office/drawing/2014/main" id="{4C632083-2939-4227-8EDB-B7D99BE6CF11}"/>
              </a:ext>
            </a:extLst>
          </p:cNvPr>
          <p:cNvSpPr/>
          <p:nvPr/>
        </p:nvSpPr>
        <p:spPr>
          <a:xfrm>
            <a:off x="7288822" y="3288323"/>
            <a:ext cx="137863" cy="105507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91E28C2-BC74-4DEC-9725-E661BDA2BAA2}"/>
              </a:ext>
            </a:extLst>
          </p:cNvPr>
          <p:cNvCxnSpPr>
            <a:cxnSpLocks/>
          </p:cNvCxnSpPr>
          <p:nvPr/>
        </p:nvCxnSpPr>
        <p:spPr>
          <a:xfrm>
            <a:off x="6383215" y="3815862"/>
            <a:ext cx="10434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5EC9195-7396-43E9-B8D8-EAAC12A5DC5B}"/>
              </a:ext>
            </a:extLst>
          </p:cNvPr>
          <p:cNvSpPr txBox="1"/>
          <p:nvPr/>
        </p:nvSpPr>
        <p:spPr>
          <a:xfrm>
            <a:off x="5401093" y="3631195"/>
            <a:ext cx="885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Fields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4D70436-4062-41B3-9AB5-4E18999E1AEA}"/>
              </a:ext>
            </a:extLst>
          </p:cNvPr>
          <p:cNvSpPr txBox="1"/>
          <p:nvPr/>
        </p:nvSpPr>
        <p:spPr>
          <a:xfrm>
            <a:off x="476982" y="1690686"/>
            <a:ext cx="430162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Operation type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: either a query, mutation or subscription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Operation name: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Optional but</a:t>
            </a: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for debugging and server-side logging reasons, it’s useful to give your queries meaningful names.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Variable Definitions: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where you declare the types of variables you are planning to provide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Fields: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What data we want returned from query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936F1BE-EF40-4FE7-AF97-18183C2DF889}"/>
              </a:ext>
            </a:extLst>
          </p:cNvPr>
          <p:cNvCxnSpPr>
            <a:cxnSpLocks/>
          </p:cNvCxnSpPr>
          <p:nvPr/>
        </p:nvCxnSpPr>
        <p:spPr>
          <a:xfrm flipV="1">
            <a:off x="6383215" y="3121848"/>
            <a:ext cx="817784" cy="82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DADFE7A5-8162-477E-89C1-507970D8E716}"/>
              </a:ext>
            </a:extLst>
          </p:cNvPr>
          <p:cNvSpPr txBox="1"/>
          <p:nvPr/>
        </p:nvSpPr>
        <p:spPr>
          <a:xfrm>
            <a:off x="5317640" y="2410725"/>
            <a:ext cx="12924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Query to run on </a:t>
            </a:r>
            <a:r>
              <a:rPr lang="en-GB" b="1" dirty="0" err="1">
                <a:latin typeface="Arial" panose="020B0604020202020204" pitchFamily="34" charset="0"/>
                <a:cs typeface="Arial" panose="020B0604020202020204" pitchFamily="34" charset="0"/>
              </a:rPr>
              <a:t>GraphQL</a:t>
            </a: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 Server</a:t>
            </a:r>
          </a:p>
        </p:txBody>
      </p:sp>
    </p:spTree>
    <p:extLst>
      <p:ext uri="{BB962C8B-B14F-4D97-AF65-F5344CB8AC3E}">
        <p14:creationId xmlns:p14="http://schemas.microsoft.com/office/powerpoint/2010/main" val="2625303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B636BB9-33BF-44EC-8AD6-4260F27692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01811" y="4196484"/>
            <a:ext cx="3933825" cy="2686050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8BCC22E-A651-4BAB-9753-7AC4395BC90E}"/>
              </a:ext>
            </a:extLst>
          </p:cNvPr>
          <p:cNvCxnSpPr>
            <a:cxnSpLocks/>
          </p:cNvCxnSpPr>
          <p:nvPr/>
        </p:nvCxnSpPr>
        <p:spPr>
          <a:xfrm>
            <a:off x="3562126" y="2403764"/>
            <a:ext cx="18496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3BBBFC4E-BB3B-4FE6-A4A7-2499262873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1742" y="1305519"/>
            <a:ext cx="2796789" cy="274607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3FDDC16-05EC-4804-8AE0-AAE31FE8C37A}"/>
              </a:ext>
            </a:extLst>
          </p:cNvPr>
          <p:cNvSpPr txBox="1"/>
          <p:nvPr/>
        </p:nvSpPr>
        <p:spPr>
          <a:xfrm>
            <a:off x="3775996" y="1572767"/>
            <a:ext cx="14218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Arial" panose="020B0604020202020204" pitchFamily="34" charset="0"/>
                <a:cs typeface="Arial" panose="020B0604020202020204" pitchFamily="34" charset="0"/>
              </a:rPr>
              <a:t>Query sent to server and validated against Schema 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868F457-30B0-499A-97EB-9222F36A6B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57974" y="3720234"/>
            <a:ext cx="2828925" cy="1504950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C68C2FD-6FB6-469E-BC8D-9418E59CA1B3}"/>
              </a:ext>
            </a:extLst>
          </p:cNvPr>
          <p:cNvCxnSpPr/>
          <p:nvPr/>
        </p:nvCxnSpPr>
        <p:spPr>
          <a:xfrm>
            <a:off x="8315083" y="3860800"/>
            <a:ext cx="570299" cy="489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10B16741-61CE-4027-9848-410E447746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31063" y="5419117"/>
            <a:ext cx="2828925" cy="1215242"/>
          </a:xfrm>
          <a:prstGeom prst="rect">
            <a:avLst/>
          </a:prstGeom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F99996B-6FF4-4416-B30E-131BEB855BA0}"/>
              </a:ext>
            </a:extLst>
          </p:cNvPr>
          <p:cNvCxnSpPr/>
          <p:nvPr/>
        </p:nvCxnSpPr>
        <p:spPr>
          <a:xfrm flipH="1">
            <a:off x="8124092" y="4651131"/>
            <a:ext cx="833882" cy="7121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BA1D4C1-B508-4E66-A6C7-896B5474CD19}"/>
              </a:ext>
            </a:extLst>
          </p:cNvPr>
          <p:cNvCxnSpPr/>
          <p:nvPr/>
        </p:nvCxnSpPr>
        <p:spPr>
          <a:xfrm flipH="1">
            <a:off x="3823853" y="5802923"/>
            <a:ext cx="18072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38E1B787-2A56-4D9B-8746-2AB9207A530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3258" y="1458953"/>
            <a:ext cx="3467100" cy="238125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B9C98BDE-48B7-4CEA-B4C6-48CB1983F5E2}"/>
              </a:ext>
            </a:extLst>
          </p:cNvPr>
          <p:cNvSpPr txBox="1"/>
          <p:nvPr/>
        </p:nvSpPr>
        <p:spPr>
          <a:xfrm>
            <a:off x="2184116" y="257102"/>
            <a:ext cx="5649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Put it all together</a:t>
            </a:r>
            <a:endParaRPr lang="en-GB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8840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17ACC09-60FE-433B-BCAF-A3D0C2D38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866899"/>
            <a:ext cx="6105194" cy="320781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GB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Demonstration Of A Simple NodeJS </a:t>
            </a:r>
            <a:r>
              <a:rPr lang="en-GB" b="1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GraphQL</a:t>
            </a:r>
            <a:r>
              <a:rPr lang="en-GB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Server</a:t>
            </a:r>
            <a:endParaRPr lang="en-US" b="1" kern="120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79843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7AE23-7EE8-4A86-A4AA-CD17F6990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Live Demonstration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A25EB6-0680-4A57-A123-928EB7CD72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simple </a:t>
            </a:r>
            <a:r>
              <a:rPr lang="en-GB" dirty="0" err="1"/>
              <a:t>GraphQL</a:t>
            </a:r>
            <a:r>
              <a:rPr lang="en-GB" dirty="0"/>
              <a:t> Server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51344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1D11C-B418-49B3-898F-A7C84CA22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b="1" dirty="0" err="1">
                <a:latin typeface="Arial" panose="020B0604020202020204" pitchFamily="34" charset="0"/>
                <a:cs typeface="Arial" panose="020B0604020202020204" pitchFamily="34" charset="0"/>
              </a:rPr>
              <a:t>GraphQL</a:t>
            </a:r>
            <a:r>
              <a:rPr lang="en-GB" sz="4000" b="1" dirty="0">
                <a:latin typeface="Arial" panose="020B0604020202020204" pitchFamily="34" charset="0"/>
                <a:cs typeface="Arial" panose="020B0604020202020204" pitchFamily="34" charset="0"/>
              </a:rPr>
              <a:t> Pros</a:t>
            </a:r>
          </a:p>
        </p:txBody>
      </p:sp>
    </p:spTree>
    <p:extLst>
      <p:ext uri="{BB962C8B-B14F-4D97-AF65-F5344CB8AC3E}">
        <p14:creationId xmlns:p14="http://schemas.microsoft.com/office/powerpoint/2010/main" val="41523423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03389-E6D6-464A-9E41-A404679E3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sz="4000" b="1" dirty="0">
                <a:latin typeface="Arial" panose="020B0604020202020204" pitchFamily="34" charset="0"/>
                <a:cs typeface="Arial" panose="020B0604020202020204" pitchFamily="34" charset="0"/>
              </a:rPr>
              <a:t>Blog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21BF0F-99A7-440D-B2EA-27565F6D8F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639232" cy="4351338"/>
          </a:xfrm>
          <a:noFill/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GB" dirty="0"/>
              <a:t>Imagine we have to build an API that lets us:</a:t>
            </a:r>
          </a:p>
          <a:p>
            <a:pPr marL="0" lvl="0" indent="0">
              <a:buNone/>
            </a:pPr>
            <a:r>
              <a:rPr lang="en-GB" dirty="0"/>
              <a:t> </a:t>
            </a:r>
          </a:p>
          <a:p>
            <a:r>
              <a:rPr lang="en-GB" dirty="0"/>
              <a:t>Retrieve user’s name </a:t>
            </a:r>
          </a:p>
          <a:p>
            <a:endParaRPr lang="en-GB" dirty="0"/>
          </a:p>
          <a:p>
            <a:r>
              <a:rPr lang="en-GB" dirty="0"/>
              <a:t>Shows the posts he/she has created</a:t>
            </a:r>
          </a:p>
          <a:p>
            <a:endParaRPr lang="en-GB" dirty="0"/>
          </a:p>
          <a:p>
            <a:r>
              <a:rPr lang="en-GB" dirty="0"/>
              <a:t>Shows the followers the user has.</a:t>
            </a:r>
          </a:p>
          <a:p>
            <a:endParaRPr lang="en-GB" dirty="0"/>
          </a:p>
          <a:p>
            <a:endParaRPr lang="en-GB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AC3FA8-248E-40DA-A3C2-73A96FD594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5536" y="1253613"/>
            <a:ext cx="4457131" cy="5397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7822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CD4F8-1FCA-427D-8F89-2CFB2D6F1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b="1" dirty="0">
                <a:latin typeface="Arial" panose="020B0604020202020204" pitchFamily="34" charset="0"/>
                <a:cs typeface="Arial" panose="020B0604020202020204" pitchFamily="34" charset="0"/>
              </a:rPr>
              <a:t>Blogging App With 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0DCB0D-817C-4150-B909-87CD3337A3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007942" cy="466725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With REST, we might have the following endpoints:</a:t>
            </a:r>
          </a:p>
          <a:p>
            <a:pPr marL="0" indent="0">
              <a:buNone/>
            </a:pP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/users/&lt;id&gt;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 to fetch a user</a:t>
            </a: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/users/&lt;id&gt;/posts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to fetch the post of that particular user</a:t>
            </a: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/users/&lt;id&gt;/followers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to fetch the followers of that particular user</a:t>
            </a:r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C1C2CF-79EC-4EDD-B7F0-448E89D8EA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5193" y="2624447"/>
            <a:ext cx="4816806" cy="2286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110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DD73423-8C3A-4006-9FB0-CDFBAB53C5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814" y="136478"/>
            <a:ext cx="11985486" cy="6721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88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50500-FC78-4BA6-B721-73EE72597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Agenda</a:t>
            </a:r>
            <a:r>
              <a:rPr lang="en-GB" b="1" dirty="0">
                <a:latin typeface="Arial Black" panose="020B0A04020102020204" pitchFamily="34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7F16F6-016F-4E9A-905D-D1DF3CBF69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b="1" dirty="0">
                <a:latin typeface="Arial" panose="020B0604020202020204" pitchFamily="34" charset="0"/>
                <a:cs typeface="Arial" panose="020B0604020202020204" pitchFamily="34" charset="0"/>
              </a:rPr>
              <a:t>What Is GraphQL</a:t>
            </a:r>
          </a:p>
          <a:p>
            <a:pPr marL="514350" indent="-514350">
              <a:buFont typeface="+mj-lt"/>
              <a:buAutoNum type="arabicPeriod"/>
            </a:pPr>
            <a:endParaRPr lang="en-GB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GB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GraphQL</a:t>
            </a:r>
            <a:r>
              <a:rPr lang="en-GB" sz="2000" b="1" dirty="0">
                <a:latin typeface="Arial" panose="020B0604020202020204" pitchFamily="34" charset="0"/>
                <a:cs typeface="Arial" panose="020B0604020202020204" pitchFamily="34" charset="0"/>
              </a:rPr>
              <a:t> API Components</a:t>
            </a:r>
          </a:p>
          <a:p>
            <a:pPr marL="0" indent="0">
              <a:buNone/>
            </a:pPr>
            <a:endParaRPr lang="en-GB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GB" sz="2000" b="1" dirty="0">
                <a:latin typeface="Arial" panose="020B0604020202020204" pitchFamily="34" charset="0"/>
                <a:cs typeface="Arial" panose="020B0604020202020204" pitchFamily="34" charset="0"/>
              </a:rPr>
              <a:t>Demonstration Of A Simple NodeJS </a:t>
            </a:r>
            <a:r>
              <a:rPr lang="en-GB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GraphQL</a:t>
            </a:r>
            <a:r>
              <a:rPr lang="en-GB" sz="2000" b="1" dirty="0">
                <a:latin typeface="Arial" panose="020B0604020202020204" pitchFamily="34" charset="0"/>
                <a:cs typeface="Arial" panose="020B0604020202020204" pitchFamily="34" charset="0"/>
              </a:rPr>
              <a:t> Server</a:t>
            </a:r>
          </a:p>
          <a:p>
            <a:pPr marL="514350" indent="-514350">
              <a:buFont typeface="+mj-lt"/>
              <a:buAutoNum type="arabicPeriod"/>
            </a:pPr>
            <a:endParaRPr lang="en-GB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GB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GraphQL</a:t>
            </a:r>
            <a:r>
              <a:rPr lang="en-GB" sz="2000" b="1" dirty="0">
                <a:latin typeface="Arial" panose="020B0604020202020204" pitchFamily="34" charset="0"/>
                <a:cs typeface="Arial" panose="020B0604020202020204" pitchFamily="34" charset="0"/>
              </a:rPr>
              <a:t> Pros &amp; Cons</a:t>
            </a:r>
          </a:p>
          <a:p>
            <a:pPr marL="0" indent="0">
              <a:buNone/>
            </a:pPr>
            <a:endParaRPr lang="en-GB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GB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GraphQL</a:t>
            </a:r>
            <a:r>
              <a:rPr lang="en-GB" sz="2000" b="1" dirty="0">
                <a:latin typeface="Arial" panose="020B0604020202020204" pitchFamily="34" charset="0"/>
                <a:cs typeface="Arial" panose="020B0604020202020204" pitchFamily="34" charset="0"/>
              </a:rPr>
              <a:t> Server Libraries And Clients</a:t>
            </a:r>
          </a:p>
          <a:p>
            <a:pPr marL="0" indent="0">
              <a:buNone/>
            </a:pPr>
            <a:endParaRPr lang="en-GB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GB" sz="2000" b="1" dirty="0">
                <a:latin typeface="Arial" panose="020B0604020202020204" pitchFamily="34" charset="0"/>
                <a:cs typeface="Arial" panose="020B0604020202020204" pitchFamily="34" charset="0"/>
              </a:rPr>
              <a:t>Questions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514350" indent="-514350">
              <a:buFont typeface="+mj-lt"/>
              <a:buAutoNum type="arabicPeriod"/>
            </a:pPr>
            <a:endParaRPr lang="en-GB" dirty="0"/>
          </a:p>
          <a:p>
            <a:pPr marL="514350" indent="-514350">
              <a:buFont typeface="+mj-lt"/>
              <a:buAutoNum type="arabicPeriod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20505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C2A9CA2-53F6-43F9-93EA-F5607E3697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1499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DFFAE8D-D5C1-4F65-95EF-CBE1FC582C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6862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11B06-BDB7-4048-8F46-C67D9E191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b="1" dirty="0">
                <a:latin typeface="Arial" panose="020B0604020202020204" pitchFamily="34" charset="0"/>
                <a:cs typeface="Arial" panose="020B0604020202020204" pitchFamily="34" charset="0"/>
              </a:rPr>
              <a:t>With REST…..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343586-2C23-461A-918F-857AA4A543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Have to make three requests to different endpoints</a:t>
            </a: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You are also </a:t>
            </a:r>
            <a:r>
              <a:rPr lang="en-GB" b="1" dirty="0" err="1">
                <a:latin typeface="Arial" panose="020B0604020202020204" pitchFamily="34" charset="0"/>
                <a:cs typeface="Arial" panose="020B0604020202020204" pitchFamily="34" charset="0"/>
              </a:rPr>
              <a:t>overfetching</a:t>
            </a: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since the endpoints return additional information that is not needed.</a:t>
            </a:r>
            <a:endParaRPr lang="en-GB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091989B-9E71-4130-972D-312352B145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506" y="4460231"/>
            <a:ext cx="3470894" cy="194649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427FBBA-18BC-498B-B3A2-44E6C4F37C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5390" y="4501850"/>
            <a:ext cx="3470894" cy="195237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E8BF612-AFAD-45A9-9085-8B2B0C4B90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54524" y="4513725"/>
            <a:ext cx="3470894" cy="1952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1417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B8FDF-AD0E-4ADD-89AA-9B9E76870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300855" cy="881784"/>
          </a:xfrm>
        </p:spPr>
        <p:txBody>
          <a:bodyPr>
            <a:normAutofit/>
          </a:bodyPr>
          <a:lstStyle/>
          <a:p>
            <a:r>
              <a:rPr lang="en-GB" sz="4000" b="1" dirty="0">
                <a:latin typeface="Arial" panose="020B0604020202020204" pitchFamily="34" charset="0"/>
                <a:cs typeface="Arial" panose="020B0604020202020204" pitchFamily="34" charset="0"/>
              </a:rPr>
              <a:t>Blogging App With </a:t>
            </a:r>
            <a:r>
              <a:rPr lang="en-GB" sz="4000" b="1" dirty="0" err="1">
                <a:latin typeface="Arial" panose="020B0604020202020204" pitchFamily="34" charset="0"/>
                <a:cs typeface="Arial" panose="020B0604020202020204" pitchFamily="34" charset="0"/>
              </a:rPr>
              <a:t>GraphQL</a:t>
            </a:r>
            <a:endParaRPr lang="en-GB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8F1F91B-B51B-4941-B827-1EF1CDF668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4684" y="1383174"/>
            <a:ext cx="9426490" cy="5311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2776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3BCF2D05-2325-4D61-B594-368DA63A7DE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5260711" y="0"/>
            <a:ext cx="6931289" cy="499508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D97FC0A-DAA6-44EE-9A86-1F0816A86659}"/>
              </a:ext>
            </a:extLst>
          </p:cNvPr>
          <p:cNvSpPr txBox="1"/>
          <p:nvPr/>
        </p:nvSpPr>
        <p:spPr>
          <a:xfrm>
            <a:off x="95534" y="829063"/>
            <a:ext cx="454470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Reduces network requests by allowing the retrieval of all the data we need in a single query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Client can specify exactly what data is required (no over fetching)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Basically shifts this multi-request complexity to the server-side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0E860F-7FEA-4F09-AF8D-219180B23DCE}"/>
              </a:ext>
            </a:extLst>
          </p:cNvPr>
          <p:cNvSpPr txBox="1"/>
          <p:nvPr/>
        </p:nvSpPr>
        <p:spPr>
          <a:xfrm>
            <a:off x="218364" y="163773"/>
            <a:ext cx="39714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 err="1">
                <a:latin typeface="Arial" panose="020B0604020202020204" pitchFamily="34" charset="0"/>
                <a:cs typeface="Arial" panose="020B0604020202020204" pitchFamily="34" charset="0"/>
              </a:rPr>
              <a:t>GraphQL</a:t>
            </a:r>
            <a:r>
              <a:rPr lang="en-GB" sz="4000" b="1" dirty="0">
                <a:latin typeface="Arial" panose="020B0604020202020204" pitchFamily="34" charset="0"/>
                <a:cs typeface="Arial" panose="020B0604020202020204" pitchFamily="34" charset="0"/>
              </a:rPr>
              <a:t>…..</a:t>
            </a:r>
          </a:p>
        </p:txBody>
      </p:sp>
    </p:spTree>
    <p:extLst>
      <p:ext uri="{BB962C8B-B14F-4D97-AF65-F5344CB8AC3E}">
        <p14:creationId xmlns:p14="http://schemas.microsoft.com/office/powerpoint/2010/main" val="925745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4BD421-50F2-45E6-992D-89C04A3E92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006"/>
            <a:ext cx="10515600" cy="61583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3600" b="1" dirty="0">
                <a:latin typeface="Arial" panose="020B0604020202020204" pitchFamily="34" charset="0"/>
                <a:cs typeface="Arial" panose="020B0604020202020204" pitchFamily="34" charset="0"/>
              </a:rPr>
              <a:t>No Need For Versioning:</a:t>
            </a:r>
          </a:p>
          <a:p>
            <a:pPr marL="0" indent="0">
              <a:buNone/>
            </a:pPr>
            <a:endParaRPr lang="en-GB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Can easily add new fields and types to our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GraphQL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API without impacting existing queries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sz="3600" b="1" dirty="0">
                <a:latin typeface="Arial" panose="020B0604020202020204" pitchFamily="34" charset="0"/>
                <a:cs typeface="Arial" panose="020B0604020202020204" pitchFamily="34" charset="0"/>
              </a:rPr>
              <a:t>No Need To Create A Custom Data Endpoints:</a:t>
            </a:r>
          </a:p>
          <a:p>
            <a:pPr marL="0" indent="0">
              <a:buNone/>
            </a:pPr>
            <a:endParaRPr lang="en-GB" sz="4000" b="1" dirty="0"/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Exact data requirements are specified on the client side</a:t>
            </a: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GraphQL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server will only return those requested by the client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812856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3CBC6-7DB4-4E54-BCC5-14F93A3F7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b="1" dirty="0">
                <a:latin typeface="Arial" panose="020B0604020202020204" pitchFamily="34" charset="0"/>
                <a:cs typeface="Arial" panose="020B0604020202020204" pitchFamily="34" charset="0"/>
              </a:rPr>
              <a:t>Some </a:t>
            </a:r>
            <a:r>
              <a:rPr lang="en-GB" sz="4000" b="1" dirty="0" err="1">
                <a:latin typeface="Arial" panose="020B0604020202020204" pitchFamily="34" charset="0"/>
                <a:cs typeface="Arial" panose="020B0604020202020204" pitchFamily="34" charset="0"/>
              </a:rPr>
              <a:t>GraphQL</a:t>
            </a:r>
            <a:r>
              <a:rPr lang="en-GB" sz="4000" b="1" dirty="0">
                <a:latin typeface="Arial" panose="020B0604020202020204" pitchFamily="34" charset="0"/>
                <a:cs typeface="Arial" panose="020B0604020202020204" pitchFamily="34" charset="0"/>
              </a:rPr>
              <a:t> Cons</a:t>
            </a:r>
          </a:p>
        </p:txBody>
      </p:sp>
    </p:spTree>
    <p:extLst>
      <p:ext uri="{BB962C8B-B14F-4D97-AF65-F5344CB8AC3E}">
        <p14:creationId xmlns:p14="http://schemas.microsoft.com/office/powerpoint/2010/main" val="27495979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3E33B-E8EA-469B-8B6C-6855B42BF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b="1" dirty="0">
                <a:latin typeface="Arial" panose="020B0604020202020204" pitchFamily="34" charset="0"/>
                <a:cs typeface="Arial" panose="020B0604020202020204" pitchFamily="34" charset="0"/>
              </a:rPr>
              <a:t>Denial of Service Attacks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7B64BA-C5ED-40A9-A106-8E3FA7B2EC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GraphQL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server can be attacked with overly complex queries that can consume all the resources of the server. </a:t>
            </a: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Although not specific to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GraphQL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, we have to be extra careful and have put in place mitigation functionality.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63917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30914-AAD0-4E8D-9E2C-9D9BBCA57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b="1" dirty="0" err="1">
                <a:latin typeface="Arial" panose="020B0604020202020204" pitchFamily="34" charset="0"/>
                <a:cs typeface="Arial" panose="020B0604020202020204" pitchFamily="34" charset="0"/>
              </a:rPr>
              <a:t>GraphQL</a:t>
            </a:r>
            <a:r>
              <a:rPr lang="en-GB" sz="4000" b="1" dirty="0">
                <a:latin typeface="Arial" panose="020B0604020202020204" pitchFamily="34" charset="0"/>
                <a:cs typeface="Arial" panose="020B0604020202020204" pitchFamily="34" charset="0"/>
              </a:rPr>
              <a:t> API request are most commonly implemented using HTTP POST: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E581ED-7D63-41F6-945D-5C6E2ACC4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 lnSpcReduction="10000"/>
          </a:bodyPr>
          <a:lstStyle/>
          <a:p>
            <a:endParaRPr lang="en-GB" dirty="0"/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You will need to set up your own caching support </a:t>
            </a:r>
          </a:p>
          <a:p>
            <a:pPr marL="0" indent="0">
              <a:buNone/>
            </a:pP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Requests can not be bookmarked</a:t>
            </a:r>
          </a:p>
          <a:p>
            <a:pPr marL="0" indent="0">
              <a:buNone/>
            </a:pP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Request do not stay in browser history</a:t>
            </a: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You can require that the clients use GET for all requests, but it's not ideal, because mutations will get cached too</a:t>
            </a:r>
          </a:p>
        </p:txBody>
      </p:sp>
    </p:spTree>
    <p:extLst>
      <p:ext uri="{BB962C8B-B14F-4D97-AF65-F5344CB8AC3E}">
        <p14:creationId xmlns:p14="http://schemas.microsoft.com/office/powerpoint/2010/main" val="3634226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C60F8-DD1F-4212-81B7-F83F830A3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b="1" dirty="0">
                <a:latin typeface="Arial" panose="020B0604020202020204" pitchFamily="34" charset="0"/>
                <a:cs typeface="Arial" panose="020B0604020202020204" pitchFamily="34" charset="0"/>
              </a:rPr>
              <a:t>Should you consider Using </a:t>
            </a:r>
            <a:r>
              <a:rPr lang="en-GB" sz="4000" b="1" dirty="0" err="1">
                <a:latin typeface="Arial" panose="020B0604020202020204" pitchFamily="34" charset="0"/>
                <a:cs typeface="Arial" panose="020B0604020202020204" pitchFamily="34" charset="0"/>
              </a:rPr>
              <a:t>GraphQL</a:t>
            </a:r>
            <a:r>
              <a:rPr lang="en-GB" sz="4000" b="1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EE9A8F-D1E3-4346-BC6C-5B56623FB0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If you find yourself working with a scalable application that has rapidly-changing data,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GraphQL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could be a great solution.</a:t>
            </a:r>
          </a:p>
        </p:txBody>
      </p:sp>
    </p:spTree>
    <p:extLst>
      <p:ext uri="{BB962C8B-B14F-4D97-AF65-F5344CB8AC3E}">
        <p14:creationId xmlns:p14="http://schemas.microsoft.com/office/powerpoint/2010/main" val="975833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5C1B4-9501-42C1-8603-CEB6C6309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b="1" dirty="0">
                <a:latin typeface="Arial" panose="020B0604020202020204" pitchFamily="34" charset="0"/>
                <a:cs typeface="Arial" panose="020B0604020202020204" pitchFamily="34" charset="0"/>
              </a:rPr>
              <a:t>What is </a:t>
            </a:r>
            <a:r>
              <a:rPr lang="en-GB" sz="4000" b="1" dirty="0" err="1">
                <a:latin typeface="Arial" panose="020B0604020202020204" pitchFamily="34" charset="0"/>
                <a:cs typeface="Arial" panose="020B0604020202020204" pitchFamily="34" charset="0"/>
              </a:rPr>
              <a:t>GraphQL</a:t>
            </a:r>
            <a:endParaRPr lang="en-GB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8C41F0-62B7-4E9C-8239-5307582A23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A specification, developed by Facebook and open sourced in 2015</a:t>
            </a:r>
          </a:p>
          <a:p>
            <a:pPr marL="0" indent="0">
              <a:buNone/>
            </a:pP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A query language for your API and server-side runtime for executing queries </a:t>
            </a:r>
          </a:p>
          <a:p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Isn't tied to any specific database or storage engine </a:t>
            </a:r>
          </a:p>
          <a:p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It can provide a more efficient, powerful and flexible alternative to REST</a:t>
            </a:r>
          </a:p>
          <a:p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Supports reading, writing (mutating) and subscribing to changes to data (Realtime updates)</a:t>
            </a: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27652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F0D2A-81E2-4D08-B78E-FBEF9039E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b="1" dirty="0" err="1">
                <a:latin typeface="Arial" panose="020B0604020202020204" pitchFamily="34" charset="0"/>
                <a:cs typeface="Arial" panose="020B0604020202020204" pitchFamily="34" charset="0"/>
              </a:rPr>
              <a:t>GraphQL</a:t>
            </a:r>
            <a:r>
              <a:rPr lang="en-GB" sz="4000" b="1" dirty="0">
                <a:latin typeface="Arial" panose="020B0604020202020204" pitchFamily="34" charset="0"/>
                <a:cs typeface="Arial" panose="020B0604020202020204" pitchFamily="34" charset="0"/>
              </a:rPr>
              <a:t> Server Libraries</a:t>
            </a:r>
            <a:endParaRPr lang="en-GB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078A30-DC29-45F8-96F9-AD31D1126A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5614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As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GraphQL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is a </a:t>
            </a:r>
            <a:r>
              <a:rPr lang="en-GB" sz="2000" b="1" dirty="0">
                <a:latin typeface="Arial" panose="020B0604020202020204" pitchFamily="34" charset="0"/>
                <a:cs typeface="Arial" panose="020B0604020202020204" pitchFamily="34" charset="0"/>
              </a:rPr>
              <a:t>specification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you can find server libraries to help you implement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GraphQL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in a variety of languages including:</a:t>
            </a:r>
          </a:p>
          <a:p>
            <a:pPr marL="0" indent="0">
              <a:buNone/>
            </a:pP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C# / .NET, Clojure, Elixir, Erlang,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Go,Groovy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, Java, JavaScript, PHP, Python, Scala, Ruby</a:t>
            </a:r>
          </a:p>
          <a:p>
            <a:pPr marL="0" indent="0">
              <a:buNone/>
            </a:pP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85488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5B909-8380-407F-98D1-5BBA276DF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b="1" dirty="0">
                <a:latin typeface="Arial" panose="020B0604020202020204" pitchFamily="34" charset="0"/>
                <a:cs typeface="Arial" panose="020B0604020202020204" pitchFamily="34" charset="0"/>
              </a:rPr>
              <a:t>Thank You For Listening</a:t>
            </a:r>
          </a:p>
        </p:txBody>
      </p:sp>
    </p:spTree>
    <p:extLst>
      <p:ext uri="{BB962C8B-B14F-4D97-AF65-F5344CB8AC3E}">
        <p14:creationId xmlns:p14="http://schemas.microsoft.com/office/powerpoint/2010/main" val="3602207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842CB-C496-4F73-A1FF-31C756A22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b="1" dirty="0">
                <a:latin typeface="Arial" panose="020B0604020202020204" pitchFamily="34" charset="0"/>
                <a:cs typeface="Arial" panose="020B0604020202020204" pitchFamily="34" charset="0"/>
              </a:rPr>
              <a:t>Questions…..</a:t>
            </a:r>
          </a:p>
        </p:txBody>
      </p:sp>
    </p:spTree>
    <p:extLst>
      <p:ext uri="{BB962C8B-B14F-4D97-AF65-F5344CB8AC3E}">
        <p14:creationId xmlns:p14="http://schemas.microsoft.com/office/powerpoint/2010/main" val="11846898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9982E-B2B4-483D-A055-2AB6C3B7D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4287DA-39A8-4FAC-9B17-4822286D8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If you have a simple REST API and deal with data that is relatively consistent over time, you would be better off sticking with your REST API. For companies that deal with rapidly-changing data, and have the engineering resources to devote to rearchitecting their API platforms, </a:t>
            </a:r>
            <a:r>
              <a:rPr lang="en-GB" dirty="0" err="1"/>
              <a:t>GraphQL</a:t>
            </a:r>
            <a:r>
              <a:rPr lang="en-GB" dirty="0"/>
              <a:t> can solve many of the pain points experienced with REST APIs.</a:t>
            </a:r>
          </a:p>
          <a:p>
            <a:endParaRPr lang="en-GB" dirty="0"/>
          </a:p>
          <a:p>
            <a:r>
              <a:rPr lang="en-GB" dirty="0"/>
              <a:t>if you find yourself working with rapidly-changing data at scale, it could be a great solution for your business.</a:t>
            </a:r>
          </a:p>
        </p:txBody>
      </p:sp>
    </p:spTree>
    <p:extLst>
      <p:ext uri="{BB962C8B-B14F-4D97-AF65-F5344CB8AC3E}">
        <p14:creationId xmlns:p14="http://schemas.microsoft.com/office/powerpoint/2010/main" val="235546583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E8B8E-F033-42D5-980B-ED08ED791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What Is </a:t>
            </a:r>
            <a:r>
              <a:rPr lang="en-GB" b="1" dirty="0" err="1">
                <a:latin typeface="Arial" panose="020B0604020202020204" pitchFamily="34" charset="0"/>
                <a:cs typeface="Arial" panose="020B0604020202020204" pitchFamily="34" charset="0"/>
              </a:rPr>
              <a:t>GraphQL</a:t>
            </a: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91BEC-29C9-4BDB-9E64-C10725B1BB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err="1"/>
              <a:t>GraphQL</a:t>
            </a:r>
            <a:r>
              <a:rPr lang="en-GB" dirty="0"/>
              <a:t> is a data query language for APIs and a runtime for fulfilling those queries with your existing data.</a:t>
            </a:r>
          </a:p>
          <a:p>
            <a:endParaRPr lang="en-GB" dirty="0"/>
          </a:p>
          <a:p>
            <a:r>
              <a:rPr lang="en-GB" dirty="0" err="1"/>
              <a:t>GraphQL</a:t>
            </a:r>
            <a:r>
              <a:rPr lang="en-GB" dirty="0"/>
              <a:t> provides a complete and understandable description of the data in your API.</a:t>
            </a:r>
          </a:p>
          <a:p>
            <a:endParaRPr lang="en-GB" dirty="0"/>
          </a:p>
          <a:p>
            <a:r>
              <a:rPr lang="en-GB" dirty="0"/>
              <a:t>Gives clients the power to ask for exactly what they need and nothing more.</a:t>
            </a:r>
          </a:p>
          <a:p>
            <a:pPr marL="0" indent="0">
              <a:buNone/>
            </a:pPr>
            <a:endParaRPr lang="en-GB" b="1" dirty="0"/>
          </a:p>
          <a:p>
            <a:pPr marL="0" indent="0">
              <a:buNone/>
            </a:pPr>
            <a:r>
              <a:rPr lang="en-GB" b="1" dirty="0"/>
              <a:t>(Source: GraphQL.org)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5996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C0F86-50CA-4304-AD41-45B8337EA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6586491" cy="1676603"/>
          </a:xfrm>
        </p:spPr>
        <p:txBody>
          <a:bodyPr>
            <a:normAutofit/>
          </a:bodyPr>
          <a:lstStyle/>
          <a:p>
            <a:r>
              <a:rPr lang="en-GB" sz="7200" b="1" u="sng" dirty="0">
                <a:latin typeface="Arial Black" panose="020B0A04020102020204" pitchFamily="34" charset="0"/>
                <a:cs typeface="Arial" panose="020B0604020202020204" pitchFamily="34" charset="0"/>
              </a:rPr>
              <a:t>Graph</a:t>
            </a:r>
            <a:r>
              <a:rPr lang="en-GB" sz="7200" b="1" dirty="0">
                <a:latin typeface="Arial Black" panose="020B0A04020102020204" pitchFamily="34" charset="0"/>
                <a:cs typeface="Arial" panose="020B0604020202020204" pitchFamily="34" charset="0"/>
              </a:rPr>
              <a:t>???QL</a:t>
            </a:r>
          </a:p>
        </p:txBody>
      </p:sp>
      <p:pic>
        <p:nvPicPr>
          <p:cNvPr id="10" name="Content Placeholder 6">
            <a:extLst>
              <a:ext uri="{FF2B5EF4-FFF2-40B4-BE49-F238E27FC236}">
                <a16:creationId xmlns:a16="http://schemas.microsoft.com/office/drawing/2014/main" id="{C0A51745-70B0-4479-8FF8-9A6D17F335F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30" r="23729" b="-1"/>
          <a:stretch/>
        </p:blipFill>
        <p:spPr>
          <a:xfrm>
            <a:off x="7556408" y="10"/>
            <a:ext cx="4635591" cy="685799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044215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C4B2F-920D-4427-BBAB-D13309EBB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>
                <a:latin typeface="Arial" panose="020B0604020202020204" pitchFamily="34" charset="0"/>
                <a:cs typeface="Arial" panose="020B0604020202020204" pitchFamily="34" charset="0"/>
              </a:rPr>
              <a:t>Application Data </a:t>
            </a:r>
            <a:r>
              <a:rPr lang="en-GB" sz="4000" b="1" dirty="0">
                <a:latin typeface="Arial" panose="020B0604020202020204" pitchFamily="34" charset="0"/>
                <a:cs typeface="Arial" panose="020B0604020202020204" pitchFamily="34" charset="0"/>
              </a:rPr>
              <a:t>Graphs</a:t>
            </a:r>
            <a:endParaRPr lang="en-GB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080104-3D62-4B1F-89EE-D087242720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36348"/>
            <a:ext cx="10515600" cy="4351338"/>
          </a:xfrm>
        </p:spPr>
        <p:txBody>
          <a:bodyPr>
            <a:noAutofit/>
          </a:bodyPr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A lot of data in modern applications can be represented using a </a:t>
            </a: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Graph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of </a:t>
            </a: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Nodes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Edges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1387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7B8BA-C2D0-4C4D-8E45-F921989AB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6214"/>
            <a:ext cx="10515600" cy="1325563"/>
          </a:xfrm>
        </p:spPr>
        <p:txBody>
          <a:bodyPr>
            <a:normAutofit fontScale="90000"/>
          </a:bodyPr>
          <a:lstStyle/>
          <a:p>
            <a:br>
              <a:rPr lang="en-GB" b="1" dirty="0">
                <a:solidFill>
                  <a:srgbClr val="000000"/>
                </a:solidFill>
                <a:latin typeface="Calibri"/>
              </a:rPr>
            </a:br>
            <a:r>
              <a:rPr lang="en-GB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Extract Of Data From A Book Application</a:t>
            </a:r>
            <a:r>
              <a:rPr lang="en-GB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br>
              <a:rPr lang="en-GB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48B3AC8-6B53-4B30-A95D-6E795C8D92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324" y="1780818"/>
            <a:ext cx="7617031" cy="366569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6FBEC38-C322-4747-B669-2FCC1748B8C0}"/>
              </a:ext>
            </a:extLst>
          </p:cNvPr>
          <p:cNvSpPr txBox="1"/>
          <p:nvPr/>
        </p:nvSpPr>
        <p:spPr>
          <a:xfrm>
            <a:off x="838199" y="6531787"/>
            <a:ext cx="6326876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b="1" dirty="0">
                <a:latin typeface="Arial" panose="020B0604020202020204" pitchFamily="34" charset="0"/>
                <a:cs typeface="Arial" panose="020B0604020202020204" pitchFamily="34" charset="0"/>
              </a:rPr>
              <a:t>Source: https://blog.apollographql.com/the-concepts-of-graphql-bc68bd819be3</a:t>
            </a:r>
          </a:p>
          <a:p>
            <a:endParaRPr lang="en-GB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90281AF-D021-49B6-A5D5-FE2FCFDF9787}"/>
              </a:ext>
            </a:extLst>
          </p:cNvPr>
          <p:cNvSpPr/>
          <p:nvPr/>
        </p:nvSpPr>
        <p:spPr>
          <a:xfrm>
            <a:off x="8847236" y="3059668"/>
            <a:ext cx="29418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Nodes: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Represent Objects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6B25C57-3966-4B7A-A5B0-BE21E68FC48A}"/>
              </a:ext>
            </a:extLst>
          </p:cNvPr>
          <p:cNvSpPr/>
          <p:nvPr/>
        </p:nvSpPr>
        <p:spPr>
          <a:xfrm>
            <a:off x="1869913" y="5714818"/>
            <a:ext cx="56733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Edges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: Represent relationship between these Object 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2A6945B-8DDA-41DB-A4B5-97D737B80545}"/>
              </a:ext>
            </a:extLst>
          </p:cNvPr>
          <p:cNvCxnSpPr>
            <a:stCxn id="3" idx="1"/>
          </p:cNvCxnSpPr>
          <p:nvPr/>
        </p:nvCxnSpPr>
        <p:spPr>
          <a:xfrm flipH="1" flipV="1">
            <a:off x="7165075" y="3230088"/>
            <a:ext cx="1682161" cy="142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B111FA6-4D61-4F7C-9726-65B024EC9F7B}"/>
              </a:ext>
            </a:extLst>
          </p:cNvPr>
          <p:cNvCxnSpPr/>
          <p:nvPr/>
        </p:nvCxnSpPr>
        <p:spPr>
          <a:xfrm flipV="1">
            <a:off x="2945081" y="4013860"/>
            <a:ext cx="736270" cy="1790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4286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6264D-638F-476A-A5B2-1A10C977B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414" y="254333"/>
            <a:ext cx="10515600" cy="696759"/>
          </a:xfrm>
        </p:spPr>
        <p:txBody>
          <a:bodyPr>
            <a:normAutofit/>
          </a:bodyPr>
          <a:lstStyle/>
          <a:p>
            <a:r>
              <a:rPr lang="en-GB" sz="3200" b="1" dirty="0">
                <a:latin typeface="Arial" panose="020B0604020202020204" pitchFamily="34" charset="0"/>
                <a:cs typeface="Arial" panose="020B0604020202020204" pitchFamily="34" charset="0"/>
              </a:rPr>
              <a:t>Simple GraphQL Query: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CF42196-6444-48BB-9938-5E6A9CED3F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464" y="950649"/>
            <a:ext cx="5238750" cy="21526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9BBD168-63A5-4740-AA63-2563646178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6909" y="948370"/>
            <a:ext cx="5191125" cy="22479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706FAD2-A49D-490A-88CC-97A6EF505ED1}"/>
              </a:ext>
            </a:extLst>
          </p:cNvPr>
          <p:cNvSpPr/>
          <p:nvPr/>
        </p:nvSpPr>
        <p:spPr>
          <a:xfrm>
            <a:off x="6856909" y="179777"/>
            <a:ext cx="394210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32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Returns this JSON: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884C72F-808C-4163-9CBC-F85EC840B9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1642" y="3849737"/>
            <a:ext cx="5877374" cy="282848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E000F3E-0E05-45B6-AF15-80DFC8A45D00}"/>
              </a:ext>
            </a:extLst>
          </p:cNvPr>
          <p:cNvSpPr txBox="1"/>
          <p:nvPr/>
        </p:nvSpPr>
        <p:spPr>
          <a:xfrm>
            <a:off x="1959077" y="3230616"/>
            <a:ext cx="111581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>
                <a:latin typeface="Arial" panose="020B0604020202020204" pitchFamily="34" charset="0"/>
                <a:cs typeface="Arial" panose="020B0604020202020204" pitchFamily="34" charset="0"/>
              </a:rPr>
              <a:t>Representation Of Extracted Data:</a:t>
            </a:r>
            <a:endParaRPr lang="en-GB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0539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BE61B-5173-404B-B1E7-B537A0E40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b="1" dirty="0" err="1">
                <a:latin typeface="Arial" panose="020B0604020202020204" pitchFamily="34" charset="0"/>
                <a:cs typeface="Arial" panose="020B0604020202020204" pitchFamily="34" charset="0"/>
              </a:rPr>
              <a:t>GraphQL</a:t>
            </a: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 API Components</a:t>
            </a:r>
            <a:b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GB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CB7ACB-6C4A-4C51-9E6F-787D47E33487}"/>
              </a:ext>
            </a:extLst>
          </p:cNvPr>
          <p:cNvSpPr txBox="1"/>
          <p:nvPr/>
        </p:nvSpPr>
        <p:spPr>
          <a:xfrm>
            <a:off x="838200" y="1666142"/>
            <a:ext cx="10515600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Organised around 3 main building blocks: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Schema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Resolvers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Queries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3481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47342-65E1-4DA6-AC49-41E1D7C94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5721096" cy="794602"/>
          </a:xfrm>
        </p:spPr>
        <p:txBody>
          <a:bodyPr>
            <a:normAutofit/>
          </a:bodyPr>
          <a:lstStyle/>
          <a:p>
            <a:r>
              <a:rPr lang="en-GB" sz="4000" b="1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GB" sz="4000" b="1" dirty="0" err="1">
                <a:latin typeface="Arial" panose="020B0604020202020204" pitchFamily="34" charset="0"/>
                <a:cs typeface="Arial" panose="020B0604020202020204" pitchFamily="34" charset="0"/>
              </a:rPr>
              <a:t>GraphQL</a:t>
            </a:r>
            <a:r>
              <a:rPr lang="en-GB" sz="4000" b="1" dirty="0">
                <a:latin typeface="Arial" panose="020B0604020202020204" pitchFamily="34" charset="0"/>
                <a:cs typeface="Arial" panose="020B0604020202020204" pitchFamily="34" charset="0"/>
              </a:rPr>
              <a:t> Schema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249623-7E50-4A03-B2A3-9F5FB92325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7571"/>
            <a:ext cx="10515600" cy="5075303"/>
          </a:xfrm>
        </p:spPr>
        <p:txBody>
          <a:bodyPr>
            <a:normAutofit/>
          </a:bodyPr>
          <a:lstStyle/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Used in a server-side runtime</a:t>
            </a:r>
          </a:p>
          <a:p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The single source of truth in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GraphQL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applications </a:t>
            </a:r>
          </a:p>
          <a:p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Can be seen as a contract between the server and the client</a:t>
            </a:r>
          </a:p>
          <a:p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Defines the data available from the API and how clients can request it</a:t>
            </a:r>
          </a:p>
          <a:p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Validates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GraphQL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queries</a:t>
            </a:r>
          </a:p>
          <a:p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Strongly typed and most commonly defined using the </a:t>
            </a:r>
            <a:r>
              <a:rPr lang="en-GB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GraphQL</a:t>
            </a:r>
            <a:r>
              <a:rPr lang="en-GB" sz="2000" b="1" dirty="0">
                <a:latin typeface="Arial" panose="020B0604020202020204" pitchFamily="34" charset="0"/>
                <a:cs typeface="Arial" panose="020B0604020202020204" pitchFamily="34" charset="0"/>
              </a:rPr>
              <a:t> Schema Definition Language</a:t>
            </a: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81882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1809</TotalTime>
  <Words>936</Words>
  <Application>Microsoft Office PowerPoint</Application>
  <PresentationFormat>Widescreen</PresentationFormat>
  <Paragraphs>182</Paragraphs>
  <Slides>34</Slides>
  <Notes>3</Notes>
  <HiddenSlides>2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Arial</vt:lpstr>
      <vt:lpstr>Arial Black</vt:lpstr>
      <vt:lpstr>Calibri</vt:lpstr>
      <vt:lpstr>Calibri Light</vt:lpstr>
      <vt:lpstr>Office Theme</vt:lpstr>
      <vt:lpstr> GraphQL An Introduction</vt:lpstr>
      <vt:lpstr>Agenda:</vt:lpstr>
      <vt:lpstr>What is GraphQL</vt:lpstr>
      <vt:lpstr>Graph???QL</vt:lpstr>
      <vt:lpstr>Application Data Graphs</vt:lpstr>
      <vt:lpstr> Extract Of Data From A Book Application: </vt:lpstr>
      <vt:lpstr>Simple GraphQL Query:</vt:lpstr>
      <vt:lpstr> GraphQL API Components </vt:lpstr>
      <vt:lpstr>The GraphQL Schema</vt:lpstr>
      <vt:lpstr>A Simple Schema</vt:lpstr>
      <vt:lpstr>Resolvers</vt:lpstr>
      <vt:lpstr>Queries</vt:lpstr>
      <vt:lpstr>PowerPoint Presentation</vt:lpstr>
      <vt:lpstr> Demonstration Of A Simple NodeJS GraphQL Server</vt:lpstr>
      <vt:lpstr>Live Demonstration</vt:lpstr>
      <vt:lpstr>GraphQL Pros</vt:lpstr>
      <vt:lpstr>Blog Application</vt:lpstr>
      <vt:lpstr>Blogging App With REST</vt:lpstr>
      <vt:lpstr>PowerPoint Presentation</vt:lpstr>
      <vt:lpstr>PowerPoint Presentation</vt:lpstr>
      <vt:lpstr>PowerPoint Presentation</vt:lpstr>
      <vt:lpstr>With REST…..</vt:lpstr>
      <vt:lpstr>Blogging App With GraphQL</vt:lpstr>
      <vt:lpstr>PowerPoint Presentation</vt:lpstr>
      <vt:lpstr>PowerPoint Presentation</vt:lpstr>
      <vt:lpstr>Some GraphQL Cons</vt:lpstr>
      <vt:lpstr>Denial of Service Attacks</vt:lpstr>
      <vt:lpstr>GraphQL API request are most commonly implemented using HTTP POST:</vt:lpstr>
      <vt:lpstr>Should you consider Using GraphQL?</vt:lpstr>
      <vt:lpstr>GraphQL Server Libraries</vt:lpstr>
      <vt:lpstr>Thank You For Listening</vt:lpstr>
      <vt:lpstr>Questions…..</vt:lpstr>
      <vt:lpstr>Conclusion</vt:lpstr>
      <vt:lpstr>What Is GraphQL?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GraphQL An Introduction</dc:title>
  <dc:creator>Girish Patel</dc:creator>
  <cp:lastModifiedBy>Girish Patel</cp:lastModifiedBy>
  <cp:revision>88</cp:revision>
  <dcterms:created xsi:type="dcterms:W3CDTF">2019-04-03T16:56:07Z</dcterms:created>
  <dcterms:modified xsi:type="dcterms:W3CDTF">2019-04-15T16:59:26Z</dcterms:modified>
</cp:coreProperties>
</file>