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8" r:id="rId4"/>
    <p:sldId id="258" r:id="rId5"/>
    <p:sldId id="259" r:id="rId6"/>
    <p:sldId id="260" r:id="rId7"/>
    <p:sldId id="261" r:id="rId8"/>
    <p:sldId id="262" r:id="rId9"/>
    <p:sldId id="264" r:id="rId10"/>
    <p:sldId id="267" r:id="rId11"/>
    <p:sldId id="269" r:id="rId12"/>
    <p:sldId id="265" r:id="rId13"/>
    <p:sldId id="268" r:id="rId14"/>
    <p:sldId id="266" r:id="rId15"/>
    <p:sldId id="270" r:id="rId16"/>
    <p:sldId id="271" r:id="rId17"/>
    <p:sldId id="272" r:id="rId18"/>
    <p:sldId id="275" r:id="rId19"/>
    <p:sldId id="276" r:id="rId20"/>
    <p:sldId id="274" r:id="rId21"/>
    <p:sldId id="277" r:id="rId22"/>
    <p:sldId id="286" r:id="rId23"/>
    <p:sldId id="287" r:id="rId24"/>
    <p:sldId id="282" r:id="rId25"/>
    <p:sldId id="283" r:id="rId26"/>
    <p:sldId id="278" r:id="rId27"/>
    <p:sldId id="281" r:id="rId28"/>
    <p:sldId id="279" r:id="rId29"/>
    <p:sldId id="280" r:id="rId30"/>
    <p:sldId id="284" r:id="rId31"/>
    <p:sldId id="285" r:id="rId32"/>
    <p:sldId id="289" r:id="rId33"/>
    <p:sldId id="290" r:id="rId34"/>
    <p:sldId id="29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15" autoAdjust="0"/>
  </p:normalViewPr>
  <p:slideViewPr>
    <p:cSldViewPr>
      <p:cViewPr varScale="1">
        <p:scale>
          <a:sx n="70" d="100"/>
          <a:sy n="70" d="100"/>
        </p:scale>
        <p:origin x="1290" y="-2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hyperlink" Target="https://medium.com/@anilktalla/graphql-4a2bdfa08e9a" TargetMode="External"/><Relationship Id="rId13" Type="http://schemas.openxmlformats.org/officeDocument/2006/relationships/hyperlink" Target="https://www.prisma.io/blog/graphql-sdl-schema-definition-language-6755bcb9ce51" TargetMode="External"/><Relationship Id="rId3" Type="http://schemas.openxmlformats.org/officeDocument/2006/relationships/hyperlink" Target="https://www.google.com/search?q=graphql+talk+slides&amp;ie=utf-8&amp;oe=utf-8&amp;client=firefox-b-ab" TargetMode="External"/><Relationship Id="rId7" Type="http://schemas.openxmlformats.org/officeDocument/2006/relationships/hyperlink" Target="https://andela.com/insights/graphql-types-relationships/" TargetMode="External"/><Relationship Id="rId12" Type="http://schemas.openxmlformats.org/officeDocument/2006/relationships/hyperlink" Target="https://graphql.org/learn/" TargetMode="External"/><Relationship Id="rId2" Type="http://schemas.openxmlformats.org/officeDocument/2006/relationships/hyperlink" Target="https://blog.apollographql.com/the-concepts-of-graphql-bc68bd819be3" TargetMode="External"/><Relationship Id="rId1" Type="http://schemas.openxmlformats.org/officeDocument/2006/relationships/slideLayout" Target="../slideLayouts/slideLayout7.xml"/><Relationship Id="rId6" Type="http://schemas.openxmlformats.org/officeDocument/2006/relationships/hyperlink" Target="http://slidedeck.io/OlegIlyenko/presentation-graphql-introduction" TargetMode="External"/><Relationship Id="rId11" Type="http://schemas.openxmlformats.org/officeDocument/2006/relationships/hyperlink" Target="https://www.howtographql.com/basics/2-core-concepts/" TargetMode="External"/><Relationship Id="rId5" Type="http://schemas.openxmlformats.org/officeDocument/2006/relationships/hyperlink" Target="https://www.slideshare.net/SudheerJ3/graphql-api-crafts-presentation" TargetMode="External"/><Relationship Id="rId10" Type="http://schemas.openxmlformats.org/officeDocument/2006/relationships/hyperlink" Target="https://scotch.io/tutorials/a-practical-graphql-getting-started-guide-with-nodejs" TargetMode="External"/><Relationship Id="rId4" Type="http://schemas.openxmlformats.org/officeDocument/2006/relationships/hyperlink" Target="https://www.slideshare.net/AhmadHafizIsmail/introduction-to-graphql-or-how-i-learned-to-stop-worrying-about-rest-apis" TargetMode="External"/><Relationship Id="rId9" Type="http://schemas.openxmlformats.org/officeDocument/2006/relationships/hyperlink" Target="https://medium.com/codingthesmartway-com-blog/creating-a-graphql-server-with-node-js-and-express-f6dddc5320e1" TargetMode="External"/><Relationship Id="rId14" Type="http://schemas.openxmlformats.org/officeDocument/2006/relationships/hyperlink" Target="https://www.slideshare.net/InfoQ/serverless-graphq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p:cNvPicPr>
          <p:nvPr/>
        </p:nvPicPr>
        <p:blipFill>
          <a:blip r:embed="rId2"/>
          <a:stretch>
            <a:fillRect/>
          </a:stretch>
        </p:blipFill>
        <p:spPr>
          <a:xfrm>
            <a:off x="0" y="857250"/>
            <a:ext cx="9144000" cy="5143499"/>
          </a:xfrm>
          <a:prstGeom prst="rect">
            <a:avLst/>
          </a:prstGeom>
          <a:noFill/>
          <a:ln>
            <a:noFill/>
          </a:ln>
        </p:spPr>
      </p:pic>
    </p:spTree>
    <p:extLst>
      <p:ext uri="{BB962C8B-B14F-4D97-AF65-F5344CB8AC3E}">
        <p14:creationId xmlns:p14="http://schemas.microsoft.com/office/powerpoint/2010/main" val="2664534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4000" b="1" dirty="0"/>
              <a:t>REST vs </a:t>
            </a:r>
            <a:r>
              <a:rPr lang="en-GB" sz="4000" b="1" dirty="0" err="1"/>
              <a:t>GraphQL</a:t>
            </a:r>
            <a:r>
              <a:rPr lang="en-GB" sz="4000" b="1" dirty="0"/>
              <a:t> Data Fetching</a:t>
            </a:r>
          </a:p>
        </p:txBody>
      </p:sp>
      <p:sp>
        <p:nvSpPr>
          <p:cNvPr id="3" name="Content Placeholder 2"/>
          <p:cNvSpPr>
            <a:spLocks noGrp="1"/>
          </p:cNvSpPr>
          <p:nvPr>
            <p:ph idx="1"/>
          </p:nvPr>
        </p:nvSpPr>
        <p:spPr/>
        <p:txBody>
          <a:bodyPr>
            <a:normAutofit/>
          </a:bodyPr>
          <a:lstStyle/>
          <a:p>
            <a:pPr marL="0" lvl="0" indent="0">
              <a:buNone/>
            </a:pPr>
            <a:r>
              <a:rPr lang="en-GB" dirty="0"/>
              <a:t>Imagine we have an API that lets us:</a:t>
            </a:r>
          </a:p>
          <a:p>
            <a:pPr marL="0" lvl="0" indent="0">
              <a:buNone/>
            </a:pPr>
            <a:r>
              <a:rPr lang="en-GB" dirty="0"/>
              <a:t> </a:t>
            </a:r>
          </a:p>
          <a:p>
            <a:r>
              <a:rPr lang="en-GB" dirty="0"/>
              <a:t>retrieve user details </a:t>
            </a:r>
          </a:p>
          <a:p>
            <a:endParaRPr lang="en-GB" dirty="0"/>
          </a:p>
          <a:p>
            <a:r>
              <a:rPr lang="en-GB" dirty="0"/>
              <a:t>the posts he/she has created</a:t>
            </a:r>
          </a:p>
          <a:p>
            <a:endParaRPr lang="en-GB" dirty="0"/>
          </a:p>
          <a:p>
            <a:r>
              <a:rPr lang="en-GB" dirty="0"/>
              <a:t>the followers the user has.</a:t>
            </a:r>
          </a:p>
          <a:p>
            <a:pPr marL="0" lvl="0" indent="0">
              <a:buNone/>
            </a:pPr>
            <a:endParaRPr lang="en-GB" sz="2000" dirty="0"/>
          </a:p>
          <a:p>
            <a:pPr marL="0" lvl="0" indent="0">
              <a:buNone/>
            </a:pPr>
            <a:endParaRPr lang="en-GB" sz="28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p:txBody>
      </p:sp>
    </p:spTree>
    <p:extLst>
      <p:ext uri="{BB962C8B-B14F-4D97-AF65-F5344CB8AC3E}">
        <p14:creationId xmlns:p14="http://schemas.microsoft.com/office/powerpoint/2010/main" val="1496468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rmAutofit fontScale="92500" lnSpcReduction="20000"/>
          </a:bodyPr>
          <a:lstStyle/>
          <a:p>
            <a:pPr marL="0" indent="0">
              <a:buNone/>
            </a:pPr>
            <a:r>
              <a:rPr lang="en-GB" sz="3500" dirty="0"/>
              <a:t>With REST, we might have the following endpoints:</a:t>
            </a:r>
          </a:p>
          <a:p>
            <a:pPr marL="0" indent="0">
              <a:buNone/>
            </a:pPr>
            <a:endParaRPr lang="en-GB" sz="3500" dirty="0"/>
          </a:p>
          <a:p>
            <a:r>
              <a:rPr lang="en-GB" sz="3500" b="1" dirty="0"/>
              <a:t>/users/&lt;id&gt;</a:t>
            </a:r>
            <a:r>
              <a:rPr lang="en-GB" sz="3500" dirty="0"/>
              <a:t>  to fetch a user</a:t>
            </a:r>
          </a:p>
          <a:p>
            <a:pPr marL="0" indent="0">
              <a:buNone/>
            </a:pPr>
            <a:endParaRPr lang="en-GB" sz="3500" dirty="0"/>
          </a:p>
          <a:p>
            <a:pPr marL="0" indent="0">
              <a:buNone/>
            </a:pPr>
            <a:endParaRPr lang="en-GB" sz="3500" dirty="0"/>
          </a:p>
          <a:p>
            <a:r>
              <a:rPr lang="en-GB" sz="3500" b="1" dirty="0"/>
              <a:t>/users/&lt;id&gt;/posts </a:t>
            </a:r>
            <a:r>
              <a:rPr lang="en-GB" sz="3500" dirty="0"/>
              <a:t>to fetch the post of that particular user</a:t>
            </a:r>
          </a:p>
          <a:p>
            <a:pPr marL="0" indent="0">
              <a:buNone/>
            </a:pPr>
            <a:endParaRPr lang="en-GB" sz="3500" dirty="0"/>
          </a:p>
          <a:p>
            <a:pPr marL="0" indent="0">
              <a:buNone/>
            </a:pPr>
            <a:endParaRPr lang="en-GB" sz="3500" dirty="0"/>
          </a:p>
          <a:p>
            <a:r>
              <a:rPr lang="en-GB" sz="3500" b="1" dirty="0"/>
              <a:t>/users/&lt;id&gt;/followers </a:t>
            </a:r>
            <a:r>
              <a:rPr lang="en-GB" sz="3500" dirty="0"/>
              <a:t>to fetch the followers of that particular user</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163274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p:cNvPicPr>
          <p:nvPr>
            <p:ph idx="1"/>
          </p:nvPr>
        </p:nvPicPr>
        <p:blipFill>
          <a:blip r:embed="rId2"/>
          <a:srcRect/>
          <a:stretch>
            <a:fillRect/>
          </a:stretch>
        </p:blipFill>
        <p:spPr>
          <a:xfrm>
            <a:off x="0" y="0"/>
            <a:ext cx="7769390" cy="6858000"/>
          </a:xfrm>
          <a:prstGeom prst="rect">
            <a:avLst/>
          </a:prstGeom>
          <a:noFill/>
          <a:ln>
            <a:noFill/>
          </a:ln>
        </p:spPr>
      </p:pic>
    </p:spTree>
    <p:extLst>
      <p:ext uri="{BB962C8B-B14F-4D97-AF65-F5344CB8AC3E}">
        <p14:creationId xmlns:p14="http://schemas.microsoft.com/office/powerpoint/2010/main" val="49575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5897563"/>
          </a:xfrm>
        </p:spPr>
        <p:txBody>
          <a:bodyPr/>
          <a:lstStyle/>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r>
              <a:rPr lang="en-GB" b="1" dirty="0"/>
              <a:t>To fetch the data for our scenario we will have to make three different requests to the server.</a:t>
            </a:r>
          </a:p>
        </p:txBody>
      </p:sp>
    </p:spTree>
    <p:extLst>
      <p:ext uri="{BB962C8B-B14F-4D97-AF65-F5344CB8AC3E}">
        <p14:creationId xmlns:p14="http://schemas.microsoft.com/office/powerpoint/2010/main" val="365983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a:stretch>
            <a:fillRect/>
          </a:stretch>
        </p:blipFill>
        <p:spPr>
          <a:xfrm>
            <a:off x="0" y="-5938"/>
            <a:ext cx="9101610" cy="6559138"/>
          </a:xfrm>
          <a:prstGeom prst="rect">
            <a:avLst/>
          </a:prstGeom>
        </p:spPr>
      </p:pic>
    </p:spTree>
    <p:extLst>
      <p:ext uri="{BB962C8B-B14F-4D97-AF65-F5344CB8AC3E}">
        <p14:creationId xmlns:p14="http://schemas.microsoft.com/office/powerpoint/2010/main" val="807423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81000" y="228600"/>
            <a:ext cx="8305800" cy="5897563"/>
          </a:xfrm>
        </p:spPr>
        <p:txBody>
          <a:bodyPr/>
          <a:lstStyle/>
          <a:p>
            <a:pPr lvl="0"/>
            <a:r>
              <a:rPr lang="en-GB" dirty="0"/>
              <a:t>In the </a:t>
            </a:r>
            <a:r>
              <a:rPr lang="en-GB" dirty="0" err="1"/>
              <a:t>GraphQL</a:t>
            </a:r>
            <a:r>
              <a:rPr lang="en-GB" dirty="0"/>
              <a:t> implementation we only make a single request to the server. </a:t>
            </a:r>
          </a:p>
          <a:p>
            <a:pPr lvl="0"/>
            <a:endParaRPr lang="en-GB" dirty="0"/>
          </a:p>
          <a:p>
            <a:pPr lvl="0"/>
            <a:r>
              <a:rPr lang="en-GB" dirty="0" err="1"/>
              <a:t>GraphQL</a:t>
            </a:r>
            <a:r>
              <a:rPr lang="en-GB" dirty="0"/>
              <a:t> reduces network requests by allowing us fetch or retrieve all the data we need in a single query.</a:t>
            </a:r>
          </a:p>
          <a:p>
            <a:endParaRPr lang="en-GB" dirty="0"/>
          </a:p>
        </p:txBody>
      </p:sp>
    </p:spTree>
    <p:extLst>
      <p:ext uri="{BB962C8B-B14F-4D97-AF65-F5344CB8AC3E}">
        <p14:creationId xmlns:p14="http://schemas.microsoft.com/office/powerpoint/2010/main" val="3560082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5821363"/>
          </a:xfrm>
        </p:spPr>
        <p:txBody>
          <a:bodyPr/>
          <a:lstStyle/>
          <a:p>
            <a:pPr marL="0" indent="0">
              <a:buNone/>
            </a:pPr>
            <a:r>
              <a:rPr lang="en-GB" dirty="0"/>
              <a:t>REST APIs:</a:t>
            </a:r>
          </a:p>
          <a:p>
            <a:r>
              <a:rPr lang="en-GB" dirty="0"/>
              <a:t>are usually a collection of endpoints, where each endpoint represents a resource</a:t>
            </a:r>
          </a:p>
          <a:p>
            <a:endParaRPr lang="en-GB" dirty="0"/>
          </a:p>
          <a:p>
            <a:pPr lvl="0"/>
            <a:r>
              <a:rPr lang="en-GB" dirty="0"/>
              <a:t>when a client needs data from multiple resources, it needs to perform multiple round-trips to a REST API to put together the data it needs.</a:t>
            </a:r>
          </a:p>
        </p:txBody>
      </p:sp>
    </p:spTree>
    <p:extLst>
      <p:ext uri="{BB962C8B-B14F-4D97-AF65-F5344CB8AC3E}">
        <p14:creationId xmlns:p14="http://schemas.microsoft.com/office/powerpoint/2010/main" val="577988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lstStyle/>
          <a:p>
            <a:pPr marL="0" indent="0">
              <a:buNone/>
            </a:pPr>
            <a:r>
              <a:rPr lang="en-GB" b="1" dirty="0" err="1"/>
              <a:t>GraphQL</a:t>
            </a:r>
            <a:r>
              <a:rPr lang="en-GB" b="1" dirty="0"/>
              <a:t>:</a:t>
            </a:r>
          </a:p>
          <a:p>
            <a:pPr marL="0" indent="0">
              <a:buNone/>
            </a:pPr>
            <a:endParaRPr lang="en-GB" dirty="0"/>
          </a:p>
          <a:p>
            <a:r>
              <a:rPr lang="en-GB" dirty="0"/>
              <a:t>we can basically shift this multi-request complexity to the server-side and have the </a:t>
            </a:r>
            <a:r>
              <a:rPr lang="en-GB" dirty="0" err="1"/>
              <a:t>GraphQL</a:t>
            </a:r>
            <a:r>
              <a:rPr lang="en-GB" dirty="0"/>
              <a:t> layer deal with it.</a:t>
            </a:r>
          </a:p>
          <a:p>
            <a:endParaRPr lang="en-GB" dirty="0"/>
          </a:p>
          <a:p>
            <a:pPr lvl="0"/>
            <a:r>
              <a:rPr lang="en-GB" dirty="0"/>
              <a:t>The client asks the </a:t>
            </a:r>
            <a:r>
              <a:rPr lang="en-GB" dirty="0" err="1"/>
              <a:t>GraphQL</a:t>
            </a:r>
            <a:r>
              <a:rPr lang="en-GB" dirty="0"/>
              <a:t> layer a single question and gets a single response that has exactly what the client needs.</a:t>
            </a:r>
          </a:p>
          <a:p>
            <a:endParaRPr lang="en-GB" dirty="0"/>
          </a:p>
        </p:txBody>
      </p:sp>
    </p:spTree>
    <p:extLst>
      <p:ext uri="{BB962C8B-B14F-4D97-AF65-F5344CB8AC3E}">
        <p14:creationId xmlns:p14="http://schemas.microsoft.com/office/powerpoint/2010/main" val="30521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REST API</a:t>
            </a:r>
          </a:p>
        </p:txBody>
      </p:sp>
      <p:sp>
        <p:nvSpPr>
          <p:cNvPr id="3" name="Content Placeholder 2"/>
          <p:cNvSpPr>
            <a:spLocks noGrp="1"/>
          </p:cNvSpPr>
          <p:nvPr>
            <p:ph idx="1"/>
          </p:nvPr>
        </p:nvSpPr>
        <p:spPr>
          <a:xfrm>
            <a:off x="457200" y="1600200"/>
            <a:ext cx="8229600" cy="5029200"/>
          </a:xfrm>
        </p:spPr>
        <p:txBody>
          <a:bodyPr/>
          <a:lstStyle/>
          <a:p>
            <a:r>
              <a:rPr lang="en-GB" sz="2000" dirty="0"/>
              <a:t>Each resource endpoint has a fixed data structure  and which is returned </a:t>
            </a:r>
          </a:p>
          <a:p>
            <a:endParaRPr lang="en-GB" sz="2000" dirty="0"/>
          </a:p>
          <a:p>
            <a:pPr lvl="0"/>
            <a:r>
              <a:rPr lang="en-GB" sz="2000" dirty="0"/>
              <a:t>REST requests are always returning the full set of data which is available for a certain resource. There is no way to limit the request to only retrieve a subset of data fields.</a:t>
            </a:r>
          </a:p>
          <a:p>
            <a:r>
              <a:rPr lang="en-GB" sz="2000" dirty="0"/>
              <a:t>So, most times we just make do with the data we need and end up ignoring the rest.</a:t>
            </a:r>
          </a:p>
          <a:p>
            <a:r>
              <a:rPr lang="en-GB" sz="2000" dirty="0"/>
              <a:t>A client can’t, for example, specify which fields to select for a record in that resource. That information is in the REST API service itself and the REST API service will always return all of the fields regardless of which ones the client actually needs.</a:t>
            </a:r>
          </a:p>
          <a:p>
            <a:r>
              <a:rPr lang="en-GB" sz="2000" dirty="0"/>
              <a:t>It’s a waste of network and memory resources for both the client and server.</a:t>
            </a:r>
          </a:p>
          <a:p>
            <a:r>
              <a:rPr lang="en-GB" sz="2000" dirty="0"/>
              <a:t>In the example below we get all the followers for the user and all the detail of each user. </a:t>
            </a:r>
          </a:p>
        </p:txBody>
      </p:sp>
    </p:spTree>
    <p:extLst>
      <p:ext uri="{BB962C8B-B14F-4D97-AF65-F5344CB8AC3E}">
        <p14:creationId xmlns:p14="http://schemas.microsoft.com/office/powerpoint/2010/main" val="3751871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p:cNvPicPr>
          <p:nvPr>
            <p:ph idx="1"/>
          </p:nvPr>
        </p:nvPicPr>
        <p:blipFill>
          <a:blip r:embed="rId2"/>
          <a:srcRect/>
          <a:stretch>
            <a:fillRect/>
          </a:stretch>
        </p:blipFill>
        <p:spPr>
          <a:xfrm>
            <a:off x="0" y="0"/>
            <a:ext cx="7769390" cy="6858000"/>
          </a:xfrm>
          <a:prstGeom prst="rect">
            <a:avLst/>
          </a:prstGeom>
          <a:noFill/>
          <a:ln>
            <a:noFill/>
          </a:ln>
        </p:spPr>
      </p:pic>
      <p:sp>
        <p:nvSpPr>
          <p:cNvPr id="2" name="Rectangle 1"/>
          <p:cNvSpPr/>
          <p:nvPr/>
        </p:nvSpPr>
        <p:spPr>
          <a:xfrm>
            <a:off x="1981200" y="4419600"/>
            <a:ext cx="3048000" cy="1219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985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457200" y="274640"/>
            <a:ext cx="8229600" cy="1143000"/>
          </a:xfrm>
        </p:spPr>
        <p:txBody>
          <a:bodyPr/>
          <a:lstStyle/>
          <a:p>
            <a:pPr lvl="0"/>
            <a:r>
              <a:rPr lang="en-GB" dirty="0"/>
              <a:t>What is </a:t>
            </a:r>
            <a:r>
              <a:rPr lang="en-GB" dirty="0" err="1"/>
              <a:t>GraphQL</a:t>
            </a:r>
            <a:r>
              <a:rPr lang="en-GB" dirty="0"/>
              <a:t>?</a:t>
            </a:r>
          </a:p>
        </p:txBody>
      </p:sp>
      <p:sp>
        <p:nvSpPr>
          <p:cNvPr id="5" name="Content Placeholder 2"/>
          <p:cNvSpPr txBox="1">
            <a:spLocks noGrp="1"/>
          </p:cNvSpPr>
          <p:nvPr>
            <p:ph idx="1"/>
          </p:nvPr>
        </p:nvSpPr>
        <p:spPr>
          <a:xfrm>
            <a:off x="457200" y="1600200"/>
            <a:ext cx="8686800" cy="4781123"/>
          </a:xfrm>
        </p:spPr>
        <p:txBody>
          <a:bodyPr>
            <a:normAutofit fontScale="92500" lnSpcReduction="20000"/>
          </a:bodyPr>
          <a:lstStyle/>
          <a:p>
            <a:pPr marL="0" lvl="0" indent="0">
              <a:buNone/>
            </a:pPr>
            <a:r>
              <a:rPr lang="en-GB" sz="3500" dirty="0"/>
              <a:t>“</a:t>
            </a:r>
            <a:r>
              <a:rPr lang="en-GB" sz="3500" dirty="0" err="1"/>
              <a:t>GraphQL</a:t>
            </a:r>
            <a:r>
              <a:rPr lang="en-GB" sz="3500" dirty="0"/>
              <a:t> is a query language for APIs and a runtime for fulfilling those queries with your existing data. </a:t>
            </a:r>
          </a:p>
          <a:p>
            <a:pPr marL="0" lvl="0" indent="0">
              <a:buNone/>
            </a:pPr>
            <a:endParaRPr lang="en-GB" sz="3500" dirty="0"/>
          </a:p>
          <a:p>
            <a:pPr marL="0" lvl="0" indent="0">
              <a:buNone/>
            </a:pPr>
            <a:r>
              <a:rPr lang="en-GB" sz="3500" dirty="0" err="1"/>
              <a:t>GraphQL</a:t>
            </a:r>
            <a:r>
              <a:rPr lang="en-GB" sz="3500" dirty="0"/>
              <a:t> provides a complete and understandable description of the data in your API, gives clients the power to ask for exactly what they need and nothing more, makes it easier to evolve APIs over time, and enables powerful developer tools.”</a:t>
            </a:r>
            <a:endParaRPr lang="en-GB" sz="3500" b="1" dirty="0"/>
          </a:p>
          <a:p>
            <a:pPr marL="0" lvl="0" indent="0">
              <a:buNone/>
            </a:pPr>
            <a:endParaRPr lang="en-GB" sz="2800" b="1" dirty="0"/>
          </a:p>
          <a:p>
            <a:pPr marL="0" lvl="0" indent="0">
              <a:buNone/>
            </a:pPr>
            <a:r>
              <a:rPr lang="en-GB" sz="2400" b="1" dirty="0"/>
              <a:t>(Source: GraphQL.org)</a:t>
            </a:r>
          </a:p>
          <a:p>
            <a:pPr marL="0" lvl="0" indent="0">
              <a:buNone/>
            </a:pPr>
            <a:endParaRPr lang="en-GB" sz="2400" dirty="0"/>
          </a:p>
        </p:txBody>
      </p:sp>
    </p:spTree>
    <p:extLst>
      <p:ext uri="{BB962C8B-B14F-4D97-AF65-F5344CB8AC3E}">
        <p14:creationId xmlns:p14="http://schemas.microsoft.com/office/powerpoint/2010/main" val="1529472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endParaRPr lang="en-GB" dirty="0"/>
          </a:p>
        </p:txBody>
      </p:sp>
      <p:sp>
        <p:nvSpPr>
          <p:cNvPr id="3" name="Content Placeholder 2"/>
          <p:cNvSpPr>
            <a:spLocks noGrp="1"/>
          </p:cNvSpPr>
          <p:nvPr>
            <p:ph idx="1"/>
          </p:nvPr>
        </p:nvSpPr>
        <p:spPr/>
        <p:txBody>
          <a:bodyPr/>
          <a:lstStyle/>
          <a:p>
            <a:pPr lvl="0"/>
            <a:r>
              <a:rPr lang="en-GB" sz="2000" dirty="0"/>
              <a:t>Query responses are decided by the client rather than the server. A </a:t>
            </a:r>
            <a:r>
              <a:rPr lang="en-GB" sz="2000" dirty="0" err="1"/>
              <a:t>GraphQL</a:t>
            </a:r>
            <a:r>
              <a:rPr lang="en-GB" sz="2000" dirty="0"/>
              <a:t> query returns exactly what a client asks for and no more.</a:t>
            </a:r>
          </a:p>
          <a:p>
            <a:pPr marL="0" lvl="0" indent="0">
              <a:buNone/>
            </a:pPr>
            <a:endParaRPr lang="en-GB" sz="2000" dirty="0"/>
          </a:p>
          <a:p>
            <a:r>
              <a:rPr lang="en-GB" sz="2000" dirty="0"/>
              <a:t>You’re able to specify which fields should be included to limit the response to the data which is needed.</a:t>
            </a:r>
          </a:p>
          <a:p>
            <a:endParaRPr lang="en-GB" sz="2000" dirty="0"/>
          </a:p>
          <a:p>
            <a:r>
              <a:rPr lang="en-GB" sz="2000" dirty="0"/>
              <a:t>In the example below we can specify that we want only want the </a:t>
            </a:r>
            <a:r>
              <a:rPr lang="en-GB" sz="2000" b="1" dirty="0"/>
              <a:t>names</a:t>
            </a:r>
            <a:r>
              <a:rPr lang="en-GB" sz="2000" dirty="0"/>
              <a:t> of the user’s </a:t>
            </a:r>
            <a:r>
              <a:rPr lang="en-GB" sz="2000" b="1" dirty="0"/>
              <a:t>last 3 </a:t>
            </a:r>
            <a:r>
              <a:rPr lang="en-GB" sz="2000" dirty="0"/>
              <a:t>followers:</a:t>
            </a:r>
            <a:r>
              <a:rPr lang="en-GB" sz="2000" b="1" dirty="0"/>
              <a:t> </a:t>
            </a:r>
          </a:p>
        </p:txBody>
      </p:sp>
    </p:spTree>
    <p:extLst>
      <p:ext uri="{BB962C8B-B14F-4D97-AF65-F5344CB8AC3E}">
        <p14:creationId xmlns:p14="http://schemas.microsoft.com/office/powerpoint/2010/main" val="218219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a:stretch>
            <a:fillRect/>
          </a:stretch>
        </p:blipFill>
        <p:spPr>
          <a:xfrm>
            <a:off x="0" y="-5938"/>
            <a:ext cx="9101610" cy="6559138"/>
          </a:xfrm>
          <a:prstGeom prst="rect">
            <a:avLst/>
          </a:prstGeom>
        </p:spPr>
      </p:pic>
      <p:sp>
        <p:nvSpPr>
          <p:cNvPr id="2" name="Rectangle 1"/>
          <p:cNvSpPr/>
          <p:nvPr/>
        </p:nvSpPr>
        <p:spPr>
          <a:xfrm>
            <a:off x="1981200" y="4114800"/>
            <a:ext cx="32004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76322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Mutations</a:t>
            </a:r>
          </a:p>
        </p:txBody>
      </p:sp>
      <p:sp>
        <p:nvSpPr>
          <p:cNvPr id="3" name="Content Placeholder 2"/>
          <p:cNvSpPr>
            <a:spLocks noGrp="1"/>
          </p:cNvSpPr>
          <p:nvPr>
            <p:ph idx="1"/>
          </p:nvPr>
        </p:nvSpPr>
        <p:spPr/>
        <p:txBody>
          <a:bodyPr>
            <a:normAutofit/>
          </a:bodyPr>
          <a:lstStyle/>
          <a:p>
            <a:r>
              <a:rPr lang="en-GB" sz="2000" dirty="0"/>
              <a:t>Most discussions on </a:t>
            </a:r>
            <a:r>
              <a:rPr lang="en-GB" sz="2000" dirty="0" err="1"/>
              <a:t>GraphQL</a:t>
            </a:r>
            <a:r>
              <a:rPr lang="en-GB" sz="2000" dirty="0"/>
              <a:t> focuses on declarative data fetching, but a complete data platform needs to be able to manipulate or change data. It must be able to create, update and delete data. An API should have CRUD operations. CRUD simply means CREATE, READ, UPDATE, DELETE. </a:t>
            </a:r>
          </a:p>
          <a:p>
            <a:endParaRPr lang="en-GB" sz="2000" dirty="0"/>
          </a:p>
          <a:p>
            <a:r>
              <a:rPr lang="en-GB" sz="2000" dirty="0"/>
              <a:t>A </a:t>
            </a:r>
            <a:r>
              <a:rPr lang="en-GB" sz="2000" dirty="0" err="1"/>
              <a:t>GraphQL</a:t>
            </a:r>
            <a:r>
              <a:rPr lang="en-GB" sz="2000" dirty="0"/>
              <a:t> query performs the READ operation in a </a:t>
            </a:r>
            <a:r>
              <a:rPr lang="en-GB" sz="2000" dirty="0" err="1"/>
              <a:t>GraphQL</a:t>
            </a:r>
            <a:r>
              <a:rPr lang="en-GB" sz="2000" dirty="0"/>
              <a:t> API while a </a:t>
            </a:r>
            <a:r>
              <a:rPr lang="en-GB" sz="2000" dirty="0" err="1"/>
              <a:t>GraphQL</a:t>
            </a:r>
            <a:r>
              <a:rPr lang="en-GB" sz="2000" dirty="0"/>
              <a:t> mutation performs other operations such as CREATE, UPDATE and DELETE. This simply means that queries don't change data, a mutation does.</a:t>
            </a:r>
          </a:p>
          <a:p>
            <a:endParaRPr lang="en-GB" sz="2000" dirty="0"/>
          </a:p>
        </p:txBody>
      </p:sp>
    </p:spTree>
    <p:extLst>
      <p:ext uri="{BB962C8B-B14F-4D97-AF65-F5344CB8AC3E}">
        <p14:creationId xmlns:p14="http://schemas.microsoft.com/office/powerpoint/2010/main" val="3157649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idx="1"/>
          </p:nvPr>
        </p:nvSpPr>
        <p:spPr/>
        <p:txBody>
          <a:bodyPr/>
          <a:lstStyle/>
          <a:p>
            <a:pPr lvl="0"/>
            <a:r>
              <a:rPr lang="en-GB" dirty="0" err="1"/>
              <a:t>GraphQL</a:t>
            </a:r>
            <a:r>
              <a:rPr lang="en-GB" dirty="0"/>
              <a:t> supports reading, writing (mutating) and subscribing to changes to data (</a:t>
            </a:r>
            <a:r>
              <a:rPr lang="en-GB" dirty="0" err="1"/>
              <a:t>realtime</a:t>
            </a:r>
            <a:r>
              <a:rPr lang="en-GB" dirty="0"/>
              <a:t> updates)</a:t>
            </a:r>
          </a:p>
          <a:p>
            <a:endParaRPr lang="en-GB" dirty="0"/>
          </a:p>
        </p:txBody>
      </p:sp>
    </p:spTree>
    <p:extLst>
      <p:ext uri="{BB962C8B-B14F-4D97-AF65-F5344CB8AC3E}">
        <p14:creationId xmlns:p14="http://schemas.microsoft.com/office/powerpoint/2010/main" val="678087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Versioning REST APIs	</a:t>
            </a:r>
          </a:p>
        </p:txBody>
      </p:sp>
      <p:sp>
        <p:nvSpPr>
          <p:cNvPr id="3" name="Content Placeholder 2"/>
          <p:cNvSpPr>
            <a:spLocks noGrp="1"/>
          </p:cNvSpPr>
          <p:nvPr>
            <p:ph idx="1"/>
          </p:nvPr>
        </p:nvSpPr>
        <p:spPr>
          <a:xfrm>
            <a:off x="381000" y="1143000"/>
            <a:ext cx="8305800" cy="4983163"/>
          </a:xfrm>
        </p:spPr>
        <p:txBody>
          <a:bodyPr>
            <a:normAutofit/>
          </a:bodyPr>
          <a:lstStyle/>
          <a:p>
            <a:pPr lvl="0"/>
            <a:r>
              <a:rPr lang="en-GB" sz="2000" dirty="0"/>
              <a:t>Often when consuming third-party REST APIs, we see stuff like v1, v2, v3 etc. which simply indicate the version of the REST API we are using. This leads to code redundancy and less maintainable code. </a:t>
            </a:r>
          </a:p>
          <a:p>
            <a:pPr lvl="0"/>
            <a:r>
              <a:rPr lang="en-GB" sz="2000" dirty="0"/>
              <a:t>One other big problem with REST APIs is versioning. If you need to support multiple versions, that usually means new endpoints. This leads to more problems while using and maintaining those endpoints and it might be the cause of code duplication on the server.</a:t>
            </a:r>
          </a:p>
          <a:p>
            <a:endParaRPr lang="en-GB" sz="2000" dirty="0"/>
          </a:p>
        </p:txBody>
      </p:sp>
    </p:spTree>
    <p:extLst>
      <p:ext uri="{BB962C8B-B14F-4D97-AF65-F5344CB8AC3E}">
        <p14:creationId xmlns:p14="http://schemas.microsoft.com/office/powerpoint/2010/main" val="1223832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Versioning </a:t>
            </a:r>
            <a:r>
              <a:rPr lang="en-GB" dirty="0" err="1"/>
              <a:t>GraphQL</a:t>
            </a:r>
            <a:endParaRPr lang="en-GB" dirty="0"/>
          </a:p>
        </p:txBody>
      </p:sp>
      <p:sp>
        <p:nvSpPr>
          <p:cNvPr id="3" name="Content Placeholder 2"/>
          <p:cNvSpPr>
            <a:spLocks noGrp="1"/>
          </p:cNvSpPr>
          <p:nvPr>
            <p:ph idx="1"/>
          </p:nvPr>
        </p:nvSpPr>
        <p:spPr/>
        <p:txBody>
          <a:bodyPr>
            <a:normAutofit lnSpcReduction="10000"/>
          </a:bodyPr>
          <a:lstStyle/>
          <a:p>
            <a:pPr lvl="0"/>
            <a:r>
              <a:rPr lang="en-GB" sz="2000" dirty="0"/>
              <a:t>With </a:t>
            </a:r>
            <a:r>
              <a:rPr lang="en-GB" sz="2000" dirty="0" err="1"/>
              <a:t>GraphQL</a:t>
            </a:r>
            <a:r>
              <a:rPr lang="en-GB" sz="2000" dirty="0"/>
              <a:t>, there is no need for versioning as we can easily add new fields and types to our </a:t>
            </a:r>
            <a:r>
              <a:rPr lang="en-GB" sz="2000" dirty="0" err="1"/>
              <a:t>GraphQL</a:t>
            </a:r>
            <a:r>
              <a:rPr lang="en-GB" sz="2000" dirty="0"/>
              <a:t> API without impacting existing queries. Also, we can easily mark fields as deprecated and the fields will be excluded from the response gotten from the server.</a:t>
            </a:r>
          </a:p>
          <a:p>
            <a:pPr lvl="0"/>
            <a:r>
              <a:rPr lang="en-GB" sz="2000" dirty="0" err="1"/>
              <a:t>GraphQL</a:t>
            </a:r>
            <a:r>
              <a:rPr lang="en-GB" sz="2000" dirty="0"/>
              <a:t> lets a client-side developer add new queries to retrieve data, even if that information is in a different version of the app. You simply write a query and you get the data you want. You never need to create a custom data endpoint from the server side or ask a server-side developer to create one for you. Additionally, you can retrieve most of the data for a given view with just one request to the server.</a:t>
            </a:r>
          </a:p>
          <a:p>
            <a:pPr lvl="0"/>
            <a:r>
              <a:rPr lang="en-GB" sz="2000" dirty="0"/>
              <a:t>This is especially important for mobile clients because we can’t control the version of the API they’re using. Once installed, a mobile app might continue to use that same old version of the API for years. On the web, it’s easy to control the version of the API because we just push new code. For mobile apps, that’s a lot harder to do.</a:t>
            </a:r>
          </a:p>
          <a:p>
            <a:endParaRPr lang="en-GB" sz="2000" dirty="0"/>
          </a:p>
        </p:txBody>
      </p:sp>
    </p:spTree>
    <p:extLst>
      <p:ext uri="{BB962C8B-B14F-4D97-AF65-F5344CB8AC3E}">
        <p14:creationId xmlns:p14="http://schemas.microsoft.com/office/powerpoint/2010/main" val="2051781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r>
              <a:rPr lang="en-GB" dirty="0"/>
              <a:t> Server Libraries</a:t>
            </a: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marL="0" indent="0">
              <a:buNone/>
            </a:pPr>
            <a:r>
              <a:rPr lang="en-GB" sz="2000" dirty="0" err="1"/>
              <a:t>GraphQL</a:t>
            </a:r>
            <a:r>
              <a:rPr lang="en-GB" sz="2000" dirty="0"/>
              <a:t> is a </a:t>
            </a:r>
            <a:r>
              <a:rPr lang="en-GB" sz="2000" b="1" dirty="0"/>
              <a:t>specification</a:t>
            </a:r>
            <a:r>
              <a:rPr lang="en-GB" sz="2000" dirty="0"/>
              <a:t> You will find server libraries to help you implement </a:t>
            </a:r>
            <a:r>
              <a:rPr lang="en-GB" sz="2000" dirty="0" err="1"/>
              <a:t>GraphQL</a:t>
            </a:r>
            <a:r>
              <a:rPr lang="en-GB" sz="2000" dirty="0"/>
              <a:t> in a variety of languages including:</a:t>
            </a:r>
          </a:p>
          <a:p>
            <a:pPr marL="0" indent="0">
              <a:buNone/>
            </a:pPr>
            <a:endParaRPr lang="en-GB" sz="2000" dirty="0"/>
          </a:p>
          <a:p>
            <a:r>
              <a:rPr lang="en-GB" sz="2200" dirty="0"/>
              <a:t>C# / .NET, </a:t>
            </a:r>
          </a:p>
          <a:p>
            <a:r>
              <a:rPr lang="en-GB" sz="2200" dirty="0" err="1"/>
              <a:t>Clojure</a:t>
            </a:r>
            <a:r>
              <a:rPr lang="en-GB" sz="2200" dirty="0"/>
              <a:t>, </a:t>
            </a:r>
          </a:p>
          <a:p>
            <a:r>
              <a:rPr lang="en-GB" sz="2200" dirty="0"/>
              <a:t>Elixir, </a:t>
            </a:r>
          </a:p>
          <a:p>
            <a:r>
              <a:rPr lang="en-GB" sz="2200" dirty="0" err="1"/>
              <a:t>Erlang</a:t>
            </a:r>
            <a:r>
              <a:rPr lang="en-GB" sz="2200" dirty="0"/>
              <a:t>, </a:t>
            </a:r>
          </a:p>
          <a:p>
            <a:r>
              <a:rPr lang="en-GB" sz="2200" dirty="0"/>
              <a:t>Go,</a:t>
            </a:r>
          </a:p>
          <a:p>
            <a:r>
              <a:rPr lang="en-GB" sz="2200" dirty="0"/>
              <a:t>Groovy, </a:t>
            </a:r>
          </a:p>
          <a:p>
            <a:r>
              <a:rPr lang="en-GB" sz="2200" dirty="0"/>
              <a:t>Java, </a:t>
            </a:r>
          </a:p>
          <a:p>
            <a:r>
              <a:rPr lang="en-GB" sz="2200" dirty="0"/>
              <a:t>JavaScript, </a:t>
            </a:r>
          </a:p>
          <a:p>
            <a:r>
              <a:rPr lang="en-GB" sz="2200" dirty="0"/>
              <a:t>PHP, </a:t>
            </a:r>
          </a:p>
          <a:p>
            <a:r>
              <a:rPr lang="en-GB" sz="2200" dirty="0"/>
              <a:t>Python, </a:t>
            </a:r>
          </a:p>
          <a:p>
            <a:r>
              <a:rPr lang="en-GB" sz="2200" dirty="0"/>
              <a:t>Scala, </a:t>
            </a:r>
          </a:p>
          <a:p>
            <a:r>
              <a:rPr lang="en-GB" sz="2200" dirty="0"/>
              <a:t>Ruby</a:t>
            </a:r>
          </a:p>
          <a:p>
            <a:pPr marL="0" indent="0">
              <a:buNone/>
            </a:pPr>
            <a:r>
              <a:rPr lang="en-GB" sz="2200" dirty="0"/>
              <a:t> </a:t>
            </a:r>
          </a:p>
        </p:txBody>
      </p:sp>
    </p:spTree>
    <p:extLst>
      <p:ext uri="{BB962C8B-B14F-4D97-AF65-F5344CB8AC3E}">
        <p14:creationId xmlns:p14="http://schemas.microsoft.com/office/powerpoint/2010/main" val="4264079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JavaScript Server Libraries</a:t>
            </a:r>
          </a:p>
        </p:txBody>
      </p:sp>
      <p:sp>
        <p:nvSpPr>
          <p:cNvPr id="3" name="Content Placeholder 2"/>
          <p:cNvSpPr>
            <a:spLocks noGrp="1"/>
          </p:cNvSpPr>
          <p:nvPr>
            <p:ph idx="1"/>
          </p:nvPr>
        </p:nvSpPr>
        <p:spPr/>
        <p:txBody>
          <a:bodyPr>
            <a:normAutofit/>
          </a:bodyPr>
          <a:lstStyle/>
          <a:p>
            <a:r>
              <a:rPr lang="en-GB" sz="2000" dirty="0"/>
              <a:t>GraphQL.js is the </a:t>
            </a:r>
            <a:r>
              <a:rPr lang="en-GB" sz="2000" b="1" dirty="0"/>
              <a:t>reference implementation </a:t>
            </a:r>
            <a:r>
              <a:rPr lang="en-GB" sz="2000" dirty="0"/>
              <a:t>of the </a:t>
            </a:r>
            <a:r>
              <a:rPr lang="en-GB" sz="2000" dirty="0" err="1"/>
              <a:t>GraphQL</a:t>
            </a:r>
            <a:r>
              <a:rPr lang="en-GB" sz="2000" dirty="0"/>
              <a:t> specification, designed for running </a:t>
            </a:r>
            <a:r>
              <a:rPr lang="en-GB" sz="2000" dirty="0" err="1"/>
              <a:t>GraphQL</a:t>
            </a:r>
            <a:r>
              <a:rPr lang="en-GB" sz="2000" dirty="0"/>
              <a:t> in a Node.js environment.</a:t>
            </a:r>
          </a:p>
          <a:p>
            <a:endParaRPr lang="en-GB" sz="2000" dirty="0"/>
          </a:p>
          <a:p>
            <a:r>
              <a:rPr lang="en-GB" sz="2000" dirty="0"/>
              <a:t>express-</a:t>
            </a:r>
            <a:r>
              <a:rPr lang="en-GB" sz="2000" dirty="0" err="1"/>
              <a:t>graphql</a:t>
            </a:r>
            <a:r>
              <a:rPr lang="en-GB" sz="2000" dirty="0"/>
              <a:t> is the reference implementation of a </a:t>
            </a:r>
            <a:r>
              <a:rPr lang="en-GB" sz="2000" dirty="0" err="1"/>
              <a:t>GraphQL</a:t>
            </a:r>
            <a:r>
              <a:rPr lang="en-GB" sz="2000" dirty="0"/>
              <a:t> API server over an Express webserver.</a:t>
            </a:r>
          </a:p>
        </p:txBody>
      </p:sp>
    </p:spTree>
    <p:extLst>
      <p:ext uri="{BB962C8B-B14F-4D97-AF65-F5344CB8AC3E}">
        <p14:creationId xmlns:p14="http://schemas.microsoft.com/office/powerpoint/2010/main" val="4202686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r>
              <a:rPr lang="en-GB" dirty="0"/>
              <a:t> Clients</a:t>
            </a:r>
          </a:p>
        </p:txBody>
      </p:sp>
      <p:sp>
        <p:nvSpPr>
          <p:cNvPr id="3" name="Content Placeholder 2"/>
          <p:cNvSpPr>
            <a:spLocks noGrp="1"/>
          </p:cNvSpPr>
          <p:nvPr>
            <p:ph idx="1"/>
          </p:nvPr>
        </p:nvSpPr>
        <p:spPr/>
        <p:txBody>
          <a:bodyPr/>
          <a:lstStyle/>
          <a:p>
            <a:r>
              <a:rPr lang="en-GB" b="1" dirty="0" err="1"/>
              <a:t>GraphQL</a:t>
            </a:r>
            <a:r>
              <a:rPr lang="en-GB" dirty="0"/>
              <a:t> client is code that makes a </a:t>
            </a:r>
            <a:r>
              <a:rPr lang="en-GB" b="1" dirty="0"/>
              <a:t>POST</a:t>
            </a:r>
            <a:r>
              <a:rPr lang="en-GB" dirty="0"/>
              <a:t> request to a </a:t>
            </a:r>
            <a:r>
              <a:rPr lang="en-GB" b="1" dirty="0" err="1"/>
              <a:t>GraphQL</a:t>
            </a:r>
            <a:r>
              <a:rPr lang="en-GB" dirty="0"/>
              <a:t> Server</a:t>
            </a:r>
          </a:p>
          <a:p>
            <a:r>
              <a:rPr lang="en-GB" dirty="0" err="1"/>
              <a:t>GraphQL</a:t>
            </a:r>
            <a:r>
              <a:rPr lang="en-GB" dirty="0"/>
              <a:t> clients can be found for C# / .NET, </a:t>
            </a:r>
            <a:r>
              <a:rPr lang="en-GB" dirty="0" err="1"/>
              <a:t>Clojurescript</a:t>
            </a:r>
            <a:r>
              <a:rPr lang="en-GB" dirty="0"/>
              <a:t>, Go, Java / Android, JavaScript, Swift / Objective-C iOS, Python</a:t>
            </a:r>
          </a:p>
          <a:p>
            <a:pPr marL="0" indent="0">
              <a:buNone/>
            </a:pPr>
            <a:endParaRPr lang="en-GB" dirty="0"/>
          </a:p>
        </p:txBody>
      </p:sp>
    </p:spTree>
    <p:extLst>
      <p:ext uri="{BB962C8B-B14F-4D97-AF65-F5344CB8AC3E}">
        <p14:creationId xmlns:p14="http://schemas.microsoft.com/office/powerpoint/2010/main" val="490248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JavaScript </a:t>
            </a:r>
            <a:r>
              <a:rPr lang="en-GB" dirty="0" err="1"/>
              <a:t>GraphQL</a:t>
            </a:r>
            <a:r>
              <a:rPr lang="en-GB" dirty="0"/>
              <a:t> Clients</a:t>
            </a:r>
          </a:p>
        </p:txBody>
      </p:sp>
      <p:sp>
        <p:nvSpPr>
          <p:cNvPr id="3" name="Content Placeholder 2"/>
          <p:cNvSpPr>
            <a:spLocks noGrp="1"/>
          </p:cNvSpPr>
          <p:nvPr>
            <p:ph idx="1"/>
          </p:nvPr>
        </p:nvSpPr>
        <p:spPr/>
        <p:txBody>
          <a:bodyPr/>
          <a:lstStyle/>
          <a:p>
            <a:pPr marL="0" indent="0">
              <a:buNone/>
            </a:pPr>
            <a:r>
              <a:rPr lang="en-GB" sz="2000" dirty="0"/>
              <a:t>Two of the most popular ones are:</a:t>
            </a:r>
          </a:p>
          <a:p>
            <a:pPr marL="0" indent="0">
              <a:buNone/>
            </a:pPr>
            <a:endParaRPr lang="en-GB" sz="2000" dirty="0"/>
          </a:p>
          <a:p>
            <a:r>
              <a:rPr lang="en-GB" sz="2000" dirty="0"/>
              <a:t>Relay: powerful </a:t>
            </a:r>
            <a:r>
              <a:rPr lang="en-GB" sz="2000" dirty="0" err="1"/>
              <a:t>GraphQL</a:t>
            </a:r>
            <a:r>
              <a:rPr lang="en-GB" sz="2000" dirty="0"/>
              <a:t> client developed by Facebook, heavily optimized for performance. It is only available on the web.</a:t>
            </a:r>
          </a:p>
          <a:p>
            <a:endParaRPr lang="en-GB" sz="2000" dirty="0"/>
          </a:p>
          <a:p>
            <a:r>
              <a:rPr lang="en-GB" sz="2000" dirty="0"/>
              <a:t>Apollo Client: community-driven effort to build a powerful, flexible and production ready </a:t>
            </a:r>
            <a:r>
              <a:rPr lang="en-GB" sz="2000" dirty="0" err="1"/>
              <a:t>GraphQL</a:t>
            </a:r>
            <a:r>
              <a:rPr lang="en-GB" sz="2000" dirty="0"/>
              <a:t> client for all major development platforms. It support various frontend frameworks (React, Angular and </a:t>
            </a:r>
            <a:r>
              <a:rPr lang="en-GB" sz="2000" dirty="0" err="1"/>
              <a:t>Vue</a:t>
            </a:r>
            <a:r>
              <a:rPr lang="en-GB" sz="2000" dirty="0"/>
              <a:t>) and platforms (iOS, Android).</a:t>
            </a:r>
          </a:p>
          <a:p>
            <a:endParaRPr lang="en-GB" sz="2000" dirty="0"/>
          </a:p>
          <a:p>
            <a:r>
              <a:rPr lang="en-GB" sz="2000" dirty="0"/>
              <a:t>A complete list of </a:t>
            </a:r>
            <a:r>
              <a:rPr lang="en-GB" sz="2000" dirty="0" err="1"/>
              <a:t>GraphQL</a:t>
            </a:r>
            <a:r>
              <a:rPr lang="en-GB" sz="2000"/>
              <a:t> client and server implementations for various languages can be found at http://graphql.org/code</a:t>
            </a:r>
            <a:endParaRPr lang="en-GB" sz="2000" dirty="0"/>
          </a:p>
        </p:txBody>
      </p:sp>
    </p:spTree>
    <p:extLst>
      <p:ext uri="{BB962C8B-B14F-4D97-AF65-F5344CB8AC3E}">
        <p14:creationId xmlns:p14="http://schemas.microsoft.com/office/powerpoint/2010/main" val="152958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normAutofit lnSpcReduction="10000"/>
          </a:bodyPr>
          <a:lstStyle/>
          <a:p>
            <a:endParaRPr lang="en-GB" sz="2400" dirty="0"/>
          </a:p>
          <a:p>
            <a:r>
              <a:rPr lang="en-GB" dirty="0"/>
              <a:t>Open sourced in 2015, </a:t>
            </a:r>
            <a:r>
              <a:rPr lang="en-GB" dirty="0" err="1"/>
              <a:t>GraphQL</a:t>
            </a:r>
            <a:r>
              <a:rPr lang="en-GB" dirty="0"/>
              <a:t> was developed by Facebook internally during the transition from its HTML5-powered mobile apps to native apps.</a:t>
            </a:r>
          </a:p>
          <a:p>
            <a:pPr marL="0" lvl="0" indent="0">
              <a:buNone/>
            </a:pPr>
            <a:r>
              <a:rPr lang="en-GB" dirty="0"/>
              <a:t> </a:t>
            </a:r>
          </a:p>
          <a:p>
            <a:r>
              <a:rPr lang="en-GB" dirty="0"/>
              <a:t>It can provide a more efficient, powerful and flexible alternative to REST</a:t>
            </a:r>
          </a:p>
          <a:p>
            <a:pPr marL="0" lvl="0" indent="0">
              <a:buNone/>
            </a:pPr>
            <a:endParaRPr lang="en-GB" dirty="0"/>
          </a:p>
          <a:p>
            <a:pPr lvl="0"/>
            <a:r>
              <a:rPr lang="en-GB" dirty="0" err="1"/>
              <a:t>GraphQL</a:t>
            </a:r>
            <a:r>
              <a:rPr lang="en-GB" dirty="0"/>
              <a:t> supports reading, writing (mutating) and subscribing to changes to data (</a:t>
            </a:r>
            <a:r>
              <a:rPr lang="en-GB" dirty="0" err="1"/>
              <a:t>realtime</a:t>
            </a:r>
            <a:r>
              <a:rPr lang="en-GB" dirty="0"/>
              <a:t> updates)</a:t>
            </a:r>
          </a:p>
        </p:txBody>
      </p:sp>
    </p:spTree>
    <p:extLst>
      <p:ext uri="{BB962C8B-B14F-4D97-AF65-F5344CB8AC3E}">
        <p14:creationId xmlns:p14="http://schemas.microsoft.com/office/powerpoint/2010/main" val="936105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r>
              <a:rPr lang="en-GB" dirty="0"/>
              <a:t> disadvantages</a:t>
            </a:r>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marL="0" lvl="0" indent="0">
              <a:buNone/>
            </a:pPr>
            <a:r>
              <a:rPr lang="en-GB" sz="2100" dirty="0"/>
              <a:t>One important threat that </a:t>
            </a:r>
            <a:r>
              <a:rPr lang="en-GB" sz="2100" dirty="0" err="1"/>
              <a:t>GraphQL</a:t>
            </a:r>
            <a:r>
              <a:rPr lang="en-GB" sz="2100" dirty="0"/>
              <a:t> makes easier is resource exhaustion attacks (AKA Denial of Service attacks). A </a:t>
            </a:r>
            <a:r>
              <a:rPr lang="en-GB" sz="2100" dirty="0" err="1"/>
              <a:t>GraphQL</a:t>
            </a:r>
            <a:r>
              <a:rPr lang="en-GB" sz="2100" dirty="0"/>
              <a:t> server can be attacked with overly complex queries that will consume all the resources of the server. It’s very simple to query for deep nested relationships (user -&gt; friends -&gt; friends …), or use field aliases to ask for the same field many times. Resource exhaustion attacks are not specific to </a:t>
            </a:r>
            <a:r>
              <a:rPr lang="en-GB" sz="2100" dirty="0" err="1"/>
              <a:t>GraphQL</a:t>
            </a:r>
            <a:r>
              <a:rPr lang="en-GB" sz="2100" dirty="0"/>
              <a:t>, but when working with </a:t>
            </a:r>
            <a:r>
              <a:rPr lang="en-GB" sz="2100" dirty="0" err="1"/>
              <a:t>GraphQL</a:t>
            </a:r>
            <a:r>
              <a:rPr lang="en-GB" sz="2100" dirty="0"/>
              <a:t> we have to be extra careful about them.</a:t>
            </a:r>
          </a:p>
          <a:p>
            <a:pPr marL="0" lvl="0" indent="0">
              <a:buNone/>
            </a:pPr>
            <a:endParaRPr lang="en-GB" sz="2100" dirty="0"/>
          </a:p>
          <a:p>
            <a:pPr marL="0" lvl="0" indent="0">
              <a:buNone/>
            </a:pPr>
            <a:r>
              <a:rPr lang="en-GB" sz="2100" dirty="0"/>
              <a:t>There are some mitigations we can do here. We can do cost analysis on the query in advance and enforce some kind of limits on the amount of data one can consume. We can also implement a time-out to kill requests that take too long to resolve. Also, since </a:t>
            </a:r>
            <a:r>
              <a:rPr lang="en-GB" sz="2100" dirty="0" err="1"/>
              <a:t>GraphQL</a:t>
            </a:r>
            <a:r>
              <a:rPr lang="en-GB" sz="2100" dirty="0"/>
              <a:t> is just a resolving layer, we can handle the rate limits enforcement at a lower level under </a:t>
            </a:r>
            <a:r>
              <a:rPr lang="en-GB" sz="2100" dirty="0" err="1"/>
              <a:t>GraphQL</a:t>
            </a:r>
            <a:r>
              <a:rPr lang="en-GB" sz="2100" dirty="0"/>
              <a:t>.</a:t>
            </a:r>
          </a:p>
          <a:p>
            <a:pPr marL="0" lvl="0" indent="0">
              <a:buNone/>
            </a:pPr>
            <a:endParaRPr lang="en-GB" sz="2100" dirty="0"/>
          </a:p>
          <a:p>
            <a:pPr marL="0" lvl="0" indent="0">
              <a:buNone/>
            </a:pPr>
            <a:r>
              <a:rPr lang="en-GB" sz="2100" dirty="0"/>
              <a:t>If the </a:t>
            </a:r>
            <a:r>
              <a:rPr lang="en-GB" sz="2100" dirty="0" err="1"/>
              <a:t>GraphQL</a:t>
            </a:r>
            <a:r>
              <a:rPr lang="en-GB" sz="2100" dirty="0"/>
              <a:t> API endpoint we’re trying to protect is not public and is meant for internal consumption of our own clients (web or mobile), we can use a whitelist approach and pre-approve queries that the server can execute. Clients can just ask the servers to execute pre-approved queries using a query unique identifier. Facebook seems to be using this approach.</a:t>
            </a:r>
          </a:p>
          <a:p>
            <a:endParaRPr lang="en-GB" dirty="0"/>
          </a:p>
        </p:txBody>
      </p:sp>
    </p:spTree>
    <p:extLst>
      <p:ext uri="{BB962C8B-B14F-4D97-AF65-F5344CB8AC3E}">
        <p14:creationId xmlns:p14="http://schemas.microsoft.com/office/powerpoint/2010/main" val="2047133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Caching	</a:t>
            </a:r>
          </a:p>
        </p:txBody>
      </p:sp>
      <p:sp>
        <p:nvSpPr>
          <p:cNvPr id="3" name="Content Placeholder 2"/>
          <p:cNvSpPr>
            <a:spLocks noGrp="1"/>
          </p:cNvSpPr>
          <p:nvPr>
            <p:ph idx="1"/>
          </p:nvPr>
        </p:nvSpPr>
        <p:spPr>
          <a:xfrm>
            <a:off x="381000" y="1066800"/>
            <a:ext cx="8229600" cy="5638800"/>
          </a:xfrm>
        </p:spPr>
        <p:txBody>
          <a:bodyPr>
            <a:normAutofit fontScale="62500" lnSpcReduction="20000"/>
          </a:bodyPr>
          <a:lstStyle/>
          <a:p>
            <a:pPr marL="0" lvl="0" indent="0">
              <a:buNone/>
            </a:pPr>
            <a:r>
              <a:rPr lang="en-GB" dirty="0"/>
              <a:t>Caching is built into in the HTTP specification which RESTful APIs are able to leverage. GET vs POST semantics related to caching are well defined enabling browser caches, intermediate proxies, and server frameworks to follow. The following guidelines can be followed:</a:t>
            </a:r>
          </a:p>
          <a:p>
            <a:pPr marL="0" lvl="0" indent="0">
              <a:buNone/>
            </a:pPr>
            <a:r>
              <a:rPr lang="en-GB" dirty="0"/>
              <a:t>    GET requests can be cached</a:t>
            </a:r>
          </a:p>
          <a:p>
            <a:pPr marL="0" lvl="0" indent="0">
              <a:buNone/>
            </a:pPr>
            <a:r>
              <a:rPr lang="en-GB" dirty="0"/>
              <a:t>    GET requests can stay in browser history</a:t>
            </a:r>
          </a:p>
          <a:p>
            <a:pPr marL="0" lvl="0" indent="0">
              <a:buNone/>
            </a:pPr>
            <a:r>
              <a:rPr lang="en-GB" dirty="0"/>
              <a:t>    GET requests can be bookmarked</a:t>
            </a:r>
          </a:p>
          <a:p>
            <a:pPr marL="0" lvl="0" indent="0">
              <a:buNone/>
            </a:pPr>
            <a:r>
              <a:rPr lang="en-GB" dirty="0"/>
              <a:t>    GET requests are idempotent</a:t>
            </a:r>
          </a:p>
          <a:p>
            <a:pPr marL="0" lvl="0" indent="0">
              <a:buNone/>
            </a:pPr>
            <a:endParaRPr lang="en-GB" dirty="0"/>
          </a:p>
          <a:p>
            <a:pPr marL="0" lvl="0" indent="0">
              <a:buNone/>
            </a:pPr>
            <a:r>
              <a:rPr lang="en-GB" dirty="0" err="1"/>
              <a:t>GraphQL</a:t>
            </a:r>
            <a:r>
              <a:rPr lang="en-GB" dirty="0"/>
              <a:t> doesn’t follow the HTTP spec for caching and instead uses a single endpoint. Thus, it’s up to the developer to ensure caching is implemented correctly for non-mutable queries that can be cached. The correct key has to be used for </a:t>
            </a:r>
          </a:p>
          <a:p>
            <a:pPr marL="0" lvl="0" indent="0">
              <a:buNone/>
            </a:pPr>
            <a:endParaRPr lang="en-GB" dirty="0"/>
          </a:p>
          <a:p>
            <a:pPr marL="0" lvl="0" indent="0">
              <a:buNone/>
            </a:pPr>
            <a:r>
              <a:rPr lang="en-GB" dirty="0"/>
              <a:t>the cache which may include inspecting the body contents.</a:t>
            </a:r>
          </a:p>
          <a:p>
            <a:pPr marL="0" lvl="0" indent="0">
              <a:buNone/>
            </a:pPr>
            <a:endParaRPr lang="en-GB" dirty="0"/>
          </a:p>
          <a:p>
            <a:pPr marL="0" lvl="0" indent="0">
              <a:buNone/>
            </a:pPr>
            <a:r>
              <a:rPr lang="en-GB" dirty="0"/>
              <a:t>While you can use tools like Relay or </a:t>
            </a:r>
            <a:r>
              <a:rPr lang="en-GB" dirty="0" err="1"/>
              <a:t>Dataloader</a:t>
            </a:r>
            <a:r>
              <a:rPr lang="en-GB" dirty="0"/>
              <a:t> that understands </a:t>
            </a:r>
            <a:r>
              <a:rPr lang="en-GB" dirty="0" err="1"/>
              <a:t>GraphQL</a:t>
            </a:r>
            <a:r>
              <a:rPr lang="en-GB" dirty="0"/>
              <a:t> semantics, that still doesn’t cover things like browser and mobile caching.</a:t>
            </a:r>
          </a:p>
          <a:p>
            <a:endParaRPr lang="en-GB" dirty="0"/>
          </a:p>
        </p:txBody>
      </p:sp>
    </p:spTree>
    <p:extLst>
      <p:ext uri="{BB962C8B-B14F-4D97-AF65-F5344CB8AC3E}">
        <p14:creationId xmlns:p14="http://schemas.microsoft.com/office/powerpoint/2010/main" val="2881092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7811" y="28677"/>
            <a:ext cx="4838700" cy="6839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1080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1"/>
            <a:ext cx="8763000" cy="10064294"/>
          </a:xfrm>
          <a:prstGeom prst="rect">
            <a:avLst/>
          </a:prstGeom>
        </p:spPr>
        <p:txBody>
          <a:bodyPr wrap="square">
            <a:spAutoFit/>
          </a:bodyPr>
          <a:lstStyle/>
          <a:p>
            <a:r>
              <a:rPr lang="en-GB" dirty="0">
                <a:hlinkClick r:id="rId2"/>
              </a:rPr>
              <a:t>https://blog.apollographql.com/the-concepts-of-graphql-bc68bd819be3</a:t>
            </a:r>
            <a:endParaRPr lang="en-GB" dirty="0"/>
          </a:p>
          <a:p>
            <a:endParaRPr lang="en-GB" dirty="0"/>
          </a:p>
          <a:p>
            <a:endParaRPr lang="en-GB" dirty="0"/>
          </a:p>
          <a:p>
            <a:r>
              <a:rPr lang="en-GB" dirty="0">
                <a:hlinkClick r:id="rId3"/>
              </a:rPr>
              <a:t>https://www.google.com/search?q=graphql+talk+slides&amp;ie=utf-8&amp;oe=utf-8&amp;client=firefox-b-ab</a:t>
            </a:r>
            <a:endParaRPr lang="en-GB" dirty="0"/>
          </a:p>
          <a:p>
            <a:endParaRPr lang="en-GB" dirty="0"/>
          </a:p>
          <a:p>
            <a:r>
              <a:rPr lang="en-GB" dirty="0">
                <a:hlinkClick r:id="rId4"/>
              </a:rPr>
              <a:t>https://www.slideshare.net/AhmadHafizIsmail/introduction-to-graphql-or-how-i-learned-to-stop-worrying-about-rest-apis</a:t>
            </a:r>
            <a:endParaRPr lang="en-GB" dirty="0"/>
          </a:p>
          <a:p>
            <a:endParaRPr lang="en-GB" dirty="0"/>
          </a:p>
          <a:p>
            <a:r>
              <a:rPr lang="en-GB" dirty="0">
                <a:hlinkClick r:id="rId5"/>
              </a:rPr>
              <a:t>https://www.slideshare.net/SudheerJ3/graphql-api-crafts-presentation</a:t>
            </a:r>
            <a:endParaRPr lang="en-GB" dirty="0"/>
          </a:p>
          <a:p>
            <a:endParaRPr lang="en-GB" dirty="0"/>
          </a:p>
          <a:p>
            <a:r>
              <a:rPr lang="en-GB" dirty="0">
                <a:hlinkClick r:id="rId6"/>
              </a:rPr>
              <a:t>http://slidedeck.io/OlegIlyenko/presentation-graphql-introduction</a:t>
            </a:r>
            <a:endParaRPr lang="en-GB" dirty="0"/>
          </a:p>
          <a:p>
            <a:endParaRPr lang="en-GB" dirty="0"/>
          </a:p>
          <a:p>
            <a:r>
              <a:rPr lang="en-GB" dirty="0">
                <a:hlinkClick r:id="rId7"/>
              </a:rPr>
              <a:t>https://andela.com/insights/graphql-types-relationships/</a:t>
            </a:r>
            <a:endParaRPr lang="en-GB" dirty="0"/>
          </a:p>
          <a:p>
            <a:endParaRPr lang="en-GB" dirty="0"/>
          </a:p>
          <a:p>
            <a:r>
              <a:rPr lang="en-GB" dirty="0">
                <a:hlinkClick r:id="rId8"/>
              </a:rPr>
              <a:t>https://medium.com/@anilktalla/graphql-4a2bdfa08e9a</a:t>
            </a:r>
            <a:endParaRPr lang="en-GB" dirty="0"/>
          </a:p>
          <a:p>
            <a:endParaRPr lang="en-GB" dirty="0"/>
          </a:p>
          <a:p>
            <a:r>
              <a:rPr lang="en-GB" dirty="0">
                <a:hlinkClick r:id="rId9"/>
              </a:rPr>
              <a:t>https://medium.com/codingthesmartway-com-blog/creating-a-graphql-server-with-node-js-and-express-f6dddc5320e1</a:t>
            </a:r>
            <a:endParaRPr lang="en-GB" dirty="0"/>
          </a:p>
          <a:p>
            <a:endParaRPr lang="en-GB" dirty="0"/>
          </a:p>
          <a:p>
            <a:r>
              <a:rPr lang="en-GB" dirty="0"/>
              <a:t>Tutorials</a:t>
            </a:r>
          </a:p>
          <a:p>
            <a:endParaRPr lang="en-GB" dirty="0"/>
          </a:p>
          <a:p>
            <a:endParaRPr lang="en-GB" dirty="0"/>
          </a:p>
          <a:p>
            <a:r>
              <a:rPr lang="en-GB" dirty="0">
                <a:hlinkClick r:id="rId10"/>
              </a:rPr>
              <a:t>https://scotch.io/tutorials/a-practical-graphql-getting-started-guide-with-nodejs</a:t>
            </a:r>
            <a:endParaRPr lang="en-GB" dirty="0"/>
          </a:p>
          <a:p>
            <a:endParaRPr lang="en-GB" dirty="0"/>
          </a:p>
          <a:p>
            <a:r>
              <a:rPr lang="en-GB" dirty="0">
                <a:hlinkClick r:id="rId11"/>
              </a:rPr>
              <a:t>https://www.howtographql.com/basics/2-core-concepts/</a:t>
            </a:r>
            <a:endParaRPr lang="en-GB" dirty="0"/>
          </a:p>
          <a:p>
            <a:endParaRPr lang="en-GB" dirty="0"/>
          </a:p>
          <a:p>
            <a:r>
              <a:rPr lang="en-GB" dirty="0">
                <a:hlinkClick r:id="rId12"/>
              </a:rPr>
              <a:t>https://graphql.org/learn/</a:t>
            </a:r>
            <a:endParaRPr lang="en-GB" dirty="0"/>
          </a:p>
          <a:p>
            <a:endParaRPr lang="en-GB" dirty="0"/>
          </a:p>
          <a:p>
            <a:r>
              <a:rPr lang="en-GB" dirty="0">
                <a:hlinkClick r:id="rId13"/>
              </a:rPr>
              <a:t>https://www.prisma.io/blog/graphql-sdl-schema-definition-language-6755bcb9ce51</a:t>
            </a:r>
            <a:endParaRPr lang="en-GB" dirty="0"/>
          </a:p>
          <a:p>
            <a:endParaRPr lang="en-GB" dirty="0"/>
          </a:p>
          <a:p>
            <a:endParaRPr lang="en-GB" dirty="0"/>
          </a:p>
          <a:p>
            <a:r>
              <a:rPr lang="en-GB" dirty="0">
                <a:hlinkClick r:id="rId14"/>
              </a:rPr>
              <a:t>https://www.slideshare.net/InfoQ/serverless-graphql</a:t>
            </a:r>
            <a:endParaRPr lang="en-GB" dirty="0"/>
          </a:p>
          <a:p>
            <a:endParaRPr lang="en-GB" dirty="0"/>
          </a:p>
          <a:p>
            <a:endParaRPr lang="en-GB" dirty="0"/>
          </a:p>
          <a:p>
            <a:endParaRPr lang="en-GB" dirty="0"/>
          </a:p>
        </p:txBody>
      </p:sp>
    </p:spTree>
    <p:extLst>
      <p:ext uri="{BB962C8B-B14F-4D97-AF65-F5344CB8AC3E}">
        <p14:creationId xmlns:p14="http://schemas.microsoft.com/office/powerpoint/2010/main" val="151862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135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Graph??? QL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8775" y="1600200"/>
            <a:ext cx="5926449" cy="4525963"/>
          </a:xfrm>
        </p:spPr>
      </p:pic>
    </p:spTree>
    <p:extLst>
      <p:ext uri="{BB962C8B-B14F-4D97-AF65-F5344CB8AC3E}">
        <p14:creationId xmlns:p14="http://schemas.microsoft.com/office/powerpoint/2010/main" val="216708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000" dirty="0"/>
              <a:t>Application Data </a:t>
            </a:r>
            <a:r>
              <a:rPr lang="en-GB" sz="4000" b="1" dirty="0"/>
              <a:t>Graphs</a:t>
            </a:r>
          </a:p>
        </p:txBody>
      </p:sp>
      <p:sp>
        <p:nvSpPr>
          <p:cNvPr id="3" name="Content Placeholder 2"/>
          <p:cNvSpPr>
            <a:spLocks noGrp="1"/>
          </p:cNvSpPr>
          <p:nvPr>
            <p:ph idx="1"/>
          </p:nvPr>
        </p:nvSpPr>
        <p:spPr/>
        <p:txBody>
          <a:bodyPr>
            <a:normAutofit/>
          </a:bodyPr>
          <a:lstStyle/>
          <a:p>
            <a:r>
              <a:rPr lang="en-GB" dirty="0"/>
              <a:t>A lot of data in modern applications can be represented using a graph of nodes and edges,</a:t>
            </a:r>
          </a:p>
          <a:p>
            <a:r>
              <a:rPr lang="en-GB" dirty="0"/>
              <a:t>Data represented using a </a:t>
            </a:r>
            <a:r>
              <a:rPr lang="en-GB" b="1" dirty="0"/>
              <a:t>graph</a:t>
            </a:r>
            <a:r>
              <a:rPr lang="en-GB" dirty="0"/>
              <a:t> of nodes and edges (lines).</a:t>
            </a:r>
          </a:p>
          <a:p>
            <a:pPr marL="0" indent="0">
              <a:buNone/>
            </a:pPr>
            <a:endParaRPr lang="en-GB" dirty="0"/>
          </a:p>
          <a:p>
            <a:pPr lvl="0"/>
            <a:r>
              <a:rPr lang="en-GB" dirty="0"/>
              <a:t>Nodes represent objects and the edges represent relationships between these objects.</a:t>
            </a:r>
          </a:p>
          <a:p>
            <a:endParaRPr lang="en-GB" dirty="0"/>
          </a:p>
        </p:txBody>
      </p:sp>
    </p:spTree>
    <p:extLst>
      <p:ext uri="{BB962C8B-B14F-4D97-AF65-F5344CB8AC3E}">
        <p14:creationId xmlns:p14="http://schemas.microsoft.com/office/powerpoint/2010/main" val="407333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noGrp="1"/>
          </p:cNvSpPr>
          <p:nvPr>
            <p:ph idx="1"/>
          </p:nvPr>
        </p:nvSpPr>
        <p:spPr>
          <a:xfrm>
            <a:off x="457200" y="1600200"/>
            <a:ext cx="8229600" cy="5181600"/>
          </a:xfrm>
        </p:spPr>
        <p:txBody>
          <a:bodyPr>
            <a:normAutofit lnSpcReduction="10000"/>
          </a:bodyPr>
          <a:lstStyle/>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1400" b="1" dirty="0"/>
          </a:p>
          <a:p>
            <a:pPr marL="0" lvl="0" indent="0">
              <a:buNone/>
            </a:pPr>
            <a:endParaRPr lang="en-GB" sz="1400" b="1" dirty="0"/>
          </a:p>
          <a:p>
            <a:pPr marL="0" lvl="0" indent="0">
              <a:buNone/>
            </a:pPr>
            <a:endParaRPr lang="en-GB" sz="1400" b="1" dirty="0"/>
          </a:p>
          <a:p>
            <a:pPr marL="0" lvl="0" indent="0">
              <a:buNone/>
            </a:pPr>
            <a:endParaRPr lang="en-GB" sz="1400" b="1" dirty="0"/>
          </a:p>
          <a:p>
            <a:pPr marL="0" lvl="0" indent="0">
              <a:buNone/>
            </a:pPr>
            <a:endParaRPr lang="en-GB" sz="1400" b="1" dirty="0"/>
          </a:p>
          <a:p>
            <a:pPr marL="0" lvl="0" indent="0">
              <a:buNone/>
            </a:pPr>
            <a:r>
              <a:rPr lang="en-GB" sz="1400" b="1" dirty="0"/>
              <a:t>(Source: https://blog.apollographql.com/the-concepts-of-graphq)</a:t>
            </a:r>
          </a:p>
          <a:p>
            <a:pPr marL="0" lvl="0" indent="0">
              <a:buNone/>
            </a:pPr>
            <a:endParaRPr lang="en-GB" dirty="0"/>
          </a:p>
        </p:txBody>
      </p:sp>
      <p:pic>
        <p:nvPicPr>
          <p:cNvPr id="13" name="Picture 4"/>
          <p:cNvPicPr>
            <a:picLocks noChangeAspect="1"/>
          </p:cNvPicPr>
          <p:nvPr/>
        </p:nvPicPr>
        <p:blipFill>
          <a:blip r:embed="rId2"/>
          <a:stretch>
            <a:fillRect/>
          </a:stretch>
        </p:blipFill>
        <p:spPr>
          <a:xfrm>
            <a:off x="381000" y="2179102"/>
            <a:ext cx="8243451" cy="3967166"/>
          </a:xfrm>
          <a:prstGeom prst="rect">
            <a:avLst/>
          </a:prstGeom>
          <a:noFill/>
          <a:ln>
            <a:noFill/>
          </a:ln>
        </p:spPr>
      </p:pic>
      <p:sp>
        <p:nvSpPr>
          <p:cNvPr id="14" name="Rectangle 5"/>
          <p:cNvSpPr/>
          <p:nvPr/>
        </p:nvSpPr>
        <p:spPr>
          <a:xfrm>
            <a:off x="761996" y="620685"/>
            <a:ext cx="8130479" cy="1569660"/>
          </a:xfrm>
          <a:prstGeom prst="rect">
            <a:avLst/>
          </a:prstGeom>
          <a:noFill/>
          <a:ln>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200" b="1" i="0" u="none" strike="noStrike" kern="1200" cap="none" spc="0" baseline="0" dirty="0">
                <a:solidFill>
                  <a:srgbClr val="000000"/>
                </a:solidFill>
                <a:uFillTx/>
                <a:latin typeface="Calibri"/>
              </a:rPr>
              <a:t>A data graph representation of an extract of data  for a simple library catalogue</a:t>
            </a:r>
            <a:r>
              <a:rPr lang="en-GB" sz="3200" b="0" i="0" u="none" strike="noStrike" kern="1200" cap="none" spc="0" baseline="0" dirty="0">
                <a:solidFill>
                  <a:srgbClr val="000000"/>
                </a:solidFill>
                <a:uFillTx/>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32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104735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200" b="1" dirty="0"/>
              <a:t>Simple </a:t>
            </a:r>
            <a:r>
              <a:rPr lang="en-GB" sz="3200" b="1" dirty="0" err="1"/>
              <a:t>GraphQL</a:t>
            </a:r>
            <a:r>
              <a:rPr lang="en-GB" sz="3200" b="1" dirty="0"/>
              <a:t> Query:</a:t>
            </a:r>
          </a:p>
        </p:txBody>
      </p:sp>
      <p:pic>
        <p:nvPicPr>
          <p:cNvPr id="4" name="Picture 2"/>
          <p:cNvPicPr>
            <a:picLocks noGrp="1" noChangeAspect="1"/>
          </p:cNvPicPr>
          <p:nvPr>
            <p:ph idx="1"/>
          </p:nvPr>
        </p:nvPicPr>
        <p:blipFill>
          <a:blip r:embed="rId2"/>
          <a:srcRect/>
          <a:stretch>
            <a:fillRect/>
          </a:stretch>
        </p:blipFill>
        <p:spPr>
          <a:xfrm>
            <a:off x="838200" y="1371600"/>
            <a:ext cx="8075239" cy="2133600"/>
          </a:xfrm>
          <a:prstGeom prst="rect">
            <a:avLst/>
          </a:prstGeom>
          <a:noFill/>
          <a:ln>
            <a:noFill/>
          </a:ln>
        </p:spPr>
      </p:pic>
      <p:sp>
        <p:nvSpPr>
          <p:cNvPr id="5" name="Rectangle 3"/>
          <p:cNvSpPr/>
          <p:nvPr/>
        </p:nvSpPr>
        <p:spPr>
          <a:xfrm>
            <a:off x="457200" y="3733800"/>
            <a:ext cx="8075239" cy="584775"/>
          </a:xfrm>
          <a:prstGeom prst="rect">
            <a:avLst/>
          </a:prstGeom>
          <a:noFill/>
          <a:ln>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200" b="1" dirty="0">
                <a:solidFill>
                  <a:srgbClr val="000000"/>
                </a:solidFill>
                <a:latin typeface="Calibri"/>
              </a:rPr>
              <a:t>R</a:t>
            </a:r>
            <a:r>
              <a:rPr lang="en-GB" sz="3200" b="1" i="0" u="none" strike="noStrike" kern="1200" cap="none" spc="0" baseline="0" dirty="0">
                <a:solidFill>
                  <a:srgbClr val="000000"/>
                </a:solidFill>
                <a:uFillTx/>
                <a:latin typeface="Calibri"/>
              </a:rPr>
              <a:t>eturns this JSON query result:</a:t>
            </a:r>
          </a:p>
        </p:txBody>
      </p:sp>
      <p:pic>
        <p:nvPicPr>
          <p:cNvPr id="6" name="Picture 3"/>
          <p:cNvPicPr>
            <a:picLocks noChangeAspect="1"/>
          </p:cNvPicPr>
          <p:nvPr/>
        </p:nvPicPr>
        <p:blipFill>
          <a:blip r:embed="rId3"/>
          <a:srcRect/>
          <a:stretch>
            <a:fillRect/>
          </a:stretch>
        </p:blipFill>
        <p:spPr>
          <a:xfrm>
            <a:off x="838199" y="4572000"/>
            <a:ext cx="4829175" cy="1990721"/>
          </a:xfrm>
          <a:prstGeom prst="rect">
            <a:avLst/>
          </a:prstGeom>
          <a:noFill/>
          <a:ln>
            <a:noFill/>
          </a:ln>
        </p:spPr>
      </p:pic>
    </p:spTree>
    <p:extLst>
      <p:ext uri="{BB962C8B-B14F-4D97-AF65-F5344CB8AC3E}">
        <p14:creationId xmlns:p14="http://schemas.microsoft.com/office/powerpoint/2010/main" val="1418375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t>Representation of what data has been extracted from the application data graph:</a:t>
            </a:r>
          </a:p>
        </p:txBody>
      </p:sp>
      <p:pic>
        <p:nvPicPr>
          <p:cNvPr id="4" name="Content Placeholder 3"/>
          <p:cNvPicPr>
            <a:picLocks noGrp="1" noChangeAspect="1"/>
          </p:cNvPicPr>
          <p:nvPr>
            <p:ph idx="1"/>
          </p:nvPr>
        </p:nvPicPr>
        <p:blipFill>
          <a:blip r:embed="rId2"/>
          <a:stretch>
            <a:fillRect/>
          </a:stretch>
        </p:blipFill>
        <p:spPr>
          <a:xfrm>
            <a:off x="762000" y="2029619"/>
            <a:ext cx="7620000" cy="3667125"/>
          </a:xfrm>
        </p:spPr>
      </p:pic>
    </p:spTree>
    <p:extLst>
      <p:ext uri="{BB962C8B-B14F-4D97-AF65-F5344CB8AC3E}">
        <p14:creationId xmlns:p14="http://schemas.microsoft.com/office/powerpoint/2010/main" val="202784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200" b="1" dirty="0" err="1"/>
              <a:t>GraphQL</a:t>
            </a:r>
            <a:r>
              <a:rPr lang="en-GB" sz="3200" b="1" dirty="0"/>
              <a:t> uses a type system:</a:t>
            </a:r>
          </a:p>
        </p:txBody>
      </p:sp>
      <p:sp>
        <p:nvSpPr>
          <p:cNvPr id="3" name="Content Placeholder 2"/>
          <p:cNvSpPr>
            <a:spLocks noGrp="1"/>
          </p:cNvSpPr>
          <p:nvPr>
            <p:ph idx="1"/>
          </p:nvPr>
        </p:nvSpPr>
        <p:spPr>
          <a:xfrm>
            <a:off x="457200" y="1219200"/>
            <a:ext cx="8229600" cy="5410200"/>
          </a:xfrm>
        </p:spPr>
        <p:txBody>
          <a:bodyPr>
            <a:normAutofit/>
          </a:bodyPr>
          <a:lstStyle/>
          <a:p>
            <a:pPr marL="0" indent="0">
              <a:buNone/>
            </a:pPr>
            <a:r>
              <a:rPr lang="en-GB" dirty="0"/>
              <a:t>Below is an example of a schema which are used in a server-side runtime to describe data and validate </a:t>
            </a:r>
            <a:r>
              <a:rPr lang="en-GB" dirty="0" err="1"/>
              <a:t>GraphQL</a:t>
            </a:r>
            <a:r>
              <a:rPr lang="en-GB" dirty="0"/>
              <a:t> queries.</a:t>
            </a:r>
          </a:p>
          <a:p>
            <a:pPr marL="0" indent="0">
              <a:buNone/>
            </a:pPr>
            <a:endParaRPr lang="en-GB" dirty="0"/>
          </a:p>
          <a:p>
            <a:pPr marL="0" indent="0">
              <a:buNone/>
            </a:pPr>
            <a:endParaRPr lang="en-GB" sz="2000" dirty="0"/>
          </a:p>
          <a:p>
            <a:pPr marL="0" indent="0">
              <a:buNone/>
            </a:pPr>
            <a:endParaRPr lang="en-GB"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74199"/>
            <a:ext cx="7543800" cy="3950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7065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20753</TotalTime>
  <Words>1861</Words>
  <Application>Microsoft Office PowerPoint</Application>
  <PresentationFormat>On-screen Show (4:3)</PresentationFormat>
  <Paragraphs>189</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Office Theme</vt:lpstr>
      <vt:lpstr>PowerPoint Presentation</vt:lpstr>
      <vt:lpstr>What is GraphQL?</vt:lpstr>
      <vt:lpstr>PowerPoint Presentation</vt:lpstr>
      <vt:lpstr>Graph??? QL</vt:lpstr>
      <vt:lpstr>Application Data Graphs</vt:lpstr>
      <vt:lpstr>PowerPoint Presentation</vt:lpstr>
      <vt:lpstr>Simple GraphQL Query:</vt:lpstr>
      <vt:lpstr>Representation of what data has been extracted from the application data graph:</vt:lpstr>
      <vt:lpstr>GraphQL uses a type system:</vt:lpstr>
      <vt:lpstr>REST vs GraphQL Data Fetching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REST API</vt:lpstr>
      <vt:lpstr>PowerPoint Presentation</vt:lpstr>
      <vt:lpstr>GraphQL</vt:lpstr>
      <vt:lpstr>PowerPoint Presentation</vt:lpstr>
      <vt:lpstr>Mutations</vt:lpstr>
      <vt:lpstr>PowerPoint Presentation</vt:lpstr>
      <vt:lpstr>Versioning REST APIs </vt:lpstr>
      <vt:lpstr>Versioning GraphQL</vt:lpstr>
      <vt:lpstr>GraphQL Server Libraries</vt:lpstr>
      <vt:lpstr>JavaScript Server Libraries</vt:lpstr>
      <vt:lpstr>GraphQL Clients</vt:lpstr>
      <vt:lpstr>JavaScript GraphQL Clients</vt:lpstr>
      <vt:lpstr>GraphQL disadvantages</vt:lpstr>
      <vt:lpstr>Caching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Patel</dc:creator>
  <cp:lastModifiedBy>Girish Patel</cp:lastModifiedBy>
  <cp:revision>75</cp:revision>
  <dcterms:created xsi:type="dcterms:W3CDTF">2006-08-16T00:00:00Z</dcterms:created>
  <dcterms:modified xsi:type="dcterms:W3CDTF">2019-03-29T13:55:14Z</dcterms:modified>
</cp:coreProperties>
</file>