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73" r:id="rId10"/>
    <p:sldId id="264" r:id="rId11"/>
    <p:sldId id="265" r:id="rId12"/>
    <p:sldId id="270" r:id="rId13"/>
    <p:sldId id="272" r:id="rId14"/>
    <p:sldId id="294" r:id="rId15"/>
    <p:sldId id="295" r:id="rId16"/>
    <p:sldId id="296" r:id="rId17"/>
    <p:sldId id="297" r:id="rId18"/>
    <p:sldId id="274" r:id="rId19"/>
    <p:sldId id="276" r:id="rId20"/>
    <p:sldId id="277" r:id="rId21"/>
    <p:sldId id="281" r:id="rId22"/>
    <p:sldId id="283" r:id="rId23"/>
    <p:sldId id="284" r:id="rId24"/>
    <p:sldId id="300" r:id="rId25"/>
    <p:sldId id="285" r:id="rId26"/>
    <p:sldId id="301" r:id="rId27"/>
    <p:sldId id="298" r:id="rId28"/>
    <p:sldId id="299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75" r:id="rId37"/>
    <p:sldId id="282" r:id="rId38"/>
    <p:sldId id="278" r:id="rId39"/>
    <p:sldId id="280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13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Initially I wondered what does the Graph part of the name refer to?  Found that it refers to….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5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9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worry too much if things are 100% clear in the next few slides. </a:t>
            </a:r>
          </a:p>
          <a:p>
            <a:endParaRPr lang="en-GB" dirty="0"/>
          </a:p>
          <a:p>
            <a:r>
              <a:rPr lang="en-GB" dirty="0"/>
              <a:t>Hopefully it will become a bit later on when we put all 3 components together on one slide and see how they interact 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simple schema for this set of  data.</a:t>
            </a:r>
          </a:p>
          <a:p>
            <a:endParaRPr lang="en-GB" dirty="0"/>
          </a:p>
          <a:p>
            <a:r>
              <a:rPr lang="en-GB" dirty="0"/>
              <a:t>Type Query: course query is expecting an integer as an argument and returns a Course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elg123/graphql-serv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server-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graphql-cli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15" y="258909"/>
            <a:ext cx="3629025" cy="94563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578174" y="872170"/>
            <a:ext cx="33598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‘data model’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Defines queries which are of operation type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156318-730C-45EA-BE60-22DD07EE496B}"/>
              </a:ext>
            </a:extLst>
          </p:cNvPr>
          <p:cNvSpPr/>
          <p:nvPr/>
        </p:nvSpPr>
        <p:spPr>
          <a:xfrm>
            <a:off x="4681728" y="2121408"/>
            <a:ext cx="2438400" cy="185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D22A3-7E5A-476E-9A58-2D22C263AA64}"/>
              </a:ext>
            </a:extLst>
          </p:cNvPr>
          <p:cNvSpPr/>
          <p:nvPr/>
        </p:nvSpPr>
        <p:spPr>
          <a:xfrm>
            <a:off x="4681728" y="3974592"/>
            <a:ext cx="3182112" cy="9631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8A3B-6E93-4DFD-8151-B32010BA2C39}"/>
              </a:ext>
            </a:extLst>
          </p:cNvPr>
          <p:cNvSpPr txBox="1"/>
          <p:nvPr/>
        </p:nvSpPr>
        <p:spPr>
          <a:xfrm>
            <a:off x="8669215" y="1204547"/>
            <a:ext cx="150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the instructions for mapping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operation defined in the schema to an action which is usually a function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Query 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resolver function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9204791" y="3393127"/>
            <a:ext cx="1996475" cy="20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DE021-8DAF-4D0A-9CD6-22A5A5493D52}"/>
              </a:ext>
            </a:extLst>
          </p:cNvPr>
          <p:cNvSpPr/>
          <p:nvPr/>
        </p:nvSpPr>
        <p:spPr>
          <a:xfrm>
            <a:off x="9546336" y="2060448"/>
            <a:ext cx="1807465" cy="20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34344-B7E0-4505-832B-4879C7FAA5B1}"/>
              </a:ext>
            </a:extLst>
          </p:cNvPr>
          <p:cNvSpPr/>
          <p:nvPr/>
        </p:nvSpPr>
        <p:spPr>
          <a:xfrm>
            <a:off x="9038492" y="4185138"/>
            <a:ext cx="2927839" cy="111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5086C-9FF4-45DC-AB17-409C23FDEDF3}"/>
              </a:ext>
            </a:extLst>
          </p:cNvPr>
          <p:cNvCxnSpPr/>
          <p:nvPr/>
        </p:nvCxnSpPr>
        <p:spPr>
          <a:xfrm>
            <a:off x="10269415" y="2267712"/>
            <a:ext cx="0" cy="112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0C387-0BB7-4B6D-882C-693A569FC81E}"/>
              </a:ext>
            </a:extLst>
          </p:cNvPr>
          <p:cNvCxnSpPr/>
          <p:nvPr/>
        </p:nvCxnSpPr>
        <p:spPr>
          <a:xfrm>
            <a:off x="10269415" y="3600392"/>
            <a:ext cx="0" cy="584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" y="4098948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44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439631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696625" y="1836238"/>
            <a:ext cx="159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66" y="451271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>
            <a:cxnSpLocks/>
          </p:cNvCxnSpPr>
          <p:nvPr/>
        </p:nvCxnSpPr>
        <p:spPr>
          <a:xfrm>
            <a:off x="7867155" y="4185701"/>
            <a:ext cx="1393907" cy="3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95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>
            <a:cxnSpLocks/>
          </p:cNvCxnSpPr>
          <p:nvPr/>
        </p:nvCxnSpPr>
        <p:spPr>
          <a:xfrm flipH="1" flipV="1">
            <a:off x="8079872" y="5712086"/>
            <a:ext cx="116728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>
            <a:cxnSpLocks/>
          </p:cNvCxnSpPr>
          <p:nvPr/>
        </p:nvCxnSpPr>
        <p:spPr>
          <a:xfrm flipH="1">
            <a:off x="4036816" y="5802923"/>
            <a:ext cx="1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135725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90DE8-3885-47EA-9397-627A6B1E6F18}"/>
              </a:ext>
            </a:extLst>
          </p:cNvPr>
          <p:cNvSpPr txBox="1"/>
          <p:nvPr/>
        </p:nvSpPr>
        <p:spPr>
          <a:xfrm>
            <a:off x="8385302" y="682076"/>
            <a:ext cx="2539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Validation against Schema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query ‘course’ is defined in the schema and variable is of expected type.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data requested in the query exists in the ‘Course’ object.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0197-C942-42C9-B823-BE7CAB4D0699}"/>
              </a:ext>
            </a:extLst>
          </p:cNvPr>
          <p:cNvSpPr txBox="1"/>
          <p:nvPr/>
        </p:nvSpPr>
        <p:spPr>
          <a:xfrm>
            <a:off x="426720" y="964988"/>
            <a:ext cx="17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5267-8872-419F-BD39-14008362DA18}"/>
              </a:ext>
            </a:extLst>
          </p:cNvPr>
          <p:cNvSpPr txBox="1"/>
          <p:nvPr/>
        </p:nvSpPr>
        <p:spPr>
          <a:xfrm>
            <a:off x="6096000" y="96498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1B82-E0AC-4366-B0A8-E4CD5754D813}"/>
              </a:ext>
            </a:extLst>
          </p:cNvPr>
          <p:cNvSpPr txBox="1"/>
          <p:nvPr/>
        </p:nvSpPr>
        <p:spPr>
          <a:xfrm>
            <a:off x="8189054" y="5484070"/>
            <a:ext cx="10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is executed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A622B-08EC-4BDC-A926-F42D9357F106}"/>
              </a:ext>
            </a:extLst>
          </p:cNvPr>
          <p:cNvSpPr txBox="1"/>
          <p:nvPr/>
        </p:nvSpPr>
        <p:spPr>
          <a:xfrm>
            <a:off x="4219174" y="5574935"/>
            <a:ext cx="88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CD058-96AB-4161-A0AA-4766DE19C43C}"/>
              </a:ext>
            </a:extLst>
          </p:cNvPr>
          <p:cNvSpPr txBox="1"/>
          <p:nvPr/>
        </p:nvSpPr>
        <p:spPr>
          <a:xfrm>
            <a:off x="9240896" y="3954868"/>
            <a:ext cx="20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Resolver defines what function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(middleware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Code: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https://github.com/patelg123/graphql-server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https://graphql.org/code/#server-libraries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from client side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https://graphql.org/code/#graphql-clients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something that: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Displays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5A82EA-5CCC-4397-A9DD-E75DD7BFCEDE}"/>
              </a:ext>
            </a:extLst>
          </p:cNvPr>
          <p:cNvSpPr/>
          <p:nvPr/>
        </p:nvSpPr>
        <p:spPr>
          <a:xfrm>
            <a:off x="9204960" y="2389632"/>
            <a:ext cx="865632" cy="280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44C2-3AF7-4083-9401-8F24F3813A19}"/>
              </a:ext>
            </a:extLst>
          </p:cNvPr>
          <p:cNvSpPr/>
          <p:nvPr/>
        </p:nvSpPr>
        <p:spPr>
          <a:xfrm>
            <a:off x="8522208" y="2852928"/>
            <a:ext cx="2328672" cy="192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5F817-E0B0-485E-B7BF-33CC71BDF121}"/>
              </a:ext>
            </a:extLst>
          </p:cNvPr>
          <p:cNvSpPr/>
          <p:nvPr/>
        </p:nvSpPr>
        <p:spPr>
          <a:xfrm>
            <a:off x="8522208" y="4874145"/>
            <a:ext cx="1658112" cy="56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And Clients Libraries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656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5802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1" y="5553841"/>
            <a:ext cx="9805416" cy="6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9" y="2934132"/>
            <a:ext cx="3494120" cy="195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58" y="2953466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44" y="2934132"/>
            <a:ext cx="3470894" cy="1952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F518-2FAA-4C8B-A2CA-EE646116587C}"/>
              </a:ext>
            </a:extLst>
          </p:cNvPr>
          <p:cNvSpPr txBox="1"/>
          <p:nvPr/>
        </p:nvSpPr>
        <p:spPr>
          <a:xfrm>
            <a:off x="411480" y="1304159"/>
            <a:ext cx="6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endpoints:</a:t>
            </a: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</a:t>
            </a:r>
            <a:r>
              <a:rPr lang="en-GB" sz="2400" dirty="0" err="1"/>
              <a:t>overfetching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71C-8731-49C4-A21E-009C30B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109728"/>
            <a:ext cx="10431780" cy="1148445"/>
          </a:xfrm>
        </p:spPr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Stitching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7538-F53C-4213-8E4A-3E49458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3920872"/>
            <a:ext cx="6964680" cy="1477328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Useful with microservices architecture 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Each microservice can have its own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endpoint which can be consolidated to create one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API gateway.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DC491-86CC-4391-873B-C3FB339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258173"/>
            <a:ext cx="44958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47416-14EA-45FB-847B-B3D6A48A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4038314"/>
            <a:ext cx="3343275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7D4CA-BC52-40C3-AE5E-048627A1006A}"/>
              </a:ext>
            </a:extLst>
          </p:cNvPr>
          <p:cNvSpPr txBox="1"/>
          <p:nvPr/>
        </p:nvSpPr>
        <p:spPr>
          <a:xfrm>
            <a:off x="137160" y="1258173"/>
            <a:ext cx="716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Schema Stitching  allows the creation of a single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from multiple underlying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APIs (sub-schemas)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sub-schemas can be either local to the server, or running on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9979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2F9-8805-4236-B937-3629A5E1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025F-C886-43DC-9FB5-70A00F45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0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EBF-E902-4F0D-8CAA-13C1248C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Strongly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63F5-69DE-4FBF-96E6-A337AD4F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strongly-typed should make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less error prone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validated during compile-time</a:t>
            </a:r>
          </a:p>
        </p:txBody>
      </p:sp>
    </p:spTree>
    <p:extLst>
      <p:ext uri="{BB962C8B-B14F-4D97-AF65-F5344CB8AC3E}">
        <p14:creationId xmlns:p14="http://schemas.microsoft.com/office/powerpoint/2010/main" val="42023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249-7BAD-4A21-A524-2AE01BA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Introspection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06B-F79F-4F44-80E6-E0852000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has a built-in introspection system that publishes the Schema’s structure</a:t>
            </a:r>
          </a:p>
          <a:p>
            <a:endParaRPr lang="en-GB" dirty="0"/>
          </a:p>
          <a:p>
            <a:r>
              <a:rPr lang="en-GB" dirty="0"/>
              <a:t>Provides information about what queries are supported and what data is available.</a:t>
            </a:r>
          </a:p>
          <a:p>
            <a:endParaRPr lang="en-GB" dirty="0"/>
          </a:p>
          <a:p>
            <a:r>
              <a:rPr lang="en-GB" dirty="0"/>
              <a:t>Makes it easier to autogenerate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489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API calls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Apart from Facebook, users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include: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GitHub, Shopify, Twitter, Coursera, Yelp,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Pinterest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393"/>
            <a:ext cx="11024616" cy="53035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Such as: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validation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timeout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maximum depth of incoming queries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amount of objects that can be returned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set up your own caching support as you can not use native HTTP caching mechanisms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" y="1825625"/>
            <a:ext cx="1061008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scenarios where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could provide a good solution include: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 available from your API is changing frequently.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versioning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building rich UI/UX based mobile applications. If these applications are used over slow networks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helps you load only what you need and with few network requests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Your application has multiple schemas from multiple sources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have many clients with different requirements from your API.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multiple custom end points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working with Microservices architecture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629266"/>
            <a:ext cx="7076924" cy="1676603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??? Query Language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Three main building blocks: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Sent from the Client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1466</Words>
  <Application>Microsoft Office PowerPoint</Application>
  <PresentationFormat>Widescreen</PresentationFormat>
  <Paragraphs>280</Paragraphs>
  <Slides>40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 Query Language</vt:lpstr>
      <vt:lpstr>Application Data Graphs</vt:lpstr>
      <vt:lpstr> Extract Of Data From A Book Application: </vt:lpstr>
      <vt:lpstr>Simple GraphQL Query:</vt:lpstr>
      <vt:lpstr> GraphQL API Components </vt:lpstr>
      <vt:lpstr>Queries</vt:lpstr>
      <vt:lpstr>The GraphQL Schema</vt:lpstr>
      <vt:lpstr>A Simple Schema</vt:lpstr>
      <vt:lpstr>Resolvers</vt:lpstr>
      <vt:lpstr>PowerPoint Presentation</vt:lpstr>
      <vt:lpstr>Live Demonstration</vt:lpstr>
      <vt:lpstr>Server Libraries For Other Platforms</vt:lpstr>
      <vt:lpstr>JavaScript Client Libraries</vt:lpstr>
      <vt:lpstr>Client Libraries For Other Platforms</vt:lpstr>
      <vt:lpstr>GraphQL Pros</vt:lpstr>
      <vt:lpstr>Blog Application</vt:lpstr>
      <vt:lpstr>Blogging App With REST</vt:lpstr>
      <vt:lpstr>With REST…..</vt:lpstr>
      <vt:lpstr>Blogging App With GraphQL</vt:lpstr>
      <vt:lpstr>PowerPoint Presentation</vt:lpstr>
      <vt:lpstr>GraphQL Schema Stitching</vt:lpstr>
      <vt:lpstr>PowerPoint Presentation</vt:lpstr>
      <vt:lpstr>No Need To Create A Custom Data Endpoints: </vt:lpstr>
      <vt:lpstr>Strongly Typed</vt:lpstr>
      <vt:lpstr>GraphQL Introspection </vt:lpstr>
      <vt:lpstr>Some GraphQL Cons</vt:lpstr>
      <vt:lpstr>Denial of Service Attacks</vt:lpstr>
      <vt:lpstr>GraphQL API request are most commonly implemented using HTTP POST</vt:lpstr>
      <vt:lpstr>Should you consider Using GraphQL?</vt:lpstr>
      <vt:lpstr>Thank You For Listening</vt:lpstr>
      <vt:lpstr>Questions…..</vt:lpstr>
      <vt:lpstr>GraphQL Server Libraries</vt:lpstr>
      <vt:lpstr>Conclusion</vt:lpstr>
      <vt:lpstr>PowerPoint Presentation</vt:lpstr>
      <vt:lpstr>PowerPoint Presentation</vt:lpstr>
      <vt:lpstr>PowerPoint Presentation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179</cp:revision>
  <dcterms:created xsi:type="dcterms:W3CDTF">2019-04-03T16:56:07Z</dcterms:created>
  <dcterms:modified xsi:type="dcterms:W3CDTF">2019-04-18T15:56:58Z</dcterms:modified>
</cp:coreProperties>
</file>