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6" r:id="rId5"/>
    <p:sldId id="263" r:id="rId6"/>
    <p:sldId id="258" r:id="rId7"/>
    <p:sldId id="259" r:id="rId8"/>
    <p:sldId id="260" r:id="rId9"/>
    <p:sldId id="261" r:id="rId10"/>
    <p:sldId id="267" r:id="rId11"/>
    <p:sldId id="264" r:id="rId12"/>
    <p:sldId id="268" r:id="rId13"/>
    <p:sldId id="265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6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B3DB1-E3E7-46FB-B279-79AE7AD9C1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F09BA0-8BD1-48DB-9499-9B213EEDC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23F21-2DE6-468B-A65F-6DA194C5B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D5601-3795-497E-91AF-B1FF97625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A057B-CBA5-4F66-B4BE-E27D3B360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642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BF8EE-F915-4554-B33E-A519D6B87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7EFAF6-685A-4880-BB71-95C3E6333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88168-FF5B-4EC0-B3DB-6BA878EB1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636F2-A8E6-46D6-8045-42B4AC54B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FDDA8-6C94-438F-98E8-2DEE929C8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5375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A29D-2B91-4DC1-A59E-BECE9DB8A8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57B45B-C74D-47C2-9F18-4265359A5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87175-B078-4A39-AE60-0F01AF17F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6569E-FE36-4AD1-8F0A-2476432B4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82DEF-A804-42E9-BB43-B985D454A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766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D3680-ADF7-4321-ACD5-D9F4E7BF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5BB4E-0DF8-4800-A528-5AE6C4B12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0CCFB-8B26-41F7-8F20-BEBECBDF5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FC0F2-F6ED-4754-95FE-FEEF5DA6F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980EE-D001-4110-BCEA-5D78B2E0A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692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61B66-61B1-484B-8BA4-6064F7EBB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6A686-720F-4BE6-8CC7-B9AC98A13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16393-EE8B-4C38-B421-A73976CA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755F7-BAA1-4676-9BAA-4A9E14CDF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FB29B-627D-4692-BF0B-7ABBEFCDB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734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6241D-4C57-46D3-809D-7A8A40104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11C0F-8D5C-4F3F-B161-916C819186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79B178-C8CD-482D-8FB3-AF161FCA3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FB698-736C-46FF-A813-0E4E744CC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1563D-31C5-4F21-A9C1-56BAC8398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15EEE-D3DE-4B74-AC50-086201BA6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735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323A7-4F8D-4885-8A61-C202E37A1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9A521-D0FE-4964-B998-B8316BADC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FE53F0-2B24-43BC-8F8D-5A24A52C9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C8F930-6A6B-4A91-9D81-5805E84367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BCBFDD-F720-4B89-9641-16FECCFF6D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536F9E-55EE-404B-B30C-49C6D9B74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CABE43-386A-496E-8AB2-2662CA9AD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739B2F-A01E-43BE-B03C-A955F912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023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E43A3-4720-4B81-A2EE-BA5E42678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F4F53B-1813-493F-933B-B573BDC41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629C28-FEFF-4F62-8CB6-37D4F5274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659406-A5F9-410B-9C38-CB396D1A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805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C48D2B-A76E-40C2-9426-C88E933CB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5BD0DD-2EEC-40F1-B4B6-480F92518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72818-B430-4B11-93D1-4BCB85363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40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9486-2785-46BC-B59B-56640FAA0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42DB9-FDBF-4E6C-83FB-0537B12F6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79179E-5667-4298-AD37-AB5A9AEAD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B3820-8A3E-4A14-8F5F-0AA887118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277EB-33AF-4EA3-8DA5-859D163F8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979C4-A379-4225-85FF-3690B351C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430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CA49D-99F3-423D-ACC6-523BF9A19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72D872-BF45-45C6-97A8-4EA02B244D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85F229-5E25-47ED-B913-C6687DC9D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DBAA0-56A8-4535-B4A5-0E72936D0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50136-90DF-41B3-B416-C4699415A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DE71E-ACD8-424D-B916-AF2A002EE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40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3C0E28-17AF-4593-9C41-DAC5A622D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0D17B-B40C-4DE6-9E22-A16E101A1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3CA0C-6703-4B0D-8164-A0428BA36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DB570-57FC-4C94-8057-F2D76F2B7762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FA212-351B-4973-B5CC-315D9D5BF3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F3864-D25E-40F9-B621-7FCBEBA0BA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49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AEA62-644F-4DF1-A084-46E523C24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6749" y="1191638"/>
            <a:ext cx="9578502" cy="2388139"/>
          </a:xfrm>
        </p:spPr>
        <p:txBody>
          <a:bodyPr>
            <a:normAutofit fontScale="90000"/>
          </a:bodyPr>
          <a:lstStyle/>
          <a:p>
            <a:br>
              <a:rPr lang="en-GB" dirty="0"/>
            </a:br>
            <a:r>
              <a:rPr lang="en-GB" sz="9600" b="1" dirty="0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br>
              <a:rPr lang="en-GB" sz="9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100" b="1" dirty="0">
                <a:latin typeface="Arial" panose="020B0604020202020204" pitchFamily="34" charset="0"/>
                <a:cs typeface="Arial" panose="020B0604020202020204" pitchFamily="34" charset="0"/>
              </a:rPr>
              <a:t>An 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EA94A9-3BF7-486C-8D9F-F6E30339FC0F}"/>
              </a:ext>
            </a:extLst>
          </p:cNvPr>
          <p:cNvSpPr txBox="1"/>
          <p:nvPr/>
        </p:nvSpPr>
        <p:spPr>
          <a:xfrm>
            <a:off x="1575881" y="5861117"/>
            <a:ext cx="53923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By Girish Patel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3239D4-27C6-4F8B-9219-8313D74CB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874" y="3801080"/>
            <a:ext cx="1344252" cy="151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120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BE61B-5173-404B-B1E7-B537A0E40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Fundamental Language Constructs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481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47342-65E1-4DA6-AC49-41E1D7C94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49623-7E50-4A03-B2A3-9F5FB9232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6244"/>
          </a:xfrm>
        </p:spPr>
        <p:txBody>
          <a:bodyPr/>
          <a:lstStyle/>
          <a:p>
            <a:r>
              <a:rPr lang="en-GB" dirty="0"/>
              <a:t>Used in the </a:t>
            </a:r>
            <a:r>
              <a:rPr lang="en-GB" dirty="0" err="1"/>
              <a:t>GraphQL</a:t>
            </a:r>
            <a:r>
              <a:rPr lang="en-GB" dirty="0"/>
              <a:t> server-side runtime</a:t>
            </a:r>
          </a:p>
          <a:p>
            <a:endParaRPr lang="en-GB" dirty="0"/>
          </a:p>
          <a:p>
            <a:r>
              <a:rPr lang="en-GB" dirty="0"/>
              <a:t>Describes the data available from the API</a:t>
            </a:r>
          </a:p>
          <a:p>
            <a:endParaRPr lang="en-GB" dirty="0"/>
          </a:p>
          <a:p>
            <a:r>
              <a:rPr lang="en-GB" dirty="0"/>
              <a:t>Defines how clients can request data from the API</a:t>
            </a:r>
          </a:p>
          <a:p>
            <a:endParaRPr lang="en-GB" dirty="0"/>
          </a:p>
          <a:p>
            <a:r>
              <a:rPr lang="en-GB" dirty="0"/>
              <a:t>Validates </a:t>
            </a:r>
            <a:r>
              <a:rPr lang="en-GB" dirty="0" err="1"/>
              <a:t>GraphQL</a:t>
            </a:r>
            <a:r>
              <a:rPr lang="en-GB" dirty="0"/>
              <a:t> queries</a:t>
            </a:r>
          </a:p>
          <a:p>
            <a:endParaRPr lang="en-GB" dirty="0"/>
          </a:p>
          <a:p>
            <a:r>
              <a:rPr lang="en-GB" dirty="0"/>
              <a:t>Can be seen as a contract between the server and the client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1882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7A6DF-E19C-4F5B-B2C9-6BBB88376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Schema Definition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33D01-E5BC-4DFE-8EED-C30C5519E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3539"/>
          </a:xfrm>
        </p:spPr>
        <p:txBody>
          <a:bodyPr/>
          <a:lstStyle/>
          <a:p>
            <a:r>
              <a:rPr lang="en-GB" dirty="0"/>
              <a:t>One of the most common ways to define Schema</a:t>
            </a:r>
          </a:p>
          <a:p>
            <a:r>
              <a:rPr lang="en-GB" dirty="0"/>
              <a:t>Typed Language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Below is a simple example of an Object Type defined using 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SDL: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209898-D6A6-422B-A205-4AF0BB1D1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275" y="4464050"/>
            <a:ext cx="29622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784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5D02D-56B8-4AE2-AF9C-CA9EB7641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Simple Schema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B58097-2BF9-43E7-AAAB-FD10893454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83940" y="1567001"/>
            <a:ext cx="3944085" cy="51340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B67A5A-A292-4623-84BF-1D242AD57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9905" y="1567001"/>
            <a:ext cx="3452190" cy="28685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684E0E-CBBD-47CC-80B0-955236168D9B}"/>
              </a:ext>
            </a:extLst>
          </p:cNvPr>
          <p:cNvSpPr txBox="1"/>
          <p:nvPr/>
        </p:nvSpPr>
        <p:spPr>
          <a:xfrm>
            <a:off x="263975" y="1622867"/>
            <a:ext cx="3944085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type Course</a:t>
            </a:r>
          </a:p>
          <a:p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an Object Type.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defines the structure of the courses ‘model’.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b="1" dirty="0"/>
              <a:t>type Query</a:t>
            </a:r>
          </a:p>
          <a:p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type of Root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Equivalent to </a:t>
            </a:r>
            <a:r>
              <a:rPr lang="en-GB" b="1" dirty="0"/>
              <a:t>GET </a:t>
            </a:r>
            <a:r>
              <a:rPr lang="en-GB" dirty="0"/>
              <a:t>in </a:t>
            </a:r>
            <a:r>
              <a:rPr lang="en-GB" b="1" dirty="0"/>
              <a:t>REST</a:t>
            </a:r>
          </a:p>
          <a:p>
            <a:endParaRPr lang="en-GB" b="1" dirty="0"/>
          </a:p>
          <a:p>
            <a:r>
              <a:rPr lang="en-GB" b="1" dirty="0"/>
              <a:t>Other Root Types are:</a:t>
            </a:r>
          </a:p>
          <a:p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type Mutation: </a:t>
            </a:r>
            <a:r>
              <a:rPr lang="en-GB" dirty="0"/>
              <a:t>equivalent to POST, </a:t>
            </a:r>
          </a:p>
          <a:p>
            <a:r>
              <a:rPr lang="en-GB" dirty="0"/>
              <a:t>	UPDATE and DELETE in 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type Subscription: </a:t>
            </a:r>
            <a:r>
              <a:rPr lang="en-GB" dirty="0"/>
              <a:t>Provides Realtime Updates. Currently experimental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1054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2E181-C10A-4D7E-BA08-5E00B5FC5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538C1-52AB-423F-8A85-E4DF1D2F5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8600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CE1D4-FACE-4C30-8601-10CDB72DE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Resolvers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FCA24-5BEE-4241-8497-D547DB502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6476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ACC09-60FE-433B-BCAF-A3D0C2D38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CD588-C8E3-4BFE-A446-3256F3D62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984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50500-FC78-4BA6-B721-73EE72597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 Black" panose="020B0A04020102020204" pitchFamily="34" charset="0"/>
                <a:cs typeface="Arial" panose="020B0604020202020204" pitchFamily="34" charset="0"/>
              </a:rPr>
              <a:t>Agenda: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F16F6-016F-4E9A-905D-D1DF3CBF6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What Is GraphQL</a:t>
            </a:r>
          </a:p>
          <a:p>
            <a:pPr marL="514350" indent="-514350">
              <a:buFont typeface="+mj-lt"/>
              <a:buAutoNum type="arabicPeriod"/>
            </a:pP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Advantages Of GraphQL Over REST</a:t>
            </a:r>
          </a:p>
          <a:p>
            <a:pPr marL="514350" indent="-514350">
              <a:buFont typeface="+mj-lt"/>
              <a:buAutoNum type="arabicPeriod"/>
            </a:pP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Some Disadvantages</a:t>
            </a:r>
          </a:p>
          <a:p>
            <a:pPr marL="514350" indent="-514350">
              <a:buFont typeface="+mj-lt"/>
              <a:buAutoNum type="arabicPeriod"/>
            </a:pP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Demonstration Of A Simple NodeJS GraphQL Server Built Using Express.js</a:t>
            </a:r>
          </a:p>
          <a:p>
            <a:pPr marL="514350" indent="-514350">
              <a:buFont typeface="+mj-lt"/>
              <a:buAutoNum type="arabicPeriod"/>
            </a:pP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Questions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0505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E8B8E-F033-42D5-980B-ED08ED791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What Is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91BEC-29C9-4BDB-9E64-C10725B1B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/>
              <a:t>GraphQL</a:t>
            </a:r>
            <a:r>
              <a:rPr lang="en-GB" dirty="0"/>
              <a:t> is a data query language for APIs and a runtime for fulfilling those queries with your existing data.</a:t>
            </a:r>
          </a:p>
          <a:p>
            <a:endParaRPr lang="en-GB" dirty="0"/>
          </a:p>
          <a:p>
            <a:r>
              <a:rPr lang="en-GB" dirty="0" err="1"/>
              <a:t>GraphQL</a:t>
            </a:r>
            <a:r>
              <a:rPr lang="en-GB" dirty="0"/>
              <a:t> provides a complete and understandable description of the data in your API.</a:t>
            </a:r>
          </a:p>
          <a:p>
            <a:endParaRPr lang="en-GB" dirty="0"/>
          </a:p>
          <a:p>
            <a:r>
              <a:rPr lang="en-GB" dirty="0"/>
              <a:t>Gives clients the power to ask for exactly what they need and nothing more.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(Source: GraphQL.org)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2039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5C1B4-9501-42C1-8603-CEB6C6309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</a:t>
            </a:r>
            <a:r>
              <a:rPr lang="en-GB" dirty="0" err="1"/>
              <a:t>GraphQL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C41F0-62B7-4E9C-8239-5307582A2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query language for your API</a:t>
            </a:r>
          </a:p>
          <a:p>
            <a:endParaRPr lang="en-GB" dirty="0"/>
          </a:p>
          <a:p>
            <a:r>
              <a:rPr lang="en-GB" dirty="0"/>
              <a:t>And a server-side runtime for executing queries 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7652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97B97-6D77-4F49-B405-07CC25C94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1194"/>
            <a:ext cx="10515600" cy="5835769"/>
          </a:xfrm>
        </p:spPr>
        <p:txBody>
          <a:bodyPr/>
          <a:lstStyle/>
          <a:p>
            <a:r>
              <a:rPr lang="en-GB" dirty="0"/>
              <a:t>It can provide a more efficient, powerful and flexible alternative to REST</a:t>
            </a:r>
          </a:p>
          <a:p>
            <a:endParaRPr lang="en-GB" dirty="0"/>
          </a:p>
          <a:p>
            <a:r>
              <a:rPr lang="en-GB" dirty="0" err="1"/>
              <a:t>GraphQL</a:t>
            </a:r>
            <a:r>
              <a:rPr lang="en-GB" dirty="0"/>
              <a:t> supports reading, writing (mutating) and subscribing to changes to data (</a:t>
            </a:r>
            <a:r>
              <a:rPr lang="en-GB" dirty="0" err="1"/>
              <a:t>realtime</a:t>
            </a:r>
            <a:r>
              <a:rPr lang="en-GB" dirty="0"/>
              <a:t> updates)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6025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C0F86-50CA-4304-AD41-45B8337EA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76603"/>
          </a:xfrm>
        </p:spPr>
        <p:txBody>
          <a:bodyPr>
            <a:normAutofit/>
          </a:bodyPr>
          <a:lstStyle/>
          <a:p>
            <a:r>
              <a:rPr lang="en-GB" sz="7200" b="1" u="sng" dirty="0">
                <a:latin typeface="Arial Black" panose="020B0A04020102020204" pitchFamily="34" charset="0"/>
                <a:cs typeface="Arial" panose="020B0604020202020204" pitchFamily="34" charset="0"/>
              </a:rPr>
              <a:t>Graph</a:t>
            </a:r>
            <a:r>
              <a:rPr lang="en-GB" sz="7200" b="1" dirty="0">
                <a:latin typeface="Arial Black" panose="020B0A04020102020204" pitchFamily="34" charset="0"/>
                <a:cs typeface="Arial" panose="020B0604020202020204" pitchFamily="34" charset="0"/>
              </a:rPr>
              <a:t>???QL</a:t>
            </a:r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C0A51745-70B0-4479-8FF8-9A6D17F335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30" r="23729" b="-1"/>
          <a:stretch/>
        </p:blipFill>
        <p:spPr>
          <a:xfrm>
            <a:off x="7556408" y="10"/>
            <a:ext cx="463559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44215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C4B2F-920D-4427-BBAB-D13309EBB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>
                <a:latin typeface="Arial" panose="020B0604020202020204" pitchFamily="34" charset="0"/>
                <a:cs typeface="Arial" panose="020B0604020202020204" pitchFamily="34" charset="0"/>
              </a:rPr>
              <a:t>Application Data </a:t>
            </a:r>
            <a:r>
              <a:rPr lang="en-GB" sz="6000" b="1" dirty="0">
                <a:latin typeface="Arial" panose="020B0604020202020204" pitchFamily="34" charset="0"/>
                <a:cs typeface="Arial" panose="020B0604020202020204" pitchFamily="34" charset="0"/>
              </a:rPr>
              <a:t>Graphs</a:t>
            </a:r>
            <a:endParaRPr lang="en-GB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80104-3D62-4B1F-89EE-D08724272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6348"/>
            <a:ext cx="10515600" cy="4351338"/>
          </a:xfrm>
        </p:spPr>
        <p:txBody>
          <a:bodyPr>
            <a:noAutofit/>
          </a:bodyPr>
          <a:lstStyle/>
          <a:p>
            <a:r>
              <a:rPr lang="en-GB" sz="3600" dirty="0"/>
              <a:t>A lot of data in modern applications can be represented using a </a:t>
            </a:r>
            <a:r>
              <a:rPr lang="en-GB" sz="3600" b="1" dirty="0"/>
              <a:t>graph</a:t>
            </a:r>
            <a:r>
              <a:rPr lang="en-GB" sz="3600" dirty="0"/>
              <a:t> of </a:t>
            </a:r>
            <a:r>
              <a:rPr lang="en-GB" sz="3600" b="1" dirty="0"/>
              <a:t>Nodes</a:t>
            </a:r>
            <a:r>
              <a:rPr lang="en-GB" sz="3600" dirty="0"/>
              <a:t> and </a:t>
            </a:r>
            <a:r>
              <a:rPr lang="en-GB" sz="3600" b="1" dirty="0"/>
              <a:t>Edges</a:t>
            </a:r>
            <a:r>
              <a:rPr lang="en-GB" sz="3600" dirty="0"/>
              <a:t>,</a:t>
            </a:r>
          </a:p>
          <a:p>
            <a:endParaRPr lang="en-GB" sz="3600" dirty="0"/>
          </a:p>
          <a:p>
            <a:r>
              <a:rPr lang="en-GB" sz="3600" b="1" dirty="0"/>
              <a:t>Nodes</a:t>
            </a:r>
            <a:r>
              <a:rPr lang="en-GB" sz="3600" dirty="0"/>
              <a:t>: Represent Objects</a:t>
            </a:r>
          </a:p>
          <a:p>
            <a:endParaRPr lang="en-GB" sz="3600" dirty="0"/>
          </a:p>
          <a:p>
            <a:r>
              <a:rPr lang="en-GB" sz="3600" b="1" dirty="0"/>
              <a:t>Edges</a:t>
            </a:r>
            <a:r>
              <a:rPr lang="en-GB" sz="3600" dirty="0"/>
              <a:t>: Represent relationship between these Object </a:t>
            </a:r>
          </a:p>
        </p:txBody>
      </p:sp>
    </p:spTree>
    <p:extLst>
      <p:ext uri="{BB962C8B-B14F-4D97-AF65-F5344CB8AC3E}">
        <p14:creationId xmlns:p14="http://schemas.microsoft.com/office/powerpoint/2010/main" val="2051387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7B8BA-C2D0-4C4D-8E45-F921989AB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21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GB" b="1" dirty="0">
                <a:solidFill>
                  <a:srgbClr val="000000"/>
                </a:solidFill>
                <a:latin typeface="Calibri"/>
              </a:rPr>
            </a:br>
            <a:r>
              <a:rPr lang="en-GB" sz="3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data graph representation of an extract of data for a simple library catalogue</a:t>
            </a:r>
            <a:r>
              <a:rPr lang="en-GB" sz="3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GB" sz="3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8B3AC8-6B53-4B30-A95D-6E795C8D9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730274"/>
            <a:ext cx="9932307" cy="477992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FBEC38-C322-4747-B669-2FCC1748B8C0}"/>
              </a:ext>
            </a:extLst>
          </p:cNvPr>
          <p:cNvSpPr txBox="1"/>
          <p:nvPr/>
        </p:nvSpPr>
        <p:spPr>
          <a:xfrm>
            <a:off x="838199" y="6531787"/>
            <a:ext cx="632687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latin typeface="Arial" panose="020B0604020202020204" pitchFamily="34" charset="0"/>
                <a:cs typeface="Arial" panose="020B0604020202020204" pitchFamily="34" charset="0"/>
              </a:rPr>
              <a:t>Source: https://blog.apollographql.com/the-concepts-of-graphql-bc68bd819be3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428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6264D-638F-476A-A5B2-1A10C977B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14" y="254333"/>
            <a:ext cx="10515600" cy="696759"/>
          </a:xfrm>
        </p:spPr>
        <p:txBody>
          <a:bodyPr>
            <a:normAutofit/>
          </a:bodyPr>
          <a:lstStyle/>
          <a:p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Simple GraphQL Query: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F42196-6444-48BB-9938-5E6A9CED3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64" y="950649"/>
            <a:ext cx="5238750" cy="2152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BBD168-63A5-4740-AA63-256364617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909" y="948370"/>
            <a:ext cx="5191125" cy="22479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706FAD2-A49D-490A-88CC-97A6EF505ED1}"/>
              </a:ext>
            </a:extLst>
          </p:cNvPr>
          <p:cNvSpPr/>
          <p:nvPr/>
        </p:nvSpPr>
        <p:spPr>
          <a:xfrm>
            <a:off x="6856909" y="254333"/>
            <a:ext cx="39421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3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this JSON: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84C72F-808C-4163-9CBC-F85EC840B9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642" y="3849737"/>
            <a:ext cx="5877374" cy="28284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E000F3E-0E05-45B6-AF15-80DFC8A45D00}"/>
              </a:ext>
            </a:extLst>
          </p:cNvPr>
          <p:cNvSpPr txBox="1"/>
          <p:nvPr/>
        </p:nvSpPr>
        <p:spPr>
          <a:xfrm>
            <a:off x="1959077" y="3230616"/>
            <a:ext cx="11158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Representation Of Extracted Data: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539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1404</TotalTime>
  <Words>309</Words>
  <Application>Microsoft Office PowerPoint</Application>
  <PresentationFormat>Widescreen</PresentationFormat>
  <Paragraphs>82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Office Theme</vt:lpstr>
      <vt:lpstr> GraphQL An Introduction</vt:lpstr>
      <vt:lpstr>Agenda:</vt:lpstr>
      <vt:lpstr>What Is GraphQL? </vt:lpstr>
      <vt:lpstr>What is GraphQL</vt:lpstr>
      <vt:lpstr>PowerPoint Presentation</vt:lpstr>
      <vt:lpstr>Graph???QL</vt:lpstr>
      <vt:lpstr>Application Data Graphs</vt:lpstr>
      <vt:lpstr> A data graph representation of an extract of data for a simple library catalogue: </vt:lpstr>
      <vt:lpstr>Simple GraphQL Query:</vt:lpstr>
      <vt:lpstr> Fundamental Language Constructs </vt:lpstr>
      <vt:lpstr>The GraphQL Schema</vt:lpstr>
      <vt:lpstr>GraphQL Schema Definition Language</vt:lpstr>
      <vt:lpstr>A Simple Schema</vt:lpstr>
      <vt:lpstr>Queries</vt:lpstr>
      <vt:lpstr>Resolvers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An Introduction To GraphQL</dc:title>
  <dc:creator>Girish Patel</dc:creator>
  <cp:lastModifiedBy>Girish Patel</cp:lastModifiedBy>
  <cp:revision>44</cp:revision>
  <dcterms:created xsi:type="dcterms:W3CDTF">2019-03-26T12:20:37Z</dcterms:created>
  <dcterms:modified xsi:type="dcterms:W3CDTF">2019-03-28T16:58:11Z</dcterms:modified>
</cp:coreProperties>
</file>