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73" r:id="rId3"/>
    <p:sldId id="258" r:id="rId4"/>
    <p:sldId id="261" r:id="rId5"/>
    <p:sldId id="260" r:id="rId6"/>
    <p:sldId id="259"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C2E45-7D1E-40B1-B18F-F923AEFDCA1F}"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CF4A5-5CFB-4335-8AE6-33153B42361B}" type="slidenum">
              <a:rPr lang="en-IN" smtClean="0"/>
              <a:t>‹#›</a:t>
            </a:fld>
            <a:endParaRPr lang="en-IN"/>
          </a:p>
        </p:txBody>
      </p:sp>
    </p:spTree>
    <p:extLst>
      <p:ext uri="{BB962C8B-B14F-4D97-AF65-F5344CB8AC3E}">
        <p14:creationId xmlns:p14="http://schemas.microsoft.com/office/powerpoint/2010/main" val="31459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923B7A-7D79-4CED-9F05-155A26EA2C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303-96E0-04E1-6805-028B66DA9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6E364A-4E29-0DF4-4386-5331D97FA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202741-D528-4594-1577-9CC31DA46986}"/>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5" name="Footer Placeholder 4">
            <a:extLst>
              <a:ext uri="{FF2B5EF4-FFF2-40B4-BE49-F238E27FC236}">
                <a16:creationId xmlns:a16="http://schemas.microsoft.com/office/drawing/2014/main" id="{ABA1729A-46D8-900D-62F8-7511F0823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416647-187D-2877-913F-28B49E4C1B29}"/>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217786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D88B-38C8-4AEA-B534-6A8B07418F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E9CA4F-BE02-7D2C-21FF-1A6DD2FE1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576A8F-91BC-CC92-B931-64891D5D985A}"/>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5" name="Footer Placeholder 4">
            <a:extLst>
              <a:ext uri="{FF2B5EF4-FFF2-40B4-BE49-F238E27FC236}">
                <a16:creationId xmlns:a16="http://schemas.microsoft.com/office/drawing/2014/main" id="{686A2B9F-054B-F8E9-066C-B97A8CEDE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C7533-6B85-5C56-5822-020D57C49FEE}"/>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354623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79CEB-7B84-2788-1321-FA280B57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4D2DC6-91D8-BDA4-E183-8567466DDB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02EAC-5C25-3509-254B-54785B1F441E}"/>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5" name="Footer Placeholder 4">
            <a:extLst>
              <a:ext uri="{FF2B5EF4-FFF2-40B4-BE49-F238E27FC236}">
                <a16:creationId xmlns:a16="http://schemas.microsoft.com/office/drawing/2014/main" id="{C6BD5824-5AA8-B9AF-F128-3CE39D2D8E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174BF5-66E8-4C7E-4E8A-9D8527EEED21}"/>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13871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907032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3976293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4729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3699401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3005691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3692526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2902314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399465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FD49-5DE4-8614-4C8A-EE1997D212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41E00A-6367-114F-9ECA-013A63A79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FBFDB-5C26-B45D-067A-A291C8570EC1}"/>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5" name="Footer Placeholder 4">
            <a:extLst>
              <a:ext uri="{FF2B5EF4-FFF2-40B4-BE49-F238E27FC236}">
                <a16:creationId xmlns:a16="http://schemas.microsoft.com/office/drawing/2014/main" id="{80BACC98-52FE-CD44-1BDC-219ED6BD53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03829-AF2A-A3B2-24B4-D57C3F567BDD}"/>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2514238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3078927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507086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E9373-094D-4028-9D41-C29582083B40}"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13837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376B-0649-2766-6AE4-468C4FC93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AD8377-2B2A-17CB-B2D6-5F3556819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D77E58-73D5-5B2C-7C52-C860FFB8A3CD}"/>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5" name="Footer Placeholder 4">
            <a:extLst>
              <a:ext uri="{FF2B5EF4-FFF2-40B4-BE49-F238E27FC236}">
                <a16:creationId xmlns:a16="http://schemas.microsoft.com/office/drawing/2014/main" id="{190B19BE-2E86-5147-31B1-C482AC843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A1152F-F54B-71D2-7E46-9175B0F823DD}"/>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254958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0763-09A2-9ED5-5DE3-7212FF2AB5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E4FB0E-0C7F-9D9E-C0AC-24BBEB4372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A9DD58-D10C-69FE-D777-2746F79B3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6563C9-6471-08CD-F4ED-DDA38CC50D1D}"/>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6" name="Footer Placeholder 5">
            <a:extLst>
              <a:ext uri="{FF2B5EF4-FFF2-40B4-BE49-F238E27FC236}">
                <a16:creationId xmlns:a16="http://schemas.microsoft.com/office/drawing/2014/main" id="{75BA922B-3301-CCAE-8966-87F5A25CC8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549E97-54C2-D976-8CE5-D94338658FDE}"/>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407373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00C4-EDCC-584A-7755-04BC0FC9DE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087DBE-9305-D705-C250-EED0197F8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F03A4-90A8-E12F-01C5-C989CD0FF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2AC8A5-1196-2FD3-60A9-306B753B6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776F0-10D7-D7D0-EB8D-8EA4E4B8B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645AC5-D837-BF00-7318-8B7FBFF0B66D}"/>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8" name="Footer Placeholder 7">
            <a:extLst>
              <a:ext uri="{FF2B5EF4-FFF2-40B4-BE49-F238E27FC236}">
                <a16:creationId xmlns:a16="http://schemas.microsoft.com/office/drawing/2014/main" id="{83CDE669-92E6-DBD6-1879-22EA150E20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F275A8-55C3-901C-2656-E3251848BC6E}"/>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114703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3CA0-43B3-BBBB-E085-3B389A65E9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1D1467-FF01-5762-8D5D-165104682F17}"/>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4" name="Footer Placeholder 3">
            <a:extLst>
              <a:ext uri="{FF2B5EF4-FFF2-40B4-BE49-F238E27FC236}">
                <a16:creationId xmlns:a16="http://schemas.microsoft.com/office/drawing/2014/main" id="{28C0CF67-4B00-F68E-496A-BBA5421320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7FF0FC-BB99-9F5C-808B-6F235A38DC6F}"/>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13971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CE55E-ADA8-1BA2-0C1D-2F6C61D1A643}"/>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3" name="Footer Placeholder 2">
            <a:extLst>
              <a:ext uri="{FF2B5EF4-FFF2-40B4-BE49-F238E27FC236}">
                <a16:creationId xmlns:a16="http://schemas.microsoft.com/office/drawing/2014/main" id="{AF610312-5335-2B4D-E4D7-ED17343C6C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C1325F-E103-24B9-86EB-169BA8266C8D}"/>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5838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21A3-B79A-2B44-7156-3D325A2F6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48E8B8-54FD-3812-9A70-2A764B75B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FD4B60-31A3-80D0-1D6D-02B2B4E33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A34D5-ED7A-30CB-2C1A-92DC747A42AF}"/>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6" name="Footer Placeholder 5">
            <a:extLst>
              <a:ext uri="{FF2B5EF4-FFF2-40B4-BE49-F238E27FC236}">
                <a16:creationId xmlns:a16="http://schemas.microsoft.com/office/drawing/2014/main" id="{7B6DE76B-3357-EFA8-30D3-E40EF94FB0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14158-DF70-1DE1-72D4-FC4F361ADED5}"/>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49563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A95E-961D-7DC6-21FC-73D2C471C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57E206-2A38-4147-37A0-E9FB20762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54758F-45CD-15E7-CDCE-E4D444B47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0E5E3-9648-D983-5702-B2E331AEF0FB}"/>
              </a:ext>
            </a:extLst>
          </p:cNvPr>
          <p:cNvSpPr>
            <a:spLocks noGrp="1"/>
          </p:cNvSpPr>
          <p:nvPr>
            <p:ph type="dt" sz="half" idx="10"/>
          </p:nvPr>
        </p:nvSpPr>
        <p:spPr/>
        <p:txBody>
          <a:bodyPr/>
          <a:lstStyle/>
          <a:p>
            <a:fld id="{E3F746EF-0A10-4409-89D2-06CE99897468}" type="datetimeFigureOut">
              <a:rPr lang="en-IN" smtClean="0"/>
              <a:t>12-02-2024</a:t>
            </a:fld>
            <a:endParaRPr lang="en-IN"/>
          </a:p>
        </p:txBody>
      </p:sp>
      <p:sp>
        <p:nvSpPr>
          <p:cNvPr id="6" name="Footer Placeholder 5">
            <a:extLst>
              <a:ext uri="{FF2B5EF4-FFF2-40B4-BE49-F238E27FC236}">
                <a16:creationId xmlns:a16="http://schemas.microsoft.com/office/drawing/2014/main" id="{0EE65C51-E6B0-5CC6-0398-02FD039CA3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9FD86-7500-FF9A-89F6-0DFECE9E3D41}"/>
              </a:ext>
            </a:extLst>
          </p:cNvPr>
          <p:cNvSpPr>
            <a:spLocks noGrp="1"/>
          </p:cNvSpPr>
          <p:nvPr>
            <p:ph type="sldNum" sz="quarter" idx="12"/>
          </p:nvPr>
        </p:nvSpPr>
        <p:spPr/>
        <p:txBody>
          <a:bodyPr/>
          <a:lstStyle/>
          <a:p>
            <a:fld id="{BBDDF5E4-0456-4190-9696-877AE75687DE}" type="slidenum">
              <a:rPr lang="en-IN" smtClean="0"/>
              <a:t>‹#›</a:t>
            </a:fld>
            <a:endParaRPr lang="en-IN"/>
          </a:p>
        </p:txBody>
      </p:sp>
    </p:spTree>
    <p:extLst>
      <p:ext uri="{BB962C8B-B14F-4D97-AF65-F5344CB8AC3E}">
        <p14:creationId xmlns:p14="http://schemas.microsoft.com/office/powerpoint/2010/main" val="13730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1CBDE7-CAB0-873A-20E5-305A90DC1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BCFB7E-D192-4003-E1C0-6B40CE2BF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3BBCD-294C-970F-8F32-1C65252EC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746EF-0A10-4409-89D2-06CE99897468}" type="datetimeFigureOut">
              <a:rPr lang="en-IN" smtClean="0"/>
              <a:t>12-02-2024</a:t>
            </a:fld>
            <a:endParaRPr lang="en-IN"/>
          </a:p>
        </p:txBody>
      </p:sp>
      <p:sp>
        <p:nvSpPr>
          <p:cNvPr id="5" name="Footer Placeholder 4">
            <a:extLst>
              <a:ext uri="{FF2B5EF4-FFF2-40B4-BE49-F238E27FC236}">
                <a16:creationId xmlns:a16="http://schemas.microsoft.com/office/drawing/2014/main" id="{E2E3E7E0-DDB3-911D-0E23-C86E7CFDE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4CBA36-2DF7-26DA-F21C-8DE53FEA6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DF5E4-0456-4190-9696-877AE75687DE}" type="slidenum">
              <a:rPr lang="en-IN" smtClean="0"/>
              <a:t>‹#›</a:t>
            </a:fld>
            <a:endParaRPr lang="en-IN"/>
          </a:p>
        </p:txBody>
      </p:sp>
    </p:spTree>
    <p:extLst>
      <p:ext uri="{BB962C8B-B14F-4D97-AF65-F5344CB8AC3E}">
        <p14:creationId xmlns:p14="http://schemas.microsoft.com/office/powerpoint/2010/main" val="212932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E9373-094D-4028-9D41-C29582083B40}" type="datetimeFigureOut">
              <a:rPr lang="en-US" smtClean="0"/>
              <a:pPr/>
              <a:t>2/12/2024</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7FE39-0AE2-4192-866C-B69403DE0712}" type="slidenum">
              <a:rPr lang="en-US" smtClean="0"/>
              <a:pPr/>
              <a:t>‹#›</a:t>
            </a:fld>
            <a:endParaRPr lang="en-US" dirty="0"/>
          </a:p>
        </p:txBody>
      </p:sp>
    </p:spTree>
    <p:extLst>
      <p:ext uri="{BB962C8B-B14F-4D97-AF65-F5344CB8AC3E}">
        <p14:creationId xmlns:p14="http://schemas.microsoft.com/office/powerpoint/2010/main" val="541295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1524000" y="1295400"/>
            <a:ext cx="9144000" cy="5562600"/>
          </a:xfrm>
        </p:spPr>
        <p:txBody>
          <a:bodyPr>
            <a:normAutofit fontScale="85000" lnSpcReduction="20000"/>
          </a:bodyPr>
          <a:lstStyle/>
          <a:p>
            <a:pPr algn="ctr" eaLnBrk="1" hangingPunct="1">
              <a:buFont typeface="Arial" panose="020B0604020202020204" pitchFamily="34" charset="0"/>
              <a:buNone/>
            </a:pPr>
            <a:endParaRPr lang="en-US" sz="900" b="1" dirty="0">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r>
              <a:rPr lang="en-US" sz="2200" b="1" dirty="0">
                <a:latin typeface="Times New Roman" panose="02020603050405020304" pitchFamily="18" charset="0"/>
                <a:cs typeface="Times New Roman" panose="02020603050405020304" pitchFamily="18" charset="0"/>
              </a:rPr>
              <a:t>A PROJECT PRESENTATION</a:t>
            </a:r>
          </a:p>
          <a:p>
            <a:pPr algn="ctr" eaLnBrk="1" hangingPunct="1">
              <a:buFont typeface="Arial" panose="020B0604020202020204" pitchFamily="34" charset="0"/>
              <a:buNone/>
            </a:pPr>
            <a:r>
              <a:rPr lang="en-US" sz="2200" b="1" dirty="0">
                <a:latin typeface="Times New Roman" panose="02020603050405020304" pitchFamily="18" charset="0"/>
                <a:cs typeface="Times New Roman" panose="02020603050405020304" pitchFamily="18" charset="0"/>
              </a:rPr>
              <a:t>ON</a:t>
            </a:r>
          </a:p>
          <a:p>
            <a:pPr algn="ctr" eaLnBrk="1" hangingPunct="1">
              <a:buFont typeface="Arial" panose="020B0604020202020204" pitchFamily="34" charset="0"/>
              <a:buNone/>
            </a:pPr>
            <a:r>
              <a:rPr lang="en-IN" sz="2200" b="1" dirty="0">
                <a:latin typeface="Times New Roman" panose="02020603050405020304" pitchFamily="18" charset="0"/>
                <a:cs typeface="Times New Roman" panose="02020603050405020304" pitchFamily="18" charset="0"/>
              </a:rPr>
              <a:t>Inventory Management System</a:t>
            </a:r>
            <a:endParaRPr lang="en-US" sz="2200" b="1" dirty="0">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endParaRPr lang="en-US" sz="1400" b="1" dirty="0">
              <a:latin typeface="Times New Roman" panose="02020603050405020304" pitchFamily="18" charset="0"/>
              <a:cs typeface="Times New Roman" panose="02020603050405020304" pitchFamily="18" charset="0"/>
            </a:endParaRPr>
          </a:p>
          <a:p>
            <a:pPr algn="ctr">
              <a:buNone/>
              <a:tabLst>
                <a:tab pos="4052570" algn="l"/>
              </a:tabLst>
            </a:pPr>
            <a:r>
              <a:rPr lang="en-US" sz="2200" b="1" u="sng" dirty="0">
                <a:latin typeface="Times New Roman" panose="02020603050405020304" pitchFamily="18" charset="0"/>
                <a:cs typeface="Times New Roman" panose="02020603050405020304" pitchFamily="18" charset="0"/>
              </a:rPr>
              <a:t>Submitted By</a:t>
            </a:r>
          </a:p>
          <a:p>
            <a:pPr algn="ctr">
              <a:buNone/>
              <a:tabLst>
                <a:tab pos="2633345" algn="l"/>
              </a:tabLst>
            </a:pP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Divy M. Patel  (En. No:-21082221059)</a:t>
            </a:r>
          </a:p>
          <a:p>
            <a:pPr algn="ctr">
              <a:buNone/>
              <a:tabLst>
                <a:tab pos="2633345" algn="l"/>
              </a:tabLst>
            </a:pPr>
            <a:r>
              <a:rPr lang="en-US" sz="1600" dirty="0">
                <a:latin typeface="Times New Roman" panose="02020603050405020304" pitchFamily="18" charset="0"/>
                <a:cs typeface="Times New Roman" panose="02020603050405020304" pitchFamily="18" charset="0"/>
              </a:rPr>
              <a:t>	Harsh N. Patel  (En. No:-21082221060)</a:t>
            </a:r>
          </a:p>
          <a:p>
            <a:pPr algn="ctr">
              <a:buNone/>
              <a:tabLst>
                <a:tab pos="2633345" algn="l"/>
              </a:tabLst>
            </a:pPr>
            <a:endParaRPr lang="en-US" sz="1600" dirty="0">
              <a:latin typeface="Arial" panose="020B0604020202020204" pitchFamily="34" charset="0"/>
              <a:cs typeface="Arial" panose="020B0604020202020204" pitchFamily="34" charset="0"/>
            </a:endParaRPr>
          </a:p>
          <a:p>
            <a:pPr algn="ctr" eaLnBrk="1" hangingPunct="1">
              <a:lnSpc>
                <a:spcPct val="170000"/>
              </a:lnSpc>
              <a:buFont typeface="Arial" panose="020B0604020202020204" pitchFamily="34" charset="0"/>
              <a:buNone/>
            </a:pPr>
            <a:r>
              <a:rPr lang="en-US" sz="2200" b="1" dirty="0">
                <a:latin typeface="Times New Roman" panose="02020603050405020304" pitchFamily="18" charset="0"/>
                <a:cs typeface="Times New Roman" panose="02020603050405020304" pitchFamily="18" charset="0"/>
              </a:rPr>
              <a:t>B.Sc.(CA&amp;IT)  - VI</a:t>
            </a:r>
          </a:p>
          <a:p>
            <a:pPr algn="ctr">
              <a:lnSpc>
                <a:spcPct val="170000"/>
              </a:lnSpc>
              <a:buNone/>
            </a:pPr>
            <a:r>
              <a:rPr lang="en-US" sz="1700" b="1" dirty="0">
                <a:latin typeface="Times New Roman" panose="02020603050405020304" pitchFamily="18" charset="0"/>
                <a:cs typeface="Times New Roman" panose="02020603050405020304" pitchFamily="18" charset="0"/>
              </a:rPr>
              <a:t>U16A1PRII : INDUSTRIAL PROJECT – II </a:t>
            </a:r>
            <a:br>
              <a:rPr lang="en-US" sz="17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Group No:- 8</a:t>
            </a:r>
          </a:p>
          <a:p>
            <a:pPr algn="ctr">
              <a:buNone/>
            </a:pPr>
            <a:endParaRPr lang="en-US" sz="1600" b="1" u="sng" dirty="0">
              <a:latin typeface="Times New Roman" panose="02020603050405020304" pitchFamily="18" charset="0"/>
              <a:cs typeface="Times New Roman" panose="02020603050405020304" pitchFamily="18" charset="0"/>
            </a:endParaRPr>
          </a:p>
          <a:p>
            <a:pPr algn="ctr">
              <a:lnSpc>
                <a:spcPct val="120000"/>
              </a:lnSpc>
              <a:buNone/>
            </a:pPr>
            <a:r>
              <a:rPr lang="en-US" sz="2200" b="1" u="sng" dirty="0">
                <a:latin typeface="Times New Roman" panose="02020603050405020304" pitchFamily="18" charset="0"/>
                <a:cs typeface="Times New Roman" panose="02020603050405020304" pitchFamily="18" charset="0"/>
              </a:rPr>
              <a:t>Internal Guide</a:t>
            </a:r>
          </a:p>
          <a:p>
            <a:pPr algn="ctr">
              <a:lnSpc>
                <a:spcPct val="120000"/>
              </a:lnSpc>
              <a:buNone/>
            </a:pPr>
            <a:r>
              <a:rPr lang="en-US" sz="1700" dirty="0">
                <a:latin typeface="Times New Roman" panose="02020603050405020304" pitchFamily="18" charset="0"/>
                <a:cs typeface="Times New Roman" panose="02020603050405020304" pitchFamily="18" charset="0"/>
              </a:rPr>
              <a:t>NTG</a:t>
            </a:r>
          </a:p>
          <a:p>
            <a:pPr algn="ctr">
              <a:lnSpc>
                <a:spcPct val="120000"/>
              </a:lnSpc>
              <a:buNone/>
            </a:pPr>
            <a:endParaRPr lang="en-US" sz="1500" b="1" u="sng" dirty="0">
              <a:latin typeface="Times New Roman" panose="02020603050405020304" pitchFamily="18" charset="0"/>
              <a:cs typeface="Times New Roman" panose="02020603050405020304" pitchFamily="18" charset="0"/>
            </a:endParaRPr>
          </a:p>
          <a:p>
            <a:pPr algn="ctr">
              <a:buNone/>
            </a:pPr>
            <a:r>
              <a:rPr lang="en-US" sz="1900" b="1" u="sng" dirty="0">
                <a:latin typeface="Times New Roman" panose="02020603050405020304" pitchFamily="18" charset="0"/>
                <a:cs typeface="Times New Roman" panose="02020603050405020304" pitchFamily="18" charset="0"/>
              </a:rPr>
              <a:t>Submitted To</a:t>
            </a:r>
            <a:endParaRPr lang="en-US" sz="1900" b="1" dirty="0">
              <a:latin typeface="Times New Roman" panose="02020603050405020304" pitchFamily="18" charset="0"/>
              <a:cs typeface="Times New Roman" panose="02020603050405020304" pitchFamily="18" charset="0"/>
            </a:endParaRPr>
          </a:p>
          <a:p>
            <a:pPr algn="ctr">
              <a:buNone/>
            </a:pPr>
            <a:r>
              <a:rPr lang="en-US" sz="1700" dirty="0">
                <a:latin typeface="Times New Roman" panose="02020603050405020304" pitchFamily="18" charset="0"/>
                <a:cs typeface="Times New Roman" panose="02020603050405020304" pitchFamily="18" charset="0"/>
              </a:rPr>
              <a:t>Department of Computer Science,</a:t>
            </a:r>
          </a:p>
          <a:p>
            <a:pPr algn="ctr">
              <a:buNone/>
            </a:pPr>
            <a:r>
              <a:rPr lang="en-US" sz="1700" dirty="0">
                <a:latin typeface="Times New Roman" panose="02020603050405020304" pitchFamily="18" charset="0"/>
                <a:cs typeface="Times New Roman" panose="02020603050405020304" pitchFamily="18" charset="0"/>
              </a:rPr>
              <a:t>Ganpat University, Ganpat Vidyanagar – 384012</a:t>
            </a:r>
          </a:p>
          <a:p>
            <a:pPr algn="ctr">
              <a:buNone/>
            </a:pPr>
            <a:r>
              <a:rPr lang="en-US" sz="1700" dirty="0">
                <a:latin typeface="Times New Roman" panose="02020603050405020304" pitchFamily="18" charset="0"/>
                <a:cs typeface="Times New Roman" panose="02020603050405020304" pitchFamily="18" charset="0"/>
              </a:rPr>
              <a:t>Academic Year 2023-2024</a:t>
            </a:r>
          </a:p>
          <a:p>
            <a:pPr algn="ctr">
              <a:buNone/>
            </a:pPr>
            <a:endParaRPr lang="en-US" sz="1700" dirty="0">
              <a:latin typeface="Times New Roman" panose="02020603050405020304" pitchFamily="18" charset="0"/>
              <a:cs typeface="Times New Roman" panose="02020603050405020304" pitchFamily="18" charset="0"/>
            </a:endParaRPr>
          </a:p>
        </p:txBody>
      </p:sp>
      <p:pic>
        <p:nvPicPr>
          <p:cNvPr id="5" name="Google Shape;96;p15">
            <a:extLst>
              <a:ext uri="{FF2B5EF4-FFF2-40B4-BE49-F238E27FC236}">
                <a16:creationId xmlns:a16="http://schemas.microsoft.com/office/drawing/2014/main" id="{F78DAC6B-D6FD-4588-B421-A02E30F59B16}"/>
              </a:ext>
            </a:extLst>
          </p:cNvPr>
          <p:cNvPicPr preferRelativeResize="0"/>
          <p:nvPr/>
        </p:nvPicPr>
        <p:blipFill>
          <a:blip r:embed="rId3" cstate="print"/>
          <a:srcRect/>
          <a:stretch>
            <a:fillRect/>
          </a:stretch>
        </p:blipFill>
        <p:spPr>
          <a:xfrm>
            <a:off x="2819400" y="250257"/>
            <a:ext cx="65532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BC69A7-EF41-2425-957F-5F249AC742D0}"/>
              </a:ext>
            </a:extLst>
          </p:cNvPr>
          <p:cNvSpPr txBox="1"/>
          <p:nvPr/>
        </p:nvSpPr>
        <p:spPr>
          <a:xfrm>
            <a:off x="2477729" y="136525"/>
            <a:ext cx="7256207" cy="830997"/>
          </a:xfrm>
          <a:prstGeom prst="rect">
            <a:avLst/>
          </a:prstGeom>
          <a:noFill/>
        </p:spPr>
        <p:txBody>
          <a:bodyPr wrap="square" rtlCol="0">
            <a:spAutoFit/>
          </a:bodyPr>
          <a:lstStyle/>
          <a:p>
            <a:r>
              <a:rPr lang="en-IN" sz="4800" b="1" dirty="0">
                <a:latin typeface="Tenorite"/>
              </a:rPr>
              <a:t>5.1 MINIMUM SOFTWARE </a:t>
            </a:r>
            <a:endParaRPr lang="en-IN" b="1" dirty="0">
              <a:latin typeface="Tenorite"/>
            </a:endParaRPr>
          </a:p>
        </p:txBody>
      </p:sp>
      <p:graphicFrame>
        <p:nvGraphicFramePr>
          <p:cNvPr id="5" name="Table 19">
            <a:extLst>
              <a:ext uri="{FF2B5EF4-FFF2-40B4-BE49-F238E27FC236}">
                <a16:creationId xmlns:a16="http://schemas.microsoft.com/office/drawing/2014/main" id="{9CB5913A-0AF2-FD49-A0F5-CD1927428E4B}"/>
              </a:ext>
            </a:extLst>
          </p:cNvPr>
          <p:cNvGraphicFramePr>
            <a:graphicFrameLocks noGrp="1"/>
          </p:cNvGraphicFramePr>
          <p:nvPr>
            <p:extLst>
              <p:ext uri="{D42A27DB-BD31-4B8C-83A1-F6EECF244321}">
                <p14:modId xmlns:p14="http://schemas.microsoft.com/office/powerpoint/2010/main" val="986962647"/>
              </p:ext>
            </p:extLst>
          </p:nvPr>
        </p:nvGraphicFramePr>
        <p:xfrm>
          <a:off x="939800" y="1117871"/>
          <a:ext cx="10416458" cy="3026425"/>
        </p:xfrm>
        <a:graphic>
          <a:graphicData uri="http://schemas.openxmlformats.org/drawingml/2006/table">
            <a:tbl>
              <a:tblPr firstRow="1" bandRow="1"/>
              <a:tblGrid>
                <a:gridCol w="5208229">
                  <a:extLst>
                    <a:ext uri="{9D8B030D-6E8A-4147-A177-3AD203B41FA5}">
                      <a16:colId xmlns:a16="http://schemas.microsoft.com/office/drawing/2014/main" val="721005123"/>
                    </a:ext>
                  </a:extLst>
                </a:gridCol>
                <a:gridCol w="5208229">
                  <a:extLst>
                    <a:ext uri="{9D8B030D-6E8A-4147-A177-3AD203B41FA5}">
                      <a16:colId xmlns:a16="http://schemas.microsoft.com/office/drawing/2014/main" val="919497074"/>
                    </a:ext>
                  </a:extLst>
                </a:gridCol>
              </a:tblGrid>
              <a:tr h="605285">
                <a:tc>
                  <a:txBody>
                    <a:bodyPr/>
                    <a:lstStyle>
                      <a:lvl1pPr marL="0" algn="l" defTabSz="914400" rtl="0" eaLnBrk="1" latinLnBrk="0" hangingPunct="1">
                        <a:defRPr sz="1800" b="1" kern="1200">
                          <a:solidFill>
                            <a:schemeClr val="lt1"/>
                          </a:solidFill>
                          <a:latin typeface="Tenorite"/>
                        </a:defRPr>
                      </a:lvl1pPr>
                      <a:lvl2pPr marL="457200" algn="l" defTabSz="914400" rtl="0" eaLnBrk="1" latinLnBrk="0" hangingPunct="1">
                        <a:defRPr sz="1800" b="1" kern="1200">
                          <a:solidFill>
                            <a:schemeClr val="lt1"/>
                          </a:solidFill>
                          <a:latin typeface="Tenorite"/>
                        </a:defRPr>
                      </a:lvl2pPr>
                      <a:lvl3pPr marL="914400" algn="l" defTabSz="914400" rtl="0" eaLnBrk="1" latinLnBrk="0" hangingPunct="1">
                        <a:defRPr sz="1800" b="1" kern="1200">
                          <a:solidFill>
                            <a:schemeClr val="lt1"/>
                          </a:solidFill>
                          <a:latin typeface="Tenorite"/>
                        </a:defRPr>
                      </a:lvl3pPr>
                      <a:lvl4pPr marL="1371600" algn="l" defTabSz="914400" rtl="0" eaLnBrk="1" latinLnBrk="0" hangingPunct="1">
                        <a:defRPr sz="1800" b="1" kern="1200">
                          <a:solidFill>
                            <a:schemeClr val="lt1"/>
                          </a:solidFill>
                          <a:latin typeface="Tenorite"/>
                        </a:defRPr>
                      </a:lvl4pPr>
                      <a:lvl5pPr marL="1828800" algn="l" defTabSz="914400" rtl="0" eaLnBrk="1" latinLnBrk="0" hangingPunct="1">
                        <a:defRPr sz="1800" b="1" kern="1200">
                          <a:solidFill>
                            <a:schemeClr val="lt1"/>
                          </a:solidFill>
                          <a:latin typeface="Tenorite"/>
                        </a:defRPr>
                      </a:lvl5pPr>
                      <a:lvl6pPr marL="2286000" algn="l" defTabSz="914400" rtl="0" eaLnBrk="1" latinLnBrk="0" hangingPunct="1">
                        <a:defRPr sz="1800" b="1" kern="1200">
                          <a:solidFill>
                            <a:schemeClr val="lt1"/>
                          </a:solidFill>
                          <a:latin typeface="Tenorite"/>
                        </a:defRPr>
                      </a:lvl6pPr>
                      <a:lvl7pPr marL="2743200" algn="l" defTabSz="914400" rtl="0" eaLnBrk="1" latinLnBrk="0" hangingPunct="1">
                        <a:defRPr sz="1800" b="1" kern="1200">
                          <a:solidFill>
                            <a:schemeClr val="lt1"/>
                          </a:solidFill>
                          <a:latin typeface="Tenorite"/>
                        </a:defRPr>
                      </a:lvl7pPr>
                      <a:lvl8pPr marL="3200400" algn="l" defTabSz="914400" rtl="0" eaLnBrk="1" latinLnBrk="0" hangingPunct="1">
                        <a:defRPr sz="1800" b="1" kern="1200">
                          <a:solidFill>
                            <a:schemeClr val="lt1"/>
                          </a:solidFill>
                          <a:latin typeface="Tenorite"/>
                        </a:defRPr>
                      </a:lvl8pPr>
                      <a:lvl9pPr marL="3657600" algn="l" defTabSz="914400" rtl="0" eaLnBrk="1" latinLnBrk="0" hangingPunct="1">
                        <a:defRPr sz="1800" b="1" kern="1200">
                          <a:solidFill>
                            <a:schemeClr val="lt1"/>
                          </a:solidFill>
                          <a:latin typeface="Tenorite"/>
                        </a:defRPr>
                      </a:lvl9pPr>
                    </a:lstStyle>
                    <a:p>
                      <a:r>
                        <a:rPr lang="en-IN" sz="2400" b="1" dirty="0"/>
                        <a:t>Server Side Requirement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8FF"/>
                    </a:solidFill>
                  </a:tcPr>
                </a:tc>
                <a:tc>
                  <a:txBody>
                    <a:bodyPr/>
                    <a:lstStyle>
                      <a:lvl1pPr marL="0" algn="l" defTabSz="914400" rtl="0" eaLnBrk="1" latinLnBrk="0" hangingPunct="1">
                        <a:defRPr sz="1800" b="1" kern="1200">
                          <a:solidFill>
                            <a:schemeClr val="lt1"/>
                          </a:solidFill>
                          <a:latin typeface="Tenorite"/>
                        </a:defRPr>
                      </a:lvl1pPr>
                      <a:lvl2pPr marL="457200" algn="l" defTabSz="914400" rtl="0" eaLnBrk="1" latinLnBrk="0" hangingPunct="1">
                        <a:defRPr sz="1800" b="1" kern="1200">
                          <a:solidFill>
                            <a:schemeClr val="lt1"/>
                          </a:solidFill>
                          <a:latin typeface="Tenorite"/>
                        </a:defRPr>
                      </a:lvl2pPr>
                      <a:lvl3pPr marL="914400" algn="l" defTabSz="914400" rtl="0" eaLnBrk="1" latinLnBrk="0" hangingPunct="1">
                        <a:defRPr sz="1800" b="1" kern="1200">
                          <a:solidFill>
                            <a:schemeClr val="lt1"/>
                          </a:solidFill>
                          <a:latin typeface="Tenorite"/>
                        </a:defRPr>
                      </a:lvl3pPr>
                      <a:lvl4pPr marL="1371600" algn="l" defTabSz="914400" rtl="0" eaLnBrk="1" latinLnBrk="0" hangingPunct="1">
                        <a:defRPr sz="1800" b="1" kern="1200">
                          <a:solidFill>
                            <a:schemeClr val="lt1"/>
                          </a:solidFill>
                          <a:latin typeface="Tenorite"/>
                        </a:defRPr>
                      </a:lvl4pPr>
                      <a:lvl5pPr marL="1828800" algn="l" defTabSz="914400" rtl="0" eaLnBrk="1" latinLnBrk="0" hangingPunct="1">
                        <a:defRPr sz="1800" b="1" kern="1200">
                          <a:solidFill>
                            <a:schemeClr val="lt1"/>
                          </a:solidFill>
                          <a:latin typeface="Tenorite"/>
                        </a:defRPr>
                      </a:lvl5pPr>
                      <a:lvl6pPr marL="2286000" algn="l" defTabSz="914400" rtl="0" eaLnBrk="1" latinLnBrk="0" hangingPunct="1">
                        <a:defRPr sz="1800" b="1" kern="1200">
                          <a:solidFill>
                            <a:schemeClr val="lt1"/>
                          </a:solidFill>
                          <a:latin typeface="Tenorite"/>
                        </a:defRPr>
                      </a:lvl6pPr>
                      <a:lvl7pPr marL="2743200" algn="l" defTabSz="914400" rtl="0" eaLnBrk="1" latinLnBrk="0" hangingPunct="1">
                        <a:defRPr sz="1800" b="1" kern="1200">
                          <a:solidFill>
                            <a:schemeClr val="lt1"/>
                          </a:solidFill>
                          <a:latin typeface="Tenorite"/>
                        </a:defRPr>
                      </a:lvl7pPr>
                      <a:lvl8pPr marL="3200400" algn="l" defTabSz="914400" rtl="0" eaLnBrk="1" latinLnBrk="0" hangingPunct="1">
                        <a:defRPr sz="1800" b="1" kern="1200">
                          <a:solidFill>
                            <a:schemeClr val="lt1"/>
                          </a:solidFill>
                          <a:latin typeface="Tenorite"/>
                        </a:defRPr>
                      </a:lvl8pPr>
                      <a:lvl9pPr marL="3657600" algn="l" defTabSz="914400" rtl="0" eaLnBrk="1" latinLnBrk="0" hangingPunct="1">
                        <a:defRPr sz="1800" b="1" kern="1200">
                          <a:solidFill>
                            <a:schemeClr val="lt1"/>
                          </a:solidFill>
                          <a:latin typeface="Tenorite"/>
                        </a:defRPr>
                      </a:lvl9pPr>
                    </a:lstStyle>
                    <a:p>
                      <a:endParaRPr lang="en-IN"/>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8FF"/>
                    </a:solidFill>
                  </a:tcPr>
                </a:tc>
                <a:extLst>
                  <a:ext uri="{0D108BD9-81ED-4DB2-BD59-A6C34878D82A}">
                    <a16:rowId xmlns:a16="http://schemas.microsoft.com/office/drawing/2014/main" val="1563273253"/>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b="1" dirty="0"/>
                        <a:t>Operating System</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dirty="0"/>
                        <a:t>Windows Server 2007 &amp; Above </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extLst>
                  <a:ext uri="{0D108BD9-81ED-4DB2-BD59-A6C34878D82A}">
                    <a16:rowId xmlns:a16="http://schemas.microsoft.com/office/drawing/2014/main" val="147539653"/>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b="1" dirty="0"/>
                        <a:t>Server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2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dirty="0"/>
                        <a:t>Apache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20000"/>
                      </a:srgbClr>
                    </a:solidFill>
                  </a:tcPr>
                </a:tc>
                <a:extLst>
                  <a:ext uri="{0D108BD9-81ED-4DB2-BD59-A6C34878D82A}">
                    <a16:rowId xmlns:a16="http://schemas.microsoft.com/office/drawing/2014/main" val="1319472423"/>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b="1" dirty="0"/>
                        <a:t>Front-End Tool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dirty="0"/>
                        <a:t>HTML , CSS </a:t>
                      </a:r>
                      <a:r>
                        <a:rPr lang="en-IN" sz="2000"/>
                        <a:t>, JS , BOOTSTRAP</a:t>
                      </a:r>
                      <a:endParaRPr lang="en-IN" sz="20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extLst>
                  <a:ext uri="{0D108BD9-81ED-4DB2-BD59-A6C34878D82A}">
                    <a16:rowId xmlns:a16="http://schemas.microsoft.com/office/drawing/2014/main" val="3058799132"/>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b="1" dirty="0"/>
                        <a:t>Back-End Tool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2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dirty="0"/>
                        <a:t>PHP , MySQL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20000"/>
                      </a:srgbClr>
                    </a:solidFill>
                  </a:tcPr>
                </a:tc>
                <a:extLst>
                  <a:ext uri="{0D108BD9-81ED-4DB2-BD59-A6C34878D82A}">
                    <a16:rowId xmlns:a16="http://schemas.microsoft.com/office/drawing/2014/main" val="2083833088"/>
                  </a:ext>
                </a:extLst>
              </a:tr>
            </a:tbl>
          </a:graphicData>
        </a:graphic>
      </p:graphicFrame>
      <p:graphicFrame>
        <p:nvGraphicFramePr>
          <p:cNvPr id="6" name="Table 3">
            <a:extLst>
              <a:ext uri="{FF2B5EF4-FFF2-40B4-BE49-F238E27FC236}">
                <a16:creationId xmlns:a16="http://schemas.microsoft.com/office/drawing/2014/main" id="{F082A786-861D-B7F7-D5B6-84CFAEAAC901}"/>
              </a:ext>
            </a:extLst>
          </p:cNvPr>
          <p:cNvGraphicFramePr>
            <a:graphicFrameLocks noGrp="1"/>
          </p:cNvGraphicFramePr>
          <p:nvPr>
            <p:extLst>
              <p:ext uri="{D42A27DB-BD31-4B8C-83A1-F6EECF244321}">
                <p14:modId xmlns:p14="http://schemas.microsoft.com/office/powerpoint/2010/main" val="1653786101"/>
              </p:ext>
            </p:extLst>
          </p:nvPr>
        </p:nvGraphicFramePr>
        <p:xfrm>
          <a:off x="939799" y="5014451"/>
          <a:ext cx="10416458" cy="1400115"/>
        </p:xfrm>
        <a:graphic>
          <a:graphicData uri="http://schemas.openxmlformats.org/drawingml/2006/table">
            <a:tbl>
              <a:tblPr firstRow="1" bandRow="1"/>
              <a:tblGrid>
                <a:gridCol w="5208229">
                  <a:extLst>
                    <a:ext uri="{9D8B030D-6E8A-4147-A177-3AD203B41FA5}">
                      <a16:colId xmlns:a16="http://schemas.microsoft.com/office/drawing/2014/main" val="2384181544"/>
                    </a:ext>
                  </a:extLst>
                </a:gridCol>
                <a:gridCol w="5208229">
                  <a:extLst>
                    <a:ext uri="{9D8B030D-6E8A-4147-A177-3AD203B41FA5}">
                      <a16:colId xmlns:a16="http://schemas.microsoft.com/office/drawing/2014/main" val="3260842574"/>
                    </a:ext>
                  </a:extLst>
                </a:gridCol>
              </a:tblGrid>
              <a:tr h="466705">
                <a:tc>
                  <a:txBody>
                    <a:bodyPr/>
                    <a:lstStyle>
                      <a:lvl1pPr marL="0" algn="l" defTabSz="914400" rtl="0" eaLnBrk="1" latinLnBrk="0" hangingPunct="1">
                        <a:defRPr sz="1800" b="1" kern="1200">
                          <a:solidFill>
                            <a:schemeClr val="lt1"/>
                          </a:solidFill>
                          <a:latin typeface="Tenorite"/>
                        </a:defRPr>
                      </a:lvl1pPr>
                      <a:lvl2pPr marL="457200" algn="l" defTabSz="914400" rtl="0" eaLnBrk="1" latinLnBrk="0" hangingPunct="1">
                        <a:defRPr sz="1800" b="1" kern="1200">
                          <a:solidFill>
                            <a:schemeClr val="lt1"/>
                          </a:solidFill>
                          <a:latin typeface="Tenorite"/>
                        </a:defRPr>
                      </a:lvl2pPr>
                      <a:lvl3pPr marL="914400" algn="l" defTabSz="914400" rtl="0" eaLnBrk="1" latinLnBrk="0" hangingPunct="1">
                        <a:defRPr sz="1800" b="1" kern="1200">
                          <a:solidFill>
                            <a:schemeClr val="lt1"/>
                          </a:solidFill>
                          <a:latin typeface="Tenorite"/>
                        </a:defRPr>
                      </a:lvl3pPr>
                      <a:lvl4pPr marL="1371600" algn="l" defTabSz="914400" rtl="0" eaLnBrk="1" latinLnBrk="0" hangingPunct="1">
                        <a:defRPr sz="1800" b="1" kern="1200">
                          <a:solidFill>
                            <a:schemeClr val="lt1"/>
                          </a:solidFill>
                          <a:latin typeface="Tenorite"/>
                        </a:defRPr>
                      </a:lvl4pPr>
                      <a:lvl5pPr marL="1828800" algn="l" defTabSz="914400" rtl="0" eaLnBrk="1" latinLnBrk="0" hangingPunct="1">
                        <a:defRPr sz="1800" b="1" kern="1200">
                          <a:solidFill>
                            <a:schemeClr val="lt1"/>
                          </a:solidFill>
                          <a:latin typeface="Tenorite"/>
                        </a:defRPr>
                      </a:lvl5pPr>
                      <a:lvl6pPr marL="2286000" algn="l" defTabSz="914400" rtl="0" eaLnBrk="1" latinLnBrk="0" hangingPunct="1">
                        <a:defRPr sz="1800" b="1" kern="1200">
                          <a:solidFill>
                            <a:schemeClr val="lt1"/>
                          </a:solidFill>
                          <a:latin typeface="Tenorite"/>
                        </a:defRPr>
                      </a:lvl6pPr>
                      <a:lvl7pPr marL="2743200" algn="l" defTabSz="914400" rtl="0" eaLnBrk="1" latinLnBrk="0" hangingPunct="1">
                        <a:defRPr sz="1800" b="1" kern="1200">
                          <a:solidFill>
                            <a:schemeClr val="lt1"/>
                          </a:solidFill>
                          <a:latin typeface="Tenorite"/>
                        </a:defRPr>
                      </a:lvl7pPr>
                      <a:lvl8pPr marL="3200400" algn="l" defTabSz="914400" rtl="0" eaLnBrk="1" latinLnBrk="0" hangingPunct="1">
                        <a:defRPr sz="1800" b="1" kern="1200">
                          <a:solidFill>
                            <a:schemeClr val="lt1"/>
                          </a:solidFill>
                          <a:latin typeface="Tenorite"/>
                        </a:defRPr>
                      </a:lvl8pPr>
                      <a:lvl9pPr marL="3657600" algn="l" defTabSz="914400" rtl="0" eaLnBrk="1" latinLnBrk="0" hangingPunct="1">
                        <a:defRPr sz="1800" b="1" kern="1200">
                          <a:solidFill>
                            <a:schemeClr val="lt1"/>
                          </a:solidFill>
                          <a:latin typeface="Tenorite"/>
                        </a:defRPr>
                      </a:lvl9pPr>
                    </a:lstStyle>
                    <a:p>
                      <a:r>
                        <a:rPr lang="en-IN" sz="2400" dirty="0"/>
                        <a:t>Client Side Requirement</a:t>
                      </a:r>
                      <a:endParaRPr lang="en-IN"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8FF"/>
                    </a:solidFill>
                  </a:tcPr>
                </a:tc>
                <a:tc>
                  <a:txBody>
                    <a:bodyPr/>
                    <a:lstStyle>
                      <a:lvl1pPr marL="0" algn="l" defTabSz="914400" rtl="0" eaLnBrk="1" latinLnBrk="0" hangingPunct="1">
                        <a:defRPr sz="1800" b="1" kern="1200">
                          <a:solidFill>
                            <a:schemeClr val="lt1"/>
                          </a:solidFill>
                          <a:latin typeface="Tenorite"/>
                        </a:defRPr>
                      </a:lvl1pPr>
                      <a:lvl2pPr marL="457200" algn="l" defTabSz="914400" rtl="0" eaLnBrk="1" latinLnBrk="0" hangingPunct="1">
                        <a:defRPr sz="1800" b="1" kern="1200">
                          <a:solidFill>
                            <a:schemeClr val="lt1"/>
                          </a:solidFill>
                          <a:latin typeface="Tenorite"/>
                        </a:defRPr>
                      </a:lvl2pPr>
                      <a:lvl3pPr marL="914400" algn="l" defTabSz="914400" rtl="0" eaLnBrk="1" latinLnBrk="0" hangingPunct="1">
                        <a:defRPr sz="1800" b="1" kern="1200">
                          <a:solidFill>
                            <a:schemeClr val="lt1"/>
                          </a:solidFill>
                          <a:latin typeface="Tenorite"/>
                        </a:defRPr>
                      </a:lvl3pPr>
                      <a:lvl4pPr marL="1371600" algn="l" defTabSz="914400" rtl="0" eaLnBrk="1" latinLnBrk="0" hangingPunct="1">
                        <a:defRPr sz="1800" b="1" kern="1200">
                          <a:solidFill>
                            <a:schemeClr val="lt1"/>
                          </a:solidFill>
                          <a:latin typeface="Tenorite"/>
                        </a:defRPr>
                      </a:lvl4pPr>
                      <a:lvl5pPr marL="1828800" algn="l" defTabSz="914400" rtl="0" eaLnBrk="1" latinLnBrk="0" hangingPunct="1">
                        <a:defRPr sz="1800" b="1" kern="1200">
                          <a:solidFill>
                            <a:schemeClr val="lt1"/>
                          </a:solidFill>
                          <a:latin typeface="Tenorite"/>
                        </a:defRPr>
                      </a:lvl5pPr>
                      <a:lvl6pPr marL="2286000" algn="l" defTabSz="914400" rtl="0" eaLnBrk="1" latinLnBrk="0" hangingPunct="1">
                        <a:defRPr sz="1800" b="1" kern="1200">
                          <a:solidFill>
                            <a:schemeClr val="lt1"/>
                          </a:solidFill>
                          <a:latin typeface="Tenorite"/>
                        </a:defRPr>
                      </a:lvl6pPr>
                      <a:lvl7pPr marL="2743200" algn="l" defTabSz="914400" rtl="0" eaLnBrk="1" latinLnBrk="0" hangingPunct="1">
                        <a:defRPr sz="1800" b="1" kern="1200">
                          <a:solidFill>
                            <a:schemeClr val="lt1"/>
                          </a:solidFill>
                          <a:latin typeface="Tenorite"/>
                        </a:defRPr>
                      </a:lvl7pPr>
                      <a:lvl8pPr marL="3200400" algn="l" defTabSz="914400" rtl="0" eaLnBrk="1" latinLnBrk="0" hangingPunct="1">
                        <a:defRPr sz="1800" b="1" kern="1200">
                          <a:solidFill>
                            <a:schemeClr val="lt1"/>
                          </a:solidFill>
                          <a:latin typeface="Tenorite"/>
                        </a:defRPr>
                      </a:lvl8pPr>
                      <a:lvl9pPr marL="3657600" algn="l" defTabSz="914400" rtl="0" eaLnBrk="1" latinLnBrk="0" hangingPunct="1">
                        <a:defRPr sz="1800" b="1" kern="1200">
                          <a:solidFill>
                            <a:schemeClr val="lt1"/>
                          </a:solidFill>
                          <a:latin typeface="Tenorite"/>
                        </a:defRPr>
                      </a:lvl9pPr>
                    </a:lstStyle>
                    <a:p>
                      <a:endParaRPr lang="en-IN"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8FF"/>
                    </a:solidFill>
                  </a:tcPr>
                </a:tc>
                <a:extLst>
                  <a:ext uri="{0D108BD9-81ED-4DB2-BD59-A6C34878D82A}">
                    <a16:rowId xmlns:a16="http://schemas.microsoft.com/office/drawing/2014/main" val="3691218162"/>
                  </a:ext>
                </a:extLst>
              </a:tr>
              <a:tr h="46670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b="1" dirty="0"/>
                        <a:t>Operating System</a:t>
                      </a:r>
                    </a:p>
                  </a:txBody>
                  <a:tcPr>
                    <a:lnL w="12700" cmpd="sng">
                      <a:solidFill>
                        <a:srgbClr val="FFFFFF"/>
                      </a:solidFill>
                    </a:lnL>
                    <a:lnR w="12700" cmpd="sng">
                      <a:solidFill>
                        <a:srgbClr val="FFFFFF"/>
                      </a:solidFill>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68FF">
                        <a:tint val="4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000" b="0" dirty="0"/>
                        <a:t>Windows 2007 &amp; Above</a:t>
                      </a:r>
                    </a:p>
                  </a:txBody>
                  <a:tcPr>
                    <a:lnL w="12700" cmpd="sng">
                      <a:solidFill>
                        <a:srgbClr val="FFFFFF"/>
                      </a:solidFill>
                    </a:lnL>
                    <a:lnR w="12700" cmpd="sng">
                      <a:solidFill>
                        <a:srgbClr val="FFFFFF"/>
                      </a:solidFill>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68FF">
                        <a:tint val="40000"/>
                      </a:srgbClr>
                    </a:solidFill>
                  </a:tcPr>
                </a:tc>
                <a:extLst>
                  <a:ext uri="{0D108BD9-81ED-4DB2-BD59-A6C34878D82A}">
                    <a16:rowId xmlns:a16="http://schemas.microsoft.com/office/drawing/2014/main" val="647523184"/>
                  </a:ext>
                </a:extLst>
              </a:tr>
              <a:tr h="466705">
                <a:tc>
                  <a:txBody>
                    <a:bodyPr/>
                    <a:lstStyle/>
                    <a:p>
                      <a:r>
                        <a:rPr lang="en-GB" sz="2000" b="1" dirty="0"/>
                        <a:t>Web B</a:t>
                      </a:r>
                      <a:r>
                        <a:rPr lang="en-IN" sz="2000" b="1" dirty="0" err="1"/>
                        <a:t>rowser</a:t>
                      </a:r>
                      <a:endParaRPr lang="en-IN" sz="2000" b="1" dirty="0"/>
                    </a:p>
                  </a:txBody>
                  <a:tcP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tc>
                  <a:txBody>
                    <a:bodyPr/>
                    <a:lstStyle/>
                    <a:p>
                      <a:r>
                        <a:rPr lang="en-GB" sz="2000" b="0" dirty="0"/>
                        <a:t>Google Chrome &amp; Any compatible web browser</a:t>
                      </a:r>
                      <a:endParaRPr lang="en-IN" sz="2000" b="0" dirty="0"/>
                    </a:p>
                  </a:txBody>
                  <a:tcPr>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extLst>
                  <a:ext uri="{0D108BD9-81ED-4DB2-BD59-A6C34878D82A}">
                    <a16:rowId xmlns:a16="http://schemas.microsoft.com/office/drawing/2014/main" val="3047024511"/>
                  </a:ext>
                </a:extLst>
              </a:tr>
            </a:tbl>
          </a:graphicData>
        </a:graphic>
      </p:graphicFrame>
    </p:spTree>
    <p:extLst>
      <p:ext uri="{BB962C8B-B14F-4D97-AF65-F5344CB8AC3E}">
        <p14:creationId xmlns:p14="http://schemas.microsoft.com/office/powerpoint/2010/main" val="381257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C68264-96B1-F37C-905F-D72A64A73BBC}"/>
              </a:ext>
            </a:extLst>
          </p:cNvPr>
          <p:cNvSpPr txBox="1"/>
          <p:nvPr/>
        </p:nvSpPr>
        <p:spPr>
          <a:xfrm>
            <a:off x="2477729" y="136525"/>
            <a:ext cx="7256207" cy="830997"/>
          </a:xfrm>
          <a:prstGeom prst="rect">
            <a:avLst/>
          </a:prstGeom>
          <a:noFill/>
        </p:spPr>
        <p:txBody>
          <a:bodyPr wrap="square" rtlCol="0">
            <a:spAutoFit/>
          </a:bodyPr>
          <a:lstStyle/>
          <a:p>
            <a:r>
              <a:rPr lang="en-IN" sz="4800" b="1" dirty="0">
                <a:latin typeface="Tenorite"/>
              </a:rPr>
              <a:t>5.2 MINIMUM HARDWARE </a:t>
            </a:r>
            <a:endParaRPr lang="en-IN" b="1" dirty="0">
              <a:latin typeface="Tenorite"/>
            </a:endParaRPr>
          </a:p>
        </p:txBody>
      </p:sp>
      <p:graphicFrame>
        <p:nvGraphicFramePr>
          <p:cNvPr id="5" name="Table 19">
            <a:extLst>
              <a:ext uri="{FF2B5EF4-FFF2-40B4-BE49-F238E27FC236}">
                <a16:creationId xmlns:a16="http://schemas.microsoft.com/office/drawing/2014/main" id="{AF1774CF-0619-8FF7-8D85-E02B584C5EE3}"/>
              </a:ext>
            </a:extLst>
          </p:cNvPr>
          <p:cNvGraphicFramePr>
            <a:graphicFrameLocks noGrp="1"/>
          </p:cNvGraphicFramePr>
          <p:nvPr>
            <p:extLst>
              <p:ext uri="{D42A27DB-BD31-4B8C-83A1-F6EECF244321}">
                <p14:modId xmlns:p14="http://schemas.microsoft.com/office/powerpoint/2010/main" val="84301193"/>
              </p:ext>
            </p:extLst>
          </p:nvPr>
        </p:nvGraphicFramePr>
        <p:xfrm>
          <a:off x="939800" y="1007860"/>
          <a:ext cx="10416458" cy="2421140"/>
        </p:xfrm>
        <a:graphic>
          <a:graphicData uri="http://schemas.openxmlformats.org/drawingml/2006/table">
            <a:tbl>
              <a:tblPr firstRow="1" bandRow="1"/>
              <a:tblGrid>
                <a:gridCol w="5208229">
                  <a:extLst>
                    <a:ext uri="{9D8B030D-6E8A-4147-A177-3AD203B41FA5}">
                      <a16:colId xmlns:a16="http://schemas.microsoft.com/office/drawing/2014/main" val="721005123"/>
                    </a:ext>
                  </a:extLst>
                </a:gridCol>
                <a:gridCol w="5208229">
                  <a:extLst>
                    <a:ext uri="{9D8B030D-6E8A-4147-A177-3AD203B41FA5}">
                      <a16:colId xmlns:a16="http://schemas.microsoft.com/office/drawing/2014/main" val="919497074"/>
                    </a:ext>
                  </a:extLst>
                </a:gridCol>
              </a:tblGrid>
              <a:tr h="605285">
                <a:tc>
                  <a:txBody>
                    <a:bodyPr/>
                    <a:lstStyle>
                      <a:lvl1pPr marL="0" algn="l" defTabSz="914400" rtl="0" eaLnBrk="1" latinLnBrk="0" hangingPunct="1">
                        <a:defRPr sz="1800" b="1" kern="1200">
                          <a:solidFill>
                            <a:schemeClr val="lt1"/>
                          </a:solidFill>
                          <a:latin typeface="Tenorite"/>
                        </a:defRPr>
                      </a:lvl1pPr>
                      <a:lvl2pPr marL="457200" algn="l" defTabSz="914400" rtl="0" eaLnBrk="1" latinLnBrk="0" hangingPunct="1">
                        <a:defRPr sz="1800" b="1" kern="1200">
                          <a:solidFill>
                            <a:schemeClr val="lt1"/>
                          </a:solidFill>
                          <a:latin typeface="Tenorite"/>
                        </a:defRPr>
                      </a:lvl2pPr>
                      <a:lvl3pPr marL="914400" algn="l" defTabSz="914400" rtl="0" eaLnBrk="1" latinLnBrk="0" hangingPunct="1">
                        <a:defRPr sz="1800" b="1" kern="1200">
                          <a:solidFill>
                            <a:schemeClr val="lt1"/>
                          </a:solidFill>
                          <a:latin typeface="Tenorite"/>
                        </a:defRPr>
                      </a:lvl3pPr>
                      <a:lvl4pPr marL="1371600" algn="l" defTabSz="914400" rtl="0" eaLnBrk="1" latinLnBrk="0" hangingPunct="1">
                        <a:defRPr sz="1800" b="1" kern="1200">
                          <a:solidFill>
                            <a:schemeClr val="lt1"/>
                          </a:solidFill>
                          <a:latin typeface="Tenorite"/>
                        </a:defRPr>
                      </a:lvl4pPr>
                      <a:lvl5pPr marL="1828800" algn="l" defTabSz="914400" rtl="0" eaLnBrk="1" latinLnBrk="0" hangingPunct="1">
                        <a:defRPr sz="1800" b="1" kern="1200">
                          <a:solidFill>
                            <a:schemeClr val="lt1"/>
                          </a:solidFill>
                          <a:latin typeface="Tenorite"/>
                        </a:defRPr>
                      </a:lvl5pPr>
                      <a:lvl6pPr marL="2286000" algn="l" defTabSz="914400" rtl="0" eaLnBrk="1" latinLnBrk="0" hangingPunct="1">
                        <a:defRPr sz="1800" b="1" kern="1200">
                          <a:solidFill>
                            <a:schemeClr val="lt1"/>
                          </a:solidFill>
                          <a:latin typeface="Tenorite"/>
                        </a:defRPr>
                      </a:lvl6pPr>
                      <a:lvl7pPr marL="2743200" algn="l" defTabSz="914400" rtl="0" eaLnBrk="1" latinLnBrk="0" hangingPunct="1">
                        <a:defRPr sz="1800" b="1" kern="1200">
                          <a:solidFill>
                            <a:schemeClr val="lt1"/>
                          </a:solidFill>
                          <a:latin typeface="Tenorite"/>
                        </a:defRPr>
                      </a:lvl7pPr>
                      <a:lvl8pPr marL="3200400" algn="l" defTabSz="914400" rtl="0" eaLnBrk="1" latinLnBrk="0" hangingPunct="1">
                        <a:defRPr sz="1800" b="1" kern="1200">
                          <a:solidFill>
                            <a:schemeClr val="lt1"/>
                          </a:solidFill>
                          <a:latin typeface="Tenorite"/>
                        </a:defRPr>
                      </a:lvl8pPr>
                      <a:lvl9pPr marL="3657600" algn="l" defTabSz="914400" rtl="0" eaLnBrk="1" latinLnBrk="0" hangingPunct="1">
                        <a:defRPr sz="1800" b="1" kern="1200">
                          <a:solidFill>
                            <a:schemeClr val="lt1"/>
                          </a:solidFill>
                          <a:latin typeface="Tenorite"/>
                        </a:defRPr>
                      </a:lvl9pPr>
                    </a:lstStyle>
                    <a:p>
                      <a:r>
                        <a:rPr lang="en-IN" sz="2800" b="1" dirty="0"/>
                        <a:t>Server Side Requirement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8FF"/>
                    </a:solidFill>
                  </a:tcPr>
                </a:tc>
                <a:tc>
                  <a:txBody>
                    <a:bodyPr/>
                    <a:lstStyle>
                      <a:lvl1pPr marL="0" algn="l" defTabSz="914400" rtl="0" eaLnBrk="1" latinLnBrk="0" hangingPunct="1">
                        <a:defRPr sz="1800" b="1" kern="1200">
                          <a:solidFill>
                            <a:schemeClr val="lt1"/>
                          </a:solidFill>
                          <a:latin typeface="Tenorite"/>
                        </a:defRPr>
                      </a:lvl1pPr>
                      <a:lvl2pPr marL="457200" algn="l" defTabSz="914400" rtl="0" eaLnBrk="1" latinLnBrk="0" hangingPunct="1">
                        <a:defRPr sz="1800" b="1" kern="1200">
                          <a:solidFill>
                            <a:schemeClr val="lt1"/>
                          </a:solidFill>
                          <a:latin typeface="Tenorite"/>
                        </a:defRPr>
                      </a:lvl2pPr>
                      <a:lvl3pPr marL="914400" algn="l" defTabSz="914400" rtl="0" eaLnBrk="1" latinLnBrk="0" hangingPunct="1">
                        <a:defRPr sz="1800" b="1" kern="1200">
                          <a:solidFill>
                            <a:schemeClr val="lt1"/>
                          </a:solidFill>
                          <a:latin typeface="Tenorite"/>
                        </a:defRPr>
                      </a:lvl3pPr>
                      <a:lvl4pPr marL="1371600" algn="l" defTabSz="914400" rtl="0" eaLnBrk="1" latinLnBrk="0" hangingPunct="1">
                        <a:defRPr sz="1800" b="1" kern="1200">
                          <a:solidFill>
                            <a:schemeClr val="lt1"/>
                          </a:solidFill>
                          <a:latin typeface="Tenorite"/>
                        </a:defRPr>
                      </a:lvl4pPr>
                      <a:lvl5pPr marL="1828800" algn="l" defTabSz="914400" rtl="0" eaLnBrk="1" latinLnBrk="0" hangingPunct="1">
                        <a:defRPr sz="1800" b="1" kern="1200">
                          <a:solidFill>
                            <a:schemeClr val="lt1"/>
                          </a:solidFill>
                          <a:latin typeface="Tenorite"/>
                        </a:defRPr>
                      </a:lvl5pPr>
                      <a:lvl6pPr marL="2286000" algn="l" defTabSz="914400" rtl="0" eaLnBrk="1" latinLnBrk="0" hangingPunct="1">
                        <a:defRPr sz="1800" b="1" kern="1200">
                          <a:solidFill>
                            <a:schemeClr val="lt1"/>
                          </a:solidFill>
                          <a:latin typeface="Tenorite"/>
                        </a:defRPr>
                      </a:lvl6pPr>
                      <a:lvl7pPr marL="2743200" algn="l" defTabSz="914400" rtl="0" eaLnBrk="1" latinLnBrk="0" hangingPunct="1">
                        <a:defRPr sz="1800" b="1" kern="1200">
                          <a:solidFill>
                            <a:schemeClr val="lt1"/>
                          </a:solidFill>
                          <a:latin typeface="Tenorite"/>
                        </a:defRPr>
                      </a:lvl7pPr>
                      <a:lvl8pPr marL="3200400" algn="l" defTabSz="914400" rtl="0" eaLnBrk="1" latinLnBrk="0" hangingPunct="1">
                        <a:defRPr sz="1800" b="1" kern="1200">
                          <a:solidFill>
                            <a:schemeClr val="lt1"/>
                          </a:solidFill>
                          <a:latin typeface="Tenorite"/>
                        </a:defRPr>
                      </a:lvl8pPr>
                      <a:lvl9pPr marL="3657600" algn="l" defTabSz="914400" rtl="0" eaLnBrk="1" latinLnBrk="0" hangingPunct="1">
                        <a:defRPr sz="1800" b="1" kern="1200">
                          <a:solidFill>
                            <a:schemeClr val="lt1"/>
                          </a:solidFill>
                          <a:latin typeface="Tenorite"/>
                        </a:defRPr>
                      </a:lvl9pPr>
                    </a:lstStyle>
                    <a:p>
                      <a:endParaRPr lang="en-IN" sz="200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8FF"/>
                    </a:solidFill>
                  </a:tcPr>
                </a:tc>
                <a:extLst>
                  <a:ext uri="{0D108BD9-81ED-4DB2-BD59-A6C34878D82A}">
                    <a16:rowId xmlns:a16="http://schemas.microsoft.com/office/drawing/2014/main" val="1563273253"/>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b="1" dirty="0"/>
                        <a:t>Processor</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dirty="0"/>
                        <a:t>2.8 GHz</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extLst>
                  <a:ext uri="{0D108BD9-81ED-4DB2-BD59-A6C34878D82A}">
                    <a16:rowId xmlns:a16="http://schemas.microsoft.com/office/drawing/2014/main" val="147539653"/>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b="1" dirty="0"/>
                        <a:t>RAM</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2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dirty="0"/>
                        <a:t>8 GB</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20000"/>
                      </a:srgbClr>
                    </a:solidFill>
                  </a:tcPr>
                </a:tc>
                <a:extLst>
                  <a:ext uri="{0D108BD9-81ED-4DB2-BD59-A6C34878D82A}">
                    <a16:rowId xmlns:a16="http://schemas.microsoft.com/office/drawing/2014/main" val="1319472423"/>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b="1" dirty="0"/>
                        <a:t>Hard Disk</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dirty="0"/>
                        <a:t>8 GB(Free Space)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extLst>
                  <a:ext uri="{0D108BD9-81ED-4DB2-BD59-A6C34878D82A}">
                    <a16:rowId xmlns:a16="http://schemas.microsoft.com/office/drawing/2014/main" val="3058799132"/>
                  </a:ext>
                </a:extLst>
              </a:tr>
            </a:tbl>
          </a:graphicData>
        </a:graphic>
      </p:graphicFrame>
      <p:graphicFrame>
        <p:nvGraphicFramePr>
          <p:cNvPr id="6" name="Table 19">
            <a:extLst>
              <a:ext uri="{FF2B5EF4-FFF2-40B4-BE49-F238E27FC236}">
                <a16:creationId xmlns:a16="http://schemas.microsoft.com/office/drawing/2014/main" id="{B46C4F45-61C3-6CA3-C177-EAA0806F86B0}"/>
              </a:ext>
            </a:extLst>
          </p:cNvPr>
          <p:cNvGraphicFramePr>
            <a:graphicFrameLocks noGrp="1"/>
          </p:cNvGraphicFramePr>
          <p:nvPr>
            <p:extLst>
              <p:ext uri="{D42A27DB-BD31-4B8C-83A1-F6EECF244321}">
                <p14:modId xmlns:p14="http://schemas.microsoft.com/office/powerpoint/2010/main" val="2455688140"/>
              </p:ext>
            </p:extLst>
          </p:nvPr>
        </p:nvGraphicFramePr>
        <p:xfrm>
          <a:off x="939800" y="3935210"/>
          <a:ext cx="10416458" cy="2421140"/>
        </p:xfrm>
        <a:graphic>
          <a:graphicData uri="http://schemas.openxmlformats.org/drawingml/2006/table">
            <a:tbl>
              <a:tblPr firstRow="1" bandRow="1"/>
              <a:tblGrid>
                <a:gridCol w="5208229">
                  <a:extLst>
                    <a:ext uri="{9D8B030D-6E8A-4147-A177-3AD203B41FA5}">
                      <a16:colId xmlns:a16="http://schemas.microsoft.com/office/drawing/2014/main" val="721005123"/>
                    </a:ext>
                  </a:extLst>
                </a:gridCol>
                <a:gridCol w="5208229">
                  <a:extLst>
                    <a:ext uri="{9D8B030D-6E8A-4147-A177-3AD203B41FA5}">
                      <a16:colId xmlns:a16="http://schemas.microsoft.com/office/drawing/2014/main" val="919497074"/>
                    </a:ext>
                  </a:extLst>
                </a:gridCol>
              </a:tblGrid>
              <a:tr h="605285">
                <a:tc>
                  <a:txBody>
                    <a:bodyPr/>
                    <a:lstStyle>
                      <a:lvl1pPr marL="0" algn="l" defTabSz="914400" rtl="0" eaLnBrk="1" latinLnBrk="0" hangingPunct="1">
                        <a:defRPr sz="1800" b="1" kern="1200">
                          <a:solidFill>
                            <a:schemeClr val="lt1"/>
                          </a:solidFill>
                          <a:latin typeface="Tenorite"/>
                        </a:defRPr>
                      </a:lvl1pPr>
                      <a:lvl2pPr marL="457200" algn="l" defTabSz="914400" rtl="0" eaLnBrk="1" latinLnBrk="0" hangingPunct="1">
                        <a:defRPr sz="1800" b="1" kern="1200">
                          <a:solidFill>
                            <a:schemeClr val="lt1"/>
                          </a:solidFill>
                          <a:latin typeface="Tenorite"/>
                        </a:defRPr>
                      </a:lvl2pPr>
                      <a:lvl3pPr marL="914400" algn="l" defTabSz="914400" rtl="0" eaLnBrk="1" latinLnBrk="0" hangingPunct="1">
                        <a:defRPr sz="1800" b="1" kern="1200">
                          <a:solidFill>
                            <a:schemeClr val="lt1"/>
                          </a:solidFill>
                          <a:latin typeface="Tenorite"/>
                        </a:defRPr>
                      </a:lvl3pPr>
                      <a:lvl4pPr marL="1371600" algn="l" defTabSz="914400" rtl="0" eaLnBrk="1" latinLnBrk="0" hangingPunct="1">
                        <a:defRPr sz="1800" b="1" kern="1200">
                          <a:solidFill>
                            <a:schemeClr val="lt1"/>
                          </a:solidFill>
                          <a:latin typeface="Tenorite"/>
                        </a:defRPr>
                      </a:lvl4pPr>
                      <a:lvl5pPr marL="1828800" algn="l" defTabSz="914400" rtl="0" eaLnBrk="1" latinLnBrk="0" hangingPunct="1">
                        <a:defRPr sz="1800" b="1" kern="1200">
                          <a:solidFill>
                            <a:schemeClr val="lt1"/>
                          </a:solidFill>
                          <a:latin typeface="Tenorite"/>
                        </a:defRPr>
                      </a:lvl5pPr>
                      <a:lvl6pPr marL="2286000" algn="l" defTabSz="914400" rtl="0" eaLnBrk="1" latinLnBrk="0" hangingPunct="1">
                        <a:defRPr sz="1800" b="1" kern="1200">
                          <a:solidFill>
                            <a:schemeClr val="lt1"/>
                          </a:solidFill>
                          <a:latin typeface="Tenorite"/>
                        </a:defRPr>
                      </a:lvl6pPr>
                      <a:lvl7pPr marL="2743200" algn="l" defTabSz="914400" rtl="0" eaLnBrk="1" latinLnBrk="0" hangingPunct="1">
                        <a:defRPr sz="1800" b="1" kern="1200">
                          <a:solidFill>
                            <a:schemeClr val="lt1"/>
                          </a:solidFill>
                          <a:latin typeface="Tenorite"/>
                        </a:defRPr>
                      </a:lvl7pPr>
                      <a:lvl8pPr marL="3200400" algn="l" defTabSz="914400" rtl="0" eaLnBrk="1" latinLnBrk="0" hangingPunct="1">
                        <a:defRPr sz="1800" b="1" kern="1200">
                          <a:solidFill>
                            <a:schemeClr val="lt1"/>
                          </a:solidFill>
                          <a:latin typeface="Tenorite"/>
                        </a:defRPr>
                      </a:lvl8pPr>
                      <a:lvl9pPr marL="3657600" algn="l" defTabSz="914400" rtl="0" eaLnBrk="1" latinLnBrk="0" hangingPunct="1">
                        <a:defRPr sz="1800" b="1" kern="1200">
                          <a:solidFill>
                            <a:schemeClr val="lt1"/>
                          </a:solidFill>
                          <a:latin typeface="Tenorite"/>
                        </a:defRPr>
                      </a:lvl9pPr>
                    </a:lstStyle>
                    <a:p>
                      <a:r>
                        <a:rPr lang="en-IN" sz="2800" b="1" dirty="0"/>
                        <a:t>Client Side Requirement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8FF"/>
                    </a:solidFill>
                  </a:tcPr>
                </a:tc>
                <a:tc>
                  <a:txBody>
                    <a:bodyPr/>
                    <a:lstStyle>
                      <a:lvl1pPr marL="0" algn="l" defTabSz="914400" rtl="0" eaLnBrk="1" latinLnBrk="0" hangingPunct="1">
                        <a:defRPr sz="1800" b="1" kern="1200">
                          <a:solidFill>
                            <a:schemeClr val="lt1"/>
                          </a:solidFill>
                          <a:latin typeface="Tenorite"/>
                        </a:defRPr>
                      </a:lvl1pPr>
                      <a:lvl2pPr marL="457200" algn="l" defTabSz="914400" rtl="0" eaLnBrk="1" latinLnBrk="0" hangingPunct="1">
                        <a:defRPr sz="1800" b="1" kern="1200">
                          <a:solidFill>
                            <a:schemeClr val="lt1"/>
                          </a:solidFill>
                          <a:latin typeface="Tenorite"/>
                        </a:defRPr>
                      </a:lvl2pPr>
                      <a:lvl3pPr marL="914400" algn="l" defTabSz="914400" rtl="0" eaLnBrk="1" latinLnBrk="0" hangingPunct="1">
                        <a:defRPr sz="1800" b="1" kern="1200">
                          <a:solidFill>
                            <a:schemeClr val="lt1"/>
                          </a:solidFill>
                          <a:latin typeface="Tenorite"/>
                        </a:defRPr>
                      </a:lvl3pPr>
                      <a:lvl4pPr marL="1371600" algn="l" defTabSz="914400" rtl="0" eaLnBrk="1" latinLnBrk="0" hangingPunct="1">
                        <a:defRPr sz="1800" b="1" kern="1200">
                          <a:solidFill>
                            <a:schemeClr val="lt1"/>
                          </a:solidFill>
                          <a:latin typeface="Tenorite"/>
                        </a:defRPr>
                      </a:lvl4pPr>
                      <a:lvl5pPr marL="1828800" algn="l" defTabSz="914400" rtl="0" eaLnBrk="1" latinLnBrk="0" hangingPunct="1">
                        <a:defRPr sz="1800" b="1" kern="1200">
                          <a:solidFill>
                            <a:schemeClr val="lt1"/>
                          </a:solidFill>
                          <a:latin typeface="Tenorite"/>
                        </a:defRPr>
                      </a:lvl5pPr>
                      <a:lvl6pPr marL="2286000" algn="l" defTabSz="914400" rtl="0" eaLnBrk="1" latinLnBrk="0" hangingPunct="1">
                        <a:defRPr sz="1800" b="1" kern="1200">
                          <a:solidFill>
                            <a:schemeClr val="lt1"/>
                          </a:solidFill>
                          <a:latin typeface="Tenorite"/>
                        </a:defRPr>
                      </a:lvl6pPr>
                      <a:lvl7pPr marL="2743200" algn="l" defTabSz="914400" rtl="0" eaLnBrk="1" latinLnBrk="0" hangingPunct="1">
                        <a:defRPr sz="1800" b="1" kern="1200">
                          <a:solidFill>
                            <a:schemeClr val="lt1"/>
                          </a:solidFill>
                          <a:latin typeface="Tenorite"/>
                        </a:defRPr>
                      </a:lvl7pPr>
                      <a:lvl8pPr marL="3200400" algn="l" defTabSz="914400" rtl="0" eaLnBrk="1" latinLnBrk="0" hangingPunct="1">
                        <a:defRPr sz="1800" b="1" kern="1200">
                          <a:solidFill>
                            <a:schemeClr val="lt1"/>
                          </a:solidFill>
                          <a:latin typeface="Tenorite"/>
                        </a:defRPr>
                      </a:lvl8pPr>
                      <a:lvl9pPr marL="3657600" algn="l" defTabSz="914400" rtl="0" eaLnBrk="1" latinLnBrk="0" hangingPunct="1">
                        <a:defRPr sz="1800" b="1" kern="1200">
                          <a:solidFill>
                            <a:schemeClr val="lt1"/>
                          </a:solidFill>
                          <a:latin typeface="Tenorite"/>
                        </a:defRPr>
                      </a:lvl9pPr>
                    </a:lstStyle>
                    <a:p>
                      <a:endParaRPr lang="en-IN" sz="200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8FF"/>
                    </a:solidFill>
                  </a:tcPr>
                </a:tc>
                <a:extLst>
                  <a:ext uri="{0D108BD9-81ED-4DB2-BD59-A6C34878D82A}">
                    <a16:rowId xmlns:a16="http://schemas.microsoft.com/office/drawing/2014/main" val="1563273253"/>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b="1" dirty="0"/>
                        <a:t>Processor</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dirty="0"/>
                        <a:t>2.8 GHz</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extLst>
                  <a:ext uri="{0D108BD9-81ED-4DB2-BD59-A6C34878D82A}">
                    <a16:rowId xmlns:a16="http://schemas.microsoft.com/office/drawing/2014/main" val="147539653"/>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b="1" dirty="0"/>
                        <a:t>RAM</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2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dirty="0"/>
                        <a:t>4 GB</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20000"/>
                      </a:srgbClr>
                    </a:solidFill>
                  </a:tcPr>
                </a:tc>
                <a:extLst>
                  <a:ext uri="{0D108BD9-81ED-4DB2-BD59-A6C34878D82A}">
                    <a16:rowId xmlns:a16="http://schemas.microsoft.com/office/drawing/2014/main" val="1319472423"/>
                  </a:ext>
                </a:extLst>
              </a:tr>
              <a:tr h="605285">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b="1" dirty="0"/>
                        <a:t>Hard Disk</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r>
                        <a:rPr lang="en-IN" sz="2400" dirty="0"/>
                        <a:t>3 GB(Free Space)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68FF">
                        <a:tint val="40000"/>
                      </a:srgbClr>
                    </a:solidFill>
                  </a:tcPr>
                </a:tc>
                <a:extLst>
                  <a:ext uri="{0D108BD9-81ED-4DB2-BD59-A6C34878D82A}">
                    <a16:rowId xmlns:a16="http://schemas.microsoft.com/office/drawing/2014/main" val="3058799132"/>
                  </a:ext>
                </a:extLst>
              </a:tr>
            </a:tbl>
          </a:graphicData>
        </a:graphic>
      </p:graphicFrame>
    </p:spTree>
    <p:extLst>
      <p:ext uri="{BB962C8B-B14F-4D97-AF65-F5344CB8AC3E}">
        <p14:creationId xmlns:p14="http://schemas.microsoft.com/office/powerpoint/2010/main" val="296356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538818-6B27-FB46-34F4-3421C2B2F73C}"/>
              </a:ext>
            </a:extLst>
          </p:cNvPr>
          <p:cNvSpPr txBox="1"/>
          <p:nvPr/>
        </p:nvSpPr>
        <p:spPr>
          <a:xfrm>
            <a:off x="2180303" y="2876284"/>
            <a:ext cx="7831394" cy="707886"/>
          </a:xfrm>
          <a:prstGeom prst="rect">
            <a:avLst/>
          </a:prstGeom>
          <a:noFill/>
        </p:spPr>
        <p:txBody>
          <a:bodyPr wrap="square">
            <a:spAutoFit/>
          </a:bodyPr>
          <a:lstStyle/>
          <a:p>
            <a:pPr algn="ctr"/>
            <a:r>
              <a:rPr lang="en-US" sz="4000" b="1" dirty="0">
                <a:latin typeface="Tenorite"/>
              </a:rPr>
              <a:t>6. SYSTEM FLOWCHART</a:t>
            </a:r>
          </a:p>
        </p:txBody>
      </p:sp>
    </p:spTree>
    <p:extLst>
      <p:ext uri="{BB962C8B-B14F-4D97-AF65-F5344CB8AC3E}">
        <p14:creationId xmlns:p14="http://schemas.microsoft.com/office/powerpoint/2010/main" val="73652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07ECC4-5101-874F-89B5-99943B9FCBD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08838" y="61065"/>
            <a:ext cx="7835262" cy="6735870"/>
          </a:xfrm>
          <a:prstGeom prst="rect">
            <a:avLst/>
          </a:prstGeom>
        </p:spPr>
      </p:pic>
    </p:spTree>
    <p:extLst>
      <p:ext uri="{BB962C8B-B14F-4D97-AF65-F5344CB8AC3E}">
        <p14:creationId xmlns:p14="http://schemas.microsoft.com/office/powerpoint/2010/main" val="61255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292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63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88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4101-7CE2-78CF-5795-4269D51B0470}"/>
              </a:ext>
            </a:extLst>
          </p:cNvPr>
          <p:cNvSpPr txBox="1">
            <a:spLocks/>
          </p:cNvSpPr>
          <p:nvPr/>
        </p:nvSpPr>
        <p:spPr>
          <a:xfrm>
            <a:off x="1001888" y="319219"/>
            <a:ext cx="9779183" cy="9248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a:ln>
                  <a:noFill/>
                </a:ln>
                <a:solidFill>
                  <a:srgbClr val="000000"/>
                </a:solidFill>
                <a:effectLst/>
                <a:uLnTx/>
                <a:uFillTx/>
                <a:latin typeface="Tenorite"/>
                <a:ea typeface="+mj-ea"/>
                <a:cs typeface="+mj-cs"/>
              </a:rPr>
              <a:t>1. PROJECT PROFILE</a:t>
            </a:r>
            <a:endParaRPr kumimoji="0" lang="en-US" sz="4800" b="1" i="0" u="none" strike="noStrike" kern="1200" cap="none" spc="0" normalizeH="0" baseline="0" noProof="0" dirty="0">
              <a:ln>
                <a:noFill/>
              </a:ln>
              <a:solidFill>
                <a:srgbClr val="000000"/>
              </a:solidFill>
              <a:effectLst/>
              <a:uLnTx/>
              <a:uFillTx/>
              <a:latin typeface="Tenorite"/>
              <a:ea typeface="+mj-ea"/>
              <a:cs typeface="+mj-cs"/>
            </a:endParaRPr>
          </a:p>
        </p:txBody>
      </p:sp>
      <p:graphicFrame>
        <p:nvGraphicFramePr>
          <p:cNvPr id="4" name="Google Shape;347;p33">
            <a:extLst>
              <a:ext uri="{FF2B5EF4-FFF2-40B4-BE49-F238E27FC236}">
                <a16:creationId xmlns:a16="http://schemas.microsoft.com/office/drawing/2014/main" id="{3B54E91F-AB6D-C737-FEA9-F17952F2B237}"/>
              </a:ext>
            </a:extLst>
          </p:cNvPr>
          <p:cNvGraphicFramePr/>
          <p:nvPr>
            <p:extLst>
              <p:ext uri="{D42A27DB-BD31-4B8C-83A1-F6EECF244321}">
                <p14:modId xmlns:p14="http://schemas.microsoft.com/office/powerpoint/2010/main" val="600116455"/>
              </p:ext>
            </p:extLst>
          </p:nvPr>
        </p:nvGraphicFramePr>
        <p:xfrm>
          <a:off x="638103" y="1416131"/>
          <a:ext cx="10506752" cy="4276744"/>
        </p:xfrm>
        <a:graphic>
          <a:graphicData uri="http://schemas.openxmlformats.org/drawingml/2006/table">
            <a:tbl>
              <a:tblPr firstRow="1" bandRow="1">
                <a:noFill/>
              </a:tblPr>
              <a:tblGrid>
                <a:gridCol w="5253376">
                  <a:extLst>
                    <a:ext uri="{9D8B030D-6E8A-4147-A177-3AD203B41FA5}">
                      <a16:colId xmlns:a16="http://schemas.microsoft.com/office/drawing/2014/main" val="20000"/>
                    </a:ext>
                  </a:extLst>
                </a:gridCol>
                <a:gridCol w="5253376">
                  <a:extLst>
                    <a:ext uri="{9D8B030D-6E8A-4147-A177-3AD203B41FA5}">
                      <a16:colId xmlns:a16="http://schemas.microsoft.com/office/drawing/2014/main" val="20001"/>
                    </a:ext>
                  </a:extLst>
                </a:gridCol>
              </a:tblGrid>
              <a:tr h="534593">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a:latin typeface="Times New Roman"/>
                          <a:ea typeface="Times New Roman"/>
                          <a:cs typeface="Times New Roman"/>
                          <a:sym typeface="Times New Roman"/>
                        </a:rPr>
                        <a:t>Project Profile:</a:t>
                      </a:r>
                      <a:endParaRPr sz="2000" u="none" strike="noStrike" cap="none">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dirty="0">
                          <a:latin typeface="Times New Roman"/>
                          <a:ea typeface="Times New Roman"/>
                          <a:cs typeface="Times New Roman"/>
                          <a:sym typeface="Times New Roman"/>
                        </a:rPr>
                        <a:t>Inventory Management System</a:t>
                      </a:r>
                      <a:endParaRPr sz="2000" u="none" strike="noStrike" cap="none" dirty="0">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4593">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a:solidFill>
                            <a:srgbClr val="000000"/>
                          </a:solidFill>
                          <a:latin typeface="Times New Roman"/>
                          <a:ea typeface="Times New Roman"/>
                          <a:cs typeface="Times New Roman"/>
                          <a:sym typeface="Times New Roman"/>
                        </a:rPr>
                        <a:t>Platform of Application:</a:t>
                      </a:r>
                      <a:endParaRPr sz="2000" u="none" strike="noStrike" cap="none">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dirty="0">
                          <a:solidFill>
                            <a:srgbClr val="000000"/>
                          </a:solidFill>
                          <a:latin typeface="Times New Roman"/>
                          <a:ea typeface="Times New Roman"/>
                          <a:cs typeface="Times New Roman"/>
                          <a:sym typeface="Times New Roman"/>
                        </a:rPr>
                        <a:t>Website</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4593">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dirty="0">
                          <a:solidFill>
                            <a:srgbClr val="000000"/>
                          </a:solidFill>
                          <a:latin typeface="Times New Roman"/>
                          <a:ea typeface="Times New Roman"/>
                          <a:cs typeface="Times New Roman"/>
                          <a:sym typeface="Times New Roman"/>
                        </a:rPr>
                        <a:t>Front End Tool:</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dirty="0">
                          <a:solidFill>
                            <a:srgbClr val="000000"/>
                          </a:solidFill>
                          <a:latin typeface="Times New Roman"/>
                          <a:ea typeface="Times New Roman"/>
                          <a:cs typeface="Times New Roman"/>
                          <a:sym typeface="Times New Roman"/>
                        </a:rPr>
                        <a:t>HTML(HTML5) , CSS , JS , BOOTSTARP(5)</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4593">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dirty="0">
                          <a:solidFill>
                            <a:srgbClr val="000000"/>
                          </a:solidFill>
                          <a:latin typeface="Times New Roman"/>
                          <a:ea typeface="Times New Roman"/>
                          <a:cs typeface="Times New Roman"/>
                          <a:sym typeface="Times New Roman"/>
                        </a:rPr>
                        <a:t>Back End Tool:</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dirty="0">
                          <a:solidFill>
                            <a:srgbClr val="000000"/>
                          </a:solidFill>
                          <a:latin typeface="Times New Roman"/>
                          <a:ea typeface="Times New Roman"/>
                          <a:cs typeface="Times New Roman"/>
                          <a:sym typeface="Times New Roman"/>
                        </a:rPr>
                        <a:t>PHP(8.2.11) , MySQL(8.0.28)</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4593">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a:solidFill>
                            <a:srgbClr val="000000"/>
                          </a:solidFill>
                          <a:latin typeface="Times New Roman"/>
                          <a:ea typeface="Times New Roman"/>
                          <a:cs typeface="Times New Roman"/>
                          <a:sym typeface="Times New Roman"/>
                        </a:rPr>
                        <a:t>Other Tools:</a:t>
                      </a:r>
                      <a:endParaRPr sz="2000" u="none" strike="noStrike" cap="none">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dirty="0">
                          <a:solidFill>
                            <a:srgbClr val="000000"/>
                          </a:solidFill>
                          <a:latin typeface="Times New Roman"/>
                          <a:ea typeface="Times New Roman"/>
                          <a:cs typeface="Times New Roman"/>
                          <a:sym typeface="Times New Roman"/>
                        </a:rPr>
                        <a:t>Visual Studio Code(1.85)  , </a:t>
                      </a:r>
                      <a:r>
                        <a:rPr lang="en-IN" sz="2000" u="none" strike="noStrike" cap="none" dirty="0" err="1">
                          <a:solidFill>
                            <a:srgbClr val="000000"/>
                          </a:solidFill>
                          <a:latin typeface="Times New Roman"/>
                          <a:ea typeface="Times New Roman"/>
                          <a:cs typeface="Times New Roman"/>
                          <a:sym typeface="Times New Roman"/>
                        </a:rPr>
                        <a:t>Xampp</a:t>
                      </a:r>
                      <a:r>
                        <a:rPr lang="en-IN" sz="2000" u="none" strike="noStrike" cap="none" dirty="0">
                          <a:solidFill>
                            <a:srgbClr val="000000"/>
                          </a:solidFill>
                          <a:latin typeface="Times New Roman"/>
                          <a:ea typeface="Times New Roman"/>
                          <a:cs typeface="Times New Roman"/>
                          <a:sym typeface="Times New Roman"/>
                        </a:rPr>
                        <a:t>(3.3.0)</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34593">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a:solidFill>
                            <a:srgbClr val="000000"/>
                          </a:solidFill>
                          <a:latin typeface="Times New Roman"/>
                          <a:ea typeface="Times New Roman"/>
                          <a:cs typeface="Times New Roman"/>
                          <a:sym typeface="Times New Roman"/>
                        </a:rPr>
                        <a:t>Project Duration:</a:t>
                      </a:r>
                      <a:endParaRPr sz="2000" u="none" strike="noStrike" cap="none">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dirty="0">
                          <a:solidFill>
                            <a:srgbClr val="000000"/>
                          </a:solidFill>
                          <a:latin typeface="Times New Roman"/>
                          <a:ea typeface="Times New Roman"/>
                          <a:cs typeface="Times New Roman"/>
                          <a:sym typeface="Times New Roman"/>
                        </a:rPr>
                        <a:t>90 Days</a:t>
                      </a:r>
                      <a:endParaRPr dirty="0"/>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34593">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US" sz="2000" u="none" strike="noStrike" cap="none" dirty="0">
                          <a:solidFill>
                            <a:srgbClr val="000000"/>
                          </a:solidFill>
                          <a:latin typeface="Times New Roman"/>
                          <a:ea typeface="Times New Roman"/>
                          <a:cs typeface="Times New Roman"/>
                          <a:sym typeface="Times New Roman"/>
                        </a:rPr>
                        <a:t>Internal Project Guide:</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US" sz="2000" u="none" strike="noStrike" cap="none" dirty="0">
                          <a:solidFill>
                            <a:srgbClr val="000000"/>
                          </a:solidFill>
                          <a:latin typeface="Times New Roman"/>
                          <a:ea typeface="Times New Roman"/>
                          <a:cs typeface="Times New Roman"/>
                          <a:sym typeface="Times New Roman"/>
                        </a:rPr>
                        <a:t>NTG</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50678064"/>
                  </a:ext>
                </a:extLst>
              </a:tr>
              <a:tr h="534593">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dirty="0">
                          <a:solidFill>
                            <a:srgbClr val="000000"/>
                          </a:solidFill>
                          <a:latin typeface="Times New Roman"/>
                          <a:ea typeface="Times New Roman"/>
                          <a:cs typeface="Times New Roman"/>
                          <a:sym typeface="Times New Roman"/>
                        </a:rPr>
                        <a:t>Submitted To:</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enorite"/>
                        </a:defRPr>
                      </a:lvl1pPr>
                      <a:lvl2pPr marL="457200" algn="l" defTabSz="914400" rtl="0" eaLnBrk="1" latinLnBrk="0" hangingPunct="1">
                        <a:defRPr sz="1800" kern="1200">
                          <a:solidFill>
                            <a:schemeClr val="tx1"/>
                          </a:solidFill>
                          <a:latin typeface="Tenorite"/>
                        </a:defRPr>
                      </a:lvl2pPr>
                      <a:lvl3pPr marL="914400" algn="l" defTabSz="914400" rtl="0" eaLnBrk="1" latinLnBrk="0" hangingPunct="1">
                        <a:defRPr sz="1800" kern="1200">
                          <a:solidFill>
                            <a:schemeClr val="tx1"/>
                          </a:solidFill>
                          <a:latin typeface="Tenorite"/>
                        </a:defRPr>
                      </a:lvl3pPr>
                      <a:lvl4pPr marL="1371600" algn="l" defTabSz="914400" rtl="0" eaLnBrk="1" latinLnBrk="0" hangingPunct="1">
                        <a:defRPr sz="1800" kern="1200">
                          <a:solidFill>
                            <a:schemeClr val="tx1"/>
                          </a:solidFill>
                          <a:latin typeface="Tenorite"/>
                        </a:defRPr>
                      </a:lvl4pPr>
                      <a:lvl5pPr marL="1828800" algn="l" defTabSz="914400" rtl="0" eaLnBrk="1" latinLnBrk="0" hangingPunct="1">
                        <a:defRPr sz="1800" kern="1200">
                          <a:solidFill>
                            <a:schemeClr val="tx1"/>
                          </a:solidFill>
                          <a:latin typeface="Tenorite"/>
                        </a:defRPr>
                      </a:lvl5pPr>
                      <a:lvl6pPr marL="2286000" algn="l" defTabSz="914400" rtl="0" eaLnBrk="1" latinLnBrk="0" hangingPunct="1">
                        <a:defRPr sz="1800" kern="1200">
                          <a:solidFill>
                            <a:schemeClr val="tx1"/>
                          </a:solidFill>
                          <a:latin typeface="Tenorite"/>
                        </a:defRPr>
                      </a:lvl6pPr>
                      <a:lvl7pPr marL="2743200" algn="l" defTabSz="914400" rtl="0" eaLnBrk="1" latinLnBrk="0" hangingPunct="1">
                        <a:defRPr sz="1800" kern="1200">
                          <a:solidFill>
                            <a:schemeClr val="tx1"/>
                          </a:solidFill>
                          <a:latin typeface="Tenorite"/>
                        </a:defRPr>
                      </a:lvl7pPr>
                      <a:lvl8pPr marL="3200400" algn="l" defTabSz="914400" rtl="0" eaLnBrk="1" latinLnBrk="0" hangingPunct="1">
                        <a:defRPr sz="1800" kern="1200">
                          <a:solidFill>
                            <a:schemeClr val="tx1"/>
                          </a:solidFill>
                          <a:latin typeface="Tenorite"/>
                        </a:defRPr>
                      </a:lvl8pPr>
                      <a:lvl9pPr marL="3657600" algn="l" defTabSz="914400" rtl="0" eaLnBrk="1" latinLnBrk="0" hangingPunct="1">
                        <a:defRPr sz="1800" kern="1200">
                          <a:solidFill>
                            <a:schemeClr val="tx1"/>
                          </a:solidFill>
                          <a:latin typeface="Tenorite"/>
                        </a:defRPr>
                      </a:lvl9pPr>
                    </a:lstStyle>
                    <a:p>
                      <a:pPr marL="0" marR="0" lvl="0" indent="0" algn="l" rtl="0">
                        <a:lnSpc>
                          <a:spcPct val="100000"/>
                        </a:lnSpc>
                        <a:spcBef>
                          <a:spcPts val="0"/>
                        </a:spcBef>
                        <a:spcAft>
                          <a:spcPts val="0"/>
                        </a:spcAft>
                        <a:buNone/>
                      </a:pPr>
                      <a:r>
                        <a:rPr lang="en-IN" sz="2000" u="none" strike="noStrike" cap="none" dirty="0">
                          <a:solidFill>
                            <a:srgbClr val="000000"/>
                          </a:solidFill>
                          <a:latin typeface="Times New Roman"/>
                          <a:ea typeface="Times New Roman"/>
                          <a:cs typeface="Times New Roman"/>
                          <a:sym typeface="Times New Roman"/>
                        </a:rPr>
                        <a:t>Department of Computer Science</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0139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E865-FC42-C6E6-55BB-AAC720A0BF48}"/>
              </a:ext>
            </a:extLst>
          </p:cNvPr>
          <p:cNvSpPr txBox="1">
            <a:spLocks/>
          </p:cNvSpPr>
          <p:nvPr/>
        </p:nvSpPr>
        <p:spPr>
          <a:xfrm>
            <a:off x="1167492" y="381000"/>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a:ln>
                  <a:noFill/>
                </a:ln>
                <a:solidFill>
                  <a:srgbClr val="000000"/>
                </a:solidFill>
                <a:effectLst/>
                <a:uLnTx/>
                <a:uFillTx/>
                <a:latin typeface="Tenorite"/>
                <a:ea typeface="+mj-ea"/>
                <a:cs typeface="+mj-cs"/>
              </a:rPr>
              <a:t>Objective</a:t>
            </a:r>
            <a:endParaRPr kumimoji="0" lang="en-US" sz="48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3" name="Content Placeholder 2">
            <a:extLst>
              <a:ext uri="{FF2B5EF4-FFF2-40B4-BE49-F238E27FC236}">
                <a16:creationId xmlns:a16="http://schemas.microsoft.com/office/drawing/2014/main" id="{CE7F041E-03C5-3EA4-D90F-9A50B160F2B4}"/>
              </a:ext>
            </a:extLst>
          </p:cNvPr>
          <p:cNvSpPr txBox="1">
            <a:spLocks/>
          </p:cNvSpPr>
          <p:nvPr/>
        </p:nvSpPr>
        <p:spPr>
          <a:xfrm>
            <a:off x="1167491" y="1989779"/>
            <a:ext cx="9779183" cy="3436483"/>
          </a:xfrm>
          <a:prstGeom prst="rect">
            <a:avLst/>
          </a:prstGeom>
        </p:spPr>
        <p:txBody>
          <a:bodyPr vert="horz" lIns="91440" tIns="45720" rIns="91440" bIns="45720" rtlCol="0" anchor="t">
            <a:normAutofit fontScale="925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GB" b="0" i="0" dirty="0">
                <a:solidFill>
                  <a:schemeClr val="tx1"/>
                </a:solidFill>
                <a:effectLst/>
                <a:latin typeface="Söhne"/>
              </a:rPr>
              <a:t>Imagine your inventory system as a magic cabinet. You want it full of what you need, like your </a:t>
            </a:r>
            <a:r>
              <a:rPr lang="en-GB" b="0" i="0" dirty="0" err="1">
                <a:solidFill>
                  <a:schemeClr val="tx1"/>
                </a:solidFill>
                <a:effectLst/>
                <a:latin typeface="Söhne"/>
              </a:rPr>
              <a:t>favorite</a:t>
            </a:r>
            <a:r>
              <a:rPr lang="en-GB" b="0" i="0" dirty="0">
                <a:solidFill>
                  <a:schemeClr val="tx1"/>
                </a:solidFill>
                <a:effectLst/>
                <a:latin typeface="Söhne"/>
              </a:rPr>
              <a:t> book or a tasty snack, but you don't want to stuff it so much that things get buried or spoil. An inventory management system is like a smart helper for this cabinet. It makes sure you have enough of everything you need when you need it, but doesn't let things pile up, saving you money and time. It's all about having the right things in the right place at the right time, like magic!</a:t>
            </a:r>
            <a:endParaRPr kumimoji="0" lang="en-US" sz="2400" b="0" i="0" u="none" strike="noStrike" kern="1200" cap="none" spc="0" normalizeH="0" baseline="0" noProof="0" dirty="0">
              <a:ln>
                <a:noFill/>
              </a:ln>
              <a:solidFill>
                <a:schemeClr val="tx1"/>
              </a:solidFill>
              <a:effectLst/>
              <a:uLnTx/>
              <a:uFillTx/>
              <a:latin typeface="Söhne"/>
            </a:endParaRPr>
          </a:p>
        </p:txBody>
      </p:sp>
    </p:spTree>
    <p:extLst>
      <p:ext uri="{BB962C8B-B14F-4D97-AF65-F5344CB8AC3E}">
        <p14:creationId xmlns:p14="http://schemas.microsoft.com/office/powerpoint/2010/main" val="271126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FE41-5AFD-4778-C2C7-E8B25D9029B2}"/>
              </a:ext>
            </a:extLst>
          </p:cNvPr>
          <p:cNvSpPr txBox="1">
            <a:spLocks/>
          </p:cNvSpPr>
          <p:nvPr/>
        </p:nvSpPr>
        <p:spPr>
          <a:xfrm>
            <a:off x="1167492" y="381000"/>
            <a:ext cx="977918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a:ln>
                  <a:noFill/>
                </a:ln>
                <a:solidFill>
                  <a:srgbClr val="000000"/>
                </a:solidFill>
                <a:effectLst/>
                <a:uLnTx/>
                <a:uFillTx/>
                <a:latin typeface="Tenorite"/>
                <a:ea typeface="+mj-ea"/>
                <a:cs typeface="+mj-cs"/>
              </a:rPr>
              <a:t>2. EXISTING SYSTEM</a:t>
            </a:r>
            <a:endParaRPr kumimoji="0" lang="en-US" sz="48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3" name="TextBox 2">
            <a:extLst>
              <a:ext uri="{FF2B5EF4-FFF2-40B4-BE49-F238E27FC236}">
                <a16:creationId xmlns:a16="http://schemas.microsoft.com/office/drawing/2014/main" id="{EC9FCE90-C147-B0A8-EE35-ADFE15D35041}"/>
              </a:ext>
            </a:extLst>
          </p:cNvPr>
          <p:cNvSpPr txBox="1"/>
          <p:nvPr/>
        </p:nvSpPr>
        <p:spPr>
          <a:xfrm>
            <a:off x="284813" y="1558977"/>
            <a:ext cx="11797259"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Söhne"/>
              </a:rPr>
              <a:t>Outdated Technology</a:t>
            </a:r>
          </a:p>
          <a:p>
            <a:pPr marL="285750" indent="-285750">
              <a:buFont typeface="Arial" panose="020B0604020202020204" pitchFamily="34" charset="0"/>
              <a:buChar char="•"/>
            </a:pPr>
            <a:r>
              <a:rPr lang="en-US" sz="2800" dirty="0">
                <a:latin typeface="Söhne"/>
              </a:rPr>
              <a:t>Limited Scalability</a:t>
            </a:r>
          </a:p>
          <a:p>
            <a:pPr marL="285750" indent="-285750">
              <a:buFont typeface="Arial" panose="020B0604020202020204" pitchFamily="34" charset="0"/>
              <a:buChar char="•"/>
            </a:pPr>
            <a:r>
              <a:rPr lang="en-US" sz="2800" dirty="0">
                <a:latin typeface="Söhne"/>
              </a:rPr>
              <a:t>Inflexibility</a:t>
            </a:r>
          </a:p>
          <a:p>
            <a:pPr marL="285750" indent="-285750">
              <a:buFont typeface="Arial" panose="020B0604020202020204" pitchFamily="34" charset="0"/>
              <a:buChar char="•"/>
            </a:pPr>
            <a:r>
              <a:rPr lang="en-US" sz="2800" dirty="0">
                <a:latin typeface="Söhne"/>
              </a:rPr>
              <a:t>Integration Challenges</a:t>
            </a:r>
          </a:p>
          <a:p>
            <a:pPr marL="285750" indent="-285750">
              <a:buFont typeface="Arial" panose="020B0604020202020204" pitchFamily="34" charset="0"/>
              <a:buChar char="•"/>
            </a:pPr>
            <a:r>
              <a:rPr lang="en-US" sz="2800" dirty="0">
                <a:latin typeface="Söhne"/>
              </a:rPr>
              <a:t>Poor User Interface(UI) and User Experience (UX)</a:t>
            </a:r>
          </a:p>
          <a:p>
            <a:pPr marL="285750" indent="-285750">
              <a:buFont typeface="Arial" panose="020B0604020202020204" pitchFamily="34" charset="0"/>
              <a:buChar char="•"/>
            </a:pPr>
            <a:r>
              <a:rPr lang="en-US" sz="2800" dirty="0">
                <a:latin typeface="Söhne"/>
              </a:rPr>
              <a:t>Security Risks</a:t>
            </a:r>
          </a:p>
          <a:p>
            <a:pPr marL="285750" indent="-285750">
              <a:buFont typeface="Arial" panose="020B0604020202020204" pitchFamily="34" charset="0"/>
              <a:buChar char="•"/>
            </a:pPr>
            <a:r>
              <a:rPr lang="en-US" sz="2800" dirty="0">
                <a:latin typeface="Söhne"/>
              </a:rPr>
              <a:t>High Maintenance Costs</a:t>
            </a:r>
          </a:p>
          <a:p>
            <a:pPr marL="285750" indent="-285750">
              <a:buFont typeface="Arial" panose="020B0604020202020204" pitchFamily="34" charset="0"/>
              <a:buChar char="•"/>
            </a:pPr>
            <a:endParaRPr lang="en-US" sz="2800" dirty="0">
              <a:latin typeface="Söhne"/>
            </a:endParaRPr>
          </a:p>
        </p:txBody>
      </p:sp>
    </p:spTree>
    <p:extLst>
      <p:ext uri="{BB962C8B-B14F-4D97-AF65-F5344CB8AC3E}">
        <p14:creationId xmlns:p14="http://schemas.microsoft.com/office/powerpoint/2010/main" val="305194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15CE202-4EFF-CC79-A2C3-9178FD5B330F}"/>
              </a:ext>
            </a:extLst>
          </p:cNvPr>
          <p:cNvSpPr txBox="1">
            <a:spLocks/>
          </p:cNvSpPr>
          <p:nvPr/>
        </p:nvSpPr>
        <p:spPr>
          <a:xfrm>
            <a:off x="1167492" y="381000"/>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a:ln>
                  <a:noFill/>
                </a:ln>
                <a:solidFill>
                  <a:schemeClr val="tx1"/>
                </a:solidFill>
                <a:effectLst/>
                <a:uLnTx/>
                <a:uFillTx/>
                <a:latin typeface="Tenorite"/>
                <a:ea typeface="+mj-ea"/>
                <a:cs typeface="+mj-cs"/>
              </a:rPr>
              <a:t>3. NEED FOR NEW SYSTEM </a:t>
            </a:r>
            <a:endParaRPr kumimoji="0" lang="en-US" sz="4800" b="1" i="0" u="none" strike="noStrike" kern="1200" cap="none" spc="0" normalizeH="0" baseline="0" noProof="0" dirty="0">
              <a:ln>
                <a:noFill/>
              </a:ln>
              <a:solidFill>
                <a:schemeClr val="tx1"/>
              </a:solidFill>
              <a:effectLst/>
              <a:uLnTx/>
              <a:uFillTx/>
              <a:latin typeface="Tenorite"/>
              <a:ea typeface="+mj-ea"/>
              <a:cs typeface="+mj-cs"/>
            </a:endParaRPr>
          </a:p>
        </p:txBody>
      </p:sp>
      <p:sp>
        <p:nvSpPr>
          <p:cNvPr id="3" name="TextBox 2">
            <a:extLst>
              <a:ext uri="{FF2B5EF4-FFF2-40B4-BE49-F238E27FC236}">
                <a16:creationId xmlns:a16="http://schemas.microsoft.com/office/drawing/2014/main" id="{7ED490BD-2636-67E4-7EEF-F46D3CC65AA7}"/>
              </a:ext>
            </a:extLst>
          </p:cNvPr>
          <p:cNvSpPr txBox="1"/>
          <p:nvPr/>
        </p:nvSpPr>
        <p:spPr>
          <a:xfrm>
            <a:off x="1804219" y="2307374"/>
            <a:ext cx="9478297" cy="1754326"/>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Söhne"/>
              </a:rPr>
              <a:t>Reduce manual work.</a:t>
            </a:r>
          </a:p>
          <a:p>
            <a:pPr marL="285750" indent="-285750">
              <a:buFont typeface="Arial" panose="020B0604020202020204" pitchFamily="34" charset="0"/>
              <a:buChar char="•"/>
            </a:pPr>
            <a:r>
              <a:rPr lang="en-IN" sz="3600" dirty="0">
                <a:latin typeface="Söhne"/>
              </a:rPr>
              <a:t>Saving of Time &amp; Labour.</a:t>
            </a:r>
          </a:p>
          <a:p>
            <a:pPr marL="285750" indent="-285750">
              <a:buFont typeface="Arial" panose="020B0604020202020204" pitchFamily="34" charset="0"/>
              <a:buChar char="•"/>
            </a:pPr>
            <a:r>
              <a:rPr lang="en-IN" sz="3600" dirty="0">
                <a:latin typeface="Söhne"/>
              </a:rPr>
              <a:t>24/7 </a:t>
            </a:r>
            <a:r>
              <a:rPr lang="en-IN" sz="3600" dirty="0" err="1">
                <a:latin typeface="Söhne"/>
              </a:rPr>
              <a:t>Avaliability</a:t>
            </a:r>
            <a:r>
              <a:rPr lang="en-IN" sz="3600" dirty="0">
                <a:latin typeface="Söhne"/>
              </a:rPr>
              <a:t>.</a:t>
            </a:r>
          </a:p>
        </p:txBody>
      </p:sp>
    </p:spTree>
    <p:extLst>
      <p:ext uri="{BB962C8B-B14F-4D97-AF65-F5344CB8AC3E}">
        <p14:creationId xmlns:p14="http://schemas.microsoft.com/office/powerpoint/2010/main" val="300236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5EA0BC-F7BA-5AC4-0C6D-72B0EC4BA6B1}"/>
              </a:ext>
            </a:extLst>
          </p:cNvPr>
          <p:cNvSpPr txBox="1"/>
          <p:nvPr/>
        </p:nvSpPr>
        <p:spPr>
          <a:xfrm>
            <a:off x="2180303" y="2876284"/>
            <a:ext cx="7831394" cy="707886"/>
          </a:xfrm>
          <a:prstGeom prst="rect">
            <a:avLst/>
          </a:prstGeom>
          <a:noFill/>
        </p:spPr>
        <p:txBody>
          <a:bodyPr wrap="square">
            <a:spAutoFit/>
          </a:bodyPr>
          <a:lstStyle/>
          <a:p>
            <a:pPr algn="ctr"/>
            <a:r>
              <a:rPr lang="en-US" sz="4000" b="1" dirty="0">
                <a:latin typeface="Tenorite"/>
              </a:rPr>
              <a:t>4. FUNCTIONAL SPECIFICATION</a:t>
            </a:r>
            <a:endParaRPr lang="en-IN" b="1" dirty="0">
              <a:latin typeface="Tenorite"/>
            </a:endParaRPr>
          </a:p>
        </p:txBody>
      </p:sp>
    </p:spTree>
    <p:extLst>
      <p:ext uri="{BB962C8B-B14F-4D97-AF65-F5344CB8AC3E}">
        <p14:creationId xmlns:p14="http://schemas.microsoft.com/office/powerpoint/2010/main" val="274858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3BA388D5-7A94-A0EE-3493-C5287902DB22}"/>
              </a:ext>
            </a:extLst>
          </p:cNvPr>
          <p:cNvSpPr txBox="1">
            <a:spLocks/>
          </p:cNvSpPr>
          <p:nvPr/>
        </p:nvSpPr>
        <p:spPr>
          <a:xfrm>
            <a:off x="1202954" y="136525"/>
            <a:ext cx="9779183" cy="7331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a:ln>
                  <a:noFill/>
                </a:ln>
                <a:solidFill>
                  <a:schemeClr val="tx1"/>
                </a:solidFill>
                <a:effectLst/>
                <a:uLnTx/>
                <a:uFillTx/>
                <a:latin typeface="Tenorite"/>
                <a:ea typeface="+mj-ea"/>
                <a:cs typeface="+mj-cs"/>
              </a:rPr>
              <a:t>4.1 USER OF THE SYSTEM</a:t>
            </a:r>
            <a:endParaRPr kumimoji="0" lang="en-US" sz="4800" b="1" i="0" u="none" strike="noStrike" kern="1200" cap="none" spc="0" normalizeH="0" baseline="0" noProof="0" dirty="0">
              <a:ln>
                <a:noFill/>
              </a:ln>
              <a:solidFill>
                <a:schemeClr val="tx1"/>
              </a:solidFill>
              <a:effectLst/>
              <a:uLnTx/>
              <a:uFillTx/>
              <a:latin typeface="Tenorite"/>
              <a:ea typeface="+mj-ea"/>
              <a:cs typeface="+mj-cs"/>
            </a:endParaRPr>
          </a:p>
        </p:txBody>
      </p:sp>
      <p:sp>
        <p:nvSpPr>
          <p:cNvPr id="5" name="TextBox 4">
            <a:extLst>
              <a:ext uri="{FF2B5EF4-FFF2-40B4-BE49-F238E27FC236}">
                <a16:creationId xmlns:a16="http://schemas.microsoft.com/office/drawing/2014/main" id="{D0DA1322-1DD6-F2B0-312D-B3FB4FE0EE10}"/>
              </a:ext>
            </a:extLst>
          </p:cNvPr>
          <p:cNvSpPr txBox="1"/>
          <p:nvPr/>
        </p:nvSpPr>
        <p:spPr>
          <a:xfrm>
            <a:off x="2836608" y="1106130"/>
            <a:ext cx="1769806" cy="707886"/>
          </a:xfrm>
          <a:prstGeom prst="rect">
            <a:avLst/>
          </a:prstGeom>
          <a:noFill/>
        </p:spPr>
        <p:txBody>
          <a:bodyPr wrap="square" rtlCol="0">
            <a:spAutoFit/>
          </a:bodyPr>
          <a:lstStyle/>
          <a:p>
            <a:r>
              <a:rPr lang="en-IN" sz="4000" b="1" dirty="0">
                <a:latin typeface="Tenorite"/>
              </a:rPr>
              <a:t>ADMIN</a:t>
            </a:r>
            <a:endParaRPr lang="en-IN" b="1" dirty="0">
              <a:latin typeface="Tenorite"/>
            </a:endParaRPr>
          </a:p>
        </p:txBody>
      </p:sp>
      <p:sp>
        <p:nvSpPr>
          <p:cNvPr id="6" name="TextBox 5">
            <a:extLst>
              <a:ext uri="{FF2B5EF4-FFF2-40B4-BE49-F238E27FC236}">
                <a16:creationId xmlns:a16="http://schemas.microsoft.com/office/drawing/2014/main" id="{E036962F-4E90-258B-9EBB-98106DCA3CA3}"/>
              </a:ext>
            </a:extLst>
          </p:cNvPr>
          <p:cNvSpPr txBox="1"/>
          <p:nvPr/>
        </p:nvSpPr>
        <p:spPr>
          <a:xfrm>
            <a:off x="7290619" y="1106130"/>
            <a:ext cx="2733366" cy="707886"/>
          </a:xfrm>
          <a:prstGeom prst="rect">
            <a:avLst/>
          </a:prstGeom>
          <a:noFill/>
        </p:spPr>
        <p:txBody>
          <a:bodyPr wrap="square" rtlCol="0">
            <a:spAutoFit/>
          </a:bodyPr>
          <a:lstStyle/>
          <a:p>
            <a:r>
              <a:rPr lang="en-IN" sz="4000" b="1" dirty="0">
                <a:latin typeface="Tenorite"/>
              </a:rPr>
              <a:t>CUSTOMER</a:t>
            </a:r>
            <a:endParaRPr lang="en-IN" b="1" dirty="0">
              <a:latin typeface="Tenorite"/>
            </a:endParaRPr>
          </a:p>
        </p:txBody>
      </p:sp>
      <p:sp>
        <p:nvSpPr>
          <p:cNvPr id="7" name="TextBox 6">
            <a:extLst>
              <a:ext uri="{FF2B5EF4-FFF2-40B4-BE49-F238E27FC236}">
                <a16:creationId xmlns:a16="http://schemas.microsoft.com/office/drawing/2014/main" id="{D831886B-188E-BC8C-E5B6-44A2BFB7D20F}"/>
              </a:ext>
            </a:extLst>
          </p:cNvPr>
          <p:cNvSpPr txBox="1"/>
          <p:nvPr/>
        </p:nvSpPr>
        <p:spPr>
          <a:xfrm>
            <a:off x="2836608" y="2050452"/>
            <a:ext cx="4685069" cy="3108543"/>
          </a:xfrm>
          <a:prstGeom prst="rect">
            <a:avLst/>
          </a:prstGeom>
          <a:noFill/>
        </p:spPr>
        <p:txBody>
          <a:bodyPr wrap="square" rtlCol="0">
            <a:spAutoFit/>
          </a:bodyPr>
          <a:lstStyle/>
          <a:p>
            <a:pPr marL="342900" indent="-342900">
              <a:buFont typeface="+mj-lt"/>
              <a:buAutoNum type="arabicPeriod"/>
            </a:pPr>
            <a:r>
              <a:rPr lang="en-IN" sz="2800" dirty="0">
                <a:latin typeface="Tenorite"/>
              </a:rPr>
              <a:t>Manage Customer</a:t>
            </a:r>
          </a:p>
          <a:p>
            <a:pPr marL="342900" indent="-342900">
              <a:buFont typeface="+mj-lt"/>
              <a:buAutoNum type="arabicPeriod"/>
            </a:pPr>
            <a:r>
              <a:rPr lang="en-IN" sz="2800" dirty="0">
                <a:latin typeface="Tenorite"/>
              </a:rPr>
              <a:t>Check Products Details</a:t>
            </a:r>
          </a:p>
          <a:p>
            <a:pPr marL="342900" indent="-342900">
              <a:buFont typeface="+mj-lt"/>
              <a:buAutoNum type="arabicPeriod"/>
            </a:pPr>
            <a:r>
              <a:rPr lang="en-IN" sz="2800" dirty="0">
                <a:latin typeface="Tenorite"/>
              </a:rPr>
              <a:t>Check Customer Details</a:t>
            </a:r>
          </a:p>
          <a:p>
            <a:pPr marL="342900" indent="-342900">
              <a:buFont typeface="+mj-lt"/>
              <a:buAutoNum type="arabicPeriod"/>
            </a:pPr>
            <a:r>
              <a:rPr lang="en-IN" sz="2800" dirty="0">
                <a:latin typeface="Tenorite"/>
              </a:rPr>
              <a:t>Check Orders</a:t>
            </a:r>
          </a:p>
          <a:p>
            <a:pPr marL="342900" indent="-342900">
              <a:buFont typeface="+mj-lt"/>
              <a:buAutoNum type="arabicPeriod"/>
            </a:pPr>
            <a:r>
              <a:rPr lang="en-IN" sz="2800" dirty="0">
                <a:latin typeface="Tenorite"/>
              </a:rPr>
              <a:t>View Feedback</a:t>
            </a:r>
          </a:p>
          <a:p>
            <a:pPr marL="342900" indent="-342900">
              <a:buFont typeface="+mj-lt"/>
              <a:buAutoNum type="arabicPeriod"/>
            </a:pPr>
            <a:endParaRPr lang="en-IN" sz="2800" dirty="0">
              <a:latin typeface="Tenorite"/>
            </a:endParaRPr>
          </a:p>
          <a:p>
            <a:pPr marL="342900" indent="-342900">
              <a:buFont typeface="+mj-lt"/>
              <a:buAutoNum type="arabicPeriod"/>
            </a:pPr>
            <a:endParaRPr lang="en-IN" sz="2800" dirty="0">
              <a:latin typeface="Tenorite"/>
            </a:endParaRPr>
          </a:p>
        </p:txBody>
      </p:sp>
      <p:sp>
        <p:nvSpPr>
          <p:cNvPr id="8" name="TextBox 7">
            <a:extLst>
              <a:ext uri="{FF2B5EF4-FFF2-40B4-BE49-F238E27FC236}">
                <a16:creationId xmlns:a16="http://schemas.microsoft.com/office/drawing/2014/main" id="{03B26208-366F-BE81-1E43-FB9976DB75D6}"/>
              </a:ext>
            </a:extLst>
          </p:cNvPr>
          <p:cNvSpPr txBox="1"/>
          <p:nvPr/>
        </p:nvSpPr>
        <p:spPr>
          <a:xfrm>
            <a:off x="7295040" y="2050452"/>
            <a:ext cx="4685069" cy="2677656"/>
          </a:xfrm>
          <a:prstGeom prst="rect">
            <a:avLst/>
          </a:prstGeom>
          <a:noFill/>
        </p:spPr>
        <p:txBody>
          <a:bodyPr wrap="square" rtlCol="0">
            <a:spAutoFit/>
          </a:bodyPr>
          <a:lstStyle/>
          <a:p>
            <a:pPr marL="342900" indent="-342900">
              <a:buFont typeface="+mj-lt"/>
              <a:buAutoNum type="arabicPeriod"/>
            </a:pPr>
            <a:r>
              <a:rPr lang="en-IN" sz="2800" dirty="0">
                <a:latin typeface="Tenorite"/>
              </a:rPr>
              <a:t>Manage Orders</a:t>
            </a:r>
          </a:p>
          <a:p>
            <a:pPr marL="342900" indent="-342900">
              <a:buFont typeface="+mj-lt"/>
              <a:buAutoNum type="arabicPeriod"/>
            </a:pPr>
            <a:r>
              <a:rPr lang="en-IN" sz="2800">
                <a:latin typeface="Tenorite"/>
              </a:rPr>
              <a:t>Manage Profile</a:t>
            </a:r>
            <a:endParaRPr lang="en-IN" sz="2800" dirty="0">
              <a:latin typeface="Tenorite"/>
            </a:endParaRPr>
          </a:p>
          <a:p>
            <a:pPr marL="342900" indent="-342900">
              <a:buFont typeface="+mj-lt"/>
              <a:buAutoNum type="arabicPeriod"/>
            </a:pPr>
            <a:r>
              <a:rPr lang="en-IN" sz="2800" dirty="0">
                <a:latin typeface="Tenorite"/>
              </a:rPr>
              <a:t>Show </a:t>
            </a:r>
            <a:r>
              <a:rPr lang="en-IN" sz="2800" dirty="0" err="1">
                <a:latin typeface="Tenorite"/>
              </a:rPr>
              <a:t>Avaliable</a:t>
            </a:r>
            <a:r>
              <a:rPr lang="en-IN" sz="2800" dirty="0">
                <a:latin typeface="Tenorite"/>
              </a:rPr>
              <a:t> Products</a:t>
            </a:r>
          </a:p>
          <a:p>
            <a:pPr marL="342900" indent="-342900">
              <a:buFont typeface="+mj-lt"/>
              <a:buAutoNum type="arabicPeriod"/>
            </a:pPr>
            <a:r>
              <a:rPr lang="en-IN" sz="2800" dirty="0">
                <a:latin typeface="Tenorite"/>
              </a:rPr>
              <a:t>Manage Products</a:t>
            </a:r>
          </a:p>
          <a:p>
            <a:pPr marL="342900" indent="-342900">
              <a:buFont typeface="+mj-lt"/>
              <a:buAutoNum type="arabicPeriod"/>
            </a:pPr>
            <a:r>
              <a:rPr lang="en-IN" sz="2800" dirty="0">
                <a:latin typeface="Tenorite"/>
              </a:rPr>
              <a:t>Give Feedback</a:t>
            </a:r>
          </a:p>
          <a:p>
            <a:endParaRPr lang="en-IN" sz="2800" dirty="0">
              <a:latin typeface="Tenorite"/>
            </a:endParaRPr>
          </a:p>
        </p:txBody>
      </p:sp>
    </p:spTree>
    <p:extLst>
      <p:ext uri="{BB962C8B-B14F-4D97-AF65-F5344CB8AC3E}">
        <p14:creationId xmlns:p14="http://schemas.microsoft.com/office/powerpoint/2010/main" val="404079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E1321C-2155-7680-5CF8-20B23F89A3E0}"/>
              </a:ext>
            </a:extLst>
          </p:cNvPr>
          <p:cNvSpPr txBox="1">
            <a:spLocks/>
          </p:cNvSpPr>
          <p:nvPr/>
        </p:nvSpPr>
        <p:spPr>
          <a:xfrm>
            <a:off x="1206408" y="324465"/>
            <a:ext cx="9779183" cy="8069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a:ln>
                  <a:noFill/>
                </a:ln>
                <a:solidFill>
                  <a:srgbClr val="000000"/>
                </a:solidFill>
                <a:effectLst/>
                <a:uLnTx/>
                <a:uFillTx/>
                <a:latin typeface="Tenorite"/>
                <a:ea typeface="+mj-ea"/>
                <a:cs typeface="+mj-cs"/>
              </a:rPr>
              <a:t>4.2 MODULE OF THE SYSTEM</a:t>
            </a:r>
            <a:endParaRPr kumimoji="0" lang="en-US" sz="4800" b="1" i="0" u="none" strike="noStrike" kern="1200" cap="none" spc="0" normalizeH="0" baseline="0" noProof="0" dirty="0">
              <a:ln>
                <a:noFill/>
              </a:ln>
              <a:solidFill>
                <a:srgbClr val="000000"/>
              </a:solidFill>
              <a:effectLst/>
              <a:uLnTx/>
              <a:uFillTx/>
              <a:latin typeface="Tenorite"/>
              <a:ea typeface="+mj-ea"/>
              <a:cs typeface="+mj-cs"/>
            </a:endParaRPr>
          </a:p>
        </p:txBody>
      </p:sp>
      <p:graphicFrame>
        <p:nvGraphicFramePr>
          <p:cNvPr id="5" name="Table 4">
            <a:extLst>
              <a:ext uri="{FF2B5EF4-FFF2-40B4-BE49-F238E27FC236}">
                <a16:creationId xmlns:a16="http://schemas.microsoft.com/office/drawing/2014/main" id="{CE693B50-129C-6524-8630-5AA14B6F4800}"/>
              </a:ext>
            </a:extLst>
          </p:cNvPr>
          <p:cNvGraphicFramePr>
            <a:graphicFrameLocks noGrp="1"/>
          </p:cNvGraphicFramePr>
          <p:nvPr>
            <p:extLst>
              <p:ext uri="{D42A27DB-BD31-4B8C-83A1-F6EECF244321}">
                <p14:modId xmlns:p14="http://schemas.microsoft.com/office/powerpoint/2010/main" val="317714798"/>
              </p:ext>
            </p:extLst>
          </p:nvPr>
        </p:nvGraphicFramePr>
        <p:xfrm>
          <a:off x="1206408" y="1844040"/>
          <a:ext cx="10116911" cy="4580959"/>
        </p:xfrm>
        <a:graphic>
          <a:graphicData uri="http://schemas.openxmlformats.org/drawingml/2006/table">
            <a:tbl>
              <a:tblPr firstRow="1" firstCol="1" bandRow="1">
                <a:tableStyleId>{5C22544A-7EE6-4342-B048-85BDC9FD1C3A}</a:tableStyleId>
              </a:tblPr>
              <a:tblGrid>
                <a:gridCol w="3371977">
                  <a:extLst>
                    <a:ext uri="{9D8B030D-6E8A-4147-A177-3AD203B41FA5}">
                      <a16:colId xmlns:a16="http://schemas.microsoft.com/office/drawing/2014/main" val="2930518985"/>
                    </a:ext>
                  </a:extLst>
                </a:gridCol>
                <a:gridCol w="3371977">
                  <a:extLst>
                    <a:ext uri="{9D8B030D-6E8A-4147-A177-3AD203B41FA5}">
                      <a16:colId xmlns:a16="http://schemas.microsoft.com/office/drawing/2014/main" val="3813099649"/>
                    </a:ext>
                  </a:extLst>
                </a:gridCol>
                <a:gridCol w="3372957">
                  <a:extLst>
                    <a:ext uri="{9D8B030D-6E8A-4147-A177-3AD203B41FA5}">
                      <a16:colId xmlns:a16="http://schemas.microsoft.com/office/drawing/2014/main" val="1798878179"/>
                    </a:ext>
                  </a:extLst>
                </a:gridCol>
              </a:tblGrid>
              <a:tr h="796621">
                <a:tc>
                  <a:txBody>
                    <a:bodyPr/>
                    <a:lstStyle/>
                    <a:p>
                      <a:pPr algn="ctr">
                        <a:lnSpc>
                          <a:spcPct val="107000"/>
                        </a:lnSpc>
                        <a:spcAft>
                          <a:spcPts val="800"/>
                        </a:spcAft>
                      </a:pPr>
                      <a:r>
                        <a:rPr lang="en-IN" sz="2800" kern="100">
                          <a:effectLst/>
                        </a:rPr>
                        <a:t>Module</a:t>
                      </a:r>
                      <a:endParaRPr lang="en-IN" sz="2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dirty="0">
                          <a:effectLst/>
                        </a:rPr>
                        <a:t>Description/Activities</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Interacted Users</a:t>
                      </a:r>
                      <a:endParaRPr lang="en-IN" sz="2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655633"/>
                  </a:ext>
                </a:extLst>
              </a:tr>
              <a:tr h="1171004">
                <a:tc>
                  <a:txBody>
                    <a:bodyPr/>
                    <a:lstStyle/>
                    <a:p>
                      <a:pPr algn="ctr">
                        <a:lnSpc>
                          <a:spcPct val="107000"/>
                        </a:lnSpc>
                        <a:spcAft>
                          <a:spcPts val="800"/>
                        </a:spcAft>
                      </a:pPr>
                      <a:r>
                        <a:rPr lang="en-IN" sz="2800" kern="100" dirty="0">
                          <a:effectLst/>
                        </a:rPr>
                        <a:t>Login/Register</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Authentication</a:t>
                      </a:r>
                      <a:endParaRPr lang="en-IN" sz="2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ctr">
                        <a:lnSpc>
                          <a:spcPct val="107000"/>
                        </a:lnSpc>
                        <a:buFont typeface="Symbol" panose="05050102010706020507" pitchFamily="18" charset="2"/>
                        <a:buChar char=""/>
                      </a:pPr>
                      <a:r>
                        <a:rPr lang="en-IN" sz="2800" kern="100" dirty="0">
                          <a:effectLst/>
                        </a:rPr>
                        <a:t>Admin</a:t>
                      </a:r>
                      <a:endParaRPr lang="en-IN" sz="2400" kern="100" dirty="0">
                        <a:effectLst/>
                      </a:endParaRPr>
                    </a:p>
                    <a:p>
                      <a:pPr marL="342900" lvl="0" indent="-342900" algn="ctr">
                        <a:lnSpc>
                          <a:spcPct val="107000"/>
                        </a:lnSpc>
                        <a:spcAft>
                          <a:spcPts val="800"/>
                        </a:spcAft>
                        <a:buFont typeface="Symbol" panose="05050102010706020507" pitchFamily="18" charset="2"/>
                        <a:buChar char=""/>
                      </a:pPr>
                      <a:r>
                        <a:rPr lang="en-IN" sz="2800" kern="100" dirty="0">
                          <a:effectLst/>
                        </a:rPr>
                        <a:t>Customer</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4831641"/>
                  </a:ext>
                </a:extLst>
              </a:tr>
              <a:tr h="827586">
                <a:tc>
                  <a:txBody>
                    <a:bodyPr/>
                    <a:lstStyle/>
                    <a:p>
                      <a:pPr algn="ctr">
                        <a:lnSpc>
                          <a:spcPct val="107000"/>
                        </a:lnSpc>
                        <a:spcAft>
                          <a:spcPts val="800"/>
                        </a:spcAft>
                      </a:pPr>
                      <a:r>
                        <a:rPr lang="en-IN" sz="2800" kern="100">
                          <a:effectLst/>
                        </a:rPr>
                        <a:t>Customer</a:t>
                      </a:r>
                      <a:endParaRPr lang="en-IN" sz="2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Manage Customer</a:t>
                      </a:r>
                      <a:endParaRPr lang="en-IN" sz="2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ctr">
                        <a:lnSpc>
                          <a:spcPct val="107000"/>
                        </a:lnSpc>
                        <a:spcAft>
                          <a:spcPts val="800"/>
                        </a:spcAft>
                        <a:buFont typeface="Symbol" panose="05050102010706020507" pitchFamily="18" charset="2"/>
                        <a:buChar char=""/>
                      </a:pPr>
                      <a:r>
                        <a:rPr lang="en-IN" sz="2800" kern="100" dirty="0">
                          <a:effectLst/>
                        </a:rPr>
                        <a:t>Admin</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245818"/>
                  </a:ext>
                </a:extLst>
              </a:tr>
              <a:tr h="858549">
                <a:tc>
                  <a:txBody>
                    <a:bodyPr/>
                    <a:lstStyle/>
                    <a:p>
                      <a:pPr algn="ctr">
                        <a:lnSpc>
                          <a:spcPct val="107000"/>
                        </a:lnSpc>
                        <a:spcAft>
                          <a:spcPts val="800"/>
                        </a:spcAft>
                      </a:pPr>
                      <a:r>
                        <a:rPr lang="en-IN" sz="2800" kern="100" dirty="0">
                          <a:effectLst/>
                        </a:rPr>
                        <a:t>Products/Orders</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dirty="0">
                          <a:effectLst/>
                        </a:rPr>
                        <a:t>Manage Products/Orders</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ctr">
                        <a:lnSpc>
                          <a:spcPct val="107000"/>
                        </a:lnSpc>
                        <a:spcAft>
                          <a:spcPts val="800"/>
                        </a:spcAft>
                        <a:buFont typeface="Symbol" panose="05050102010706020507" pitchFamily="18" charset="2"/>
                        <a:buChar char=""/>
                      </a:pPr>
                      <a:r>
                        <a:rPr lang="en-IN" sz="2800" b="0" kern="100" dirty="0">
                          <a:effectLst/>
                        </a:rPr>
                        <a:t>Customer</a:t>
                      </a:r>
                      <a:endParaRPr lang="en-IN" sz="2000" b="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6771762"/>
                  </a:ext>
                </a:extLst>
              </a:tr>
              <a:tr h="858549">
                <a:tc>
                  <a:txBody>
                    <a:bodyPr/>
                    <a:lstStyle/>
                    <a:p>
                      <a:pPr algn="ctr">
                        <a:lnSpc>
                          <a:spcPct val="107000"/>
                        </a:lnSpc>
                        <a:spcAft>
                          <a:spcPts val="800"/>
                        </a:spcAft>
                      </a:pPr>
                      <a:r>
                        <a:rPr lang="en-IN" sz="2800" kern="100">
                          <a:effectLst/>
                        </a:rPr>
                        <a:t>Feedback</a:t>
                      </a:r>
                      <a:endParaRPr lang="en-IN" sz="2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View/Give</a:t>
                      </a:r>
                      <a:endParaRPr lang="en-IN" sz="2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ctr">
                        <a:lnSpc>
                          <a:spcPct val="107000"/>
                        </a:lnSpc>
                        <a:buFont typeface="Symbol" panose="05050102010706020507" pitchFamily="18" charset="2"/>
                        <a:buChar char=""/>
                      </a:pPr>
                      <a:r>
                        <a:rPr lang="en-IN" sz="2800" kern="100" dirty="0">
                          <a:effectLst/>
                        </a:rPr>
                        <a:t>Admin</a:t>
                      </a:r>
                      <a:endParaRPr lang="en-IN" sz="2400" kern="100" dirty="0">
                        <a:effectLst/>
                      </a:endParaRPr>
                    </a:p>
                    <a:p>
                      <a:pPr marL="342900" lvl="0" indent="-342900" algn="ctr">
                        <a:lnSpc>
                          <a:spcPct val="107000"/>
                        </a:lnSpc>
                        <a:spcAft>
                          <a:spcPts val="800"/>
                        </a:spcAft>
                        <a:buFont typeface="Symbol" panose="05050102010706020507" pitchFamily="18" charset="2"/>
                        <a:buChar char=""/>
                      </a:pPr>
                      <a:r>
                        <a:rPr lang="en-IN" sz="2800" kern="100" dirty="0">
                          <a:effectLst/>
                        </a:rPr>
                        <a:t>Customer</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8356672"/>
                  </a:ext>
                </a:extLst>
              </a:tr>
            </a:tbl>
          </a:graphicData>
        </a:graphic>
      </p:graphicFrame>
    </p:spTree>
    <p:extLst>
      <p:ext uri="{BB962C8B-B14F-4D97-AF65-F5344CB8AC3E}">
        <p14:creationId xmlns:p14="http://schemas.microsoft.com/office/powerpoint/2010/main" val="113211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DFE0FF-37DE-B088-166D-3F85A0A7A7DB}"/>
              </a:ext>
            </a:extLst>
          </p:cNvPr>
          <p:cNvSpPr txBox="1"/>
          <p:nvPr/>
        </p:nvSpPr>
        <p:spPr>
          <a:xfrm>
            <a:off x="2180303" y="2876284"/>
            <a:ext cx="7831394" cy="707886"/>
          </a:xfrm>
          <a:prstGeom prst="rect">
            <a:avLst/>
          </a:prstGeom>
          <a:noFill/>
        </p:spPr>
        <p:txBody>
          <a:bodyPr wrap="square">
            <a:spAutoFit/>
          </a:bodyPr>
          <a:lstStyle/>
          <a:p>
            <a:pPr algn="ctr"/>
            <a:r>
              <a:rPr lang="en-US" sz="4000" b="1" dirty="0">
                <a:latin typeface="Tenorite"/>
              </a:rPr>
              <a:t>5. SYSTEM REQUIREMENT</a:t>
            </a:r>
            <a:endParaRPr lang="en-IN" b="1" dirty="0">
              <a:latin typeface="Tenorite"/>
            </a:endParaRPr>
          </a:p>
        </p:txBody>
      </p:sp>
    </p:spTree>
    <p:extLst>
      <p:ext uri="{BB962C8B-B14F-4D97-AF65-F5344CB8AC3E}">
        <p14:creationId xmlns:p14="http://schemas.microsoft.com/office/powerpoint/2010/main" val="16102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464</Words>
  <Application>Microsoft Office PowerPoint</Application>
  <PresentationFormat>Widescreen</PresentationFormat>
  <Paragraphs>115</Paragraphs>
  <Slides>16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Söhne</vt:lpstr>
      <vt:lpstr>Symbol</vt:lpstr>
      <vt:lpstr>Tenorite</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 Patel</dc:creator>
  <cp:lastModifiedBy>Divy Patel</cp:lastModifiedBy>
  <cp:revision>6</cp:revision>
  <dcterms:created xsi:type="dcterms:W3CDTF">2024-01-19T04:42:41Z</dcterms:created>
  <dcterms:modified xsi:type="dcterms:W3CDTF">2024-02-12T03:47:22Z</dcterms:modified>
</cp:coreProperties>
</file>