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62" r:id="rId2"/>
    <p:sldId id="260" r:id="rId3"/>
    <p:sldId id="264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496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763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2386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33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477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726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89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8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0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3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8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0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3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88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ibibo.3scale.net/doc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sonschema2pojo.org/" TargetMode="External"/><Relationship Id="rId3" Type="http://schemas.openxmlformats.org/officeDocument/2006/relationships/hyperlink" Target="https://goibibo.3scale.net/docs" TargetMode="External"/><Relationship Id="rId7" Type="http://schemas.openxmlformats.org/officeDocument/2006/relationships/hyperlink" Target="https://github.com/google/gson" TargetMode="External"/><Relationship Id="rId2" Type="http://schemas.openxmlformats.org/officeDocument/2006/relationships/hyperlink" Target="https://github.com/stavan2003/Api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maphoreci.com/community/tutorials/testing-rest-endpoints-using-rest-assured" TargetMode="External"/><Relationship Id="rId5" Type="http://schemas.openxmlformats.org/officeDocument/2006/relationships/hyperlink" Target="https://github.com/rest-assured/rest-assured/wiki/Usage" TargetMode="External"/><Relationship Id="rId4" Type="http://schemas.openxmlformats.org/officeDocument/2006/relationships/hyperlink" Target="https://goibibo.3scale.net/data" TargetMode="External"/><Relationship Id="rId9" Type="http://schemas.openxmlformats.org/officeDocument/2006/relationships/hyperlink" Target="http://www.objectai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/>
              <a:t>Test</a:t>
            </a:r>
            <a:br>
              <a:rPr lang="en-US" dirty="0"/>
            </a:br>
            <a:r>
              <a:rPr lang="en-US" sz="4000" dirty="0" smtClean="0"/>
              <a:t>Case Study</a:t>
            </a:r>
            <a:br>
              <a:rPr lang="en-US" sz="4000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109507" cy="1507510"/>
          </a:xfrm>
        </p:spPr>
        <p:txBody>
          <a:bodyPr>
            <a:normAutofit fontScale="32500" lnSpcReduction="20000"/>
          </a:bodyPr>
          <a:lstStyle/>
          <a:p>
            <a:r>
              <a:rPr lang="fi-FI" sz="6000" dirty="0"/>
              <a:t>Stavan Shah </a:t>
            </a:r>
          </a:p>
          <a:p>
            <a:r>
              <a:rPr lang="fi-FI" sz="6000" dirty="0"/>
              <a:t>stavan2003@gmail.com</a:t>
            </a:r>
          </a:p>
          <a:p>
            <a:endParaRPr lang="fi-FI" sz="6000" dirty="0" smtClean="0"/>
          </a:p>
          <a:p>
            <a:r>
              <a:rPr lang="fi-FI" sz="6000" dirty="0" smtClean="0"/>
              <a:t>June </a:t>
            </a:r>
            <a:r>
              <a:rPr lang="fi-FI" sz="6000" dirty="0"/>
              <a:t>4, 2017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14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Summary</a:t>
            </a:r>
            <a:br>
              <a:rPr lang="en-US" dirty="0"/>
            </a:br>
            <a:endParaRPr lang="en-CA" sz="1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899" y="1152983"/>
            <a:ext cx="9605474" cy="55595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05099" y="763923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https://goibibo.3scale.net/docs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895215" y="2665926"/>
            <a:ext cx="2689518" cy="798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895215" y="4289990"/>
            <a:ext cx="2689518" cy="798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68" y="365926"/>
            <a:ext cx="9404723" cy="680821"/>
          </a:xfrm>
        </p:spPr>
        <p:txBody>
          <a:bodyPr/>
          <a:lstStyle/>
          <a:p>
            <a:r>
              <a:rPr lang="en-US" dirty="0" smtClean="0"/>
              <a:t>Framework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4741" y="1326567"/>
            <a:ext cx="317422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8" y="1152983"/>
            <a:ext cx="2173138" cy="2812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8" y="3965279"/>
            <a:ext cx="2174583" cy="27562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762" y="1152983"/>
            <a:ext cx="85915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906570" cy="4195481"/>
          </a:xfrm>
        </p:spPr>
        <p:txBody>
          <a:bodyPr/>
          <a:lstStyle/>
          <a:p>
            <a:r>
              <a:rPr lang="en-US" dirty="0" smtClean="0"/>
              <a:t>Java packages</a:t>
            </a:r>
            <a:endParaRPr lang="en-US" dirty="0"/>
          </a:p>
          <a:p>
            <a:pPr lvl="1"/>
            <a:r>
              <a:rPr lang="en-US" sz="1600" dirty="0" smtClean="0"/>
              <a:t>Rest-Assured</a:t>
            </a:r>
          </a:p>
          <a:p>
            <a:pPr lvl="1"/>
            <a:r>
              <a:rPr lang="en-US" sz="1600" dirty="0" smtClean="0"/>
              <a:t>Gson</a:t>
            </a:r>
            <a:endParaRPr lang="en-US" sz="1600" dirty="0"/>
          </a:p>
          <a:p>
            <a:pPr lvl="1"/>
            <a:r>
              <a:rPr lang="en-US" sz="1600" dirty="0"/>
              <a:t>Maven, </a:t>
            </a:r>
          </a:p>
          <a:p>
            <a:pPr lvl="1"/>
            <a:r>
              <a:rPr lang="en-US" sz="1600" dirty="0"/>
              <a:t>Log4j</a:t>
            </a:r>
          </a:p>
          <a:p>
            <a:pPr lvl="1"/>
            <a:r>
              <a:rPr lang="en-US" sz="1600" dirty="0"/>
              <a:t>Apache POI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96" y="1342982"/>
            <a:ext cx="5429250" cy="90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02" y="2642466"/>
            <a:ext cx="4187388" cy="2370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696" y="5478380"/>
            <a:ext cx="5486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r>
              <a:rPr lang="en-US" dirty="0" smtClean="0"/>
              <a:t>High Level Test Areas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5162"/>
            <a:ext cx="9908125" cy="50249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Functional</a:t>
            </a:r>
            <a:endParaRPr lang="en-CA" dirty="0" smtClean="0"/>
          </a:p>
          <a:p>
            <a:pPr lvl="1"/>
            <a:r>
              <a:rPr lang="en-CA" dirty="0" smtClean="0"/>
              <a:t>Validating </a:t>
            </a:r>
            <a:r>
              <a:rPr lang="en-CA" dirty="0"/>
              <a:t>all HTTP Error Codes e.g. 2xx, 3xx, 4xx, 5xx</a:t>
            </a:r>
          </a:p>
          <a:p>
            <a:pPr lvl="1"/>
            <a:r>
              <a:rPr lang="en-CA" dirty="0" smtClean="0"/>
              <a:t>Testing HTTP Calls and Their Responses with Valid/Boundary/Invalid Data</a:t>
            </a:r>
          </a:p>
          <a:p>
            <a:pPr lvl="1"/>
            <a:r>
              <a:rPr lang="en-CA" dirty="0" smtClean="0"/>
              <a:t>Sending Test JSON Data with POST Calls and verifying changes in DB/data structures as a result of the Add/Update/Delete</a:t>
            </a:r>
          </a:p>
          <a:p>
            <a:pPr lvl="1"/>
            <a:r>
              <a:rPr lang="en-CA" dirty="0" smtClean="0"/>
              <a:t>Validate response with supported authentication methods</a:t>
            </a:r>
          </a:p>
          <a:p>
            <a:pPr lvl="1"/>
            <a:r>
              <a:rPr lang="en-CA" dirty="0" smtClean="0"/>
              <a:t>Validating different response types - XML ,JSON, etc.</a:t>
            </a:r>
          </a:p>
          <a:p>
            <a:pPr lvl="1"/>
            <a:r>
              <a:rPr lang="en-CA" dirty="0" smtClean="0"/>
              <a:t>Schema validation - Validating JSON responses according to a schema</a:t>
            </a:r>
          </a:p>
          <a:p>
            <a:pPr lvl="1"/>
            <a:r>
              <a:rPr lang="en-CA" dirty="0" smtClean="0"/>
              <a:t>Reusing Data from a Previous Call to the Next One</a:t>
            </a:r>
          </a:p>
          <a:p>
            <a:r>
              <a:rPr lang="en-US" dirty="0" smtClean="0"/>
              <a:t>Non Functional</a:t>
            </a:r>
          </a:p>
          <a:p>
            <a:pPr lvl="1"/>
            <a:r>
              <a:rPr lang="en-US" dirty="0" smtClean="0"/>
              <a:t>Usability Tests – Well formedness of API</a:t>
            </a:r>
          </a:p>
          <a:p>
            <a:pPr lvl="1"/>
            <a:r>
              <a:rPr lang="en-US" dirty="0" smtClean="0"/>
              <a:t>Multiple API requests – with Load</a:t>
            </a:r>
            <a:endParaRPr lang="en-CA" dirty="0"/>
          </a:p>
          <a:p>
            <a:pPr lvl="1"/>
            <a:r>
              <a:rPr lang="en-CA" dirty="0" smtClean="0"/>
              <a:t>Validating </a:t>
            </a:r>
            <a:r>
              <a:rPr lang="en-CA" dirty="0"/>
              <a:t>Timeouts for the </a:t>
            </a:r>
            <a:r>
              <a:rPr lang="en-CA" dirty="0" smtClean="0"/>
              <a:t>response</a:t>
            </a:r>
          </a:p>
          <a:p>
            <a:pPr lvl="1"/>
            <a:r>
              <a:rPr lang="en-US" dirty="0" smtClean="0"/>
              <a:t>API Documentation accessibility</a:t>
            </a:r>
          </a:p>
          <a:p>
            <a:pPr lvl="1"/>
            <a:r>
              <a:rPr lang="en-US" dirty="0" smtClean="0"/>
              <a:t>Security Tests </a:t>
            </a:r>
          </a:p>
          <a:p>
            <a:pPr lvl="1"/>
            <a:r>
              <a:rPr lang="en-US" dirty="0" smtClean="0"/>
              <a:t>Integration Testing with other tool (if integrated)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0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23629"/>
              </p:ext>
            </p:extLst>
          </p:nvPr>
        </p:nvGraphicFramePr>
        <p:xfrm>
          <a:off x="634079" y="1118939"/>
          <a:ext cx="11073664" cy="5073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0881"/>
                <a:gridCol w="8422783"/>
              </a:tblGrid>
              <a:tr h="695754">
                <a:tc>
                  <a:txBody>
                    <a:bodyPr/>
                    <a:lstStyle/>
                    <a:p>
                      <a:r>
                        <a:rPr lang="en-US" dirty="0" smtClean="0"/>
                        <a:t>Code Repository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hlinkClick r:id="rId2"/>
                        </a:rPr>
                        <a:t>https://github.com/stavan2003/ApiTest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  <a:tr h="483339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References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802173">
                <a:tc>
                  <a:txBody>
                    <a:bodyPr/>
                    <a:lstStyle/>
                    <a:p>
                      <a:r>
                        <a:rPr lang="en-US" dirty="0" smtClean="0"/>
                        <a:t>Goibibo API/Data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hlinkClick r:id="rId3"/>
                        </a:rPr>
                        <a:t>https://goibibo.3scale.net/docs</a:t>
                      </a:r>
                      <a:endParaRPr lang="en-CA" dirty="0" smtClean="0"/>
                    </a:p>
                    <a:p>
                      <a:r>
                        <a:rPr lang="en-CA" dirty="0" smtClean="0">
                          <a:hlinkClick r:id="rId4"/>
                        </a:rPr>
                        <a:t>https://goibibo.3scale.net/data</a:t>
                      </a:r>
                      <a:endParaRPr lang="en-CA" dirty="0"/>
                    </a:p>
                  </a:txBody>
                  <a:tcPr/>
                </a:tc>
              </a:tr>
              <a:tr h="1232175">
                <a:tc>
                  <a:txBody>
                    <a:bodyPr/>
                    <a:lstStyle/>
                    <a:p>
                      <a:r>
                        <a:rPr lang="en-US" dirty="0" smtClean="0"/>
                        <a:t>REST Assured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hlinkClick r:id="rId3"/>
                        </a:rPr>
                        <a:t>http://rest-assured.io/</a:t>
                      </a:r>
                    </a:p>
                    <a:p>
                      <a:r>
                        <a:rPr lang="en-CA" dirty="0" smtClean="0">
                          <a:hlinkClick r:id="rId5"/>
                        </a:rPr>
                        <a:t>https://github.com/rest-assured/rest-assured/wiki/Usage</a:t>
                      </a:r>
                      <a:endParaRPr lang="en-CA" dirty="0" smtClean="0"/>
                    </a:p>
                    <a:p>
                      <a:r>
                        <a:rPr lang="en-CA" dirty="0" smtClean="0">
                          <a:hlinkClick r:id="rId6"/>
                        </a:rPr>
                        <a:t>https://semaphoreci.com/community/tutorials/testing-rest-endpoints-using-rest-assured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  <a:tr h="430872">
                <a:tc>
                  <a:txBody>
                    <a:bodyPr/>
                    <a:lstStyle/>
                    <a:p>
                      <a:r>
                        <a:rPr lang="en-US" dirty="0" smtClean="0"/>
                        <a:t>Gson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hlinkClick r:id="rId7"/>
                        </a:rPr>
                        <a:t>https://github.com/google/gson</a:t>
                      </a:r>
                      <a:endParaRPr lang="en-CA" dirty="0"/>
                    </a:p>
                  </a:txBody>
                  <a:tcPr/>
                </a:tc>
              </a:tr>
              <a:tr h="493295">
                <a:tc>
                  <a:txBody>
                    <a:bodyPr/>
                    <a:lstStyle/>
                    <a:p>
                      <a:r>
                        <a:rPr lang="en-US" dirty="0" smtClean="0"/>
                        <a:t>POJO Converter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hlinkClick r:id="rId8"/>
                        </a:rPr>
                        <a:t>http://www.jsonschema2pojo.org/</a:t>
                      </a:r>
                      <a:endParaRPr lang="en-CA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Diagram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hlinkClick r:id="rId9"/>
                        </a:rPr>
                        <a:t>http://www.objectaid.com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185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API Test Case Study </vt:lpstr>
      <vt:lpstr>API Summary </vt:lpstr>
      <vt:lpstr>Framework</vt:lpstr>
      <vt:lpstr>Tools Used</vt:lpstr>
      <vt:lpstr>High Level Test Areas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Goibibo API Test  Case Study</dc:title>
  <dc:creator>Ishita Kisnadwala</dc:creator>
  <cp:lastModifiedBy>Ishita Kisnadwala</cp:lastModifiedBy>
  <cp:revision>21</cp:revision>
  <dcterms:created xsi:type="dcterms:W3CDTF">2017-06-04T17:45:16Z</dcterms:created>
  <dcterms:modified xsi:type="dcterms:W3CDTF">2017-06-04T23:00:31Z</dcterms:modified>
</cp:coreProperties>
</file>