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5143500" type="screen16x9"/>
  <p:notesSz cx="6858000" cy="9144000"/>
  <p:embeddedFontLst>
    <p:embeddedFont>
      <p:font typeface="Raleway" panose="020B0604020202020204" charset="0"/>
      <p:regular r:id="rId15"/>
      <p:bold r:id="rId16"/>
      <p:italic r:id="rId17"/>
      <p:boldItalic r:id="rId18"/>
    </p:embeddedFont>
    <p:embeddedFont>
      <p:font typeface="Source Sans Pro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7" d="100"/>
          <a:sy n="127" d="100"/>
        </p:scale>
        <p:origin x="-324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0995688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311700" y="743000"/>
            <a:ext cx="8520600" cy="2006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1700" y="2845181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9" name="Shape 3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Source Sans Pro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" sz="10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ctrTitle"/>
          </p:nvPr>
        </p:nvSpPr>
        <p:spPr>
          <a:xfrm>
            <a:off x="485875" y="666102"/>
            <a:ext cx="8183700" cy="1473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/>
            </a:r>
            <a:br>
              <a:rPr lang="en" dirty="0" smtClean="0"/>
            </a:br>
            <a:r>
              <a:rPr lang="en" dirty="0" smtClean="0"/>
              <a:t/>
            </a:r>
            <a:br>
              <a:rPr lang="en" dirty="0" smtClean="0"/>
            </a:br>
            <a:r>
              <a:rPr lang="en" dirty="0" smtClean="0"/>
              <a:t>Hotel </a:t>
            </a:r>
            <a:r>
              <a:rPr lang="en" dirty="0"/>
              <a:t>Reservation </a:t>
            </a:r>
            <a:r>
              <a:rPr lang="en" dirty="0" smtClean="0"/>
              <a:t>System 2.0</a:t>
            </a:r>
            <a:br>
              <a:rPr lang="en" dirty="0" smtClean="0"/>
            </a:br>
            <a:r>
              <a:rPr lang="en" dirty="0" smtClean="0"/>
              <a:t>	</a:t>
            </a:r>
            <a:r>
              <a:rPr lang="en" i="1" dirty="0" smtClean="0">
                <a:solidFill>
                  <a:schemeClr val="tx1"/>
                </a:solidFill>
              </a:rPr>
              <a:t>Upgraded with RESTful API</a:t>
            </a:r>
            <a:endParaRPr lang="en" i="1" dirty="0">
              <a:solidFill>
                <a:schemeClr val="tx1"/>
              </a:solidFill>
            </a:endParaRPr>
          </a:p>
        </p:txBody>
      </p:sp>
      <p:sp>
        <p:nvSpPr>
          <p:cNvPr id="59" name="Shape 59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sz="3600" b="1" i="1" dirty="0" smtClean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>
              <a:spcBef>
                <a:spcPts val="0"/>
              </a:spcBef>
              <a:buNone/>
            </a:pPr>
            <a:endParaRPr lang="en" sz="3600" b="1" i="1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3600" b="1" i="1" dirty="0" smtClean="0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By </a:t>
            </a:r>
            <a:r>
              <a:rPr lang="en" sz="3600" b="1" dirty="0" smtClean="0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SlackerHackers</a:t>
            </a:r>
          </a:p>
          <a:p>
            <a:pPr lvl="0">
              <a:spcBef>
                <a:spcPts val="0"/>
              </a:spcBef>
              <a:buNone/>
            </a:pPr>
            <a:endParaRPr b="1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>
              <a:spcBef>
                <a:spcPts val="0"/>
              </a:spcBef>
              <a:buNone/>
            </a:pPr>
            <a:r>
              <a:rPr lang="en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Cole Siegel, Hemal Patel, Michael Corrales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Live Demo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228600">
              <a:lnSpc>
                <a:spcPct val="100000"/>
              </a:lnSpc>
              <a:buFont typeface="Source Sans Pro"/>
              <a:buChar char="-"/>
            </a:pPr>
            <a:r>
              <a:rPr lang="en" dirty="0"/>
              <a:t>We upgraded a previous project into service-oriented architecture by implementing a RESTful web </a:t>
            </a:r>
            <a:r>
              <a:rPr lang="en" dirty="0" smtClean="0"/>
              <a:t>service</a:t>
            </a:r>
            <a:endParaRPr lang="en" dirty="0" smtClean="0"/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n" dirty="0" smtClean="0"/>
              <a:t>We </a:t>
            </a:r>
            <a:r>
              <a:rPr lang="en" dirty="0"/>
              <a:t>utilized many technologies including EJB (session/entity beans), Spring, Swing, </a:t>
            </a:r>
            <a:r>
              <a:rPr lang="en" dirty="0" smtClean="0"/>
              <a:t>Restful APIs, </a:t>
            </a:r>
            <a:r>
              <a:rPr lang="en" dirty="0"/>
              <a:t>MySQL, and more</a:t>
            </a:r>
            <a:r>
              <a:rPr lang="en" dirty="0" smtClean="0"/>
              <a:t>...</a:t>
            </a:r>
            <a:endParaRPr dirty="0"/>
          </a:p>
          <a:p>
            <a:pPr marL="457200" lvl="0" indent="-22860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n" dirty="0"/>
              <a:t>The various clients for our project include multiple web interfaces, a standalone admin application, and </a:t>
            </a:r>
            <a:r>
              <a:rPr lang="en" dirty="0" smtClean="0"/>
              <a:t>a RESTful API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 You!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Overview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har char="-"/>
            </a:pPr>
            <a:r>
              <a:rPr lang="en" dirty="0" smtClean="0"/>
              <a:t>A previous project we worked on is a hotel reservation management system</a:t>
            </a:r>
            <a:endParaRPr lang="en" dirty="0"/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har char="-"/>
            </a:pPr>
            <a:r>
              <a:rPr lang="en" dirty="0" smtClean="0"/>
              <a:t>It s</a:t>
            </a:r>
            <a:r>
              <a:rPr lang="en" dirty="0" smtClean="0"/>
              <a:t>upports </a:t>
            </a:r>
            <a:r>
              <a:rPr lang="en" dirty="0"/>
              <a:t>use-cases for guests, users, and administrators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har char="-"/>
            </a:pPr>
            <a:r>
              <a:rPr lang="en" dirty="0"/>
              <a:t>Features include room bookings, CRUD maintenance, and report generation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har char="-"/>
            </a:pPr>
            <a:r>
              <a:rPr lang="en" dirty="0"/>
              <a:t>Various modules combine to form an enterprise level application</a:t>
            </a:r>
            <a:r>
              <a:rPr lang="en" dirty="0" smtClean="0"/>
              <a:t>:</a:t>
            </a:r>
            <a:endParaRPr lang="en" dirty="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 dirty="0"/>
              <a:t>	</a:t>
            </a:r>
            <a:r>
              <a:rPr lang="en" dirty="0"/>
              <a:t>	</a:t>
            </a:r>
            <a:r>
              <a:rPr lang="en" b="1" dirty="0" smtClean="0"/>
              <a:t>- </a:t>
            </a:r>
            <a:r>
              <a:rPr lang="en" b="1" dirty="0"/>
              <a:t>MySQL database for persistent storage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b="1" dirty="0"/>
              <a:t>		</a:t>
            </a:r>
            <a:r>
              <a:rPr lang="en" b="1" dirty="0" smtClean="0"/>
              <a:t>- </a:t>
            </a:r>
            <a:r>
              <a:rPr lang="en" b="1" dirty="0"/>
              <a:t>EJB module to encapsulate session and entity beans</a:t>
            </a:r>
          </a:p>
          <a:p>
            <a:pPr marL="914400" lvl="0" indent="457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b="1" dirty="0" smtClean="0"/>
              <a:t>	- </a:t>
            </a:r>
            <a:r>
              <a:rPr lang="en" b="1" dirty="0"/>
              <a:t>Spring based web client for both guests and administrators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b="1" dirty="0"/>
              <a:t>		</a:t>
            </a:r>
            <a:r>
              <a:rPr lang="en" b="1" dirty="0" smtClean="0"/>
              <a:t>- </a:t>
            </a:r>
            <a:r>
              <a:rPr lang="en" b="1" dirty="0"/>
              <a:t>Standalone Swing application for data </a:t>
            </a:r>
            <a:r>
              <a:rPr lang="en" b="1" dirty="0" smtClean="0"/>
              <a:t>maintenance</a:t>
            </a:r>
            <a:endParaRPr lang="e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Service-Oriented Architecture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228600">
              <a:lnSpc>
                <a:spcPct val="100000"/>
              </a:lnSpc>
              <a:spcAft>
                <a:spcPts val="1000"/>
              </a:spcAft>
              <a:buChar char="-"/>
            </a:pPr>
            <a:r>
              <a:rPr lang="en" dirty="0" smtClean="0"/>
              <a:t>To upgrade our previous project, we wanted to implement a RESTful web service</a:t>
            </a:r>
            <a:endParaRPr lang="en" dirty="0"/>
          </a:p>
          <a:p>
            <a:pPr marL="457200" lvl="0" indent="-228600">
              <a:lnSpc>
                <a:spcPct val="100000"/>
              </a:lnSpc>
              <a:spcAft>
                <a:spcPts val="1000"/>
              </a:spcAft>
              <a:buChar char="-"/>
            </a:pPr>
            <a:r>
              <a:rPr lang="en" dirty="0" smtClean="0"/>
              <a:t>Previously, we used SOAP-based API communications</a:t>
            </a:r>
            <a:endParaRPr lang="en" dirty="0"/>
          </a:p>
          <a:p>
            <a:pPr marL="457200" lvl="0" indent="-228600">
              <a:lnSpc>
                <a:spcPct val="100000"/>
              </a:lnSpc>
              <a:spcAft>
                <a:spcPts val="1000"/>
              </a:spcAft>
              <a:buChar char="-"/>
            </a:pPr>
            <a:r>
              <a:rPr lang="en" dirty="0" smtClean="0"/>
              <a:t>RESTful will allow administrators and other systems to easily perform CRUD operations using simple HTTP requests and query strings</a:t>
            </a:r>
            <a:endParaRPr lang="en" dirty="0"/>
          </a:p>
          <a:p>
            <a:pPr marL="457200" lvl="0" indent="-228600">
              <a:lnSpc>
                <a:spcPct val="100000"/>
              </a:lnSpc>
              <a:spcAft>
                <a:spcPts val="1000"/>
              </a:spcAft>
              <a:buChar char="-"/>
            </a:pPr>
            <a:r>
              <a:rPr lang="en" dirty="0" smtClean="0"/>
              <a:t>Using our RESTful API, users can insert, modify, update or delete key entities including:</a:t>
            </a:r>
            <a:endParaRPr lang="en" dirty="0"/>
          </a:p>
          <a:p>
            <a:pPr lvl="0">
              <a:lnSpc>
                <a:spcPct val="100000"/>
              </a:lnSpc>
              <a:spcAft>
                <a:spcPts val="1000"/>
              </a:spcAft>
            </a:pPr>
            <a:r>
              <a:rPr lang="en" sz="1200" dirty="0"/>
              <a:t>	</a:t>
            </a:r>
            <a:r>
              <a:rPr lang="en" dirty="0"/>
              <a:t>	</a:t>
            </a:r>
            <a:r>
              <a:rPr lang="en" b="1" dirty="0" smtClean="0"/>
              <a:t>- Customers</a:t>
            </a:r>
            <a:endParaRPr lang="en" b="1" dirty="0"/>
          </a:p>
          <a:p>
            <a:pPr lvl="0">
              <a:lnSpc>
                <a:spcPct val="100000"/>
              </a:lnSpc>
              <a:spcAft>
                <a:spcPts val="1000"/>
              </a:spcAft>
            </a:pPr>
            <a:r>
              <a:rPr lang="en" b="1" dirty="0"/>
              <a:t>		- </a:t>
            </a:r>
            <a:r>
              <a:rPr lang="en" b="1" dirty="0" smtClean="0"/>
              <a:t>Rooms</a:t>
            </a:r>
            <a:endParaRPr lang="en" b="1" dirty="0"/>
          </a:p>
          <a:p>
            <a:pPr marL="914400" lvl="0" indent="457200">
              <a:lnSpc>
                <a:spcPct val="100000"/>
              </a:lnSpc>
              <a:spcAft>
                <a:spcPts val="1000"/>
              </a:spcAft>
            </a:pPr>
            <a:r>
              <a:rPr lang="en" b="1" dirty="0"/>
              <a:t>	- </a:t>
            </a:r>
            <a:r>
              <a:rPr lang="en" b="1" dirty="0" smtClean="0"/>
              <a:t>Reservations</a:t>
            </a:r>
            <a:endParaRPr lang="en" b="1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6391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Database ERD</a:t>
            </a:r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11" y="86189"/>
            <a:ext cx="9144001" cy="5077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6200"/>
            <a:ext cx="3385380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 rotWithShape="1">
          <a:blip r:embed="rId4">
            <a:alphaModFix/>
          </a:blip>
          <a:srcRect r="46986"/>
          <a:stretch/>
        </p:blipFill>
        <p:spPr>
          <a:xfrm>
            <a:off x="4933540" y="26268"/>
            <a:ext cx="2014724" cy="405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 rotWithShape="1">
          <a:blip r:embed="rId5">
            <a:alphaModFix/>
          </a:blip>
          <a:srcRect r="34236"/>
          <a:stretch/>
        </p:blipFill>
        <p:spPr>
          <a:xfrm>
            <a:off x="1886999" y="1757825"/>
            <a:ext cx="2258800" cy="2900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 rotWithShape="1">
          <a:blip r:embed="rId6">
            <a:alphaModFix/>
          </a:blip>
          <a:srcRect r="21073"/>
          <a:stretch/>
        </p:blipFill>
        <p:spPr>
          <a:xfrm>
            <a:off x="1886997" y="70600"/>
            <a:ext cx="3044749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 rotWithShape="1">
          <a:blip r:embed="rId7">
            <a:alphaModFix/>
          </a:blip>
          <a:srcRect r="39740"/>
          <a:stretch/>
        </p:blipFill>
        <p:spPr>
          <a:xfrm>
            <a:off x="7020272" y="76200"/>
            <a:ext cx="2105536" cy="163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C:\Users\Admin\Desktop\BookingSystem\presentation\ws1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189" b="17242"/>
          <a:stretch/>
        </p:blipFill>
        <p:spPr bwMode="auto">
          <a:xfrm>
            <a:off x="6516216" y="1707654"/>
            <a:ext cx="2609593" cy="338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\AppData\Local\Microsoft\Windows\Temporary Internet Files\Content.IE5\NUQ2IAQO\cyberscooty-fleche-verte[1]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227934"/>
            <a:ext cx="1305198" cy="845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2E9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1112" y="52925"/>
            <a:ext cx="5081767" cy="2858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 rotWithShape="1">
          <a:blip r:embed="rId4">
            <a:alphaModFix/>
          </a:blip>
          <a:srcRect l="6798" t="17842" r="7467" b="4781"/>
          <a:stretch/>
        </p:blipFill>
        <p:spPr>
          <a:xfrm>
            <a:off x="4817074" y="2947075"/>
            <a:ext cx="4326924" cy="219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4500" y="2979275"/>
            <a:ext cx="4152950" cy="213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2E9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168" y="105875"/>
            <a:ext cx="4501432" cy="2532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 rotWithShape="1">
          <a:blip r:embed="rId4">
            <a:alphaModFix/>
          </a:blip>
          <a:srcRect l="7758" t="8642" r="8545"/>
          <a:stretch/>
        </p:blipFill>
        <p:spPr>
          <a:xfrm>
            <a:off x="4781775" y="76204"/>
            <a:ext cx="4199076" cy="2578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 rotWithShape="1">
          <a:blip r:embed="rId5">
            <a:alphaModFix/>
          </a:blip>
          <a:srcRect l="26785" r="26743" b="29661"/>
          <a:stretch/>
        </p:blipFill>
        <p:spPr>
          <a:xfrm>
            <a:off x="939027" y="2677025"/>
            <a:ext cx="2893124" cy="2463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 rotWithShape="1">
          <a:blip r:embed="rId6">
            <a:alphaModFix/>
          </a:blip>
          <a:srcRect l="26234" r="27175" b="20798"/>
          <a:stretch/>
        </p:blipFill>
        <p:spPr>
          <a:xfrm>
            <a:off x="5190050" y="2702012"/>
            <a:ext cx="2576152" cy="246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2E9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101"/>
          <p:cNvPicPr preferRelativeResize="0"/>
          <p:nvPr/>
        </p:nvPicPr>
        <p:blipFill rotWithShape="1">
          <a:blip r:embed="rId3">
            <a:alphaModFix/>
          </a:blip>
          <a:srcRect l="18441" r="12464"/>
          <a:stretch/>
        </p:blipFill>
        <p:spPr>
          <a:xfrm>
            <a:off x="627187" y="120375"/>
            <a:ext cx="2787899" cy="192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 rotWithShape="1">
          <a:blip r:embed="rId4">
            <a:alphaModFix/>
          </a:blip>
          <a:srcRect r="38635"/>
          <a:stretch/>
        </p:blipFill>
        <p:spPr>
          <a:xfrm>
            <a:off x="169200" y="2111399"/>
            <a:ext cx="3703873" cy="3032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 rotWithShape="1">
          <a:blip r:embed="rId5">
            <a:alphaModFix/>
          </a:blip>
          <a:srcRect r="65734" b="42785"/>
          <a:stretch/>
        </p:blipFill>
        <p:spPr>
          <a:xfrm>
            <a:off x="5172850" y="76250"/>
            <a:ext cx="2616100" cy="219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62500" y="2429375"/>
            <a:ext cx="5036800" cy="2558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2E9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\Desktop\BookingSystem\presentation\ws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148"/>
          <a:stretch/>
        </p:blipFill>
        <p:spPr bwMode="auto">
          <a:xfrm>
            <a:off x="107504" y="68651"/>
            <a:ext cx="2434938" cy="3007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\Desktop\BookingSystem\presentation\ws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131590"/>
            <a:ext cx="3264455" cy="379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Admin\Desktop\BookingSystem\presentation\ws4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004"/>
          <a:stretch/>
        </p:blipFill>
        <p:spPr bwMode="auto">
          <a:xfrm>
            <a:off x="6444208" y="555526"/>
            <a:ext cx="2493149" cy="367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178</Words>
  <Application>Microsoft Office PowerPoint</Application>
  <PresentationFormat>On-screen Show (16:9)</PresentationFormat>
  <Paragraphs>30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Raleway</vt:lpstr>
      <vt:lpstr>Source Sans Pro</vt:lpstr>
      <vt:lpstr>plum</vt:lpstr>
      <vt:lpstr>  Hotel Reservation System 2.0  Upgraded with RESTful API</vt:lpstr>
      <vt:lpstr>Overview</vt:lpstr>
      <vt:lpstr>Service-Oriented Architecture</vt:lpstr>
      <vt:lpstr>Database ERD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Live Demo</vt:lpstr>
      <vt:lpstr>Conclusion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Reservation System</dc:title>
  <dc:creator>Admin</dc:creator>
  <cp:lastModifiedBy>Admin</cp:lastModifiedBy>
  <cp:revision>6</cp:revision>
  <dcterms:modified xsi:type="dcterms:W3CDTF">2017-04-18T23:54:12Z</dcterms:modified>
</cp:coreProperties>
</file>