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0eab1f04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70eab1f049_0_2:notes"/>
          <p:cNvSpPr/>
          <p:nvPr>
            <p:ph idx="2" type="sldImg"/>
          </p:nvPr>
        </p:nvSpPr>
        <p:spPr>
          <a:xfrm>
            <a:off x="378178" y="685800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119d0c6ea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119d0c6ea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0eab1f04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g70eab1f049_0_46:notes"/>
          <p:cNvSpPr/>
          <p:nvPr>
            <p:ph idx="2" type="sldImg"/>
          </p:nvPr>
        </p:nvSpPr>
        <p:spPr>
          <a:xfrm>
            <a:off x="378178" y="685800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144bf24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144bf24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119d0c6ea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119d0c6ea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119d0c6ea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119d0c6ea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13caab8d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813caab8d7_0_11:notes"/>
          <p:cNvSpPr/>
          <p:nvPr>
            <p:ph idx="2" type="sldImg"/>
          </p:nvPr>
        </p:nvSpPr>
        <p:spPr>
          <a:xfrm>
            <a:off x="378178" y="685800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0eab1f04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g70eab1f049_0_15:notes"/>
          <p:cNvSpPr/>
          <p:nvPr>
            <p:ph idx="2" type="sldImg"/>
          </p:nvPr>
        </p:nvSpPr>
        <p:spPr>
          <a:xfrm>
            <a:off x="378178" y="685800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0eab1f04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0eab1f04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0f739269e_2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80f739269e_2_186:notes"/>
          <p:cNvSpPr/>
          <p:nvPr>
            <p:ph idx="2" type="sldImg"/>
          </p:nvPr>
        </p:nvSpPr>
        <p:spPr>
          <a:xfrm>
            <a:off x="378178" y="685800"/>
            <a:ext cx="610164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0eab1f0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70eab1f049_0_28:notes"/>
          <p:cNvSpPr/>
          <p:nvPr>
            <p:ph idx="2" type="sldImg"/>
          </p:nvPr>
        </p:nvSpPr>
        <p:spPr>
          <a:xfrm>
            <a:off x="378178" y="685800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119d0c6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8119d0c6ea_0_0:notes"/>
          <p:cNvSpPr/>
          <p:nvPr>
            <p:ph idx="2" type="sldImg"/>
          </p:nvPr>
        </p:nvSpPr>
        <p:spPr>
          <a:xfrm>
            <a:off x="378178" y="685800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119d0c6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8119d0c6ea_0_6:notes"/>
          <p:cNvSpPr/>
          <p:nvPr>
            <p:ph idx="2" type="sldImg"/>
          </p:nvPr>
        </p:nvSpPr>
        <p:spPr>
          <a:xfrm>
            <a:off x="378178" y="685800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119d0c6e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8119d0c6ea_0_12:notes"/>
          <p:cNvSpPr/>
          <p:nvPr>
            <p:ph idx="2" type="sldImg"/>
          </p:nvPr>
        </p:nvSpPr>
        <p:spPr>
          <a:xfrm>
            <a:off x="378178" y="685800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119d0c6e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8119d0c6ea_0_31:notes"/>
          <p:cNvSpPr/>
          <p:nvPr>
            <p:ph idx="2" type="sldImg"/>
          </p:nvPr>
        </p:nvSpPr>
        <p:spPr>
          <a:xfrm>
            <a:off x="378178" y="685800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119d0c6ea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8119d0c6ea_0_310:notes"/>
          <p:cNvSpPr/>
          <p:nvPr>
            <p:ph idx="2" type="sldImg"/>
          </p:nvPr>
        </p:nvSpPr>
        <p:spPr>
          <a:xfrm>
            <a:off x="378178" y="685800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119d0c6e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8119d0c6ea_0_26:notes"/>
          <p:cNvSpPr/>
          <p:nvPr>
            <p:ph idx="2" type="sldImg"/>
          </p:nvPr>
        </p:nvSpPr>
        <p:spPr>
          <a:xfrm>
            <a:off x="378178" y="685800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BCE3F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rgbClr val="DBBD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rgbClr val="D1FF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rgbClr val="BCE3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rgbClr val="BCE3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rgbClr val="BCE3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D1F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D1F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D1F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DBB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DBB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DBB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800"/>
              <a:buNone/>
              <a:defRPr sz="3800">
                <a:solidFill>
                  <a:srgbClr val="66666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F4CCCC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D1F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D1F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D1F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D1FFAD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rgbClr val="BCE3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rgbClr val="DBBD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None/>
              <a:defRPr sz="3000">
                <a:solidFill>
                  <a:srgbClr val="6666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  <a:defRPr>
                <a:solidFill>
                  <a:srgbClr val="666666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100"/>
              <a:buChar char="○"/>
              <a:defRPr>
                <a:solidFill>
                  <a:srgbClr val="666666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100"/>
              <a:buChar char="■"/>
              <a:defRPr>
                <a:solidFill>
                  <a:srgbClr val="666666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100"/>
              <a:buChar char="●"/>
              <a:defRPr>
                <a:solidFill>
                  <a:srgbClr val="666666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100"/>
              <a:buChar char="○"/>
              <a:defRPr>
                <a:solidFill>
                  <a:srgbClr val="666666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100"/>
              <a:buChar char="■"/>
              <a:defRPr>
                <a:solidFill>
                  <a:srgbClr val="666666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100"/>
              <a:buChar char="●"/>
              <a:defRPr>
                <a:solidFill>
                  <a:srgbClr val="666666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100"/>
              <a:buChar char="○"/>
              <a:defRPr>
                <a:solidFill>
                  <a:srgbClr val="666666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100"/>
              <a:buChar char="■"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l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DBBDE5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rgbClr val="BCE3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rgbClr val="D1FF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BCE3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BCE3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BCE3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DBB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DBB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DBB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None/>
              <a:defRPr sz="3200">
                <a:solidFill>
                  <a:srgbClr val="66666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/>
          <p:nvPr>
            <p:ph idx="4294967295" type="title"/>
          </p:nvPr>
        </p:nvSpPr>
        <p:spPr>
          <a:xfrm>
            <a:off x="1566750" y="1277100"/>
            <a:ext cx="6010500" cy="2425200"/>
          </a:xfrm>
          <a:prstGeom prst="rect">
            <a:avLst/>
          </a:prstGeom>
          <a:solidFill>
            <a:schemeClr val="dk1"/>
          </a:solidFill>
          <a:ln cap="flat" cmpd="sng" w="228600">
            <a:solidFill>
              <a:srgbClr val="FF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300" lIns="120600" spcFirstLastPara="1" rIns="120600" wrap="square" tIns="60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4304"/>
              </a:buClr>
              <a:buSzPts val="3100"/>
              <a:buFont typeface="Arial"/>
              <a:buNone/>
            </a:pPr>
            <a:r>
              <a:rPr b="1" lang="en" sz="45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RUNNING AN AUCTION USING BLOCKCHAIN</a:t>
            </a:r>
            <a:endParaRPr b="1" sz="45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12"/>
          <p:cNvSpPr txBox="1"/>
          <p:nvPr/>
        </p:nvSpPr>
        <p:spPr>
          <a:xfrm>
            <a:off x="3611100" y="3994225"/>
            <a:ext cx="1921800" cy="357900"/>
          </a:xfrm>
          <a:prstGeom prst="rect">
            <a:avLst/>
          </a:prstGeom>
          <a:noFill/>
          <a:ln cap="flat" cmpd="sng" w="7620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Isha Patel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/>
          <p:nvPr/>
        </p:nvSpPr>
        <p:spPr>
          <a:xfrm>
            <a:off x="914850" y="1603825"/>
            <a:ext cx="7314300" cy="2955600"/>
          </a:xfrm>
          <a:prstGeom prst="rect">
            <a:avLst/>
          </a:prstGeom>
          <a:solidFill>
            <a:schemeClr val="dk1"/>
          </a:solidFill>
          <a:ln cap="flat" cmpd="sng" w="114300">
            <a:solidFill>
              <a:srgbClr val="FF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246875" spcFirstLastPara="1" rIns="0" wrap="square" tIns="237725">
            <a:noAutofit/>
          </a:bodyPr>
          <a:lstStyle/>
          <a:p>
            <a:pPr indent="-317500" lvl="0" marL="457200" marR="155448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"/>
              <a:buChar char="❏"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Open-sourced c</a:t>
            </a:r>
            <a:r>
              <a:rPr b="0" i="0" lang="en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ode was used to set a foundation. </a:t>
            </a:r>
            <a:endParaRPr b="0" i="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155448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"/>
              <a:buChar char="❏"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Remix: Ethereum IDE 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155448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"/>
              <a:buChar char="❏"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Solidity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155448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"/>
              <a:buChar char="❏"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Vickrey auction feature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155448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"/>
              <a:buChar char="❏"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If statement for varied number of bidders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155448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"/>
              <a:buChar char="❏"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Auction was run</a:t>
            </a:r>
            <a:r>
              <a:rPr b="0" i="0" lang="en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multiple times </a:t>
            </a: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b="0" i="0" lang="en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testing.</a:t>
            </a:r>
            <a:endParaRPr b="0" i="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21"/>
          <p:cNvSpPr txBox="1"/>
          <p:nvPr/>
        </p:nvSpPr>
        <p:spPr>
          <a:xfrm>
            <a:off x="924050" y="575800"/>
            <a:ext cx="7314300" cy="681300"/>
          </a:xfrm>
          <a:prstGeom prst="rect">
            <a:avLst/>
          </a:prstGeom>
          <a:solidFill>
            <a:schemeClr val="dk1"/>
          </a:solidFill>
          <a:ln cap="flat" cmpd="sng" w="152400">
            <a:solidFill>
              <a:srgbClr val="FF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7925" lIns="87925" spcFirstLastPara="1" rIns="87925" wrap="square" tIns="87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Procedures</a:t>
            </a:r>
            <a:endParaRPr b="1" i="0" sz="2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0" name="Google Shape;250;p21"/>
          <p:cNvPicPr preferRelativeResize="0"/>
          <p:nvPr/>
        </p:nvPicPr>
        <p:blipFill rotWithShape="1">
          <a:blip r:embed="rId3">
            <a:alphaModFix/>
          </a:blip>
          <a:srcRect b="12206" l="26084" r="31788" t="12447"/>
          <a:stretch/>
        </p:blipFill>
        <p:spPr>
          <a:xfrm>
            <a:off x="5343825" y="2571750"/>
            <a:ext cx="1586436" cy="18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6275" y="1323025"/>
            <a:ext cx="2642452" cy="264245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1"/>
          <p:cNvSpPr txBox="1"/>
          <p:nvPr/>
        </p:nvSpPr>
        <p:spPr>
          <a:xfrm>
            <a:off x="7800050" y="4625400"/>
            <a:ext cx="22137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wikipedia.org</a:t>
            </a:r>
            <a:endParaRPr sz="12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2"/>
          <p:cNvPicPr preferRelativeResize="0"/>
          <p:nvPr/>
        </p:nvPicPr>
        <p:blipFill rotWithShape="1">
          <a:blip r:embed="rId3">
            <a:alphaModFix/>
          </a:blip>
          <a:srcRect b="0" l="0" r="0" t="47221"/>
          <a:stretch/>
        </p:blipFill>
        <p:spPr>
          <a:xfrm>
            <a:off x="4788518" y="295514"/>
            <a:ext cx="3176257" cy="4552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2"/>
          <p:cNvPicPr preferRelativeResize="0"/>
          <p:nvPr/>
        </p:nvPicPr>
        <p:blipFill rotWithShape="1">
          <a:blip r:embed="rId3">
            <a:alphaModFix/>
          </a:blip>
          <a:srcRect b="53113" l="0" r="0" t="0"/>
          <a:stretch/>
        </p:blipFill>
        <p:spPr>
          <a:xfrm>
            <a:off x="1179200" y="273925"/>
            <a:ext cx="3609318" cy="459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 txBox="1"/>
          <p:nvPr/>
        </p:nvSpPr>
        <p:spPr>
          <a:xfrm>
            <a:off x="915375" y="575800"/>
            <a:ext cx="7314300" cy="662700"/>
          </a:xfrm>
          <a:prstGeom prst="rect">
            <a:avLst/>
          </a:prstGeom>
          <a:solidFill>
            <a:schemeClr val="dk1"/>
          </a:solidFill>
          <a:ln cap="flat" cmpd="sng" w="152400">
            <a:solidFill>
              <a:srgbClr val="FF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7925" lIns="87925" spcFirstLastPara="1" rIns="87925" wrap="square" tIns="87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Running the Auction</a:t>
            </a:r>
            <a:endParaRPr b="1" i="0" sz="2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4" name="Google Shape;264;p23"/>
          <p:cNvPicPr preferRelativeResize="0"/>
          <p:nvPr/>
        </p:nvPicPr>
        <p:blipFill rotWithShape="1">
          <a:blip r:embed="rId3">
            <a:alphaModFix/>
          </a:blip>
          <a:srcRect b="16775" l="0" r="0" t="17491"/>
          <a:stretch/>
        </p:blipFill>
        <p:spPr>
          <a:xfrm>
            <a:off x="533400" y="1588425"/>
            <a:ext cx="8077200" cy="29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/>
          <p:nvPr/>
        </p:nvSpPr>
        <p:spPr>
          <a:xfrm>
            <a:off x="915375" y="575800"/>
            <a:ext cx="7314300" cy="662700"/>
          </a:xfrm>
          <a:prstGeom prst="rect">
            <a:avLst/>
          </a:prstGeom>
          <a:solidFill>
            <a:schemeClr val="dk1"/>
          </a:solidFill>
          <a:ln cap="flat" cmpd="sng" w="152400">
            <a:solidFill>
              <a:srgbClr val="FF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7925" lIns="87925" spcFirstLastPara="1" rIns="87925" wrap="square" tIns="87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4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b="1" i="0" sz="2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24"/>
          <p:cNvSpPr txBox="1"/>
          <p:nvPr/>
        </p:nvSpPr>
        <p:spPr>
          <a:xfrm>
            <a:off x="914850" y="1603825"/>
            <a:ext cx="7314300" cy="2955600"/>
          </a:xfrm>
          <a:prstGeom prst="rect">
            <a:avLst/>
          </a:prstGeom>
          <a:solidFill>
            <a:schemeClr val="dk1"/>
          </a:solidFill>
          <a:ln cap="flat" cmpd="sng" w="114300">
            <a:solidFill>
              <a:srgbClr val="FF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246875" spcFirstLastPara="1" rIns="0" wrap="square" tIns="237725">
            <a:noAutofit/>
          </a:bodyPr>
          <a:lstStyle/>
          <a:p>
            <a:pPr indent="-317500" lvl="0" marL="457200" marR="155448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"/>
              <a:buChar char="❏"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If there are no bids placed, the auction would be closed without any ethers spent.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155448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"/>
              <a:buChar char="❏"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If only one bid is placed, then the bidder pays that bid.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155448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"/>
              <a:buChar char="❏"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If more than two bids are placed, then the highest bidder pays the second-highest bid. 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88" y="449926"/>
            <a:ext cx="8619026" cy="424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63" y="559188"/>
            <a:ext cx="8595676" cy="402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"/>
          <p:cNvSpPr txBox="1"/>
          <p:nvPr/>
        </p:nvSpPr>
        <p:spPr>
          <a:xfrm>
            <a:off x="4126100" y="575650"/>
            <a:ext cx="4107600" cy="3987900"/>
          </a:xfrm>
          <a:prstGeom prst="rect">
            <a:avLst/>
          </a:prstGeom>
          <a:solidFill>
            <a:schemeClr val="dk1"/>
          </a:solidFill>
          <a:ln cap="flat" cmpd="sng" w="114300">
            <a:solidFill>
              <a:srgbClr val="FF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246875" spcFirstLastPara="1" rIns="0" wrap="square" tIns="237725">
            <a:noAutofit/>
          </a:bodyPr>
          <a:lstStyle/>
          <a:p>
            <a:pPr indent="-317500" lvl="0" marL="45720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"/>
              <a:buChar char="❏"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The project successfully met the criteria: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"/>
              <a:buChar char="❏"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Smart contract of an auction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"/>
              <a:buChar char="❏"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Addition of Vickrey auction</a:t>
            </a:r>
            <a:endParaRPr b="0" i="0" sz="9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52400" marR="152400" rtl="0" algn="l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27"/>
          <p:cNvSpPr txBox="1"/>
          <p:nvPr/>
        </p:nvSpPr>
        <p:spPr>
          <a:xfrm>
            <a:off x="910500" y="575800"/>
            <a:ext cx="2763300" cy="3987900"/>
          </a:xfrm>
          <a:prstGeom prst="rect">
            <a:avLst/>
          </a:prstGeom>
          <a:solidFill>
            <a:schemeClr val="dk1"/>
          </a:solidFill>
          <a:ln cap="flat" cmpd="sng" w="152400">
            <a:solidFill>
              <a:srgbClr val="FF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7925" lIns="87925" spcFirstLastPara="1" rIns="87925" wrap="square" tIns="87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 i="0" sz="2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/>
          <p:nvPr/>
        </p:nvSpPr>
        <p:spPr>
          <a:xfrm>
            <a:off x="906725" y="1597550"/>
            <a:ext cx="7323000" cy="2969700"/>
          </a:xfrm>
          <a:prstGeom prst="rect">
            <a:avLst/>
          </a:prstGeom>
          <a:solidFill>
            <a:schemeClr val="dk1"/>
          </a:solidFill>
          <a:ln cap="flat" cmpd="sng" w="114300">
            <a:solidFill>
              <a:srgbClr val="FF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246875" spcFirstLastPara="1" rIns="0" wrap="square" tIns="237725">
            <a:noAutofit/>
          </a:bodyPr>
          <a:lstStyle/>
          <a:p>
            <a:pPr indent="-317500" lvl="0" marL="457200" marR="152400" rtl="0" algn="l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"/>
              <a:buChar char="❏"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Third-party timers</a:t>
            </a:r>
            <a:endParaRPr b="0" i="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"/>
              <a:buChar char="❏"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Automatic </a:t>
            </a:r>
            <a:r>
              <a:rPr b="0" i="0" lang="en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closing</a:t>
            </a:r>
            <a:endParaRPr b="0" i="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"/>
              <a:buChar char="❏"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0" i="0" lang="en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ront-end </a:t>
            </a:r>
            <a:endParaRPr b="0" i="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"/>
              <a:buChar char="❏"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="0" i="0" lang="en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ifferent people are the bidders</a:t>
            </a:r>
            <a:endParaRPr b="0" i="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28"/>
          <p:cNvSpPr txBox="1"/>
          <p:nvPr/>
        </p:nvSpPr>
        <p:spPr>
          <a:xfrm>
            <a:off x="906650" y="566275"/>
            <a:ext cx="7323000" cy="684600"/>
          </a:xfrm>
          <a:prstGeom prst="rect">
            <a:avLst/>
          </a:prstGeom>
          <a:solidFill>
            <a:schemeClr val="dk1"/>
          </a:solidFill>
          <a:ln cap="flat" cmpd="sng" w="152400">
            <a:solidFill>
              <a:srgbClr val="FF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7925" lIns="87925" spcFirstLastPara="1" rIns="87925" wrap="square" tIns="87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Future Research</a:t>
            </a:r>
            <a:endParaRPr b="1" i="0" sz="2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3" name="Google Shape;2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950" y="2020200"/>
            <a:ext cx="2124401" cy="212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8"/>
          <p:cNvSpPr txBox="1"/>
          <p:nvPr/>
        </p:nvSpPr>
        <p:spPr>
          <a:xfrm>
            <a:off x="7979025" y="4625400"/>
            <a:ext cx="10740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dlpng.com</a:t>
            </a:r>
            <a:endParaRPr sz="12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 txBox="1"/>
          <p:nvPr>
            <p:ph type="title"/>
          </p:nvPr>
        </p:nvSpPr>
        <p:spPr>
          <a:xfrm>
            <a:off x="1566750" y="1277100"/>
            <a:ext cx="6010500" cy="2425200"/>
          </a:xfrm>
          <a:prstGeom prst="rect">
            <a:avLst/>
          </a:prstGeom>
          <a:solidFill>
            <a:schemeClr val="dk1"/>
          </a:solidFill>
          <a:ln cap="flat" cmpd="sng" w="228600">
            <a:solidFill>
              <a:srgbClr val="FF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300" lIns="120600" spcFirstLastPara="1" rIns="120600" wrap="square" tIns="60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4304"/>
              </a:buClr>
              <a:buSzPts val="3100"/>
              <a:buFont typeface="Arial"/>
              <a:buNone/>
            </a:pPr>
            <a:r>
              <a:rPr b="1" lang="en" sz="45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RUNNING AN AUCTION USING BLOCKCHAIN</a:t>
            </a:r>
            <a:endParaRPr b="1" sz="45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29"/>
          <p:cNvSpPr txBox="1"/>
          <p:nvPr/>
        </p:nvSpPr>
        <p:spPr>
          <a:xfrm>
            <a:off x="3611100" y="3994225"/>
            <a:ext cx="1921800" cy="357900"/>
          </a:xfrm>
          <a:prstGeom prst="rect">
            <a:avLst/>
          </a:prstGeom>
          <a:noFill/>
          <a:ln cap="flat" cmpd="sng" w="7620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Isha Patel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/>
          <p:nvPr/>
        </p:nvSpPr>
        <p:spPr>
          <a:xfrm>
            <a:off x="923550" y="567450"/>
            <a:ext cx="7296900" cy="684900"/>
          </a:xfrm>
          <a:prstGeom prst="rect">
            <a:avLst/>
          </a:prstGeom>
          <a:solidFill>
            <a:schemeClr val="dk1"/>
          </a:solidFill>
          <a:ln cap="flat" cmpd="sng" w="152400">
            <a:solidFill>
              <a:srgbClr val="FF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7925" lIns="87925" spcFirstLastPara="1" rIns="87925" wrap="square" tIns="87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4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Purpose</a:t>
            </a:r>
            <a:endParaRPr b="1" i="0" sz="2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13"/>
          <p:cNvSpPr txBox="1"/>
          <p:nvPr/>
        </p:nvSpPr>
        <p:spPr>
          <a:xfrm>
            <a:off x="923550" y="1603700"/>
            <a:ext cx="7296900" cy="2959800"/>
          </a:xfrm>
          <a:prstGeom prst="rect">
            <a:avLst/>
          </a:prstGeom>
          <a:solidFill>
            <a:schemeClr val="dk1"/>
          </a:solidFill>
          <a:ln cap="flat" cmpd="sng" w="114300">
            <a:solidFill>
              <a:srgbClr val="FF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246875" spcFirstLastPara="1" rIns="0" wrap="square" tIns="237725">
            <a:noAutofit/>
          </a:bodyPr>
          <a:lstStyle/>
          <a:p>
            <a:pPr indent="-317500" lvl="0" marL="45720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"/>
              <a:buChar char="❏"/>
            </a:pPr>
            <a:r>
              <a:rPr b="0" i="0" lang="en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Blockchain is a fairly new technology</a:t>
            </a: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"/>
              <a:buChar char="❏"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0" i="0" lang="en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merged with BitCoin</a:t>
            </a:r>
            <a:endParaRPr b="0" i="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"/>
              <a:buChar char="❏"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Not widely known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"/>
              <a:buChar char="❏"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</a:t>
            </a:r>
            <a:r>
              <a:rPr b="0" i="0" lang="en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uses of blockchain.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"/>
              <a:buChar char="❏"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b="0" i="0" lang="en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sed to manage an auction 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"/>
              <a:buChar char="❏"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Safe, secure, and accurate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4" name="Google Shape;134;p13"/>
          <p:cNvPicPr preferRelativeResize="0"/>
          <p:nvPr/>
        </p:nvPicPr>
        <p:blipFill rotWithShape="1">
          <a:blip r:embed="rId3">
            <a:alphaModFix/>
          </a:blip>
          <a:srcRect b="4614" l="13034" r="13034" t="7650"/>
          <a:stretch/>
        </p:blipFill>
        <p:spPr>
          <a:xfrm>
            <a:off x="5558125" y="1991025"/>
            <a:ext cx="2162725" cy="218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/>
          <p:nvPr/>
        </p:nvSpPr>
        <p:spPr>
          <a:xfrm>
            <a:off x="7767950" y="4615250"/>
            <a:ext cx="12510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hiclipart.com</a:t>
            </a:r>
            <a:endParaRPr sz="12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4116675" y="575725"/>
            <a:ext cx="4116900" cy="3987900"/>
          </a:xfrm>
          <a:prstGeom prst="rect">
            <a:avLst/>
          </a:prstGeom>
          <a:solidFill>
            <a:schemeClr val="dk1"/>
          </a:solidFill>
          <a:ln cap="flat" cmpd="sng" w="114300">
            <a:solidFill>
              <a:srgbClr val="FF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246875" spcFirstLastPara="1" rIns="0" wrap="square" tIns="237725">
            <a:noAutofit/>
          </a:bodyPr>
          <a:lstStyle/>
          <a:p>
            <a:pPr indent="-317500" lvl="0" marL="45720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"/>
              <a:buChar char="❏"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The goal was to build a s</a:t>
            </a: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mart contract of a blockchain-based auction.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"/>
              <a:buChar char="❏"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Addition of the Vickrey auction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"/>
              <a:buChar char="❏"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Highest bidder pays second-highest bid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52400" marR="152400" rtl="0" algn="l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52400" marR="152400" rtl="0" algn="l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910500" y="575800"/>
            <a:ext cx="2744700" cy="3987900"/>
          </a:xfrm>
          <a:prstGeom prst="rect">
            <a:avLst/>
          </a:prstGeom>
          <a:solidFill>
            <a:schemeClr val="dk1"/>
          </a:solidFill>
          <a:ln cap="flat" cmpd="sng" w="152400">
            <a:solidFill>
              <a:srgbClr val="FF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7925" lIns="87925" spcFirstLastPara="1" rIns="87925" wrap="square" tIns="87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4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Goal</a:t>
            </a:r>
            <a:endParaRPr b="1" i="0" sz="2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/>
        </p:nvSpPr>
        <p:spPr>
          <a:xfrm>
            <a:off x="923550" y="436125"/>
            <a:ext cx="2741100" cy="2154900"/>
          </a:xfrm>
          <a:prstGeom prst="rect">
            <a:avLst/>
          </a:prstGeom>
          <a:solidFill>
            <a:schemeClr val="dk1"/>
          </a:solidFill>
          <a:ln cap="flat" cmpd="sng" w="152400">
            <a:solidFill>
              <a:srgbClr val="FF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7925" lIns="87925" spcFirstLastPara="1" rIns="87925" wrap="square" tIns="87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400" u="sng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Blockchain</a:t>
            </a:r>
            <a:endParaRPr b="1" sz="2400" u="sng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4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What is that?</a:t>
            </a:r>
            <a:endParaRPr b="1" i="0" sz="2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923550" y="2939150"/>
            <a:ext cx="3877800" cy="1690200"/>
          </a:xfrm>
          <a:prstGeom prst="rect">
            <a:avLst/>
          </a:prstGeom>
          <a:solidFill>
            <a:schemeClr val="dk1"/>
          </a:solidFill>
          <a:ln cap="flat" cmpd="sng" w="114300">
            <a:solidFill>
              <a:srgbClr val="FF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246875" spcFirstLastPara="1" rIns="0" wrap="square" tIns="237725">
            <a:noAutofit/>
          </a:bodyPr>
          <a:lstStyle/>
          <a:p>
            <a:pPr indent="0" lvl="0" marL="0" marR="1524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A blockchain is a digital ledger that records all transactions and stores each transaction as immutable blocks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4875" y="943438"/>
            <a:ext cx="3088049" cy="325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/>
        </p:nvSpPr>
        <p:spPr>
          <a:xfrm>
            <a:off x="923550" y="567450"/>
            <a:ext cx="7296900" cy="684900"/>
          </a:xfrm>
          <a:prstGeom prst="rect">
            <a:avLst/>
          </a:prstGeom>
          <a:solidFill>
            <a:schemeClr val="dk1"/>
          </a:solidFill>
          <a:ln cap="flat" cmpd="sng" w="152400">
            <a:solidFill>
              <a:srgbClr val="FF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7925" lIns="87925" spcFirstLastPara="1" rIns="87925" wrap="square" tIns="87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4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Decentralized</a:t>
            </a:r>
            <a:endParaRPr b="1" i="0" sz="2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923550" y="1603700"/>
            <a:ext cx="7296900" cy="2959800"/>
          </a:xfrm>
          <a:prstGeom prst="rect">
            <a:avLst/>
          </a:prstGeom>
          <a:solidFill>
            <a:schemeClr val="dk1"/>
          </a:solidFill>
          <a:ln cap="flat" cmpd="sng" w="114300">
            <a:solidFill>
              <a:srgbClr val="FF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246875" spcFirstLastPara="1" rIns="0" wrap="square" tIns="237725">
            <a:noAutofit/>
          </a:bodyPr>
          <a:lstStyle/>
          <a:p>
            <a:pPr indent="-317500" lvl="0" marL="45720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"/>
              <a:buChar char="❏"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Data is distributed throughout the whole network.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"/>
              <a:buChar char="❏"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 central authority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"/>
              <a:buChar char="❏"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Ledger visible to network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"/>
              <a:buChar char="❏"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rivate i</a:t>
            </a: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ndividual identities 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6732375" y="4610600"/>
            <a:ext cx="22452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flaticon.com/authors/ddara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5930226" y="2267624"/>
            <a:ext cx="1624878" cy="1631950"/>
          </a:xfrm>
          <a:prstGeom prst="rect">
            <a:avLst/>
          </a:prstGeom>
          <a:noFill/>
          <a:ln>
            <a:noFill/>
          </a:ln>
          <a:effectLst>
            <a:outerShdw rotWithShape="0" algn="bl" dir="10800000" dist="9525">
              <a:srgbClr val="000000">
                <a:alpha val="6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/>
        </p:nvSpPr>
        <p:spPr>
          <a:xfrm>
            <a:off x="923550" y="567450"/>
            <a:ext cx="7296900" cy="684900"/>
          </a:xfrm>
          <a:prstGeom prst="rect">
            <a:avLst/>
          </a:prstGeom>
          <a:solidFill>
            <a:schemeClr val="dk1"/>
          </a:solidFill>
          <a:ln cap="flat" cmpd="sng" w="152400">
            <a:solidFill>
              <a:srgbClr val="FF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7925" lIns="87925" spcFirstLastPara="1" rIns="87925" wrap="square" tIns="87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4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Immutable</a:t>
            </a:r>
            <a:endParaRPr b="1" i="0" sz="2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923550" y="1603700"/>
            <a:ext cx="7296900" cy="2959800"/>
          </a:xfrm>
          <a:prstGeom prst="rect">
            <a:avLst/>
          </a:prstGeom>
          <a:solidFill>
            <a:schemeClr val="dk1"/>
          </a:solidFill>
          <a:ln cap="flat" cmpd="sng" w="114300">
            <a:solidFill>
              <a:srgbClr val="FF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246875" spcFirstLastPara="1" rIns="0" wrap="square" tIns="237725">
            <a:noAutofit/>
          </a:bodyPr>
          <a:lstStyle/>
          <a:p>
            <a:pPr indent="-317500" lvl="0" marL="45720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"/>
              <a:buChar char="❏"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Blocks are connected by their hashes.</a:t>
            </a: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"/>
              <a:buChar char="❏"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Hashing: generating a fixed-length output from a given input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"/>
              <a:buChar char="❏"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Hash: the output value generated from an input value that was put through a hash function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"/>
              <a:buChar char="❏"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Hashing makes it almost impossible to alter the ledger.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/>
        </p:nvSpPr>
        <p:spPr>
          <a:xfrm>
            <a:off x="923550" y="567450"/>
            <a:ext cx="7296900" cy="684900"/>
          </a:xfrm>
          <a:prstGeom prst="rect">
            <a:avLst/>
          </a:prstGeom>
          <a:solidFill>
            <a:schemeClr val="dk1"/>
          </a:solidFill>
          <a:ln cap="flat" cmpd="sng" w="152400">
            <a:solidFill>
              <a:srgbClr val="FF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7925" lIns="87925" spcFirstLastPara="1" rIns="87925" wrap="square" tIns="87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4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Hashing</a:t>
            </a:r>
            <a:endParaRPr b="1" i="0" sz="2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923550" y="1603700"/>
            <a:ext cx="7296900" cy="2959800"/>
          </a:xfrm>
          <a:prstGeom prst="rect">
            <a:avLst/>
          </a:prstGeom>
          <a:solidFill>
            <a:schemeClr val="dk1"/>
          </a:solidFill>
          <a:ln cap="flat" cmpd="sng" w="114300">
            <a:solidFill>
              <a:srgbClr val="FF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246875" spcFirstLastPara="1" rIns="0" wrap="square" tIns="237725">
            <a:noAutofit/>
          </a:bodyPr>
          <a:lstStyle/>
          <a:p>
            <a:pPr indent="0" lvl="0" marL="0" marR="155448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9" name="Google Shape;169;p18"/>
          <p:cNvGrpSpPr/>
          <p:nvPr/>
        </p:nvGrpSpPr>
        <p:grpSpPr>
          <a:xfrm>
            <a:off x="1008399" y="1701090"/>
            <a:ext cx="2336499" cy="2765022"/>
            <a:chOff x="1118224" y="283725"/>
            <a:chExt cx="2090826" cy="4076400"/>
          </a:xfrm>
        </p:grpSpPr>
        <p:sp>
          <p:nvSpPr>
            <p:cNvPr id="170" name="Google Shape;170;p18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1234779" y="661559"/>
              <a:ext cx="1815000" cy="18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666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Block A</a:t>
              </a:r>
              <a:endParaRPr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666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John: -500 BTC</a:t>
              </a:r>
              <a:endParaRPr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666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Karen: +500 BTC</a:t>
              </a:r>
              <a:endParaRPr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1148442" y="3118976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Y72</a:t>
              </a:r>
              <a:endPara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75" name="Google Shape;175;p18"/>
          <p:cNvGrpSpPr/>
          <p:nvPr/>
        </p:nvGrpSpPr>
        <p:grpSpPr>
          <a:xfrm>
            <a:off x="5799093" y="1701090"/>
            <a:ext cx="2336499" cy="2765022"/>
            <a:chOff x="1118224" y="283725"/>
            <a:chExt cx="2090826" cy="4076400"/>
          </a:xfrm>
        </p:grpSpPr>
        <p:sp>
          <p:nvSpPr>
            <p:cNvPr id="176" name="Google Shape;176;p18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18"/>
          <p:cNvGrpSpPr/>
          <p:nvPr/>
        </p:nvGrpSpPr>
        <p:grpSpPr>
          <a:xfrm>
            <a:off x="3403746" y="1701090"/>
            <a:ext cx="2336499" cy="2765022"/>
            <a:chOff x="1118224" y="283725"/>
            <a:chExt cx="2090826" cy="4076400"/>
          </a:xfrm>
        </p:grpSpPr>
        <p:sp>
          <p:nvSpPr>
            <p:cNvPr id="180" name="Google Shape;180;p18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1148442" y="3118976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5H8</a:t>
              </a:r>
              <a:endPara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84" name="Google Shape;184;p18"/>
          <p:cNvSpPr/>
          <p:nvPr/>
        </p:nvSpPr>
        <p:spPr>
          <a:xfrm>
            <a:off x="5866702" y="3644740"/>
            <a:ext cx="22689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9L6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3557850" y="1917625"/>
            <a:ext cx="20283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Block B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Susan: -200 BTC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Karen: +200 BTC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Y72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18"/>
          <p:cNvSpPr/>
          <p:nvPr/>
        </p:nvSpPr>
        <p:spPr>
          <a:xfrm>
            <a:off x="5987000" y="1957404"/>
            <a:ext cx="2028300" cy="12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Block C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Karen: -1000 BTC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Chris: +1000 BTC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5H8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7" name="Google Shape;187;p18"/>
          <p:cNvCxnSpPr/>
          <p:nvPr/>
        </p:nvCxnSpPr>
        <p:spPr>
          <a:xfrm flipH="1" rot="10800000">
            <a:off x="2618850" y="3085775"/>
            <a:ext cx="1667400" cy="8007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18"/>
          <p:cNvCxnSpPr/>
          <p:nvPr/>
        </p:nvCxnSpPr>
        <p:spPr>
          <a:xfrm flipH="1" rot="10800000">
            <a:off x="5041550" y="3085775"/>
            <a:ext cx="1667400" cy="8007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/>
        </p:nvSpPr>
        <p:spPr>
          <a:xfrm>
            <a:off x="923550" y="567450"/>
            <a:ext cx="7296900" cy="684900"/>
          </a:xfrm>
          <a:prstGeom prst="rect">
            <a:avLst/>
          </a:prstGeom>
          <a:solidFill>
            <a:schemeClr val="dk1"/>
          </a:solidFill>
          <a:ln cap="flat" cmpd="sng" w="152400">
            <a:solidFill>
              <a:srgbClr val="FF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7925" lIns="87925" spcFirstLastPara="1" rIns="87925" wrap="square" tIns="87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4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Hashing</a:t>
            </a:r>
            <a:endParaRPr b="1" i="0" sz="2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923550" y="1603700"/>
            <a:ext cx="7296900" cy="2959800"/>
          </a:xfrm>
          <a:prstGeom prst="rect">
            <a:avLst/>
          </a:prstGeom>
          <a:solidFill>
            <a:schemeClr val="dk1"/>
          </a:solidFill>
          <a:ln cap="flat" cmpd="sng" w="114300">
            <a:solidFill>
              <a:srgbClr val="FF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246875" spcFirstLastPara="1" rIns="0" wrap="square" tIns="237725">
            <a:noAutofit/>
          </a:bodyPr>
          <a:lstStyle/>
          <a:p>
            <a:pPr indent="0" lvl="0" marL="0" marR="155448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5" name="Google Shape;195;p19"/>
          <p:cNvGrpSpPr/>
          <p:nvPr/>
        </p:nvGrpSpPr>
        <p:grpSpPr>
          <a:xfrm>
            <a:off x="1008399" y="1701090"/>
            <a:ext cx="2336499" cy="2765022"/>
            <a:chOff x="1118224" y="283725"/>
            <a:chExt cx="2090826" cy="4076400"/>
          </a:xfrm>
        </p:grpSpPr>
        <p:sp>
          <p:nvSpPr>
            <p:cNvPr id="196" name="Google Shape;196;p19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1234779" y="661559"/>
              <a:ext cx="1815000" cy="18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666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Block A</a:t>
              </a:r>
              <a:endParaRPr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666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John: -600 BTC</a:t>
              </a:r>
              <a:endParaRPr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666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Karen: +600 BTC</a:t>
              </a:r>
              <a:endParaRPr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9" name="Google Shape;199;p19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1148442" y="3118976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4WQ</a:t>
              </a:r>
              <a:endPara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01" name="Google Shape;201;p19"/>
          <p:cNvGrpSpPr/>
          <p:nvPr/>
        </p:nvGrpSpPr>
        <p:grpSpPr>
          <a:xfrm>
            <a:off x="5799093" y="1701090"/>
            <a:ext cx="2336499" cy="2765022"/>
            <a:chOff x="1118224" y="283725"/>
            <a:chExt cx="2090826" cy="4076400"/>
          </a:xfrm>
        </p:grpSpPr>
        <p:sp>
          <p:nvSpPr>
            <p:cNvPr id="202" name="Google Shape;202;p19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19"/>
          <p:cNvGrpSpPr/>
          <p:nvPr/>
        </p:nvGrpSpPr>
        <p:grpSpPr>
          <a:xfrm>
            <a:off x="3403746" y="1701090"/>
            <a:ext cx="2336499" cy="2765022"/>
            <a:chOff x="1118224" y="283725"/>
            <a:chExt cx="2090826" cy="4076400"/>
          </a:xfrm>
        </p:grpSpPr>
        <p:sp>
          <p:nvSpPr>
            <p:cNvPr id="206" name="Google Shape;206;p19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1148442" y="3118976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5H8</a:t>
              </a:r>
              <a:endPara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10" name="Google Shape;210;p19"/>
          <p:cNvSpPr/>
          <p:nvPr/>
        </p:nvSpPr>
        <p:spPr>
          <a:xfrm>
            <a:off x="5866702" y="3644740"/>
            <a:ext cx="22689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9L6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3557850" y="1917625"/>
            <a:ext cx="20283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Block B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Susan: -200 BTC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Karen: +200 BTC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Y72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5987000" y="1957404"/>
            <a:ext cx="2028300" cy="12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Block C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Karen: -1000 BTC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Chris: +1000 BTC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5H8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347900" y="2882600"/>
            <a:ext cx="448200" cy="207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1887300" y="3859850"/>
            <a:ext cx="578700" cy="306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5" name="Google Shape;215;p19"/>
          <p:cNvCxnSpPr/>
          <p:nvPr/>
        </p:nvCxnSpPr>
        <p:spPr>
          <a:xfrm flipH="1" rot="10800000">
            <a:off x="2618850" y="3085775"/>
            <a:ext cx="1667400" cy="80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19"/>
          <p:cNvCxnSpPr/>
          <p:nvPr/>
        </p:nvCxnSpPr>
        <p:spPr>
          <a:xfrm flipH="1" rot="10800000">
            <a:off x="4966150" y="3085775"/>
            <a:ext cx="1667400" cy="8007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/>
          <p:nvPr/>
        </p:nvSpPr>
        <p:spPr>
          <a:xfrm>
            <a:off x="923550" y="567450"/>
            <a:ext cx="7296900" cy="684900"/>
          </a:xfrm>
          <a:prstGeom prst="rect">
            <a:avLst/>
          </a:prstGeom>
          <a:solidFill>
            <a:schemeClr val="dk1"/>
          </a:solidFill>
          <a:ln cap="flat" cmpd="sng" w="152400">
            <a:solidFill>
              <a:srgbClr val="FF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7925" lIns="87925" spcFirstLastPara="1" rIns="87925" wrap="square" tIns="87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4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51% Attack</a:t>
            </a:r>
            <a:endParaRPr b="1" i="0" sz="2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0"/>
          <p:cNvSpPr txBox="1"/>
          <p:nvPr/>
        </p:nvSpPr>
        <p:spPr>
          <a:xfrm>
            <a:off x="923550" y="1603700"/>
            <a:ext cx="7296900" cy="2959800"/>
          </a:xfrm>
          <a:prstGeom prst="rect">
            <a:avLst/>
          </a:prstGeom>
          <a:solidFill>
            <a:schemeClr val="dk1"/>
          </a:solidFill>
          <a:ln cap="flat" cmpd="sng" w="114300">
            <a:solidFill>
              <a:srgbClr val="FFE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246875" spcFirstLastPara="1" rIns="0" wrap="square" tIns="237725">
            <a:noAutofit/>
          </a:bodyPr>
          <a:lstStyle/>
          <a:p>
            <a:pPr indent="-317500" lvl="0" marL="45720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"/>
              <a:buChar char="❏"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51% of the network can topple a blockchain.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"/>
              <a:buChar char="❏"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Has happened, but is rare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"/>
              <a:buChar char="❏"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Not likely in a blockchain owned by one company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20"/>
          <p:cNvSpPr/>
          <p:nvPr/>
        </p:nvSpPr>
        <p:spPr>
          <a:xfrm>
            <a:off x="1429450" y="3165200"/>
            <a:ext cx="695100" cy="456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Block 43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0"/>
          <p:cNvSpPr/>
          <p:nvPr/>
        </p:nvSpPr>
        <p:spPr>
          <a:xfrm>
            <a:off x="2547452" y="3165200"/>
            <a:ext cx="695100" cy="456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Block 44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20"/>
          <p:cNvSpPr/>
          <p:nvPr/>
        </p:nvSpPr>
        <p:spPr>
          <a:xfrm>
            <a:off x="3665454" y="3165200"/>
            <a:ext cx="695100" cy="456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Block 45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0"/>
          <p:cNvSpPr/>
          <p:nvPr/>
        </p:nvSpPr>
        <p:spPr>
          <a:xfrm>
            <a:off x="4783456" y="3165200"/>
            <a:ext cx="695100" cy="456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Block 46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20"/>
          <p:cNvSpPr/>
          <p:nvPr/>
        </p:nvSpPr>
        <p:spPr>
          <a:xfrm>
            <a:off x="5901458" y="3165200"/>
            <a:ext cx="695100" cy="456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Block 47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0"/>
          <p:cNvSpPr/>
          <p:nvPr/>
        </p:nvSpPr>
        <p:spPr>
          <a:xfrm>
            <a:off x="2547439" y="3916827"/>
            <a:ext cx="695100" cy="45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Block 44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20"/>
          <p:cNvSpPr/>
          <p:nvPr/>
        </p:nvSpPr>
        <p:spPr>
          <a:xfrm>
            <a:off x="3665441" y="3916827"/>
            <a:ext cx="695100" cy="45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Block 45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20"/>
          <p:cNvSpPr/>
          <p:nvPr/>
        </p:nvSpPr>
        <p:spPr>
          <a:xfrm>
            <a:off x="7019447" y="3916827"/>
            <a:ext cx="695100" cy="45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Block 48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20"/>
          <p:cNvSpPr/>
          <p:nvPr/>
        </p:nvSpPr>
        <p:spPr>
          <a:xfrm>
            <a:off x="4783443" y="3916827"/>
            <a:ext cx="695100" cy="45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Block 46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20"/>
          <p:cNvSpPr/>
          <p:nvPr/>
        </p:nvSpPr>
        <p:spPr>
          <a:xfrm>
            <a:off x="5901445" y="3916827"/>
            <a:ext cx="695100" cy="45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Block 47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3" name="Google Shape;233;p20"/>
          <p:cNvCxnSpPr>
            <a:stCxn id="223" idx="3"/>
            <a:endCxn id="224" idx="1"/>
          </p:cNvCxnSpPr>
          <p:nvPr/>
        </p:nvCxnSpPr>
        <p:spPr>
          <a:xfrm>
            <a:off x="2124550" y="3393200"/>
            <a:ext cx="423000" cy="0"/>
          </a:xfrm>
          <a:prstGeom prst="straightConnector1">
            <a:avLst/>
          </a:prstGeom>
          <a:noFill/>
          <a:ln cap="flat" cmpd="sng" w="9525">
            <a:solidFill>
              <a:srgbClr val="56555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0"/>
          <p:cNvCxnSpPr/>
          <p:nvPr/>
        </p:nvCxnSpPr>
        <p:spPr>
          <a:xfrm>
            <a:off x="3242525" y="3393200"/>
            <a:ext cx="423000" cy="0"/>
          </a:xfrm>
          <a:prstGeom prst="straightConnector1">
            <a:avLst/>
          </a:prstGeom>
          <a:noFill/>
          <a:ln cap="flat" cmpd="sng" w="9525">
            <a:solidFill>
              <a:srgbClr val="56555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0"/>
          <p:cNvCxnSpPr/>
          <p:nvPr/>
        </p:nvCxnSpPr>
        <p:spPr>
          <a:xfrm>
            <a:off x="4360500" y="3393200"/>
            <a:ext cx="423000" cy="0"/>
          </a:xfrm>
          <a:prstGeom prst="straightConnector1">
            <a:avLst/>
          </a:prstGeom>
          <a:noFill/>
          <a:ln cap="flat" cmpd="sng" w="9525">
            <a:solidFill>
              <a:srgbClr val="56555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0"/>
          <p:cNvCxnSpPr/>
          <p:nvPr/>
        </p:nvCxnSpPr>
        <p:spPr>
          <a:xfrm>
            <a:off x="5478550" y="3393200"/>
            <a:ext cx="423000" cy="0"/>
          </a:xfrm>
          <a:prstGeom prst="straightConnector1">
            <a:avLst/>
          </a:prstGeom>
          <a:noFill/>
          <a:ln cap="flat" cmpd="sng" w="9525">
            <a:solidFill>
              <a:srgbClr val="56555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0"/>
          <p:cNvCxnSpPr/>
          <p:nvPr/>
        </p:nvCxnSpPr>
        <p:spPr>
          <a:xfrm>
            <a:off x="3242525" y="4144825"/>
            <a:ext cx="423000" cy="0"/>
          </a:xfrm>
          <a:prstGeom prst="straightConnector1">
            <a:avLst/>
          </a:prstGeom>
          <a:noFill/>
          <a:ln cap="flat" cmpd="sng" w="9525">
            <a:solidFill>
              <a:srgbClr val="56555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0"/>
          <p:cNvCxnSpPr/>
          <p:nvPr/>
        </p:nvCxnSpPr>
        <p:spPr>
          <a:xfrm>
            <a:off x="4360500" y="4144825"/>
            <a:ext cx="423000" cy="0"/>
          </a:xfrm>
          <a:prstGeom prst="straightConnector1">
            <a:avLst/>
          </a:prstGeom>
          <a:noFill/>
          <a:ln cap="flat" cmpd="sng" w="9525">
            <a:solidFill>
              <a:srgbClr val="56555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0"/>
          <p:cNvCxnSpPr/>
          <p:nvPr/>
        </p:nvCxnSpPr>
        <p:spPr>
          <a:xfrm>
            <a:off x="5478500" y="4144825"/>
            <a:ext cx="423000" cy="0"/>
          </a:xfrm>
          <a:prstGeom prst="straightConnector1">
            <a:avLst/>
          </a:prstGeom>
          <a:noFill/>
          <a:ln cap="flat" cmpd="sng" w="9525">
            <a:solidFill>
              <a:srgbClr val="56555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0"/>
          <p:cNvCxnSpPr/>
          <p:nvPr/>
        </p:nvCxnSpPr>
        <p:spPr>
          <a:xfrm>
            <a:off x="6596550" y="4144825"/>
            <a:ext cx="423000" cy="0"/>
          </a:xfrm>
          <a:prstGeom prst="straightConnector1">
            <a:avLst/>
          </a:prstGeom>
          <a:noFill/>
          <a:ln cap="flat" cmpd="sng" w="9525">
            <a:solidFill>
              <a:srgbClr val="56555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0"/>
          <p:cNvCxnSpPr/>
          <p:nvPr/>
        </p:nvCxnSpPr>
        <p:spPr>
          <a:xfrm>
            <a:off x="2124550" y="4144825"/>
            <a:ext cx="423000" cy="0"/>
          </a:xfrm>
          <a:prstGeom prst="straightConnector1">
            <a:avLst/>
          </a:prstGeom>
          <a:noFill/>
          <a:ln cap="flat" cmpd="sng" w="9525">
            <a:solidFill>
              <a:srgbClr val="56555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0"/>
          <p:cNvCxnSpPr/>
          <p:nvPr/>
        </p:nvCxnSpPr>
        <p:spPr>
          <a:xfrm rot="10800000">
            <a:off x="1780458" y="4144815"/>
            <a:ext cx="3441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0"/>
          <p:cNvCxnSpPr/>
          <p:nvPr/>
        </p:nvCxnSpPr>
        <p:spPr>
          <a:xfrm rot="10800000">
            <a:off x="1777100" y="3632250"/>
            <a:ext cx="5700" cy="512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F4CCCC"/>
      </a:lt1>
      <a:dk2>
        <a:srgbClr val="BCE3F9"/>
      </a:dk2>
      <a:lt2>
        <a:srgbClr val="DBBDE5"/>
      </a:lt2>
      <a:accent1>
        <a:srgbClr val="D1FFAD"/>
      </a:accent1>
      <a:accent2>
        <a:srgbClr val="D9563F"/>
      </a:accent2>
      <a:accent3>
        <a:srgbClr val="F4CCCC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