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handoutMasterIdLst>
    <p:handoutMasterId r:id="rId70"/>
  </p:handoutMasterIdLst>
  <p:sldIdLst>
    <p:sldId id="256" r:id="rId2"/>
    <p:sldId id="277" r:id="rId3"/>
    <p:sldId id="274" r:id="rId4"/>
    <p:sldId id="278" r:id="rId5"/>
    <p:sldId id="279" r:id="rId6"/>
    <p:sldId id="280" r:id="rId7"/>
    <p:sldId id="281" r:id="rId8"/>
    <p:sldId id="282" r:id="rId9"/>
    <p:sldId id="411" r:id="rId10"/>
    <p:sldId id="283" r:id="rId11"/>
    <p:sldId id="284" r:id="rId12"/>
    <p:sldId id="285" r:id="rId13"/>
    <p:sldId id="288" r:id="rId14"/>
    <p:sldId id="289" r:id="rId15"/>
    <p:sldId id="290" r:id="rId16"/>
    <p:sldId id="291" r:id="rId17"/>
    <p:sldId id="292" r:id="rId18"/>
    <p:sldId id="295" r:id="rId19"/>
    <p:sldId id="409" r:id="rId20"/>
    <p:sldId id="300" r:id="rId21"/>
    <p:sldId id="293" r:id="rId22"/>
    <p:sldId id="296" r:id="rId23"/>
    <p:sldId id="297" r:id="rId24"/>
    <p:sldId id="298" r:id="rId25"/>
    <p:sldId id="299" r:id="rId26"/>
    <p:sldId id="301" r:id="rId27"/>
    <p:sldId id="305" r:id="rId28"/>
    <p:sldId id="308" r:id="rId29"/>
    <p:sldId id="306" r:id="rId30"/>
    <p:sldId id="307" r:id="rId31"/>
    <p:sldId id="303" r:id="rId32"/>
    <p:sldId id="424" r:id="rId33"/>
    <p:sldId id="425" r:id="rId34"/>
    <p:sldId id="315" r:id="rId35"/>
    <p:sldId id="309" r:id="rId36"/>
    <p:sldId id="310" r:id="rId37"/>
    <p:sldId id="311" r:id="rId38"/>
    <p:sldId id="312" r:id="rId39"/>
    <p:sldId id="316" r:id="rId40"/>
    <p:sldId id="317" r:id="rId41"/>
    <p:sldId id="318" r:id="rId42"/>
    <p:sldId id="320" r:id="rId43"/>
    <p:sldId id="330" r:id="rId44"/>
    <p:sldId id="324" r:id="rId45"/>
    <p:sldId id="325" r:id="rId46"/>
    <p:sldId id="331" r:id="rId47"/>
    <p:sldId id="351" r:id="rId48"/>
    <p:sldId id="352" r:id="rId49"/>
    <p:sldId id="353" r:id="rId50"/>
    <p:sldId id="363" r:id="rId51"/>
    <p:sldId id="364" r:id="rId52"/>
    <p:sldId id="365" r:id="rId53"/>
    <p:sldId id="366" r:id="rId54"/>
    <p:sldId id="426" r:id="rId55"/>
    <p:sldId id="427" r:id="rId56"/>
    <p:sldId id="428" r:id="rId57"/>
    <p:sldId id="429" r:id="rId58"/>
    <p:sldId id="430" r:id="rId59"/>
    <p:sldId id="431" r:id="rId60"/>
    <p:sldId id="432" r:id="rId61"/>
    <p:sldId id="433" r:id="rId62"/>
    <p:sldId id="434" r:id="rId63"/>
    <p:sldId id="367" r:id="rId64"/>
    <p:sldId id="368" r:id="rId65"/>
    <p:sldId id="369" r:id="rId66"/>
    <p:sldId id="370" r:id="rId67"/>
    <p:sldId id="37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27B45-C64E-47B8-A47B-8B6E6FCC8DE5}" type="datetimeFigureOut">
              <a:rPr lang="en-US" smtClean="0"/>
              <a:t>02-Feb-18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9DE8CF-A7AF-49FA-B1AC-3CDE948F8A95}" type="slidenum">
              <a:rPr lang="en-US" smtClean="0"/>
              <a:t>‹#›</a:t>
            </a:fld>
            <a:endParaRPr lang="en-US"/>
          </a:p>
        </p:txBody>
      </p:sp>
    </p:spTree>
    <p:extLst>
      <p:ext uri="{BB962C8B-B14F-4D97-AF65-F5344CB8AC3E}">
        <p14:creationId xmlns:p14="http://schemas.microsoft.com/office/powerpoint/2010/main" val="7781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F9760-D9A2-458C-B47A-D6AB52E7B3FB}" type="datetimeFigureOut">
              <a:rPr lang="en-US" smtClean="0"/>
              <a:pPr/>
              <a:t>02-Feb-18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18A5F-BEC9-466B-A3AC-F5D230AB91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030E987-0576-4768-94B8-5C8FDAA5DB43}" type="datetimeFigureOut">
              <a:rPr lang="en-US" smtClean="0"/>
              <a:pPr/>
              <a:t>02-Feb-18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02E1E8A-D6BB-4080-B187-966674C58BC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1E8A-D6BB-4080-B187-966674C58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1E8A-D6BB-4080-B187-966674C58BC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1E8A-D6BB-4080-B187-966674C58BC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02E1E8A-D6BB-4080-B187-966674C58BC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30E987-0576-4768-94B8-5C8FDAA5DB43}" type="datetimeFigureOut">
              <a:rPr lang="en-US" smtClean="0"/>
              <a:pPr/>
              <a:t>02-Feb-18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1E8A-D6BB-4080-B187-966674C58BC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030E987-0576-4768-94B8-5C8FDAA5DB43}" type="datetimeFigureOut">
              <a:rPr lang="en-US" smtClean="0"/>
              <a:pPr/>
              <a:t>02-Feb-18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E1E8A-D6BB-4080-B187-966674C58BC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30E987-0576-4768-94B8-5C8FDAA5DB43}" type="datetimeFigureOut">
              <a:rPr lang="en-US" smtClean="0"/>
              <a:pPr/>
              <a:t>02-Feb-18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E1E8A-D6BB-4080-B187-966674C58BC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0E987-0576-4768-94B8-5C8FDAA5DB43}" type="datetimeFigureOut">
              <a:rPr lang="en-US" smtClean="0"/>
              <a:pPr/>
              <a:t>02-Feb-18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E1E8A-D6BB-4080-B187-966674C58BC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30E987-0576-4768-94B8-5C8FDAA5DB43}" type="datetimeFigureOut">
              <a:rPr lang="en-US" smtClean="0"/>
              <a:pPr/>
              <a:t>02-Feb-18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1E8A-D6BB-4080-B187-966674C58BC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30E987-0576-4768-94B8-5C8FDAA5DB43}" type="datetimeFigureOut">
              <a:rPr lang="en-US" smtClean="0"/>
              <a:pPr/>
              <a:t>02-Feb-18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1E8A-D6BB-4080-B187-966674C58BC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030E987-0576-4768-94B8-5C8FDAA5DB43}" type="datetimeFigureOut">
              <a:rPr lang="en-US" smtClean="0"/>
              <a:pPr/>
              <a:t>02-Feb-18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02E1E8A-D6BB-4080-B187-966674C58BC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s.com/cssref/pr_font_font-family.asp" TargetMode="External"/><Relationship Id="rId2" Type="http://schemas.openxmlformats.org/officeDocument/2006/relationships/hyperlink" Target="http://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www.w3schools.com/cssref/pr_font_weight.asp" TargetMode="External"/><Relationship Id="rId5" Type="http://schemas.openxmlformats.org/officeDocument/2006/relationships/hyperlink" Target="http://www.w3schools.com/cssref/pr_font_font-style.asp" TargetMode="External"/><Relationship Id="rId4" Type="http://schemas.openxmlformats.org/officeDocument/2006/relationships/hyperlink" Target="http://www.w3schools.com/cssref/pr_font_font-size.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hyperlink" Target="http://www.1keydata.com/css-tutorial/padding.php#padd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cssref/playit.asp?filename=playcss_background-position&amp;preval=50%25%2050%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4000" dirty="0" smtClean="0"/>
              <a:t>Cascading Style Sheets</a:t>
            </a:r>
            <a:endParaRPr lang="en-US" sz="4000"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background-attachment Property</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CSS background-attachment Property</a:t>
            </a:r>
          </a:p>
          <a:p>
            <a:pPr>
              <a:buNone/>
            </a:pPr>
            <a:r>
              <a:rPr lang="en-US" dirty="0" smtClean="0"/>
              <a:t>   body</a:t>
            </a:r>
            <a:br>
              <a:rPr lang="en-US" dirty="0" smtClean="0"/>
            </a:br>
            <a:r>
              <a:rPr lang="en-US" dirty="0" smtClean="0"/>
              <a:t>{ </a:t>
            </a:r>
            <a:br>
              <a:rPr lang="en-US" dirty="0" smtClean="0"/>
            </a:br>
            <a:r>
              <a:rPr lang="en-US" dirty="0" smtClean="0"/>
              <a:t>background-</a:t>
            </a:r>
            <a:r>
              <a:rPr lang="en-US" dirty="0" err="1" smtClean="0"/>
              <a:t>image:url</a:t>
            </a:r>
            <a:r>
              <a:rPr lang="en-US" dirty="0" smtClean="0"/>
              <a:t>('w3css.gif');</a:t>
            </a:r>
            <a:br>
              <a:rPr lang="en-US" dirty="0" smtClean="0"/>
            </a:br>
            <a:r>
              <a:rPr lang="en-US" dirty="0" smtClean="0"/>
              <a:t>background-</a:t>
            </a:r>
            <a:r>
              <a:rPr lang="en-US" dirty="0" err="1" smtClean="0"/>
              <a:t>repeat:no</a:t>
            </a:r>
            <a:r>
              <a:rPr lang="en-US" dirty="0" smtClean="0"/>
              <a:t>-repeat;</a:t>
            </a:r>
            <a:br>
              <a:rPr lang="en-US" dirty="0" smtClean="0"/>
            </a:br>
            <a:r>
              <a:rPr lang="en-US" dirty="0" smtClean="0"/>
              <a:t>background-</a:t>
            </a:r>
            <a:r>
              <a:rPr lang="en-US" dirty="0" err="1" smtClean="0"/>
              <a:t>attachment:fixed</a:t>
            </a:r>
            <a:r>
              <a:rPr lang="en-US" dirty="0" smtClean="0"/>
              <a:t>;</a:t>
            </a:r>
            <a:br>
              <a:rPr lang="en-US" dirty="0" smtClean="0"/>
            </a:br>
            <a:r>
              <a:rPr lang="en-US" dirty="0" smtClean="0"/>
              <a:t>}</a:t>
            </a:r>
          </a:p>
          <a:p>
            <a:r>
              <a:rPr lang="en-US" dirty="0" smtClean="0"/>
              <a:t>Two values are there</a:t>
            </a:r>
          </a:p>
          <a:p>
            <a:pPr>
              <a:buNone/>
            </a:pPr>
            <a:r>
              <a:rPr lang="en-US" dirty="0" smtClean="0"/>
              <a:t>1) fixed :-The background is fixed with regard to the viewport</a:t>
            </a:r>
          </a:p>
          <a:p>
            <a:pPr>
              <a:buNone/>
            </a:pPr>
            <a:r>
              <a:rPr lang="en-US" dirty="0" smtClean="0"/>
              <a:t>2) Scroll :-The background scrolls along with the element. This is default.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Background - Shorthand property</a:t>
            </a:r>
            <a:endParaRPr lang="en-US" dirty="0"/>
          </a:p>
        </p:txBody>
      </p:sp>
      <p:sp>
        <p:nvSpPr>
          <p:cNvPr id="3" name="Content Placeholder 2"/>
          <p:cNvSpPr>
            <a:spLocks noGrp="1"/>
          </p:cNvSpPr>
          <p:nvPr>
            <p:ph sz="quarter" idx="1"/>
          </p:nvPr>
        </p:nvSpPr>
        <p:spPr/>
        <p:txBody>
          <a:bodyPr/>
          <a:lstStyle/>
          <a:p>
            <a:pPr>
              <a:buNone/>
            </a:pPr>
            <a:r>
              <a:rPr lang="en-US" b="1" dirty="0" smtClean="0"/>
              <a:t>Background - Shorthand property</a:t>
            </a:r>
          </a:p>
          <a:p>
            <a:r>
              <a:rPr lang="en-US" dirty="0" smtClean="0"/>
              <a:t>As you can see from the examples above, there are many properties to consider when dealing with backgrounds.</a:t>
            </a:r>
          </a:p>
          <a:p>
            <a:r>
              <a:rPr lang="en-US" dirty="0" smtClean="0"/>
              <a:t>To shorten the code, it is also possible to specify all the properties in one single property. This is called a shorthand property.</a:t>
            </a:r>
          </a:p>
          <a:p>
            <a:r>
              <a:rPr lang="en-US" dirty="0" smtClean="0"/>
              <a:t>The shorthand property for background is simply "background":</a:t>
            </a:r>
          </a:p>
          <a:p>
            <a:pPr>
              <a:buNone/>
            </a:pPr>
            <a:r>
              <a:rPr lang="en-US" dirty="0" smtClean="0"/>
              <a:t>Example</a:t>
            </a:r>
            <a:endParaRPr lang="en-US" b="1" dirty="0" smtClean="0"/>
          </a:p>
          <a:p>
            <a:pPr>
              <a:buNone/>
            </a:pPr>
            <a:r>
              <a:rPr lang="en-US" dirty="0" smtClean="0"/>
              <a:t>   body {background:#</a:t>
            </a:r>
            <a:r>
              <a:rPr lang="en-US" dirty="0" err="1" smtClean="0"/>
              <a:t>ffffff</a:t>
            </a:r>
            <a:r>
              <a:rPr lang="en-US" dirty="0" smtClean="0"/>
              <a:t> </a:t>
            </a:r>
            <a:r>
              <a:rPr lang="en-US" dirty="0" err="1" smtClean="0"/>
              <a:t>url</a:t>
            </a:r>
            <a:r>
              <a:rPr lang="en-US" dirty="0" smtClean="0"/>
              <a:t>('img_tree.png') no-repeat right top;}</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Text</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31474651"/>
              </p:ext>
            </p:extLst>
          </p:nvPr>
        </p:nvGraphicFramePr>
        <p:xfrm>
          <a:off x="685800" y="1143002"/>
          <a:ext cx="7848600" cy="5789559"/>
        </p:xfrm>
        <a:graphic>
          <a:graphicData uri="http://schemas.openxmlformats.org/drawingml/2006/table">
            <a:tbl>
              <a:tblPr/>
              <a:tblGrid>
                <a:gridCol w="1522628">
                  <a:extLst>
                    <a:ext uri="{9D8B030D-6E8A-4147-A177-3AD203B41FA5}">
                      <a16:colId xmlns:a16="http://schemas.microsoft.com/office/drawing/2014/main" val="20000"/>
                    </a:ext>
                  </a:extLst>
                </a:gridCol>
                <a:gridCol w="6325972">
                  <a:extLst>
                    <a:ext uri="{9D8B030D-6E8A-4147-A177-3AD203B41FA5}">
                      <a16:colId xmlns:a16="http://schemas.microsoft.com/office/drawing/2014/main" val="20001"/>
                    </a:ext>
                  </a:extLst>
                </a:gridCol>
              </a:tblGrid>
              <a:tr h="405687">
                <a:tc>
                  <a:txBody>
                    <a:bodyPr/>
                    <a:lstStyle/>
                    <a:p>
                      <a:pPr>
                        <a:lnSpc>
                          <a:spcPct val="115000"/>
                        </a:lnSpc>
                        <a:spcAft>
                          <a:spcPts val="0"/>
                        </a:spcAft>
                      </a:pPr>
                      <a:r>
                        <a:rPr lang="en-US" sz="1600" b="1" dirty="0">
                          <a:solidFill>
                            <a:srgbClr val="000000"/>
                          </a:solidFill>
                          <a:latin typeface="Calibri"/>
                          <a:ea typeface="Calibri"/>
                          <a:cs typeface="Calibri"/>
                        </a:rPr>
                        <a:t>Property</a:t>
                      </a:r>
                      <a:endParaRPr lang="en-IN"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Calibri"/>
                          <a:cs typeface="Calibri"/>
                        </a:rPr>
                        <a:t>Description</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509405">
                <a:tc>
                  <a:txBody>
                    <a:bodyPr/>
                    <a:lstStyle/>
                    <a:p>
                      <a:pPr>
                        <a:lnSpc>
                          <a:spcPct val="115000"/>
                        </a:lnSpc>
                        <a:spcAft>
                          <a:spcPts val="0"/>
                        </a:spcAft>
                      </a:pPr>
                      <a:r>
                        <a:rPr lang="en-US" sz="1600" u="sng" dirty="0" smtClean="0">
                          <a:solidFill>
                            <a:srgbClr val="FF0000"/>
                          </a:solidFill>
                          <a:latin typeface="Calibri"/>
                          <a:ea typeface="Calibri"/>
                          <a:cs typeface="Calibri"/>
                        </a:rPr>
                        <a:t>Color</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Sets the color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9405">
                <a:tc>
                  <a:txBody>
                    <a:bodyPr/>
                    <a:lstStyle/>
                    <a:p>
                      <a:pPr>
                        <a:lnSpc>
                          <a:spcPct val="115000"/>
                        </a:lnSpc>
                        <a:spcAft>
                          <a:spcPts val="0"/>
                        </a:spcAft>
                      </a:pPr>
                      <a:r>
                        <a:rPr lang="en-US" sz="1600" u="sng" dirty="0">
                          <a:solidFill>
                            <a:srgbClr val="FF0000"/>
                          </a:solidFill>
                          <a:latin typeface="Calibri"/>
                          <a:ea typeface="Calibri"/>
                          <a:cs typeface="Calibri"/>
                        </a:rPr>
                        <a:t>text-align</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Specifies the horizontal alignment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36563">
                <a:tc>
                  <a:txBody>
                    <a:bodyPr/>
                    <a:lstStyle/>
                    <a:p>
                      <a:pPr>
                        <a:lnSpc>
                          <a:spcPct val="115000"/>
                        </a:lnSpc>
                        <a:spcAft>
                          <a:spcPts val="0"/>
                        </a:spcAft>
                      </a:pPr>
                      <a:r>
                        <a:rPr lang="en-US" sz="1600" u="sng" dirty="0">
                          <a:solidFill>
                            <a:srgbClr val="FF0000"/>
                          </a:solidFill>
                          <a:latin typeface="Calibri"/>
                          <a:ea typeface="Calibri"/>
                          <a:cs typeface="Calibri"/>
                        </a:rPr>
                        <a:t>text-decoration</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decoration added to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3"/>
                  </a:ext>
                </a:extLst>
              </a:tr>
              <a:tr h="509405">
                <a:tc>
                  <a:txBody>
                    <a:bodyPr/>
                    <a:lstStyle/>
                    <a:p>
                      <a:pPr>
                        <a:lnSpc>
                          <a:spcPct val="115000"/>
                        </a:lnSpc>
                        <a:spcAft>
                          <a:spcPts val="0"/>
                        </a:spcAft>
                      </a:pPr>
                      <a:r>
                        <a:rPr lang="en-US" sz="1600" u="sng" dirty="0">
                          <a:solidFill>
                            <a:srgbClr val="FF0000"/>
                          </a:solidFill>
                          <a:latin typeface="Calibri"/>
                          <a:ea typeface="Calibri"/>
                          <a:cs typeface="Calibri"/>
                        </a:rPr>
                        <a:t>text-indent</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Specifies the indentation of the first line in a text-block</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9405">
                <a:tc>
                  <a:txBody>
                    <a:bodyPr/>
                    <a:lstStyle/>
                    <a:p>
                      <a:pPr>
                        <a:lnSpc>
                          <a:spcPct val="115000"/>
                        </a:lnSpc>
                        <a:spcAft>
                          <a:spcPts val="0"/>
                        </a:spcAft>
                      </a:pPr>
                      <a:r>
                        <a:rPr lang="en-US" sz="1600" u="sng" dirty="0">
                          <a:solidFill>
                            <a:srgbClr val="FF0000"/>
                          </a:solidFill>
                          <a:latin typeface="Calibri"/>
                          <a:ea typeface="Calibri"/>
                          <a:cs typeface="Calibri"/>
                        </a:rPr>
                        <a:t>text-shadow</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shadow effect added to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5"/>
                  </a:ext>
                </a:extLst>
              </a:tr>
              <a:tr h="836563">
                <a:tc>
                  <a:txBody>
                    <a:bodyPr/>
                    <a:lstStyle/>
                    <a:p>
                      <a:pPr>
                        <a:lnSpc>
                          <a:spcPct val="115000"/>
                        </a:lnSpc>
                        <a:spcAft>
                          <a:spcPts val="0"/>
                        </a:spcAft>
                      </a:pPr>
                      <a:r>
                        <a:rPr lang="en-US" sz="1600" u="sng" dirty="0">
                          <a:solidFill>
                            <a:srgbClr val="FF0000"/>
                          </a:solidFill>
                          <a:latin typeface="Calibri"/>
                          <a:ea typeface="Calibri"/>
                          <a:cs typeface="Calibri"/>
                        </a:rPr>
                        <a:t>text-transform</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Controls the capitalization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836563">
                <a:tc>
                  <a:txBody>
                    <a:bodyPr/>
                    <a:lstStyle/>
                    <a:p>
                      <a:pPr>
                        <a:lnSpc>
                          <a:spcPct val="115000"/>
                        </a:lnSpc>
                        <a:spcAft>
                          <a:spcPts val="0"/>
                        </a:spcAft>
                      </a:pPr>
                      <a:r>
                        <a:rPr lang="en-US" sz="1600" u="sng" dirty="0">
                          <a:solidFill>
                            <a:srgbClr val="FF0000"/>
                          </a:solidFill>
                          <a:latin typeface="Calibri"/>
                          <a:ea typeface="Calibri"/>
                          <a:cs typeface="Calibri"/>
                        </a:rPr>
                        <a:t>word-spacing</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solidFill>
                            <a:srgbClr val="000000"/>
                          </a:solidFill>
                          <a:latin typeface="Calibri"/>
                          <a:ea typeface="Calibri"/>
                          <a:cs typeface="Calibri"/>
                        </a:rPr>
                        <a:t>Increases or decreases the space between words in a </a:t>
                      </a:r>
                      <a:r>
                        <a:rPr lang="en-US" sz="1600" dirty="0" smtClean="0">
                          <a:solidFill>
                            <a:srgbClr val="000000"/>
                          </a:solidFill>
                          <a:latin typeface="Calibri"/>
                          <a:ea typeface="Calibri"/>
                          <a:cs typeface="Calibri"/>
                        </a:rPr>
                        <a:t>text</a:t>
                      </a:r>
                    </a:p>
                    <a:p>
                      <a:pPr>
                        <a:lnSpc>
                          <a:spcPct val="115000"/>
                        </a:lnSpc>
                        <a:spcAft>
                          <a:spcPts val="0"/>
                        </a:spcAft>
                      </a:pP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36563">
                <a:tc>
                  <a:txBody>
                    <a:bodyPr/>
                    <a:lstStyle/>
                    <a:p>
                      <a:pPr marL="0" algn="l" rtl="0" eaLnBrk="1" latinLnBrk="0" hangingPunct="1">
                        <a:lnSpc>
                          <a:spcPct val="115000"/>
                        </a:lnSpc>
                        <a:spcAft>
                          <a:spcPts val="0"/>
                        </a:spcAft>
                      </a:pPr>
                      <a:r>
                        <a:rPr kumimoji="0" lang="en-IN" sz="1600" u="sng" kern="1200" dirty="0" smtClean="0">
                          <a:solidFill>
                            <a:srgbClr val="FF0000"/>
                          </a:solidFill>
                          <a:latin typeface="Calibri"/>
                          <a:ea typeface="Calibri"/>
                          <a:cs typeface="Calibri"/>
                        </a:rPr>
                        <a:t>Letter-spacing</a:t>
                      </a:r>
                      <a:endParaRPr kumimoji="0" lang="en-IN" sz="1600" u="sng" kern="1200" dirty="0">
                        <a:solidFill>
                          <a:srgbClr val="FF0000"/>
                        </a:solidFill>
                        <a:latin typeface="Calibri"/>
                        <a:ea typeface="Calibri"/>
                        <a:cs typeface="Calibri"/>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kumimoji="0" lang="en-US" sz="1600" kern="1200" dirty="0" smtClean="0">
                          <a:solidFill>
                            <a:srgbClr val="000000"/>
                          </a:solidFill>
                          <a:latin typeface="Calibri"/>
                          <a:ea typeface="Calibri"/>
                          <a:cs typeface="Calibri"/>
                        </a:rPr>
                        <a:t>Increases or decreases the space between letters in </a:t>
                      </a:r>
                      <a:r>
                        <a:rPr kumimoji="0" lang="en-US" sz="1600" kern="1200" smtClean="0">
                          <a:solidFill>
                            <a:srgbClr val="000000"/>
                          </a:solidFill>
                          <a:latin typeface="Calibri"/>
                          <a:ea typeface="Calibri"/>
                          <a:cs typeface="Calibri"/>
                        </a:rPr>
                        <a:t>a word</a:t>
                      </a:r>
                      <a:endParaRPr kumimoji="0" lang="en-US" sz="1600" kern="1200" dirty="0" smtClean="0">
                        <a:solidFill>
                          <a:srgbClr val="000000"/>
                        </a:solidFill>
                        <a:latin typeface="Calibri"/>
                        <a:ea typeface="Calibri"/>
                        <a:cs typeface="Calibri"/>
                      </a:endParaRPr>
                    </a:p>
                    <a:p>
                      <a:pPr>
                        <a:lnSpc>
                          <a:spcPct val="115000"/>
                        </a:lnSpc>
                        <a:spcAft>
                          <a:spcPts val="0"/>
                        </a:spcAft>
                      </a:pP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32977796"/>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p:txBody>
          <a:bodyPr>
            <a:normAutofit fontScale="85000" lnSpcReduction="20000"/>
          </a:bodyPr>
          <a:lstStyle/>
          <a:p>
            <a:r>
              <a:rPr lang="en-US" b="1" dirty="0" smtClean="0"/>
              <a:t>Text Color</a:t>
            </a:r>
            <a:r>
              <a:rPr lang="en-IN" b="1" dirty="0" smtClean="0"/>
              <a:t> </a:t>
            </a:r>
            <a:r>
              <a:rPr lang="en-US" dirty="0" smtClean="0"/>
              <a:t> property is used to set the color of the text.</a:t>
            </a:r>
            <a:endParaRPr lang="en-IN" dirty="0" smtClean="0"/>
          </a:p>
          <a:p>
            <a:pPr lvl="1"/>
            <a:r>
              <a:rPr lang="en-US" dirty="0" smtClean="0"/>
              <a:t>The default color for a page is defined in the body selector.</a:t>
            </a:r>
            <a:endParaRPr lang="en-IN" dirty="0" smtClean="0"/>
          </a:p>
          <a:p>
            <a:pPr>
              <a:buNone/>
            </a:pPr>
            <a:r>
              <a:rPr lang="en-US" dirty="0" smtClean="0"/>
              <a:t>Example</a:t>
            </a:r>
            <a:endParaRPr lang="en-IN" b="1" dirty="0" smtClean="0"/>
          </a:p>
          <a:p>
            <a:pPr>
              <a:buNone/>
            </a:pPr>
            <a:r>
              <a:rPr lang="en-US" dirty="0" smtClean="0"/>
              <a:t>    body {</a:t>
            </a:r>
            <a:r>
              <a:rPr lang="en-US" dirty="0" err="1" smtClean="0"/>
              <a:t>color:blue</a:t>
            </a:r>
            <a:r>
              <a:rPr lang="en-US" dirty="0" smtClean="0"/>
              <a:t>;}</a:t>
            </a:r>
            <a:br>
              <a:rPr lang="en-US" dirty="0" smtClean="0"/>
            </a:br>
            <a:r>
              <a:rPr lang="en-US" dirty="0" smtClean="0"/>
              <a:t>h1 {color:#00ff00;}</a:t>
            </a:r>
            <a:br>
              <a:rPr lang="en-US" dirty="0" smtClean="0"/>
            </a:br>
            <a:r>
              <a:rPr lang="en-US" dirty="0" smtClean="0"/>
              <a:t>h2 {</a:t>
            </a:r>
            <a:r>
              <a:rPr lang="en-US" dirty="0" err="1" smtClean="0"/>
              <a:t>color:rgb</a:t>
            </a:r>
            <a:r>
              <a:rPr lang="en-US" dirty="0" smtClean="0"/>
              <a:t>(255,0,0);}</a:t>
            </a:r>
            <a:endParaRPr lang="en-IN" dirty="0" smtClean="0"/>
          </a:p>
          <a:p>
            <a:r>
              <a:rPr lang="en-US" b="1" dirty="0" smtClean="0"/>
              <a:t>Text Alignment</a:t>
            </a:r>
            <a:r>
              <a:rPr lang="en-IN" b="1" dirty="0" smtClean="0"/>
              <a:t> </a:t>
            </a:r>
            <a:r>
              <a:rPr lang="en-US" dirty="0" smtClean="0"/>
              <a:t>property is used to set the horizontal alignment of a text.</a:t>
            </a:r>
            <a:endParaRPr lang="en-IN" dirty="0" smtClean="0"/>
          </a:p>
          <a:p>
            <a:pPr lvl="1"/>
            <a:r>
              <a:rPr lang="en-US" dirty="0" smtClean="0"/>
              <a:t>Text can be centered, or aligned to the left or right, or justified.</a:t>
            </a:r>
            <a:endParaRPr lang="en-IN" dirty="0" smtClean="0"/>
          </a:p>
          <a:p>
            <a:pPr lvl="1"/>
            <a:r>
              <a:rPr lang="en-US" dirty="0" smtClean="0"/>
              <a:t>When text-align is set to "justify", each line is stretched so that every line has equal width, and the left and right margins are straight (like in magazines and newspapers).</a:t>
            </a:r>
            <a:endParaRPr lang="en-IN" dirty="0" smtClean="0"/>
          </a:p>
          <a:p>
            <a:pPr>
              <a:buNone/>
            </a:pPr>
            <a:r>
              <a:rPr lang="en-US" dirty="0" smtClean="0"/>
              <a:t>Example</a:t>
            </a:r>
            <a:endParaRPr lang="en-IN" b="1" dirty="0" smtClean="0"/>
          </a:p>
          <a:p>
            <a:pPr>
              <a:buNone/>
            </a:pPr>
            <a:r>
              <a:rPr lang="en-US" dirty="0" smtClean="0"/>
              <a:t>   h1 {text-</a:t>
            </a:r>
            <a:r>
              <a:rPr lang="en-US" dirty="0" err="1" smtClean="0"/>
              <a:t>align:center</a:t>
            </a:r>
            <a:r>
              <a:rPr lang="en-US" dirty="0" smtClean="0"/>
              <a:t>;}</a:t>
            </a:r>
            <a:br>
              <a:rPr lang="en-US" dirty="0" smtClean="0"/>
            </a:br>
            <a:r>
              <a:rPr lang="en-US" dirty="0" err="1" smtClean="0"/>
              <a:t>p.date</a:t>
            </a:r>
            <a:r>
              <a:rPr lang="en-US" dirty="0" smtClean="0"/>
              <a:t> {text-</a:t>
            </a:r>
            <a:r>
              <a:rPr lang="en-US" dirty="0" err="1" smtClean="0"/>
              <a:t>align:right</a:t>
            </a:r>
            <a:r>
              <a:rPr lang="en-US" dirty="0" smtClean="0"/>
              <a:t>;}</a:t>
            </a:r>
            <a:br>
              <a:rPr lang="en-US" dirty="0" smtClean="0"/>
            </a:br>
            <a:r>
              <a:rPr lang="en-US" dirty="0" err="1" smtClean="0"/>
              <a:t>p.main</a:t>
            </a:r>
            <a:r>
              <a:rPr lang="en-US" dirty="0" smtClean="0"/>
              <a:t> {text-</a:t>
            </a:r>
            <a:r>
              <a:rPr lang="en-US" dirty="0" err="1" smtClean="0"/>
              <a:t>align:justify</a:t>
            </a:r>
            <a:r>
              <a:rPr lang="en-US" dirty="0" smtClean="0"/>
              <a:t>;}</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r>
              <a:rPr lang="en-US" b="1" dirty="0" smtClean="0"/>
              <a:t>Text Decoration</a:t>
            </a:r>
            <a:r>
              <a:rPr lang="en-IN" b="1" dirty="0" smtClean="0"/>
              <a:t> </a:t>
            </a:r>
            <a:r>
              <a:rPr lang="en-US" dirty="0" smtClean="0"/>
              <a:t>property is used to set or remove decorations from text.</a:t>
            </a:r>
            <a:endParaRPr lang="en-IN" dirty="0" smtClean="0"/>
          </a:p>
          <a:p>
            <a:pPr lvl="1"/>
            <a:r>
              <a:rPr lang="en-US" dirty="0" smtClean="0"/>
              <a:t>The text-decoration property is mostly used to remove underlines from links for design purposes:</a:t>
            </a:r>
            <a:endParaRPr lang="en-IN" dirty="0" smtClean="0"/>
          </a:p>
          <a:p>
            <a:pPr>
              <a:buNone/>
            </a:pPr>
            <a:r>
              <a:rPr lang="en-US" dirty="0" smtClean="0"/>
              <a:t>Example</a:t>
            </a:r>
            <a:endParaRPr lang="en-IN" b="1" dirty="0" smtClean="0"/>
          </a:p>
          <a:p>
            <a:pPr>
              <a:buNone/>
            </a:pPr>
            <a:r>
              <a:rPr lang="en-US" dirty="0" smtClean="0"/>
              <a:t>	a {text-</a:t>
            </a:r>
            <a:r>
              <a:rPr lang="en-US" dirty="0" err="1" smtClean="0"/>
              <a:t>decoration:none</a:t>
            </a:r>
            <a:r>
              <a:rPr lang="en-US" dirty="0" smtClean="0"/>
              <a:t>;}</a:t>
            </a:r>
            <a:endParaRPr lang="en-IN" dirty="0" smtClean="0"/>
          </a:p>
          <a:p>
            <a:pPr lvl="1"/>
            <a:r>
              <a:rPr lang="en-US" dirty="0" smtClean="0"/>
              <a:t>It can also be used to decorate text:</a:t>
            </a:r>
            <a:endParaRPr lang="en-IN" dirty="0" smtClean="0"/>
          </a:p>
          <a:p>
            <a:pPr>
              <a:buNone/>
            </a:pPr>
            <a:r>
              <a:rPr lang="en-US" dirty="0" smtClean="0"/>
              <a:t>Example</a:t>
            </a:r>
            <a:endParaRPr lang="en-IN" b="1" dirty="0" smtClean="0"/>
          </a:p>
          <a:p>
            <a:pPr>
              <a:buNone/>
            </a:pPr>
            <a:r>
              <a:rPr lang="en-US" dirty="0" smtClean="0"/>
              <a:t> 	h1 {text-</a:t>
            </a:r>
            <a:r>
              <a:rPr lang="en-US" dirty="0" err="1" smtClean="0"/>
              <a:t>decoration:overline</a:t>
            </a:r>
            <a:r>
              <a:rPr lang="en-US" dirty="0" smtClean="0"/>
              <a:t>;}</a:t>
            </a:r>
            <a:br>
              <a:rPr lang="en-US" dirty="0" smtClean="0"/>
            </a:br>
            <a:r>
              <a:rPr lang="en-US" dirty="0" smtClean="0"/>
              <a:t>h2 {text-</a:t>
            </a:r>
            <a:r>
              <a:rPr lang="en-US" dirty="0" err="1" smtClean="0"/>
              <a:t>decoration:line</a:t>
            </a:r>
            <a:r>
              <a:rPr lang="en-US" dirty="0" smtClean="0"/>
              <a:t>-through;}</a:t>
            </a:r>
            <a:br>
              <a:rPr lang="en-US" dirty="0" smtClean="0"/>
            </a:br>
            <a:r>
              <a:rPr lang="en-US" dirty="0" smtClean="0"/>
              <a:t>h3 {text-</a:t>
            </a:r>
            <a:r>
              <a:rPr lang="en-US" dirty="0" err="1" smtClean="0"/>
              <a:t>decoration:underline</a:t>
            </a:r>
            <a:r>
              <a:rPr lang="en-US" dirty="0" smtClean="0"/>
              <a:t>;}</a:t>
            </a:r>
            <a:endParaRPr lang="en-IN" dirty="0" smtClean="0"/>
          </a:p>
          <a:p>
            <a:r>
              <a:rPr lang="en-US" b="1" dirty="0" smtClean="0"/>
              <a:t>Text Transformation</a:t>
            </a:r>
            <a:endParaRPr lang="en-IN" b="1" dirty="0" smtClean="0"/>
          </a:p>
          <a:p>
            <a:pPr lvl="1"/>
            <a:r>
              <a:rPr lang="en-US" dirty="0" smtClean="0"/>
              <a:t>The text-transform property is used to specify uppercase and lowercase letters in a text.</a:t>
            </a:r>
            <a:endParaRPr lang="en-IN" dirty="0" smtClean="0"/>
          </a:p>
          <a:p>
            <a:pPr lvl="1"/>
            <a:r>
              <a:rPr lang="en-US" dirty="0" smtClean="0"/>
              <a:t>It can be used to turn everything into uppercase or lowercase letters, or capitalize the first letter of each word.</a:t>
            </a:r>
            <a:endParaRPr lang="en-IN" dirty="0" smtClean="0"/>
          </a:p>
          <a:p>
            <a:pPr>
              <a:buNone/>
            </a:pPr>
            <a:r>
              <a:rPr lang="en-US" dirty="0" smtClean="0"/>
              <a:t>Example</a:t>
            </a:r>
            <a:endParaRPr lang="en-IN" b="1" dirty="0" smtClean="0"/>
          </a:p>
          <a:p>
            <a:pPr>
              <a:buNone/>
            </a:pPr>
            <a:r>
              <a:rPr lang="en-US" dirty="0" smtClean="0"/>
              <a:t>	h1 {text-</a:t>
            </a:r>
            <a:r>
              <a:rPr lang="en-US" dirty="0" err="1" smtClean="0"/>
              <a:t>transform:uppercase</a:t>
            </a:r>
            <a:r>
              <a:rPr lang="en-US" dirty="0" smtClean="0"/>
              <a:t>;}</a:t>
            </a:r>
            <a:br>
              <a:rPr lang="en-US" dirty="0" smtClean="0"/>
            </a:br>
            <a:r>
              <a:rPr lang="en-US" dirty="0" smtClean="0"/>
              <a:t>h2 {text-</a:t>
            </a:r>
            <a:r>
              <a:rPr lang="en-US" dirty="0" err="1" smtClean="0"/>
              <a:t>transform:lowercase</a:t>
            </a:r>
            <a:r>
              <a:rPr lang="en-US" dirty="0" smtClean="0"/>
              <a:t>;}</a:t>
            </a:r>
            <a:br>
              <a:rPr lang="en-US" dirty="0" smtClean="0"/>
            </a:br>
            <a:r>
              <a:rPr lang="en-US" dirty="0" smtClean="0"/>
              <a:t>h3 {text-</a:t>
            </a:r>
            <a:r>
              <a:rPr lang="en-US" dirty="0" err="1" smtClean="0"/>
              <a:t>transform:capitalize</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linds(horizontal)">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blinds(horizontal)">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US" b="1" dirty="0" smtClean="0"/>
              <a:t>Text Indentation</a:t>
            </a:r>
            <a:r>
              <a:rPr lang="en-IN" b="1" dirty="0" smtClean="0"/>
              <a:t> </a:t>
            </a:r>
            <a:r>
              <a:rPr lang="en-US" dirty="0" smtClean="0"/>
              <a:t>property is used to specify the indentation of the first line of a text.</a:t>
            </a:r>
            <a:endParaRPr lang="en-IN" dirty="0" smtClean="0"/>
          </a:p>
          <a:p>
            <a:pPr>
              <a:buNone/>
            </a:pPr>
            <a:r>
              <a:rPr lang="en-US" dirty="0" smtClean="0"/>
              <a:t>Example</a:t>
            </a:r>
            <a:endParaRPr lang="en-IN" b="1" dirty="0" smtClean="0"/>
          </a:p>
          <a:p>
            <a:pPr>
              <a:buNone/>
            </a:pPr>
            <a:r>
              <a:rPr lang="en-US" dirty="0" smtClean="0"/>
              <a:t>	p {text-indent:50px;}</a:t>
            </a:r>
            <a:endParaRPr lang="en-IN" dirty="0" smtClean="0"/>
          </a:p>
          <a:p>
            <a:r>
              <a:rPr lang="en-IN" b="1" dirty="0" smtClean="0"/>
              <a:t>letter-spacing:5px;</a:t>
            </a:r>
          </a:p>
          <a:p>
            <a:pPr lvl="1"/>
            <a:r>
              <a:rPr lang="en-IN" dirty="0" smtClean="0"/>
              <a:t>set the space between characters</a:t>
            </a:r>
            <a:endParaRPr lang="en-US" b="1" dirty="0" smtClean="0"/>
          </a:p>
          <a:p>
            <a:r>
              <a:rPr lang="en-US" b="1" dirty="0" smtClean="0"/>
              <a:t>CSS word-spacing Property</a:t>
            </a:r>
            <a:endParaRPr lang="en-IN" b="1" dirty="0" smtClean="0"/>
          </a:p>
          <a:p>
            <a:pPr>
              <a:buNone/>
            </a:pPr>
            <a:r>
              <a:rPr lang="en-US" dirty="0" smtClean="0"/>
              <a:t>Example</a:t>
            </a:r>
            <a:endParaRPr lang="en-IN" b="1" dirty="0" smtClean="0"/>
          </a:p>
          <a:p>
            <a:pPr lvl="1"/>
            <a:r>
              <a:rPr lang="en-US" dirty="0" smtClean="0"/>
              <a:t>Specify that the space between words in paragraphs should be 30 pixels:</a:t>
            </a:r>
            <a:endParaRPr lang="en-IN" dirty="0" smtClean="0"/>
          </a:p>
          <a:p>
            <a:pPr>
              <a:buNone/>
            </a:pPr>
            <a:r>
              <a:rPr lang="en-US" dirty="0" smtClean="0"/>
              <a:t>	p</a:t>
            </a:r>
            <a:br>
              <a:rPr lang="en-US" dirty="0" smtClean="0"/>
            </a:br>
            <a:r>
              <a:rPr lang="en-US" dirty="0" smtClean="0"/>
              <a:t>{ </a:t>
            </a:r>
            <a:br>
              <a:rPr lang="en-US" dirty="0" smtClean="0"/>
            </a:br>
            <a:r>
              <a:rPr lang="en-US" dirty="0" smtClean="0"/>
              <a:t>	word-spacing:30px;</a:t>
            </a:r>
            <a:br>
              <a:rPr lang="en-US" dirty="0" smtClean="0"/>
            </a:br>
            <a:r>
              <a:rPr lang="en-US" dirty="0" smtClean="0"/>
              <a:t>}</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r>
              <a:rPr lang="en-US" b="1" dirty="0" smtClean="0"/>
              <a:t>CSS3 text-shadow Property </a:t>
            </a:r>
            <a:r>
              <a:rPr lang="en-US" dirty="0" smtClean="0"/>
              <a:t> applies shadow to text.</a:t>
            </a:r>
            <a:endParaRPr lang="en-IN" dirty="0" smtClean="0"/>
          </a:p>
          <a:p>
            <a:pPr>
              <a:buNone/>
            </a:pPr>
            <a:r>
              <a:rPr lang="en-US" dirty="0" smtClean="0"/>
              <a:t>Syntax</a:t>
            </a:r>
            <a:endParaRPr lang="en-IN" b="1" dirty="0" smtClean="0"/>
          </a:p>
          <a:p>
            <a:r>
              <a:rPr lang="en-US" dirty="0" smtClean="0"/>
              <a:t>text-shadow: </a:t>
            </a:r>
            <a:r>
              <a:rPr lang="en-US" i="1" dirty="0" smtClean="0"/>
              <a:t>h-shadow v-shadow blur color</a:t>
            </a:r>
            <a:r>
              <a:rPr lang="en-US" dirty="0" smtClean="0"/>
              <a:t>;</a:t>
            </a:r>
            <a:endParaRPr lang="en-IN" dirty="0" smtClean="0"/>
          </a:p>
          <a:p>
            <a:pPr>
              <a:buNone/>
            </a:pPr>
            <a:r>
              <a:rPr lang="en-US" dirty="0" smtClean="0"/>
              <a:t>Example</a:t>
            </a:r>
            <a:endParaRPr lang="en-IN" b="1" dirty="0" smtClean="0"/>
          </a:p>
          <a:p>
            <a:pPr>
              <a:buNone/>
            </a:pPr>
            <a:r>
              <a:rPr lang="en-US" dirty="0" smtClean="0"/>
              <a:t>	h1</a:t>
            </a:r>
            <a:br>
              <a:rPr lang="en-US" dirty="0" smtClean="0"/>
            </a:br>
            <a:r>
              <a:rPr lang="en-US" dirty="0" smtClean="0"/>
              <a:t>{</a:t>
            </a:r>
            <a:br>
              <a:rPr lang="en-US" dirty="0" smtClean="0"/>
            </a:br>
            <a:r>
              <a:rPr lang="en-US" dirty="0" smtClean="0"/>
              <a:t>	text-shadow: 2px </a:t>
            </a:r>
            <a:r>
              <a:rPr lang="en-US" dirty="0" err="1" smtClean="0"/>
              <a:t>2px</a:t>
            </a:r>
            <a:r>
              <a:rPr lang="en-US" dirty="0" smtClean="0"/>
              <a:t> 3px #ff0000;</a:t>
            </a:r>
            <a:br>
              <a:rPr lang="en-US" dirty="0" smtClean="0"/>
            </a:br>
            <a:r>
              <a:rPr lang="en-US" dirty="0" smtClean="0"/>
              <a:t>}</a:t>
            </a:r>
            <a:endParaRPr lang="en-IN" dirty="0" smtClean="0"/>
          </a:p>
          <a:p>
            <a:r>
              <a:rPr lang="en-US" dirty="0" smtClean="0"/>
              <a:t>The text-shadow property is supported in all major browsers.</a:t>
            </a:r>
            <a:endParaRPr lang="en-IN" dirty="0" smtClean="0"/>
          </a:p>
          <a:p>
            <a:r>
              <a:rPr lang="en-US" b="1" dirty="0" smtClean="0"/>
              <a:t>Note:</a:t>
            </a:r>
            <a:r>
              <a:rPr lang="en-US" dirty="0" smtClean="0"/>
              <a:t> The text-shadow property is not supported in Internet Explorer 9 and earlier versions.</a:t>
            </a:r>
            <a:endParaRPr lang="en-IN" dirty="0" smtClean="0"/>
          </a:p>
          <a:p>
            <a:r>
              <a:rPr lang="en-US" dirty="0" smtClean="0"/>
              <a:t> </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Font</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457200" y="1143000"/>
            <a:ext cx="8229600" cy="4937760"/>
          </a:xfrm>
        </p:spPr>
        <p:txBody>
          <a:bodyPr>
            <a:normAutofit/>
          </a:bodyPr>
          <a:lstStyle/>
          <a:p>
            <a:r>
              <a:rPr lang="en-US" sz="2400" dirty="0" smtClean="0">
                <a:solidFill>
                  <a:srgbClr val="FF0000"/>
                </a:solidFill>
              </a:rPr>
              <a:t>Let's see how we can translate a typical &lt;FONT&gt; tag to a CSS style. Here is the &lt;FONT&gt; tag first: </a:t>
            </a:r>
          </a:p>
          <a:p>
            <a:endParaRPr lang="en-US" sz="2400" dirty="0" smtClean="0">
              <a:solidFill>
                <a:srgbClr val="FF0000"/>
              </a:solidFill>
            </a:endParaRPr>
          </a:p>
          <a:p>
            <a:pPr>
              <a:buNone/>
            </a:pPr>
            <a:r>
              <a:rPr lang="en-US" sz="2400" dirty="0" smtClean="0"/>
              <a:t>&lt;font size="3" color="green" face="</a:t>
            </a:r>
            <a:r>
              <a:rPr lang="en-US" sz="2400" dirty="0" err="1" smtClean="0"/>
              <a:t>verdana</a:t>
            </a:r>
            <a:r>
              <a:rPr lang="en-US" sz="2400" dirty="0" smtClean="0"/>
              <a:t>, </a:t>
            </a:r>
            <a:r>
              <a:rPr lang="en-US" sz="2400" dirty="0" err="1" smtClean="0"/>
              <a:t>arial</a:t>
            </a:r>
            <a:r>
              <a:rPr lang="en-US" sz="2400" dirty="0" smtClean="0"/>
              <a:t>, sans-serif"&gt;Some text&lt;/font&gt; </a:t>
            </a:r>
          </a:p>
          <a:p>
            <a:pPr>
              <a:buNone/>
            </a:pPr>
            <a:endParaRPr lang="en-US" sz="2400" dirty="0" smtClean="0"/>
          </a:p>
          <a:p>
            <a:pPr marL="0" indent="0">
              <a:buNone/>
            </a:pPr>
            <a:r>
              <a:rPr lang="en-US" sz="2400" dirty="0" smtClean="0"/>
              <a:t>This is the same thing (more or less) as a CSS style: </a:t>
            </a:r>
          </a:p>
          <a:p>
            <a:pPr marL="0" indent="0">
              <a:buNone/>
            </a:pPr>
            <a:r>
              <a:rPr lang="en-US" sz="2400" b="1" dirty="0" smtClean="0">
                <a:solidFill>
                  <a:srgbClr val="FF0000"/>
                </a:solidFill>
              </a:rPr>
              <a:t>selector</a:t>
            </a:r>
            <a:r>
              <a:rPr lang="en-US" sz="2400" dirty="0" smtClean="0"/>
              <a:t> { font-family: </a:t>
            </a:r>
            <a:r>
              <a:rPr lang="en-US" sz="2400" dirty="0" err="1" smtClean="0"/>
              <a:t>verdana</a:t>
            </a:r>
            <a:r>
              <a:rPr lang="en-US" sz="2400" dirty="0" smtClean="0"/>
              <a:t>, </a:t>
            </a:r>
            <a:r>
              <a:rPr lang="en-US" sz="2400" dirty="0" err="1" smtClean="0"/>
              <a:t>arial</a:t>
            </a:r>
            <a:r>
              <a:rPr lang="en-US" sz="2400" dirty="0" smtClean="0"/>
              <a:t>, sans-serif;</a:t>
            </a:r>
          </a:p>
          <a:p>
            <a:pPr>
              <a:buNone/>
            </a:pPr>
            <a:r>
              <a:rPr lang="en-US" sz="2400" dirty="0" smtClean="0"/>
              <a:t>                   font-size: 20px; </a:t>
            </a:r>
          </a:p>
          <a:p>
            <a:pPr>
              <a:buNone/>
            </a:pPr>
            <a:r>
              <a:rPr lang="en-US" sz="2400" dirty="0" smtClean="0"/>
              <a:t>                   color: green; </a:t>
            </a:r>
          </a:p>
          <a:p>
            <a:pPr>
              <a:buNone/>
            </a:pPr>
            <a:r>
              <a:rPr lang="en-US" sz="2400" dirty="0" smtClean="0"/>
              <a:t>                  }</a:t>
            </a:r>
          </a:p>
        </p:txBody>
      </p:sp>
    </p:spTree>
    <p:extLst>
      <p:ext uri="{BB962C8B-B14F-4D97-AF65-F5344CB8AC3E}">
        <p14:creationId xmlns:p14="http://schemas.microsoft.com/office/powerpoint/2010/main" val="213857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Background</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Serif and Sans-serif Fonts</a:t>
            </a:r>
            <a:endParaRPr lang="en-IN" dirty="0"/>
          </a:p>
        </p:txBody>
      </p:sp>
      <p:sp>
        <p:nvSpPr>
          <p:cNvPr id="3" name="Content Placeholder 2"/>
          <p:cNvSpPr>
            <a:spLocks noGrp="1"/>
          </p:cNvSpPr>
          <p:nvPr>
            <p:ph sz="quarter" idx="1"/>
          </p:nvPr>
        </p:nvSpPr>
        <p:spPr/>
        <p:txBody>
          <a:bodyPr/>
          <a:lstStyle/>
          <a:p>
            <a:endParaRPr lang="en-IN"/>
          </a:p>
        </p:txBody>
      </p:sp>
      <p:pic>
        <p:nvPicPr>
          <p:cNvPr id="58370" name="Picture 2"/>
          <p:cNvPicPr>
            <a:picLocks noChangeAspect="1" noChangeArrowheads="1"/>
          </p:cNvPicPr>
          <p:nvPr/>
        </p:nvPicPr>
        <p:blipFill>
          <a:blip r:embed="rId2" cstate="print"/>
          <a:srcRect/>
          <a:stretch>
            <a:fillRect/>
          </a:stretch>
        </p:blipFill>
        <p:spPr bwMode="auto">
          <a:xfrm>
            <a:off x="1981200" y="2133600"/>
            <a:ext cx="5131978"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457200" y="1447800"/>
          <a:ext cx="8458200" cy="3681392"/>
        </p:xfrm>
        <a:graphic>
          <a:graphicData uri="http://schemas.openxmlformats.org/drawingml/2006/table">
            <a:tbl>
              <a:tblPr/>
              <a:tblGrid>
                <a:gridCol w="2040117">
                  <a:extLst>
                    <a:ext uri="{9D8B030D-6E8A-4147-A177-3AD203B41FA5}">
                      <a16:colId xmlns:a16="http://schemas.microsoft.com/office/drawing/2014/main" val="20000"/>
                    </a:ext>
                  </a:extLst>
                </a:gridCol>
                <a:gridCol w="6418083">
                  <a:extLst>
                    <a:ext uri="{9D8B030D-6E8A-4147-A177-3AD203B41FA5}">
                      <a16:colId xmlns:a16="http://schemas.microsoft.com/office/drawing/2014/main" val="20001"/>
                    </a:ext>
                  </a:extLst>
                </a:gridCol>
              </a:tblGrid>
              <a:tr h="505802">
                <a:tc>
                  <a:txBody>
                    <a:bodyPr/>
                    <a:lstStyle/>
                    <a:p>
                      <a:pPr>
                        <a:lnSpc>
                          <a:spcPct val="115000"/>
                        </a:lnSpc>
                        <a:spcAft>
                          <a:spcPts val="0"/>
                        </a:spcAft>
                      </a:pPr>
                      <a:r>
                        <a:rPr lang="en-US" sz="1600" b="1" dirty="0">
                          <a:solidFill>
                            <a:srgbClr val="000000"/>
                          </a:solidFill>
                          <a:latin typeface="Calibri"/>
                          <a:ea typeface="Calibri"/>
                          <a:cs typeface="Calibri"/>
                        </a:rPr>
                        <a:t>Property</a:t>
                      </a:r>
                      <a:endParaRPr lang="en-IN"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Calibri"/>
                          <a:cs typeface="Calibri"/>
                        </a:rPr>
                        <a:t>Description</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2"/>
                        </a:rPr>
                        <a:t>font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Sets all the font properties in one declaration</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3"/>
                        </a:rPr>
                        <a:t>font-family</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font family for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4"/>
                        </a:rPr>
                        <a:t>font-size</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Specifies the font size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5"/>
                        </a:rPr>
                        <a:t>font-style</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font style for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635118">
                <a:tc>
                  <a:txBody>
                    <a:bodyPr/>
                    <a:lstStyle/>
                    <a:p>
                      <a:pPr>
                        <a:lnSpc>
                          <a:spcPct val="115000"/>
                        </a:lnSpc>
                        <a:spcAft>
                          <a:spcPts val="0"/>
                        </a:spcAft>
                      </a:pPr>
                      <a:r>
                        <a:rPr lang="en-US" sz="1600" u="sng" dirty="0">
                          <a:solidFill>
                            <a:srgbClr val="000000"/>
                          </a:solidFill>
                          <a:latin typeface="Calibri"/>
                          <a:ea typeface="Calibri"/>
                          <a:cs typeface="Calibri"/>
                          <a:hlinkClick r:id="rId6"/>
                        </a:rPr>
                        <a:t>font-weight</a:t>
                      </a: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dirty="0">
                          <a:solidFill>
                            <a:srgbClr val="000000"/>
                          </a:solidFill>
                          <a:latin typeface="Calibri"/>
                          <a:ea typeface="Calibri"/>
                          <a:cs typeface="Calibri"/>
                        </a:rPr>
                        <a:t>Specifies the weight of a font</a:t>
                      </a: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buNone/>
            </a:pPr>
            <a:r>
              <a:rPr lang="en-US" sz="2400" b="1" dirty="0" smtClean="0"/>
              <a:t>CSS Font Families</a:t>
            </a:r>
            <a:endParaRPr lang="en-IN" sz="2400" b="1" dirty="0" smtClean="0"/>
          </a:p>
          <a:p>
            <a:r>
              <a:rPr lang="en-US" sz="2400" dirty="0" smtClean="0"/>
              <a:t>In CSS, there are two types of font family names:</a:t>
            </a:r>
            <a:endParaRPr lang="en-IN" sz="2400" dirty="0" smtClean="0"/>
          </a:p>
          <a:p>
            <a:pPr lvl="0"/>
            <a:r>
              <a:rPr lang="en-US" sz="2400" b="1" dirty="0" smtClean="0"/>
              <a:t>generic family</a:t>
            </a:r>
            <a:r>
              <a:rPr lang="en-US" sz="2400" dirty="0" smtClean="0"/>
              <a:t> - a group of font families with a similar look</a:t>
            </a:r>
            <a:endParaRPr lang="en-IN" sz="2400" dirty="0" smtClean="0"/>
          </a:p>
          <a:p>
            <a:pPr lvl="0"/>
            <a:r>
              <a:rPr lang="en-US" sz="2400" b="1" dirty="0" smtClean="0"/>
              <a:t>font family</a:t>
            </a:r>
            <a:r>
              <a:rPr lang="en-US" sz="2400" dirty="0" smtClean="0"/>
              <a:t> - a specific font family (like "Times New Roman" or "Arial")</a:t>
            </a:r>
            <a:endParaRPr lang="en-IN" sz="2400" dirty="0" smtClean="0"/>
          </a:p>
          <a:p>
            <a:endParaRPr lang="en-IN" sz="2400" dirty="0"/>
          </a:p>
        </p:txBody>
      </p:sp>
      <p:graphicFrame>
        <p:nvGraphicFramePr>
          <p:cNvPr id="4" name="Table 3"/>
          <p:cNvGraphicFramePr>
            <a:graphicFrameLocks noGrp="1"/>
          </p:cNvGraphicFramePr>
          <p:nvPr/>
        </p:nvGraphicFramePr>
        <p:xfrm>
          <a:off x="990600" y="3749548"/>
          <a:ext cx="7620000" cy="1781810"/>
        </p:xfrm>
        <a:graphic>
          <a:graphicData uri="http://schemas.openxmlformats.org/drawingml/2006/table">
            <a:tbl>
              <a:tblPr/>
              <a:tblGrid>
                <a:gridCol w="1457235">
                  <a:extLst>
                    <a:ext uri="{9D8B030D-6E8A-4147-A177-3AD203B41FA5}">
                      <a16:colId xmlns:a16="http://schemas.microsoft.com/office/drawing/2014/main" val="20000"/>
                    </a:ext>
                  </a:extLst>
                </a:gridCol>
                <a:gridCol w="2217864">
                  <a:extLst>
                    <a:ext uri="{9D8B030D-6E8A-4147-A177-3AD203B41FA5}">
                      <a16:colId xmlns:a16="http://schemas.microsoft.com/office/drawing/2014/main" val="20001"/>
                    </a:ext>
                  </a:extLst>
                </a:gridCol>
                <a:gridCol w="3944901">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1600" b="1" dirty="0">
                          <a:solidFill>
                            <a:srgbClr val="000000"/>
                          </a:solidFill>
                          <a:latin typeface="Calibri"/>
                          <a:ea typeface="Times New Roman"/>
                          <a:cs typeface="Calibri"/>
                        </a:rPr>
                        <a:t>Generic family</a:t>
                      </a:r>
                      <a:endParaRPr lang="en-IN"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Times New Roman"/>
                          <a:cs typeface="Calibri"/>
                        </a:rPr>
                        <a:t>Font family</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Times New Roman"/>
                          <a:cs typeface="Calibri"/>
                        </a:rPr>
                        <a:t>Description</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0">
                <a:tc>
                  <a:txBody>
                    <a:bodyPr/>
                    <a:lstStyle/>
                    <a:p>
                      <a:pPr>
                        <a:lnSpc>
                          <a:spcPct val="115000"/>
                        </a:lnSpc>
                        <a:spcAft>
                          <a:spcPts val="0"/>
                        </a:spcAft>
                      </a:pPr>
                      <a:r>
                        <a:rPr lang="en-US" sz="1600">
                          <a:solidFill>
                            <a:srgbClr val="000000"/>
                          </a:solidFill>
                          <a:latin typeface="Calibri"/>
                          <a:ea typeface="Times New Roman"/>
                          <a:cs typeface="Calibri"/>
                        </a:rPr>
                        <a:t>Serif</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Times New Roman"/>
                          <a:cs typeface="Calibri"/>
                        </a:rPr>
                        <a:t>Times New Roman</a:t>
                      </a:r>
                      <a:br>
                        <a:rPr lang="en-US" sz="1600">
                          <a:solidFill>
                            <a:srgbClr val="000000"/>
                          </a:solidFill>
                          <a:latin typeface="Calibri"/>
                          <a:ea typeface="Times New Roman"/>
                          <a:cs typeface="Calibri"/>
                        </a:rPr>
                      </a:br>
                      <a:r>
                        <a:rPr lang="en-US" sz="1600">
                          <a:solidFill>
                            <a:srgbClr val="000000"/>
                          </a:solidFill>
                          <a:latin typeface="Calibri"/>
                          <a:ea typeface="Times New Roman"/>
                          <a:cs typeface="Calibri"/>
                        </a:rPr>
                        <a:t>Georgia</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Times New Roman"/>
                          <a:cs typeface="Calibri"/>
                        </a:rPr>
                        <a:t>Serif fonts have small lines at the ends on some characters</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nSpc>
                          <a:spcPct val="115000"/>
                        </a:lnSpc>
                        <a:spcAft>
                          <a:spcPts val="0"/>
                        </a:spcAft>
                      </a:pPr>
                      <a:r>
                        <a:rPr lang="en-US" sz="1600">
                          <a:solidFill>
                            <a:srgbClr val="000000"/>
                          </a:solidFill>
                          <a:latin typeface="Calibri"/>
                          <a:ea typeface="Times New Roman"/>
                          <a:cs typeface="Calibri"/>
                        </a:rPr>
                        <a:t>Sans-serif</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Times New Roman"/>
                          <a:cs typeface="Calibri"/>
                        </a:rPr>
                        <a:t>Arial</a:t>
                      </a:r>
                      <a:br>
                        <a:rPr lang="en-US" sz="1600">
                          <a:solidFill>
                            <a:srgbClr val="000000"/>
                          </a:solidFill>
                          <a:latin typeface="Calibri"/>
                          <a:ea typeface="Times New Roman"/>
                          <a:cs typeface="Calibri"/>
                        </a:rPr>
                      </a:br>
                      <a:r>
                        <a:rPr lang="en-US" sz="1600">
                          <a:solidFill>
                            <a:srgbClr val="000000"/>
                          </a:solidFill>
                          <a:latin typeface="Calibri"/>
                          <a:ea typeface="Times New Roman"/>
                          <a:cs typeface="Calibri"/>
                        </a:rPr>
                        <a:t>Verdana</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dirty="0">
                          <a:solidFill>
                            <a:srgbClr val="000000"/>
                          </a:solidFill>
                          <a:latin typeface="Calibri"/>
                          <a:ea typeface="Times New Roman"/>
                          <a:cs typeface="Calibri"/>
                        </a:rPr>
                        <a:t>"Sans" means without - these fonts do not have the lines at the ends of characters</a:t>
                      </a: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buNone/>
            </a:pPr>
            <a:r>
              <a:rPr lang="en-US" b="1" dirty="0" smtClean="0"/>
              <a:t>Font Family</a:t>
            </a:r>
            <a:endParaRPr lang="en-IN" b="1" dirty="0" smtClean="0"/>
          </a:p>
          <a:p>
            <a:r>
              <a:rPr lang="en-US" dirty="0" smtClean="0"/>
              <a:t>The font family of a text is set with the font-family property.</a:t>
            </a:r>
            <a:endParaRPr lang="en-IN" dirty="0" smtClean="0"/>
          </a:p>
          <a:p>
            <a:r>
              <a:rPr lang="en-US" b="1" dirty="0" smtClean="0"/>
              <a:t>Note</a:t>
            </a:r>
            <a:r>
              <a:rPr lang="en-US" dirty="0" smtClean="0"/>
              <a:t>: If the name of a font family is more than one word, it must be in quotation marks, like: "Times New Roman".</a:t>
            </a:r>
            <a:endParaRPr lang="en-IN" dirty="0" smtClean="0"/>
          </a:p>
          <a:p>
            <a:r>
              <a:rPr lang="en-US" dirty="0" smtClean="0"/>
              <a:t>More than one font family is specified in a comma-separated list:</a:t>
            </a:r>
            <a:endParaRPr lang="en-IN" dirty="0" smtClean="0"/>
          </a:p>
          <a:p>
            <a:pPr>
              <a:buNone/>
            </a:pPr>
            <a:r>
              <a:rPr lang="en-US" dirty="0" smtClean="0"/>
              <a:t>Example</a:t>
            </a:r>
            <a:endParaRPr lang="en-IN" b="1" dirty="0" smtClean="0"/>
          </a:p>
          <a:p>
            <a:pPr>
              <a:buNone/>
            </a:pPr>
            <a:r>
              <a:rPr lang="en-US" dirty="0" smtClean="0"/>
              <a:t>	p{font-family:"Times New Roman", Times, serif;}</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a:buNone/>
            </a:pPr>
            <a:r>
              <a:rPr lang="en-US" b="1" dirty="0" smtClean="0"/>
              <a:t>Font Style</a:t>
            </a:r>
            <a:endParaRPr lang="en-IN" b="1" dirty="0" smtClean="0"/>
          </a:p>
          <a:p>
            <a:r>
              <a:rPr lang="en-US" dirty="0" smtClean="0"/>
              <a:t>The font-style property is mostly used to specify italic text.</a:t>
            </a:r>
            <a:endParaRPr lang="en-IN" dirty="0" smtClean="0"/>
          </a:p>
          <a:p>
            <a:pPr>
              <a:buNone/>
            </a:pPr>
            <a:r>
              <a:rPr lang="en-US" dirty="0" smtClean="0"/>
              <a:t>This property has three values:</a:t>
            </a:r>
            <a:endParaRPr lang="en-IN" dirty="0" smtClean="0"/>
          </a:p>
          <a:p>
            <a:pPr lvl="0"/>
            <a:r>
              <a:rPr lang="en-US" dirty="0" smtClean="0">
                <a:solidFill>
                  <a:srgbClr val="FF0000"/>
                </a:solidFill>
              </a:rPr>
              <a:t>normal - The text is shown normally</a:t>
            </a:r>
            <a:endParaRPr lang="en-IN" dirty="0" smtClean="0">
              <a:solidFill>
                <a:srgbClr val="FF0000"/>
              </a:solidFill>
            </a:endParaRPr>
          </a:p>
          <a:p>
            <a:pPr lvl="0"/>
            <a:r>
              <a:rPr lang="en-US" dirty="0" smtClean="0">
                <a:solidFill>
                  <a:srgbClr val="FF0000"/>
                </a:solidFill>
              </a:rPr>
              <a:t>italic - The text is shown in italics</a:t>
            </a:r>
          </a:p>
          <a:p>
            <a:r>
              <a:rPr lang="en-IN" dirty="0" smtClean="0">
                <a:solidFill>
                  <a:srgbClr val="FF0000"/>
                </a:solidFill>
              </a:rPr>
              <a:t>oblique - The text is "leaning" (oblique is very similar to italic, but less supported)</a:t>
            </a:r>
          </a:p>
          <a:p>
            <a:pPr lvl="0">
              <a:buNone/>
            </a:pPr>
            <a:r>
              <a:rPr lang="en-US" dirty="0" smtClean="0"/>
              <a:t>Example</a:t>
            </a:r>
            <a:endParaRPr lang="en-IN" b="1" dirty="0" smtClean="0"/>
          </a:p>
          <a:p>
            <a:pPr>
              <a:buNone/>
            </a:pPr>
            <a:r>
              <a:rPr lang="en-US" dirty="0" smtClean="0"/>
              <a:t>	h1font-style:normal;}</a:t>
            </a:r>
          </a:p>
          <a:p>
            <a:pPr>
              <a:buNone/>
            </a:pPr>
            <a:r>
              <a:rPr lang="en-US" dirty="0" smtClean="0"/>
              <a:t>	h2 {font-</a:t>
            </a:r>
            <a:r>
              <a:rPr lang="en-US" dirty="0" err="1" smtClean="0"/>
              <a:t>style:italic</a:t>
            </a:r>
            <a:r>
              <a:rPr lang="en-US" dirty="0" smtClean="0"/>
              <a:t>;}</a:t>
            </a:r>
            <a:br>
              <a:rPr lang="en-US" dirty="0" smtClean="0"/>
            </a:b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b="1" dirty="0" smtClean="0"/>
              <a:t>Font Size</a:t>
            </a:r>
            <a:r>
              <a:rPr lang="en-IN" b="1" dirty="0" smtClean="0"/>
              <a:t> </a:t>
            </a:r>
            <a:r>
              <a:rPr lang="en-US" dirty="0" smtClean="0"/>
              <a:t>sets the size of the text.</a:t>
            </a:r>
            <a:endParaRPr lang="en-IN" dirty="0" smtClean="0"/>
          </a:p>
          <a:p>
            <a:pPr>
              <a:buNone/>
            </a:pPr>
            <a:r>
              <a:rPr lang="en-US" dirty="0" smtClean="0"/>
              <a:t>Example</a:t>
            </a:r>
            <a:endParaRPr lang="en-IN" b="1" dirty="0" smtClean="0"/>
          </a:p>
          <a:p>
            <a:pPr>
              <a:buNone/>
            </a:pPr>
            <a:r>
              <a:rPr lang="en-US" dirty="0" smtClean="0"/>
              <a:t>h1 {font-size:40px;}</a:t>
            </a:r>
            <a:br>
              <a:rPr lang="en-US" dirty="0" smtClean="0"/>
            </a:br>
            <a:endParaRPr lang="en-IN" dirty="0" smtClean="0"/>
          </a:p>
          <a:p>
            <a:r>
              <a:rPr lang="en-US" b="1" dirty="0" smtClean="0"/>
              <a:t>CSS font-weight Property</a:t>
            </a:r>
            <a:r>
              <a:rPr lang="en-IN" b="1" dirty="0" smtClean="0"/>
              <a:t> </a:t>
            </a:r>
            <a:r>
              <a:rPr lang="en-US" dirty="0" smtClean="0"/>
              <a:t>Set different font weight for three paragraphs:</a:t>
            </a:r>
            <a:endParaRPr lang="en-IN" dirty="0" smtClean="0"/>
          </a:p>
          <a:p>
            <a:pPr>
              <a:buNone/>
            </a:pPr>
            <a:r>
              <a:rPr lang="en-US" dirty="0" smtClean="0"/>
              <a:t>	h1{font-</a:t>
            </a:r>
            <a:r>
              <a:rPr lang="en-US" dirty="0" err="1" smtClean="0"/>
              <a:t>weight:normal</a:t>
            </a:r>
            <a:r>
              <a:rPr lang="en-US" dirty="0" smtClean="0"/>
              <a:t>;}</a:t>
            </a:r>
            <a:br>
              <a:rPr lang="en-US" dirty="0" smtClean="0"/>
            </a:br>
            <a:r>
              <a:rPr lang="en-US" dirty="0" smtClean="0"/>
              <a:t>h2 {font-</a:t>
            </a:r>
            <a:r>
              <a:rPr lang="en-US" dirty="0" err="1" smtClean="0"/>
              <a:t>weight:bold</a:t>
            </a:r>
            <a:r>
              <a:rPr lang="en-US" dirty="0" smtClean="0"/>
              <a:t>;}</a:t>
            </a:r>
            <a:br>
              <a:rPr lang="en-US" dirty="0" smtClean="0"/>
            </a:br>
            <a:r>
              <a:rPr lang="en-US" dirty="0" smtClean="0"/>
              <a:t>h3 {font-weight:900}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Border</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 Style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border-style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800" dirty="0" smtClean="0">
                <a:solidFill>
                  <a:srgbClr val="00B050"/>
                </a:solidFill>
              </a:rPr>
              <a:t>Example :- </a:t>
            </a:r>
          </a:p>
          <a:p>
            <a:pPr>
              <a:buFont typeface="Wingdings 3"/>
              <a:buNone/>
            </a:pPr>
            <a:r>
              <a:rPr lang="en-IN" sz="2800" dirty="0" smtClean="0">
                <a:solidFill>
                  <a:srgbClr val="00B050"/>
                </a:solidFill>
              </a:rPr>
              <a:t>border-style: solid;</a:t>
            </a:r>
          </a:p>
          <a:p>
            <a:endParaRPr lang="en-US" dirty="0" smtClean="0"/>
          </a:p>
          <a:p>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609600" y="1600200"/>
            <a:ext cx="6553200"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horizontal)">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76200"/>
            <a:ext cx="8915400" cy="6324600"/>
          </a:xfrm>
        </p:spPr>
        <p:txBody>
          <a:bodyPr>
            <a:noAutofit/>
          </a:bodyPr>
          <a:lstStyle/>
          <a:p>
            <a:pPr>
              <a:buNone/>
            </a:pPr>
            <a:r>
              <a:rPr lang="en-US" sz="2800" dirty="0" smtClean="0"/>
              <a:t>The border-style property can have from one to four values.</a:t>
            </a:r>
          </a:p>
          <a:p>
            <a:r>
              <a:rPr lang="en-US" sz="2800" b="1" dirty="0" smtClean="0"/>
              <a:t>border-style: dotted solid double dashed;</a:t>
            </a:r>
            <a:endParaRPr lang="en-US" sz="2800" dirty="0" smtClean="0"/>
          </a:p>
          <a:p>
            <a:pPr lvl="1"/>
            <a:r>
              <a:rPr lang="en-US" sz="2400" dirty="0" smtClean="0"/>
              <a:t>top border is dotted     </a:t>
            </a:r>
            <a:r>
              <a:rPr lang="en-US" sz="2400" dirty="0" smtClean="0">
                <a:solidFill>
                  <a:srgbClr val="FF0000"/>
                </a:solidFill>
              </a:rPr>
              <a:t>border-top-style: dotted;</a:t>
            </a:r>
          </a:p>
          <a:p>
            <a:pPr lvl="1"/>
            <a:r>
              <a:rPr lang="en-US" sz="2400" dirty="0" smtClean="0"/>
              <a:t>right border is solid</a:t>
            </a:r>
          </a:p>
          <a:p>
            <a:pPr lvl="1"/>
            <a:r>
              <a:rPr lang="en-US" sz="2400" dirty="0" smtClean="0"/>
              <a:t>bottom border is double</a:t>
            </a:r>
          </a:p>
          <a:p>
            <a:pPr lvl="1"/>
            <a:r>
              <a:rPr lang="en-US" sz="2400" dirty="0" smtClean="0"/>
              <a:t>left border is dashed</a:t>
            </a:r>
          </a:p>
          <a:p>
            <a:r>
              <a:rPr lang="en-US" sz="2800" b="1" dirty="0" smtClean="0"/>
              <a:t>border-style: dotted solid double;</a:t>
            </a:r>
            <a:endParaRPr lang="en-US" sz="2800" dirty="0" smtClean="0"/>
          </a:p>
          <a:p>
            <a:pPr lvl="1"/>
            <a:r>
              <a:rPr lang="en-US" sz="2400" dirty="0" smtClean="0"/>
              <a:t>top border is dotted</a:t>
            </a:r>
          </a:p>
          <a:p>
            <a:pPr lvl="1"/>
            <a:r>
              <a:rPr lang="en-US" sz="2400" dirty="0" smtClean="0"/>
              <a:t>right and left borders are solid</a:t>
            </a:r>
          </a:p>
          <a:p>
            <a:pPr lvl="1"/>
            <a:r>
              <a:rPr lang="en-US" sz="2400" dirty="0" smtClean="0"/>
              <a:t>bottom border is double</a:t>
            </a:r>
          </a:p>
          <a:p>
            <a:r>
              <a:rPr lang="en-US" sz="2800" b="1" dirty="0" smtClean="0"/>
              <a:t>border-style: dotted solid;</a:t>
            </a:r>
            <a:endParaRPr lang="en-US" sz="2800" dirty="0" smtClean="0"/>
          </a:p>
          <a:p>
            <a:pPr lvl="1"/>
            <a:r>
              <a:rPr lang="en-US" sz="2400" dirty="0" smtClean="0"/>
              <a:t>top and bottom borders are dotted</a:t>
            </a:r>
          </a:p>
          <a:p>
            <a:pPr lvl="1"/>
            <a:r>
              <a:rPr lang="en-US" sz="2400" dirty="0" smtClean="0"/>
              <a:t>right and left borders are solid</a:t>
            </a:r>
          </a:p>
          <a:p>
            <a:r>
              <a:rPr lang="en-US" sz="2800" b="1" dirty="0" smtClean="0"/>
              <a:t>border-style: dotted;</a:t>
            </a:r>
            <a:endParaRPr lang="en-US" sz="2800" dirty="0" smtClean="0"/>
          </a:p>
          <a:p>
            <a:pPr lvl="1"/>
            <a:r>
              <a:rPr lang="en-US" sz="2400" dirty="0" smtClean="0"/>
              <a:t>all four borders are dotted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blinds(horizontal)">
                                      <p:cBhvr>
                                        <p:cTn id="44" dur="500"/>
                                        <p:tgtEl>
                                          <p:spTgt spid="3">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linds(horizontal)">
                                      <p:cBhvr>
                                        <p:cTn id="49" dur="500"/>
                                        <p:tgtEl>
                                          <p:spTgt spid="3">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blinds(horizontal)">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 Width</a:t>
            </a:r>
            <a:endParaRPr lang="en-US" dirty="0"/>
          </a:p>
        </p:txBody>
      </p:sp>
      <p:sp>
        <p:nvSpPr>
          <p:cNvPr id="3" name="Content Placeholder 2"/>
          <p:cNvSpPr>
            <a:spLocks noGrp="1"/>
          </p:cNvSpPr>
          <p:nvPr>
            <p:ph sz="quarter" idx="1"/>
          </p:nvPr>
        </p:nvSpPr>
        <p:spPr/>
        <p:txBody>
          <a:bodyPr/>
          <a:lstStyle/>
          <a:p>
            <a:r>
              <a:rPr lang="en-US" dirty="0" smtClean="0"/>
              <a:t>The border-width property is used to set the width of the border.</a:t>
            </a:r>
          </a:p>
          <a:p>
            <a:r>
              <a:rPr lang="en-US" dirty="0" smtClean="0"/>
              <a:t>The width is set in pixels, or by using one of the three pre-defined values: thin, medium, or thick.</a:t>
            </a:r>
          </a:p>
          <a:p>
            <a:r>
              <a:rPr lang="en-US" b="1" dirty="0" smtClean="0">
                <a:solidFill>
                  <a:srgbClr val="FF0000"/>
                </a:solidFill>
              </a:rPr>
              <a:t>Note:</a:t>
            </a:r>
            <a:r>
              <a:rPr lang="en-US" dirty="0" smtClean="0">
                <a:solidFill>
                  <a:srgbClr val="FF0000"/>
                </a:solidFill>
              </a:rPr>
              <a:t> The "border-width" property does not work if it is used alone. Use the "border-style" property to set the borders first.</a:t>
            </a:r>
          </a:p>
          <a:p>
            <a:r>
              <a:rPr lang="en-US" dirty="0" smtClean="0">
                <a:solidFill>
                  <a:srgbClr val="00B050"/>
                </a:solidFill>
              </a:rPr>
              <a:t>Example:-</a:t>
            </a:r>
          </a:p>
          <a:p>
            <a:pPr>
              <a:buNone/>
            </a:pPr>
            <a:r>
              <a:rPr lang="en-IN" dirty="0" smtClean="0">
                <a:solidFill>
                  <a:srgbClr val="00B050"/>
                </a:solidFill>
              </a:rPr>
              <a:t>border-width: 5px;</a:t>
            </a:r>
          </a:p>
          <a:p>
            <a:pPr>
              <a:buNone/>
            </a:pPr>
            <a:r>
              <a:rPr lang="en-IN" dirty="0" smtClean="0">
                <a:solidFill>
                  <a:srgbClr val="00B050"/>
                </a:solidFill>
              </a:rPr>
              <a:t>Border-width: medium;</a:t>
            </a:r>
          </a:p>
          <a:p>
            <a:pPr>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Background</a:t>
            </a:r>
            <a:endParaRPr lang="en-US" dirty="0"/>
          </a:p>
        </p:txBody>
      </p:sp>
      <p:sp>
        <p:nvSpPr>
          <p:cNvPr id="3" name="Content Placeholder 2"/>
          <p:cNvSpPr>
            <a:spLocks noGrp="1"/>
          </p:cNvSpPr>
          <p:nvPr>
            <p:ph sz="quarter" idx="1"/>
          </p:nvPr>
        </p:nvSpPr>
        <p:spPr>
          <a:xfrm>
            <a:off x="457200" y="1219200"/>
            <a:ext cx="8229600" cy="2057400"/>
          </a:xfrm>
        </p:spPr>
        <p:txBody>
          <a:bodyPr>
            <a:normAutofit/>
          </a:bodyPr>
          <a:lstStyle/>
          <a:p>
            <a:r>
              <a:rPr lang="en-US" sz="2000" dirty="0" smtClean="0"/>
              <a:t>CSS background properties are used to define the background effects of an element.</a:t>
            </a:r>
          </a:p>
          <a:p>
            <a:pPr fontAlgn="t"/>
            <a:r>
              <a:rPr lang="en-US" sz="2000" b="1" dirty="0" smtClean="0">
                <a:solidFill>
                  <a:srgbClr val="7030A0"/>
                </a:solidFill>
              </a:rPr>
              <a:t>background </a:t>
            </a:r>
            <a:r>
              <a:rPr lang="en-US" sz="2000" b="1" dirty="0" smtClean="0"/>
              <a:t>Sets all the background properties in one declaration</a:t>
            </a:r>
          </a:p>
          <a:p>
            <a:pPr>
              <a:buNone/>
            </a:pPr>
            <a:r>
              <a:rPr lang="en-US" sz="2000" dirty="0" smtClean="0"/>
              <a:t>All CSS Background Properties</a:t>
            </a:r>
            <a:endParaRPr lang="en-US" sz="2000" b="1" dirty="0" smtClean="0"/>
          </a:p>
          <a:p>
            <a:endParaRPr lang="en-US" sz="2000" dirty="0"/>
          </a:p>
        </p:txBody>
      </p:sp>
      <p:graphicFrame>
        <p:nvGraphicFramePr>
          <p:cNvPr id="4" name="Table 3"/>
          <p:cNvGraphicFramePr>
            <a:graphicFrameLocks noGrp="1"/>
          </p:cNvGraphicFramePr>
          <p:nvPr/>
        </p:nvGraphicFramePr>
        <p:xfrm>
          <a:off x="533400" y="2895600"/>
          <a:ext cx="8305800" cy="3244857"/>
        </p:xfrm>
        <a:graphic>
          <a:graphicData uri="http://schemas.openxmlformats.org/drawingml/2006/table">
            <a:tbl>
              <a:tblPr/>
              <a:tblGrid>
                <a:gridCol w="2416988">
                  <a:extLst>
                    <a:ext uri="{9D8B030D-6E8A-4147-A177-3AD203B41FA5}">
                      <a16:colId xmlns:a16="http://schemas.microsoft.com/office/drawing/2014/main" val="20000"/>
                    </a:ext>
                  </a:extLst>
                </a:gridCol>
                <a:gridCol w="5888812">
                  <a:extLst>
                    <a:ext uri="{9D8B030D-6E8A-4147-A177-3AD203B41FA5}">
                      <a16:colId xmlns:a16="http://schemas.microsoft.com/office/drawing/2014/main" val="20001"/>
                    </a:ext>
                  </a:extLst>
                </a:gridCol>
              </a:tblGrid>
              <a:tr h="320015">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Property</a:t>
                      </a:r>
                      <a:endParaRPr lang="en-US" sz="1200" b="1"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Description</a:t>
                      </a:r>
                      <a:endParaRPr lang="en-US" sz="1200" b="1"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401830">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background-color</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the background color of an element</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1830">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background-image</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the background image for an </a:t>
                      </a:r>
                      <a:r>
                        <a:rPr lang="en-US" sz="1800" b="1" dirty="0" smtClean="0">
                          <a:solidFill>
                            <a:srgbClr val="000000"/>
                          </a:solidFill>
                          <a:latin typeface="Calibri"/>
                          <a:ea typeface="Calibri"/>
                          <a:cs typeface="Calibri"/>
                        </a:rPr>
                        <a:t>element</a:t>
                      </a: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401830">
                <a:tc>
                  <a:txBody>
                    <a:bodyPr/>
                    <a:lstStyle/>
                    <a:p>
                      <a:pPr marL="0" marR="0">
                        <a:lnSpc>
                          <a:spcPct val="115000"/>
                        </a:lnSpc>
                        <a:spcBef>
                          <a:spcPts val="0"/>
                        </a:spcBef>
                        <a:spcAft>
                          <a:spcPts val="0"/>
                        </a:spcAft>
                      </a:pPr>
                      <a:r>
                        <a:rPr lang="en-US" sz="1800" b="1" u="none" dirty="0" smtClean="0">
                          <a:solidFill>
                            <a:srgbClr val="7030A0"/>
                          </a:solidFill>
                          <a:latin typeface="Calibri"/>
                          <a:ea typeface="Calibri"/>
                          <a:cs typeface="Calibri"/>
                        </a:rPr>
                        <a:t>background-repeat</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marL="0" marR="0">
                        <a:lnSpc>
                          <a:spcPct val="115000"/>
                        </a:lnSpc>
                        <a:spcBef>
                          <a:spcPts val="0"/>
                        </a:spcBef>
                        <a:spcAft>
                          <a:spcPts val="0"/>
                        </a:spcAft>
                      </a:pPr>
                      <a:r>
                        <a:rPr lang="en-US" sz="1800" b="1" dirty="0" smtClean="0">
                          <a:solidFill>
                            <a:srgbClr val="000000"/>
                          </a:solidFill>
                          <a:latin typeface="Calibri"/>
                          <a:ea typeface="Calibri"/>
                          <a:cs typeface="Calibri"/>
                        </a:rPr>
                        <a:t>Sets how a background image will be repeated</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3"/>
                  </a:ext>
                </a:extLst>
              </a:tr>
              <a:tr h="659899">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background-position</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the starting position of a background image</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59899">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background-attachment</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whether a background image is fixed or scrolls with the rest of the </a:t>
                      </a:r>
                      <a:r>
                        <a:rPr lang="en-US" sz="1800" b="1" dirty="0" smtClean="0">
                          <a:solidFill>
                            <a:srgbClr val="000000"/>
                          </a:solidFill>
                          <a:latin typeface="Calibri"/>
                          <a:ea typeface="Calibri"/>
                          <a:cs typeface="Calibri"/>
                        </a:rPr>
                        <a:t>page</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4546600" y="345968"/>
            <a:ext cx="4552849" cy="556755"/>
          </a:xfrm>
          <a:prstGeom prst="rect">
            <a:avLst/>
          </a:prstGeom>
        </p:spPr>
        <p:txBody>
          <a:bodyPr wrap="none">
            <a:spAutoFit/>
          </a:bodyPr>
          <a:lstStyle/>
          <a:p>
            <a:pPr>
              <a:lnSpc>
                <a:spcPct val="115000"/>
              </a:lnSpc>
            </a:pPr>
            <a:r>
              <a:rPr lang="en-US" sz="2800" dirty="0"/>
              <a:t>background-size: width height;</a:t>
            </a:r>
            <a:endParaRPr lang="en-US" sz="2800" b="1" dirty="0">
              <a:latin typeface="Calibri"/>
              <a:ea typeface="Calibri"/>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color</a:t>
            </a:r>
            <a:endParaRPr lang="en-US" dirty="0"/>
          </a:p>
        </p:txBody>
      </p:sp>
      <p:sp>
        <p:nvSpPr>
          <p:cNvPr id="3" name="Content Placeholder 2"/>
          <p:cNvSpPr>
            <a:spLocks noGrp="1"/>
          </p:cNvSpPr>
          <p:nvPr>
            <p:ph sz="quarter" idx="1"/>
          </p:nvPr>
        </p:nvSpPr>
        <p:spPr/>
        <p:txBody>
          <a:bodyPr/>
          <a:lstStyle/>
          <a:p>
            <a:r>
              <a:rPr lang="en-US" dirty="0" smtClean="0"/>
              <a:t>The border-color property is used to set the color of the border. The color can be set by:</a:t>
            </a:r>
          </a:p>
          <a:p>
            <a:pPr lvl="1"/>
            <a:r>
              <a:rPr lang="en-US" dirty="0" smtClean="0"/>
              <a:t>name - specify a color name, like "red"</a:t>
            </a:r>
          </a:p>
          <a:p>
            <a:pPr lvl="1"/>
            <a:r>
              <a:rPr lang="en-US" dirty="0" smtClean="0"/>
              <a:t>RGB - specify a RGB value, like "</a:t>
            </a:r>
            <a:r>
              <a:rPr lang="en-US" dirty="0" err="1" smtClean="0"/>
              <a:t>rgb</a:t>
            </a:r>
            <a:r>
              <a:rPr lang="en-US" dirty="0" smtClean="0"/>
              <a:t>(255,0,0)"</a:t>
            </a:r>
          </a:p>
          <a:p>
            <a:pPr lvl="1"/>
            <a:r>
              <a:rPr lang="en-US" dirty="0" smtClean="0"/>
              <a:t>Hex - specify a hex value, like "#ff0000“</a:t>
            </a:r>
          </a:p>
          <a:p>
            <a:r>
              <a:rPr lang="en-US" b="1" dirty="0" smtClean="0">
                <a:solidFill>
                  <a:srgbClr val="FF0000"/>
                </a:solidFill>
              </a:rPr>
              <a:t>Note:</a:t>
            </a:r>
            <a:r>
              <a:rPr lang="en-US" dirty="0" smtClean="0">
                <a:solidFill>
                  <a:srgbClr val="FF0000"/>
                </a:solidFill>
              </a:rPr>
              <a:t> The "border-color" property does not work if it is used alone. Use the "border-style" property to set the borders first.</a:t>
            </a:r>
          </a:p>
          <a:p>
            <a:r>
              <a:rPr lang="en-US" dirty="0" smtClean="0">
                <a:solidFill>
                  <a:srgbClr val="00B050"/>
                </a:solidFill>
              </a:rPr>
              <a:t>Example:</a:t>
            </a:r>
          </a:p>
          <a:p>
            <a:pPr>
              <a:buNone/>
            </a:pPr>
            <a:r>
              <a:rPr lang="en-US" dirty="0" smtClean="0">
                <a:solidFill>
                  <a:srgbClr val="00B050"/>
                </a:solidFill>
              </a:rPr>
              <a:t>border-color: red;</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The border property is a shorthand for the following individual border properties:</a:t>
            </a:r>
          </a:p>
          <a:p>
            <a:pPr lvl="1"/>
            <a:r>
              <a:rPr lang="en-US" dirty="0" smtClean="0"/>
              <a:t>border-width</a:t>
            </a:r>
          </a:p>
          <a:p>
            <a:pPr lvl="1"/>
            <a:r>
              <a:rPr lang="en-US" dirty="0" smtClean="0"/>
              <a:t>border-style (required)</a:t>
            </a:r>
          </a:p>
          <a:p>
            <a:pPr lvl="1"/>
            <a:r>
              <a:rPr lang="en-US" dirty="0" smtClean="0"/>
              <a:t>border-color</a:t>
            </a:r>
          </a:p>
          <a:p>
            <a:endParaRPr lang="en-US" dirty="0" smtClean="0"/>
          </a:p>
          <a:p>
            <a:r>
              <a:rPr lang="en-US" dirty="0" smtClean="0"/>
              <a:t>border: 5px solid red;</a:t>
            </a:r>
          </a:p>
          <a:p>
            <a:endParaRPr lang="en-US" dirty="0"/>
          </a:p>
          <a:p>
            <a:r>
              <a:rPr lang="en-US" sz="2400" dirty="0"/>
              <a:t> border-radius: </a:t>
            </a:r>
            <a:r>
              <a:rPr lang="en-US" sz="2400" dirty="0" smtClean="0"/>
              <a:t>value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Border Radius </a:t>
            </a:r>
            <a:r>
              <a:rPr lang="en-US" b="1" dirty="0" smtClean="0"/>
              <a:t>Properties</a:t>
            </a:r>
            <a:endParaRPr lang="en-US" dirty="0"/>
          </a:p>
        </p:txBody>
      </p:sp>
      <p:sp>
        <p:nvSpPr>
          <p:cNvPr id="3" name="Content Placeholder 2"/>
          <p:cNvSpPr>
            <a:spLocks noGrp="1"/>
          </p:cNvSpPr>
          <p:nvPr>
            <p:ph sz="quarter" idx="1"/>
          </p:nvPr>
        </p:nvSpPr>
        <p:spPr/>
        <p:txBody>
          <a:bodyPr/>
          <a:lstStyle/>
          <a:p>
            <a:r>
              <a:rPr lang="en-US" dirty="0"/>
              <a:t>The border-radius property is used to give round corners to a box like shape.</a:t>
            </a:r>
          </a:p>
        </p:txBody>
      </p:sp>
      <p:graphicFrame>
        <p:nvGraphicFramePr>
          <p:cNvPr id="4" name="Table 3"/>
          <p:cNvGraphicFramePr>
            <a:graphicFrameLocks noGrp="1"/>
          </p:cNvGraphicFramePr>
          <p:nvPr>
            <p:extLst>
              <p:ext uri="{D42A27DB-BD31-4B8C-83A1-F6EECF244321}">
                <p14:modId xmlns:p14="http://schemas.microsoft.com/office/powerpoint/2010/main" val="2686480993"/>
              </p:ext>
            </p:extLst>
          </p:nvPr>
        </p:nvGraphicFramePr>
        <p:xfrm>
          <a:off x="714375" y="2286000"/>
          <a:ext cx="7715250" cy="4149090"/>
        </p:xfrm>
        <a:graphic>
          <a:graphicData uri="http://schemas.openxmlformats.org/drawingml/2006/table">
            <a:tbl>
              <a:tblPr/>
              <a:tblGrid>
                <a:gridCol w="3857625">
                  <a:extLst>
                    <a:ext uri="{9D8B030D-6E8A-4147-A177-3AD203B41FA5}">
                      <a16:colId xmlns:a16="http://schemas.microsoft.com/office/drawing/2014/main" val="3385059724"/>
                    </a:ext>
                  </a:extLst>
                </a:gridCol>
                <a:gridCol w="3857625">
                  <a:extLst>
                    <a:ext uri="{9D8B030D-6E8A-4147-A177-3AD203B41FA5}">
                      <a16:colId xmlns:a16="http://schemas.microsoft.com/office/drawing/2014/main" val="872568249"/>
                    </a:ext>
                  </a:extLst>
                </a:gridCol>
              </a:tblGrid>
              <a:tr h="0">
                <a:tc>
                  <a:txBody>
                    <a:bodyPr/>
                    <a:lstStyle/>
                    <a:p>
                      <a:pPr algn="l"/>
                      <a:r>
                        <a:rPr lang="en-US">
                          <a:solidFill>
                            <a:srgbClr val="FFFFFF"/>
                          </a:solidFill>
                          <a:effectLst/>
                        </a:rPr>
                        <a:t>Property</a:t>
                      </a:r>
                    </a:p>
                  </a:txBody>
                  <a:tcPr marL="95250" marR="95250" marT="95250" marB="9525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tc>
                  <a:txBody>
                    <a:bodyPr/>
                    <a:lstStyle/>
                    <a:p>
                      <a:pPr algn="l"/>
                      <a:r>
                        <a:rPr lang="en-US">
                          <a:solidFill>
                            <a:srgbClr val="FFFFFF"/>
                          </a:solidFill>
                          <a:effectLst/>
                        </a:rPr>
                        <a:t>Description</a:t>
                      </a:r>
                    </a:p>
                  </a:txBody>
                  <a:tcPr marL="95250" marR="95250" marT="95250" marB="9525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extLst>
                  <a:ext uri="{0D108BD9-81ED-4DB2-BD59-A6C34878D82A}">
                    <a16:rowId xmlns:a16="http://schemas.microsoft.com/office/drawing/2014/main" val="1131228417"/>
                  </a:ext>
                </a:extLst>
              </a:tr>
              <a:tr h="0">
                <a:tc>
                  <a:txBody>
                    <a:bodyPr/>
                    <a:lstStyle/>
                    <a:p>
                      <a:r>
                        <a:rPr lang="en-US">
                          <a:solidFill>
                            <a:srgbClr val="333333"/>
                          </a:solidFill>
                          <a:effectLst/>
                        </a:rPr>
                        <a:t>border-top-left-radius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a:solidFill>
                            <a:srgbClr val="333333"/>
                          </a:solidFill>
                          <a:effectLst/>
                        </a:rPr>
                        <a:t>Specifies the shape of the border of the top-left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extLst>
                  <a:ext uri="{0D108BD9-81ED-4DB2-BD59-A6C34878D82A}">
                    <a16:rowId xmlns:a16="http://schemas.microsoft.com/office/drawing/2014/main" val="4291750749"/>
                  </a:ext>
                </a:extLst>
              </a:tr>
              <a:tr h="0">
                <a:tc>
                  <a:txBody>
                    <a:bodyPr/>
                    <a:lstStyle/>
                    <a:p>
                      <a:r>
                        <a:rPr lang="en-US">
                          <a:solidFill>
                            <a:srgbClr val="333333"/>
                          </a:solidFill>
                          <a:effectLst/>
                        </a:rPr>
                        <a:t>border-top-right-radius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a:solidFill>
                            <a:srgbClr val="333333"/>
                          </a:solidFill>
                          <a:effectLst/>
                        </a:rPr>
                        <a:t>Specifies the shape of the border of the top-right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extLst>
                  <a:ext uri="{0D108BD9-81ED-4DB2-BD59-A6C34878D82A}">
                    <a16:rowId xmlns:a16="http://schemas.microsoft.com/office/drawing/2014/main" val="1899573421"/>
                  </a:ext>
                </a:extLst>
              </a:tr>
              <a:tr h="0">
                <a:tc>
                  <a:txBody>
                    <a:bodyPr/>
                    <a:lstStyle/>
                    <a:p>
                      <a:r>
                        <a:rPr lang="en-US">
                          <a:solidFill>
                            <a:srgbClr val="333333"/>
                          </a:solidFill>
                          <a:effectLst/>
                        </a:rPr>
                        <a:t>border-bottom-left-radius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a:solidFill>
                            <a:srgbClr val="333333"/>
                          </a:solidFill>
                          <a:effectLst/>
                        </a:rPr>
                        <a:t>Specifies the shape of the border of the bottom-left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extLst>
                  <a:ext uri="{0D108BD9-81ED-4DB2-BD59-A6C34878D82A}">
                    <a16:rowId xmlns:a16="http://schemas.microsoft.com/office/drawing/2014/main" val="2831432674"/>
                  </a:ext>
                </a:extLst>
              </a:tr>
              <a:tr h="0">
                <a:tc>
                  <a:txBody>
                    <a:bodyPr/>
                    <a:lstStyle/>
                    <a:p>
                      <a:r>
                        <a:rPr lang="en-US">
                          <a:solidFill>
                            <a:srgbClr val="333333"/>
                          </a:solidFill>
                          <a:effectLst/>
                        </a:rPr>
                        <a:t>border-bottom-right-radius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a:solidFill>
                            <a:srgbClr val="333333"/>
                          </a:solidFill>
                          <a:effectLst/>
                        </a:rPr>
                        <a:t>Specifies the shape of the border of the bottom-right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extLst>
                  <a:ext uri="{0D108BD9-81ED-4DB2-BD59-A6C34878D82A}">
                    <a16:rowId xmlns:a16="http://schemas.microsoft.com/office/drawing/2014/main" val="1027413674"/>
                  </a:ext>
                </a:extLst>
              </a:tr>
              <a:tr h="0">
                <a:tc>
                  <a:txBody>
                    <a:bodyPr/>
                    <a:lstStyle/>
                    <a:p>
                      <a:r>
                        <a:rPr lang="en-US">
                          <a:solidFill>
                            <a:srgbClr val="333333"/>
                          </a:solidFill>
                          <a:effectLst/>
                        </a:rPr>
                        <a:t>border-radius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dirty="0">
                          <a:solidFill>
                            <a:srgbClr val="333333"/>
                          </a:solidFill>
                          <a:effectLst/>
                        </a:rPr>
                        <a:t>Specifies a shorthand property for setting all the border radius related properties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extLst>
                  <a:ext uri="{0D108BD9-81ED-4DB2-BD59-A6C34878D82A}">
                    <a16:rowId xmlns:a16="http://schemas.microsoft.com/office/drawing/2014/main" val="1963869885"/>
                  </a:ext>
                </a:extLst>
              </a:tr>
            </a:tbl>
          </a:graphicData>
        </a:graphic>
      </p:graphicFrame>
    </p:spTree>
    <p:extLst>
      <p:ext uri="{BB962C8B-B14F-4D97-AF65-F5344CB8AC3E}">
        <p14:creationId xmlns:p14="http://schemas.microsoft.com/office/powerpoint/2010/main" val="2376667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border-radius Shorthand </a:t>
            </a:r>
            <a:r>
              <a:rPr lang="en-US" dirty="0" smtClean="0"/>
              <a:t>Example</a:t>
            </a:r>
            <a:endParaRPr lang="en-US" dirty="0"/>
          </a:p>
        </p:txBody>
      </p:sp>
      <p:sp>
        <p:nvSpPr>
          <p:cNvPr id="3" name="Content Placeholder 2"/>
          <p:cNvSpPr>
            <a:spLocks noGrp="1"/>
          </p:cNvSpPr>
          <p:nvPr>
            <p:ph sz="quarter" idx="1"/>
          </p:nvPr>
        </p:nvSpPr>
        <p:spPr/>
        <p:txBody>
          <a:bodyPr/>
          <a:lstStyle/>
          <a:p>
            <a:pPr marL="0" indent="0">
              <a:buNone/>
            </a:pPr>
            <a:r>
              <a:rPr lang="en-US" dirty="0" smtClean="0"/>
              <a:t>Some </a:t>
            </a:r>
            <a:r>
              <a:rPr lang="en-US" dirty="0"/>
              <a:t>examples to use the border-radius shorthand property are given as follows:</a:t>
            </a:r>
          </a:p>
          <a:p>
            <a:endParaRPr lang="en-US" dirty="0"/>
          </a:p>
          <a:p>
            <a:r>
              <a:rPr lang="en-US" dirty="0"/>
              <a:t>border-radius: 5px 10px 5px 10px / 10px 5px 10px 5px;</a:t>
            </a:r>
          </a:p>
          <a:p>
            <a:r>
              <a:rPr lang="en-US" dirty="0"/>
              <a:t>border-radius: 5px;</a:t>
            </a:r>
          </a:p>
          <a:p>
            <a:r>
              <a:rPr lang="en-US" dirty="0"/>
              <a:t>border-radius: 5px 10px / 10px;</a:t>
            </a:r>
          </a:p>
        </p:txBody>
      </p:sp>
    </p:spTree>
    <p:extLst>
      <p:ext uri="{BB962C8B-B14F-4D97-AF65-F5344CB8AC3E}">
        <p14:creationId xmlns:p14="http://schemas.microsoft.com/office/powerpoint/2010/main" val="1948697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Selectors</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sz="quarter" idx="1"/>
          </p:nvPr>
        </p:nvSpPr>
        <p:spPr/>
        <p:txBody>
          <a:bodyPr>
            <a:normAutofit/>
          </a:bodyPr>
          <a:lstStyle/>
          <a:p>
            <a:r>
              <a:rPr lang="en-US" dirty="0" smtClean="0"/>
              <a:t>Different types of selectors that CSS support are,</a:t>
            </a:r>
          </a:p>
          <a:p>
            <a:pPr lvl="1"/>
            <a:r>
              <a:rPr lang="en-US" dirty="0" smtClean="0"/>
              <a:t>Type Selector(HTML Element )</a:t>
            </a:r>
          </a:p>
          <a:p>
            <a:pPr lvl="1"/>
            <a:r>
              <a:rPr lang="en-US" dirty="0" smtClean="0"/>
              <a:t>Class Selector(.)</a:t>
            </a:r>
          </a:p>
          <a:p>
            <a:pPr lvl="1"/>
            <a:r>
              <a:rPr lang="en-US" dirty="0" smtClean="0"/>
              <a:t>ID Selector(#)</a:t>
            </a:r>
          </a:p>
          <a:p>
            <a:pPr lvl="1"/>
            <a:r>
              <a:rPr lang="en-US" dirty="0" smtClean="0"/>
              <a:t>Grouping Selectors(separate by , )</a:t>
            </a:r>
          </a:p>
          <a:p>
            <a:pPr lvl="1"/>
            <a:r>
              <a:rPr lang="en-US" dirty="0" smtClean="0"/>
              <a:t>Pseudo classes(:)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b="1" kern="1200" dirty="0" smtClean="0">
                <a:solidFill>
                  <a:schemeClr val="tx2"/>
                </a:solidFill>
                <a:latin typeface="+mj-lt"/>
                <a:ea typeface="+mj-ea"/>
                <a:cs typeface="+mj-cs"/>
              </a:rPr>
              <a:t>Type </a:t>
            </a:r>
            <a:r>
              <a:rPr lang="en-US" sz="3200" b="1" kern="1200" dirty="0">
                <a:solidFill>
                  <a:schemeClr val="tx2"/>
                </a:solidFill>
                <a:latin typeface="+mj-lt"/>
                <a:ea typeface="+mj-ea"/>
                <a:cs typeface="+mj-cs"/>
              </a:rPr>
              <a:t>Selector(HTML Element )</a:t>
            </a:r>
          </a:p>
        </p:txBody>
      </p:sp>
      <p:sp>
        <p:nvSpPr>
          <p:cNvPr id="3" name="Content Placeholder 2"/>
          <p:cNvSpPr>
            <a:spLocks noGrp="1"/>
          </p:cNvSpPr>
          <p:nvPr>
            <p:ph sz="quarter" idx="1"/>
          </p:nvPr>
        </p:nvSpPr>
        <p:spPr/>
        <p:txBody>
          <a:bodyPr>
            <a:normAutofit fontScale="70000" lnSpcReduction="20000"/>
          </a:bodyPr>
          <a:lstStyle/>
          <a:p>
            <a:r>
              <a:rPr lang="en-US" sz="3100" b="1" dirty="0" smtClean="0"/>
              <a:t>Type Selectors</a:t>
            </a:r>
            <a:r>
              <a:rPr lang="en-US" sz="3100" dirty="0" smtClean="0"/>
              <a:t> are very simple. </a:t>
            </a:r>
          </a:p>
          <a:p>
            <a:endParaRPr lang="en-US" sz="3100" dirty="0" smtClean="0"/>
          </a:p>
          <a:p>
            <a:r>
              <a:rPr lang="en-US" sz="3100" dirty="0" smtClean="0"/>
              <a:t>They correspond with any HTML element type. </a:t>
            </a:r>
            <a:endParaRPr lang="en-US" sz="3100" b="1" dirty="0" smtClean="0"/>
          </a:p>
          <a:p>
            <a:endParaRPr lang="en-US" dirty="0" smtClean="0"/>
          </a:p>
          <a:p>
            <a:r>
              <a:rPr lang="en-US" dirty="0" smtClean="0"/>
              <a:t>Example</a:t>
            </a:r>
          </a:p>
          <a:p>
            <a:pPr>
              <a:buNone/>
            </a:pPr>
            <a:r>
              <a:rPr lang="en-US" dirty="0" smtClean="0"/>
              <a:t/>
            </a:r>
            <a:br>
              <a:rPr lang="en-US" dirty="0" smtClean="0"/>
            </a:br>
            <a:r>
              <a:rPr lang="en-US" dirty="0" smtClean="0"/>
              <a:t>&lt;HEAD&gt;</a:t>
            </a:r>
            <a:br>
              <a:rPr lang="en-US" dirty="0" smtClean="0"/>
            </a:br>
            <a:r>
              <a:rPr lang="en-US" dirty="0" smtClean="0"/>
              <a:t>&lt;style type="text/</a:t>
            </a:r>
            <a:r>
              <a:rPr lang="en-US" dirty="0" err="1" smtClean="0"/>
              <a:t>css</a:t>
            </a:r>
            <a:r>
              <a:rPr lang="en-US" dirty="0" smtClean="0"/>
              <a:t>"&gt;</a:t>
            </a:r>
            <a:br>
              <a:rPr lang="en-US" dirty="0" smtClean="0"/>
            </a:br>
            <a:r>
              <a:rPr lang="en-US" dirty="0" smtClean="0"/>
              <a:t>b {font-</a:t>
            </a:r>
            <a:r>
              <a:rPr lang="en-US" dirty="0" err="1" smtClean="0"/>
              <a:t>family:arial</a:t>
            </a:r>
            <a:r>
              <a:rPr lang="en-US" dirty="0" smtClean="0"/>
              <a:t>; font-size:14px; </a:t>
            </a:r>
            <a:r>
              <a:rPr lang="en-US" dirty="0" err="1" smtClean="0"/>
              <a:t>color:red</a:t>
            </a:r>
            <a:r>
              <a:rPr lang="en-US" dirty="0" smtClean="0"/>
              <a:t>}</a:t>
            </a:r>
            <a:br>
              <a:rPr lang="en-US" dirty="0" smtClean="0"/>
            </a:br>
            <a:r>
              <a:rPr lang="en-US" dirty="0" smtClean="0"/>
              <a:t>&lt;/style&gt;</a:t>
            </a:r>
            <a:br>
              <a:rPr lang="en-US" dirty="0" smtClean="0"/>
            </a:br>
            <a:r>
              <a:rPr lang="en-US" dirty="0" smtClean="0"/>
              <a:t/>
            </a:r>
            <a:br>
              <a:rPr lang="en-US" dirty="0" smtClean="0"/>
            </a:br>
            <a:r>
              <a:rPr lang="en-US" dirty="0" smtClean="0"/>
              <a:t>&lt;/HEAD&gt;</a:t>
            </a:r>
            <a:br>
              <a:rPr lang="en-US" dirty="0" smtClean="0"/>
            </a:br>
            <a:r>
              <a:rPr lang="en-US" dirty="0" smtClean="0"/>
              <a:t/>
            </a:r>
            <a:br>
              <a:rPr lang="en-US" dirty="0" smtClean="0"/>
            </a:br>
            <a:r>
              <a:rPr lang="en-US" dirty="0" smtClean="0"/>
              <a:t>&lt;BODY&gt;</a:t>
            </a:r>
            <a:br>
              <a:rPr lang="en-US" dirty="0" smtClean="0"/>
            </a:br>
            <a:r>
              <a:rPr lang="en-US" dirty="0" smtClean="0"/>
              <a:t>&lt;b&gt;This is a customized headline style bold&lt;/b&gt;</a:t>
            </a:r>
            <a:br>
              <a:rPr lang="en-US" dirty="0" smtClean="0"/>
            </a:br>
            <a:r>
              <a:rPr lang="en-US" dirty="0" smtClean="0"/>
              <a:t>&lt;/BODY&gt;</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SELECTORS</a:t>
            </a:r>
            <a:endParaRPr lang="en-US" dirty="0"/>
          </a:p>
        </p:txBody>
      </p:sp>
      <p:sp>
        <p:nvSpPr>
          <p:cNvPr id="3" name="Content Placeholder 2"/>
          <p:cNvSpPr>
            <a:spLocks noGrp="1"/>
          </p:cNvSpPr>
          <p:nvPr>
            <p:ph sz="quarter" idx="1"/>
          </p:nvPr>
        </p:nvSpPr>
        <p:spPr/>
        <p:txBody>
          <a:bodyPr>
            <a:noAutofit/>
          </a:bodyPr>
          <a:lstStyle/>
          <a:p>
            <a:r>
              <a:rPr lang="en-GB" sz="1800" dirty="0" smtClean="0"/>
              <a:t>Allows you to define same style for the different elements</a:t>
            </a:r>
          </a:p>
          <a:p>
            <a:r>
              <a:rPr lang="en-US" sz="1800" dirty="0" smtClean="0"/>
              <a:t>A class selector is a name preceded by a period (.) </a:t>
            </a:r>
          </a:p>
          <a:p>
            <a:r>
              <a:rPr lang="en-US" sz="1800" dirty="0" smtClean="0"/>
              <a:t>The general syntax for a Class selector is:</a:t>
            </a:r>
            <a:r>
              <a:rPr lang="en-US" sz="1600" dirty="0" smtClean="0"/>
              <a:t/>
            </a:r>
            <a:br>
              <a:rPr lang="en-US" sz="1600" dirty="0" smtClean="0"/>
            </a:br>
            <a:r>
              <a:rPr lang="en-US" sz="1600" dirty="0" smtClean="0"/>
              <a:t/>
            </a:r>
            <a:br>
              <a:rPr lang="en-US" sz="1600" dirty="0" smtClean="0"/>
            </a:br>
            <a:r>
              <a:rPr lang="en-US" sz="1600" b="1" dirty="0" smtClean="0"/>
              <a:t>.</a:t>
            </a:r>
            <a:r>
              <a:rPr lang="en-US" sz="1600" b="1" dirty="0" err="1" smtClean="0"/>
              <a:t>ClassSelector</a:t>
            </a:r>
            <a:r>
              <a:rPr lang="en-US" sz="1600" b="1" dirty="0" smtClean="0"/>
              <a:t> {</a:t>
            </a:r>
            <a:r>
              <a:rPr lang="en-US" sz="1600" b="1" dirty="0" err="1" smtClean="0"/>
              <a:t>Property:Value</a:t>
            </a:r>
            <a:r>
              <a:rPr lang="en-US" sz="1600" b="1" dirty="0" smtClean="0"/>
              <a:t>;}</a:t>
            </a:r>
            <a:r>
              <a:rPr lang="en-US" sz="1600" dirty="0" smtClean="0"/>
              <a:t/>
            </a:r>
            <a:br>
              <a:rPr lang="en-US" sz="1600" dirty="0" smtClean="0"/>
            </a:br>
            <a:r>
              <a:rPr lang="en-US" sz="1600" dirty="0" smtClean="0"/>
              <a:t/>
            </a:r>
            <a:br>
              <a:rPr lang="en-US" sz="1600" dirty="0" smtClean="0"/>
            </a:br>
            <a:r>
              <a:rPr lang="en-US" sz="1600" dirty="0" smtClean="0"/>
              <a:t> example:</a:t>
            </a:r>
          </a:p>
          <a:p>
            <a:r>
              <a:rPr lang="en-US" sz="1600" dirty="0" smtClean="0"/>
              <a:t>&lt;HEAD&gt;</a:t>
            </a:r>
            <a:br>
              <a:rPr lang="en-US" sz="1600" dirty="0" smtClean="0"/>
            </a:br>
            <a:r>
              <a:rPr lang="en-US" sz="1600" dirty="0" smtClean="0"/>
              <a:t>&lt;style type="text/</a:t>
            </a:r>
            <a:r>
              <a:rPr lang="en-US" sz="1600" dirty="0" err="1" smtClean="0"/>
              <a:t>css</a:t>
            </a:r>
            <a:r>
              <a:rPr lang="en-US" sz="1600" dirty="0" smtClean="0"/>
              <a:t>"&gt;</a:t>
            </a:r>
            <a:br>
              <a:rPr lang="en-US" sz="1600" dirty="0" smtClean="0"/>
            </a:br>
            <a:r>
              <a:rPr lang="en-US" sz="1600" dirty="0" smtClean="0"/>
              <a:t>	.headline {font-</a:t>
            </a:r>
            <a:r>
              <a:rPr lang="en-US" sz="1600" dirty="0" err="1" smtClean="0"/>
              <a:t>family:arial</a:t>
            </a:r>
            <a:r>
              <a:rPr lang="en-US" sz="1600" dirty="0" smtClean="0"/>
              <a:t>; font-size:14px; </a:t>
            </a:r>
            <a:r>
              <a:rPr lang="en-US" sz="1600" dirty="0" err="1" smtClean="0"/>
              <a:t>color:red</a:t>
            </a:r>
            <a:r>
              <a:rPr lang="en-US" sz="1600" dirty="0" smtClean="0"/>
              <a:t>}</a:t>
            </a:r>
            <a:br>
              <a:rPr lang="en-US" sz="1600" dirty="0" smtClean="0"/>
            </a:br>
            <a:r>
              <a:rPr lang="en-US" sz="1600" dirty="0" smtClean="0"/>
              <a:t>&lt;/style&gt;</a:t>
            </a:r>
            <a:br>
              <a:rPr lang="en-US" sz="1600" dirty="0" smtClean="0"/>
            </a:br>
            <a:r>
              <a:rPr lang="en-US" sz="1600" dirty="0" smtClean="0"/>
              <a:t/>
            </a:r>
            <a:br>
              <a:rPr lang="en-US" sz="1600" dirty="0" smtClean="0"/>
            </a:br>
            <a:r>
              <a:rPr lang="en-US" sz="1600" dirty="0" smtClean="0"/>
              <a:t>&lt;/HEAD&gt;</a:t>
            </a:r>
            <a:br>
              <a:rPr lang="en-US" sz="1600" dirty="0" smtClean="0"/>
            </a:br>
            <a:r>
              <a:rPr lang="en-US" sz="1600" dirty="0" smtClean="0"/>
              <a:t/>
            </a:r>
            <a:br>
              <a:rPr lang="en-US" sz="1600" dirty="0" smtClean="0"/>
            </a:br>
            <a:r>
              <a:rPr lang="en-US" sz="1600" dirty="0" smtClean="0"/>
              <a:t>&lt;BODY&gt;</a:t>
            </a:r>
            <a:br>
              <a:rPr lang="en-US" sz="1600" dirty="0" smtClean="0"/>
            </a:br>
            <a:r>
              <a:rPr lang="en-US" sz="1600" dirty="0" smtClean="0"/>
              <a:t>&lt;b class="headline"&gt;This is a bold tag carrying the headline class&lt;/b&gt;</a:t>
            </a:r>
            <a:br>
              <a:rPr lang="en-US" sz="1600" dirty="0" smtClean="0"/>
            </a:br>
            <a:r>
              <a:rPr lang="en-US" sz="1600" dirty="0" smtClean="0"/>
              <a:t>&lt;</a:t>
            </a:r>
            <a:r>
              <a:rPr lang="en-US" sz="1600" dirty="0" err="1" smtClean="0"/>
              <a:t>br</a:t>
            </a:r>
            <a:r>
              <a:rPr lang="en-US" sz="1600" dirty="0" smtClean="0"/>
              <a:t>&gt;</a:t>
            </a:r>
            <a:br>
              <a:rPr lang="en-US" sz="1600" dirty="0" smtClean="0"/>
            </a:br>
            <a:r>
              <a:rPr lang="en-US" sz="1600" dirty="0" smtClean="0"/>
              <a:t>&lt;</a:t>
            </a:r>
            <a:r>
              <a:rPr lang="en-US" sz="1600" dirty="0" err="1" smtClean="0"/>
              <a:t>i</a:t>
            </a:r>
            <a:r>
              <a:rPr lang="en-US" sz="1600" dirty="0" smtClean="0"/>
              <a:t> class="headline"&gt;This is an italics tag carrying the headline class&lt;/</a:t>
            </a:r>
            <a:r>
              <a:rPr lang="en-US" sz="1600" dirty="0" err="1" smtClean="0"/>
              <a:t>i</a:t>
            </a:r>
            <a:r>
              <a:rPr lang="en-US" sz="1600" dirty="0" smtClean="0"/>
              <a:t>&gt;</a:t>
            </a:r>
            <a:br>
              <a:rPr lang="en-US" sz="1600" dirty="0" smtClean="0"/>
            </a:br>
            <a:r>
              <a:rPr lang="en-US" sz="1600" dirty="0" smtClean="0"/>
              <a:t>&lt;/BODY&gt;</a:t>
            </a:r>
            <a:br>
              <a:rPr lang="en-US" sz="1600" dirty="0" smtClean="0"/>
            </a:br>
            <a:endParaRPr lang="en-US" sz="1600" dirty="0" smtClean="0"/>
          </a:p>
          <a:p>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Combining class and type selectors </a:t>
            </a:r>
            <a:endParaRPr lang="en-US" b="1" dirty="0"/>
          </a:p>
        </p:txBody>
      </p:sp>
      <p:sp>
        <p:nvSpPr>
          <p:cNvPr id="3" name="Content Placeholder 2"/>
          <p:cNvSpPr>
            <a:spLocks noGrp="1"/>
          </p:cNvSpPr>
          <p:nvPr>
            <p:ph sz="quarter" idx="1"/>
          </p:nvPr>
        </p:nvSpPr>
        <p:spPr/>
        <p:txBody>
          <a:bodyPr/>
          <a:lstStyle/>
          <a:p>
            <a:pPr>
              <a:buNone/>
            </a:pPr>
            <a:r>
              <a:rPr lang="en-GB" dirty="0" smtClean="0">
                <a:latin typeface="Arial Narrow" pitchFamily="34" charset="0"/>
              </a:rPr>
              <a:t>For two types of paragraphs in your document: one right-aligned paragraph, and one centre-aligned paragraph: </a:t>
            </a:r>
          </a:p>
          <a:p>
            <a:pPr>
              <a:buNone/>
            </a:pPr>
            <a:r>
              <a:rPr lang="en-GB" dirty="0" smtClean="0">
                <a:latin typeface="Arial Narrow" pitchFamily="34" charset="0"/>
              </a:rPr>
              <a:t>		</a:t>
            </a:r>
            <a:r>
              <a:rPr lang="en-GB" b="1" dirty="0" err="1" smtClean="0">
                <a:latin typeface="Arial Narrow" pitchFamily="34" charset="0"/>
              </a:rPr>
              <a:t>p.right</a:t>
            </a:r>
            <a:r>
              <a:rPr lang="en-GB" b="1" dirty="0" smtClean="0">
                <a:latin typeface="Arial Narrow" pitchFamily="34" charset="0"/>
              </a:rPr>
              <a:t> {text-align: right} </a:t>
            </a:r>
          </a:p>
          <a:p>
            <a:pPr>
              <a:buNone/>
            </a:pPr>
            <a:r>
              <a:rPr lang="en-GB" b="1" dirty="0" smtClean="0">
                <a:latin typeface="Arial Narrow" pitchFamily="34" charset="0"/>
              </a:rPr>
              <a:t>		</a:t>
            </a:r>
            <a:r>
              <a:rPr lang="en-GB" b="1" dirty="0" err="1" smtClean="0">
                <a:latin typeface="Arial Narrow" pitchFamily="34" charset="0"/>
              </a:rPr>
              <a:t>p.center</a:t>
            </a:r>
            <a:r>
              <a:rPr lang="en-GB" b="1" dirty="0" smtClean="0">
                <a:latin typeface="Arial Narrow" pitchFamily="34" charset="0"/>
              </a:rPr>
              <a:t> {text-align: </a:t>
            </a:r>
            <a:r>
              <a:rPr lang="en-GB" b="1" dirty="0" err="1" smtClean="0">
                <a:latin typeface="Arial Narrow" pitchFamily="34" charset="0"/>
              </a:rPr>
              <a:t>center</a:t>
            </a:r>
            <a:r>
              <a:rPr lang="en-GB" b="1" dirty="0" smtClean="0">
                <a:latin typeface="Arial Narrow" pitchFamily="34" charset="0"/>
              </a:rPr>
              <a:t>}</a:t>
            </a:r>
          </a:p>
          <a:p>
            <a:pPr>
              <a:buNone/>
            </a:pPr>
            <a:endParaRPr lang="en-GB" b="1" dirty="0" smtClean="0">
              <a:latin typeface="Arial Narrow" pitchFamily="34" charset="0"/>
            </a:endParaRPr>
          </a:p>
          <a:p>
            <a:pPr>
              <a:buNone/>
            </a:pPr>
            <a:r>
              <a:rPr lang="en-GB" dirty="0" smtClean="0">
                <a:latin typeface="Arial Narrow" pitchFamily="34" charset="0"/>
              </a:rPr>
              <a:t>You have to use the class attribute in your HTML document:</a:t>
            </a:r>
          </a:p>
          <a:p>
            <a:pPr>
              <a:buNone/>
            </a:pPr>
            <a:r>
              <a:rPr lang="en-GB" dirty="0" smtClean="0">
                <a:latin typeface="Arial Narrow" pitchFamily="34" charset="0"/>
              </a:rPr>
              <a:t>	</a:t>
            </a:r>
            <a:r>
              <a:rPr lang="en-GB" b="1" dirty="0" smtClean="0">
                <a:latin typeface="Arial Narrow" pitchFamily="34" charset="0"/>
              </a:rPr>
              <a:t>&lt;p class="right"&gt; This paragraph will be right-aligned. &lt;/p&gt;  </a:t>
            </a:r>
          </a:p>
          <a:p>
            <a:pPr>
              <a:buNone/>
            </a:pPr>
            <a:r>
              <a:rPr lang="en-GB" b="1" dirty="0" smtClean="0">
                <a:latin typeface="Arial Narrow" pitchFamily="34" charset="0"/>
              </a:rPr>
              <a:t>	&lt;p class="</a:t>
            </a:r>
            <a:r>
              <a:rPr lang="en-GB" b="1" dirty="0" err="1" smtClean="0">
                <a:latin typeface="Arial Narrow" pitchFamily="34" charset="0"/>
              </a:rPr>
              <a:t>center</a:t>
            </a:r>
            <a:r>
              <a:rPr lang="en-GB" b="1" dirty="0" smtClean="0">
                <a:latin typeface="Arial Narrow" pitchFamily="34" charset="0"/>
              </a:rPr>
              <a:t>"&gt; This paragraph will be </a:t>
            </a:r>
            <a:r>
              <a:rPr lang="en-GB" b="1" dirty="0" err="1" smtClean="0">
                <a:latin typeface="Arial Narrow" pitchFamily="34" charset="0"/>
              </a:rPr>
              <a:t>center</a:t>
            </a:r>
            <a:r>
              <a:rPr lang="en-GB" b="1" dirty="0" smtClean="0">
                <a:latin typeface="Arial Narrow" pitchFamily="34" charset="0"/>
              </a:rPr>
              <a:t>-aligned. &lt;/p&gt;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multiple classes </a:t>
            </a:r>
            <a:endParaRPr lang="en-US" dirty="0"/>
          </a:p>
        </p:txBody>
      </p:sp>
      <p:sp>
        <p:nvSpPr>
          <p:cNvPr id="3" name="Content Placeholder 2"/>
          <p:cNvSpPr>
            <a:spLocks noGrp="1"/>
          </p:cNvSpPr>
          <p:nvPr>
            <p:ph sz="quarter" idx="1"/>
          </p:nvPr>
        </p:nvSpPr>
        <p:spPr/>
        <p:txBody>
          <a:bodyPr/>
          <a:lstStyle/>
          <a:p>
            <a:r>
              <a:rPr lang="en-US" dirty="0" smtClean="0"/>
              <a:t>Perhaps the most powerful aspect of class selectors is that multiple classes can be applied to one HTML element. For examples,</a:t>
            </a:r>
          </a:p>
          <a:p>
            <a:endParaRPr lang="en-US" dirty="0" smtClean="0"/>
          </a:p>
          <a:p>
            <a:r>
              <a:rPr lang="en-US" dirty="0" smtClean="0"/>
              <a:t>&lt;p</a:t>
            </a:r>
            <a:r>
              <a:rPr lang="en-US" b="1" dirty="0" smtClean="0"/>
              <a:t> class="big indent"</a:t>
            </a:r>
            <a:r>
              <a:rPr lang="en-US" dirty="0" smtClean="0"/>
              <a:t>&gt;</a:t>
            </a:r>
            <a:br>
              <a:rPr lang="en-US" dirty="0" smtClean="0"/>
            </a:br>
            <a:r>
              <a:rPr lang="en-US" dirty="0" smtClean="0"/>
              <a:t/>
            </a:r>
            <a:br>
              <a:rPr lang="en-US" dirty="0" smtClean="0"/>
            </a:br>
            <a:r>
              <a:rPr lang="en-US" b="1" dirty="0" smtClean="0"/>
              <a:t>.big</a:t>
            </a:r>
            <a:r>
              <a:rPr lang="en-US" dirty="0" smtClean="0"/>
              <a:t> { font-weight: bold; }</a:t>
            </a:r>
            <a:br>
              <a:rPr lang="en-US" dirty="0" smtClean="0"/>
            </a:br>
            <a:r>
              <a:rPr lang="en-US" b="1" dirty="0" smtClean="0"/>
              <a:t>.indent</a:t>
            </a:r>
            <a:r>
              <a:rPr lang="en-US" dirty="0" smtClean="0"/>
              <a:t> { padding-left: 2em; }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Color</a:t>
            </a:r>
            <a:endParaRPr lang="en-US" dirty="0"/>
          </a:p>
        </p:txBody>
      </p:sp>
      <p:sp>
        <p:nvSpPr>
          <p:cNvPr id="3" name="Content Placeholder 2"/>
          <p:cNvSpPr>
            <a:spLocks noGrp="1"/>
          </p:cNvSpPr>
          <p:nvPr>
            <p:ph sz="quarter" idx="1"/>
          </p:nvPr>
        </p:nvSpPr>
        <p:spPr/>
        <p:txBody>
          <a:bodyPr>
            <a:noAutofit/>
          </a:bodyPr>
          <a:lstStyle/>
          <a:p>
            <a:r>
              <a:rPr lang="en-US" sz="2400" b="1" dirty="0" smtClean="0"/>
              <a:t>Background Color : </a:t>
            </a:r>
            <a:r>
              <a:rPr lang="en-US" sz="2400" dirty="0" smtClean="0">
                <a:solidFill>
                  <a:srgbClr val="0070C0"/>
                </a:solidFill>
              </a:rPr>
              <a:t>The background-color property specifies the background color of an element.</a:t>
            </a:r>
          </a:p>
          <a:p>
            <a:pPr lvl="1"/>
            <a:r>
              <a:rPr lang="en-US" sz="2000" dirty="0" smtClean="0"/>
              <a:t>The background color of a page is defined in the body selector:</a:t>
            </a:r>
          </a:p>
          <a:p>
            <a:pPr lvl="1">
              <a:buNone/>
            </a:pPr>
            <a:r>
              <a:rPr lang="en-US" sz="2000" dirty="0" smtClean="0"/>
              <a:t>Example</a:t>
            </a:r>
            <a:endParaRPr lang="en-US" sz="2000" b="1" dirty="0" smtClean="0"/>
          </a:p>
          <a:p>
            <a:pPr lvl="1">
              <a:buNone/>
            </a:pPr>
            <a:r>
              <a:rPr lang="en-US" sz="2000" dirty="0" smtClean="0"/>
              <a:t>    body {background-color:#b0c4de;}</a:t>
            </a:r>
          </a:p>
          <a:p>
            <a:pPr lvl="1"/>
            <a:r>
              <a:rPr lang="en-US" sz="2000" dirty="0" smtClean="0"/>
              <a:t>In the below example, the h1, p, and div elements have different background colors:</a:t>
            </a:r>
          </a:p>
          <a:p>
            <a:pPr lvl="1">
              <a:buNone/>
            </a:pPr>
            <a:r>
              <a:rPr lang="en-US" sz="2000" dirty="0" smtClean="0"/>
              <a:t>Example</a:t>
            </a:r>
            <a:endParaRPr lang="en-US" sz="2000" b="1" dirty="0" smtClean="0"/>
          </a:p>
          <a:p>
            <a:pPr lvl="1">
              <a:buNone/>
            </a:pPr>
            <a:r>
              <a:rPr lang="en-US" sz="2000" dirty="0" smtClean="0"/>
              <a:t>    h1 {background-color:#6495ed;}</a:t>
            </a:r>
            <a:br>
              <a:rPr lang="en-US" sz="2000" dirty="0" smtClean="0"/>
            </a:br>
            <a:r>
              <a:rPr lang="en-US" sz="2000" dirty="0" smtClean="0"/>
              <a:t>p {background-color:#e0ffff;}</a:t>
            </a:r>
            <a:br>
              <a:rPr lang="en-US" sz="2000" dirty="0" smtClean="0"/>
            </a:br>
            <a:r>
              <a:rPr lang="en-US" sz="2000" dirty="0" smtClean="0"/>
              <a:t>div {background-color:#b0c4de;}</a:t>
            </a:r>
          </a:p>
          <a:p>
            <a:r>
              <a:rPr lang="en-US" sz="2000" dirty="0" smtClean="0">
                <a:solidFill>
                  <a:schemeClr val="tx2"/>
                </a:solidFill>
              </a:rPr>
              <a:t>With CSS, a color is most often specified by:</a:t>
            </a:r>
          </a:p>
          <a:p>
            <a:pPr lvl="2">
              <a:buNone/>
            </a:pPr>
            <a:r>
              <a:rPr lang="en-US" sz="1800" dirty="0" smtClean="0">
                <a:solidFill>
                  <a:schemeClr val="tx2"/>
                </a:solidFill>
              </a:rPr>
              <a:t>a HEX value - like "#ff0000"</a:t>
            </a:r>
          </a:p>
          <a:p>
            <a:pPr lvl="2">
              <a:buNone/>
            </a:pPr>
            <a:r>
              <a:rPr lang="en-US" sz="1800" dirty="0" smtClean="0">
                <a:solidFill>
                  <a:schemeClr val="tx2"/>
                </a:solidFill>
              </a:rPr>
              <a:t>an RGB value - like "</a:t>
            </a:r>
            <a:r>
              <a:rPr lang="en-US" sz="1800" dirty="0" err="1" smtClean="0">
                <a:solidFill>
                  <a:schemeClr val="tx2"/>
                </a:solidFill>
              </a:rPr>
              <a:t>rgb</a:t>
            </a:r>
            <a:r>
              <a:rPr lang="en-US" sz="1800" dirty="0" smtClean="0">
                <a:solidFill>
                  <a:schemeClr val="tx2"/>
                </a:solidFill>
              </a:rPr>
              <a:t>(255,0,0)"</a:t>
            </a:r>
          </a:p>
          <a:p>
            <a:pPr lvl="2">
              <a:buNone/>
            </a:pPr>
            <a:r>
              <a:rPr lang="en-US" sz="1800" dirty="0" smtClean="0">
                <a:solidFill>
                  <a:schemeClr val="tx2"/>
                </a:solidFill>
              </a:rPr>
              <a:t>a color name - like "red”</a:t>
            </a:r>
          </a:p>
          <a:p>
            <a:endParaRPr lang="en-US" sz="2000" dirty="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ID selectors </a:t>
            </a:r>
            <a:endParaRPr lang="en-US" b="1" dirty="0"/>
          </a:p>
        </p:txBody>
      </p:sp>
      <p:sp>
        <p:nvSpPr>
          <p:cNvPr id="3" name="Content Placeholder 2"/>
          <p:cNvSpPr>
            <a:spLocks noGrp="1"/>
          </p:cNvSpPr>
          <p:nvPr>
            <p:ph sz="quarter" idx="1"/>
          </p:nvPr>
        </p:nvSpPr>
        <p:spPr/>
        <p:txBody>
          <a:bodyPr/>
          <a:lstStyle/>
          <a:p>
            <a:pPr>
              <a:lnSpc>
                <a:spcPct val="80000"/>
              </a:lnSpc>
            </a:pPr>
            <a:r>
              <a:rPr lang="en-US" sz="2400" dirty="0" smtClean="0"/>
              <a:t>ID selectors are similar to class selectors. They can be used to select any HTML element that has an ID attribute, regardless of their position in the document tree. </a:t>
            </a:r>
          </a:p>
          <a:p>
            <a:pPr>
              <a:lnSpc>
                <a:spcPct val="80000"/>
              </a:lnSpc>
            </a:pPr>
            <a:endParaRPr lang="en-US" sz="2400" dirty="0" smtClean="0"/>
          </a:p>
          <a:p>
            <a:pPr>
              <a:lnSpc>
                <a:spcPct val="80000"/>
              </a:lnSpc>
            </a:pPr>
            <a:r>
              <a:rPr lang="en-US" sz="2400" dirty="0" smtClean="0"/>
              <a:t>An ID selector is a name preceded by a hash character (#). </a:t>
            </a:r>
            <a:endParaRPr lang="en-US" dirty="0" smtClean="0"/>
          </a:p>
          <a:p>
            <a:endParaRPr lang="en-US" dirty="0"/>
          </a:p>
        </p:txBody>
      </p:sp>
      <p:sp>
        <p:nvSpPr>
          <p:cNvPr id="4" name="TextBox 3"/>
          <p:cNvSpPr txBox="1">
            <a:spLocks noChangeArrowheads="1"/>
          </p:cNvSpPr>
          <p:nvPr/>
        </p:nvSpPr>
        <p:spPr bwMode="auto">
          <a:xfrm>
            <a:off x="838200" y="3200400"/>
            <a:ext cx="3313112" cy="1754188"/>
          </a:xfrm>
          <a:prstGeom prst="rect">
            <a:avLst/>
          </a:prstGeom>
          <a:noFill/>
          <a:ln w="9525">
            <a:noFill/>
            <a:miter lim="800000"/>
            <a:headEnd/>
            <a:tailEnd/>
          </a:ln>
        </p:spPr>
        <p:txBody>
          <a:bodyPr>
            <a:spAutoFit/>
          </a:bodyPr>
          <a:lstStyle/>
          <a:p>
            <a:r>
              <a:rPr lang="en-US" b="1" dirty="0"/>
              <a:t>CSS</a:t>
            </a:r>
          </a:p>
          <a:p>
            <a:endParaRPr lang="en-US" dirty="0"/>
          </a:p>
          <a:p>
            <a:r>
              <a:rPr lang="en-US" dirty="0"/>
              <a:t>#</a:t>
            </a:r>
            <a:r>
              <a:rPr lang="en-US" dirty="0" err="1"/>
              <a:t>firstname</a:t>
            </a:r>
            <a:endParaRPr lang="en-US" dirty="0"/>
          </a:p>
          <a:p>
            <a:r>
              <a:rPr lang="en-US" dirty="0"/>
              <a:t>{</a:t>
            </a:r>
          </a:p>
          <a:p>
            <a:r>
              <a:rPr lang="en-US" dirty="0"/>
              <a:t>background-</a:t>
            </a:r>
            <a:r>
              <a:rPr lang="en-US" dirty="0" err="1"/>
              <a:t>color:yellow</a:t>
            </a:r>
            <a:r>
              <a:rPr lang="en-US" dirty="0"/>
              <a:t>;</a:t>
            </a:r>
          </a:p>
          <a:p>
            <a:r>
              <a:rPr lang="en-US" dirty="0"/>
              <a:t>}</a:t>
            </a:r>
          </a:p>
        </p:txBody>
      </p:sp>
      <p:sp>
        <p:nvSpPr>
          <p:cNvPr id="5" name="TextBox 4"/>
          <p:cNvSpPr txBox="1">
            <a:spLocks noChangeArrowheads="1"/>
          </p:cNvSpPr>
          <p:nvPr/>
        </p:nvSpPr>
        <p:spPr bwMode="auto">
          <a:xfrm>
            <a:off x="4799012" y="3197225"/>
            <a:ext cx="3024188" cy="2308225"/>
          </a:xfrm>
          <a:prstGeom prst="rect">
            <a:avLst/>
          </a:prstGeom>
          <a:noFill/>
          <a:ln w="9525">
            <a:noFill/>
            <a:miter lim="800000"/>
            <a:headEnd/>
            <a:tailEnd/>
          </a:ln>
        </p:spPr>
        <p:txBody>
          <a:bodyPr>
            <a:spAutoFit/>
          </a:bodyPr>
          <a:lstStyle/>
          <a:p>
            <a:r>
              <a:rPr lang="en-US" b="1"/>
              <a:t>HTML</a:t>
            </a:r>
          </a:p>
          <a:p>
            <a:endParaRPr lang="en-US" b="1"/>
          </a:p>
          <a:p>
            <a:r>
              <a:rPr lang="en-US"/>
              <a:t>&lt;p id="firstname"&gt;My name is Donald.&lt;/p&gt;</a:t>
            </a:r>
          </a:p>
          <a:p>
            <a:r>
              <a:rPr lang="en-US"/>
              <a:t>&lt;p id="hometown"&gt;I live in Duckburg.&lt;/p&gt;</a:t>
            </a:r>
          </a:p>
          <a:p>
            <a:endParaRPr lang="en-US" b="1"/>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Should you use ID or class? </a:t>
            </a:r>
            <a:endParaRPr lang="en-US" b="1" dirty="0"/>
          </a:p>
        </p:txBody>
      </p:sp>
      <p:sp>
        <p:nvSpPr>
          <p:cNvPr id="3" name="Content Placeholder 2"/>
          <p:cNvSpPr>
            <a:spLocks noGrp="1"/>
          </p:cNvSpPr>
          <p:nvPr>
            <p:ph sz="quarter" idx="1"/>
          </p:nvPr>
        </p:nvSpPr>
        <p:spPr/>
        <p:txBody>
          <a:bodyPr>
            <a:normAutofit/>
          </a:bodyPr>
          <a:lstStyle/>
          <a:p>
            <a:r>
              <a:rPr lang="en-US" b="1" dirty="0" smtClean="0"/>
              <a:t>Repeated use within a document </a:t>
            </a:r>
          </a:p>
          <a:p>
            <a:pPr lvl="1"/>
            <a:r>
              <a:rPr lang="en-US" dirty="0" smtClean="0"/>
              <a:t>Classes can be used as many times as needed within a document.</a:t>
            </a:r>
          </a:p>
          <a:p>
            <a:pPr lvl="1"/>
            <a:r>
              <a:rPr lang="en-US" dirty="0" smtClean="0"/>
              <a:t>IDs can only be applied once within a document.</a:t>
            </a:r>
          </a:p>
          <a:p>
            <a:pPr lvl="1"/>
            <a:endParaRPr lang="en-US" dirty="0" smtClean="0"/>
          </a:p>
          <a:p>
            <a:r>
              <a:rPr lang="en-US" b="1" dirty="0" smtClean="0"/>
              <a:t>Combining class selectors </a:t>
            </a:r>
          </a:p>
          <a:p>
            <a:pPr lvl="1"/>
            <a:r>
              <a:rPr lang="en-US" dirty="0" smtClean="0"/>
              <a:t>You can use multiple classes to style an HTML element but </a:t>
            </a:r>
          </a:p>
          <a:p>
            <a:pPr lvl="1"/>
            <a:r>
              <a:rPr lang="en-US" dirty="0" smtClean="0"/>
              <a:t>you can only use one ID when styling an HTML element.</a:t>
            </a:r>
          </a:p>
          <a:p>
            <a:pPr lvl="1"/>
            <a:r>
              <a:rPr lang="en-US" dirty="0" smtClean="0"/>
              <a:t> For example,</a:t>
            </a:r>
          </a:p>
          <a:p>
            <a:pPr lvl="1"/>
            <a:r>
              <a:rPr lang="en-US" sz="2000" dirty="0" smtClean="0"/>
              <a:t>&lt;p class="right color"&gt; This paragraph will be right-aligned. &lt;/p&gt;  </a:t>
            </a:r>
            <a:br>
              <a:rPr lang="en-US" sz="2000" dirty="0" smtClean="0"/>
            </a:br>
            <a:r>
              <a:rPr lang="en-US" sz="2000" b="1" dirty="0" smtClean="0"/>
              <a:t> .right {text-align: right} </a:t>
            </a:r>
          </a:p>
          <a:p>
            <a:pPr lvl="1">
              <a:buNone/>
            </a:pPr>
            <a:r>
              <a:rPr lang="en-US" sz="2000" b="1" dirty="0" smtClean="0"/>
              <a:t>     .color {</a:t>
            </a:r>
            <a:r>
              <a:rPr lang="en-US" sz="2000" b="1" dirty="0" err="1" smtClean="0"/>
              <a:t>color:green</a:t>
            </a:r>
            <a:r>
              <a:rPr lang="en-US" sz="2000" b="1" dirty="0" smtClean="0"/>
              <a:t>}</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IDs have higher specificity than classes </a:t>
            </a:r>
          </a:p>
          <a:p>
            <a:pPr lvl="1"/>
            <a:r>
              <a:rPr lang="en-US" dirty="0" smtClean="0"/>
              <a:t>If a class selector and ID selector were to be in conflict, the ID selector would be chosen. </a:t>
            </a:r>
          </a:p>
          <a:p>
            <a:r>
              <a:rPr lang="en-US" dirty="0" smtClean="0"/>
              <a:t>&lt;h3 class="color" id="color1"&gt; This paragraph will be center-aligned. &lt;/h3&gt;</a:t>
            </a:r>
          </a:p>
          <a:p>
            <a:pPr lvl="1">
              <a:buNone/>
            </a:pPr>
            <a:r>
              <a:rPr lang="en-US" dirty="0" smtClean="0"/>
              <a:t>.color {</a:t>
            </a:r>
            <a:r>
              <a:rPr lang="en-US" dirty="0" err="1" smtClean="0"/>
              <a:t>color:green</a:t>
            </a:r>
            <a:r>
              <a:rPr lang="en-US" dirty="0" smtClean="0"/>
              <a:t>}</a:t>
            </a:r>
          </a:p>
          <a:p>
            <a:pPr lvl="1">
              <a:buNone/>
            </a:pPr>
            <a:r>
              <a:rPr lang="en-US" dirty="0" smtClean="0"/>
              <a:t>#color1 {</a:t>
            </a:r>
            <a:r>
              <a:rPr lang="en-US" dirty="0" err="1" smtClean="0"/>
              <a:t>color:red</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Grouping Selectors</a:t>
            </a:r>
          </a:p>
        </p:txBody>
      </p:sp>
      <p:sp>
        <p:nvSpPr>
          <p:cNvPr id="3" name="Content Placeholder 2"/>
          <p:cNvSpPr>
            <a:spLocks noGrp="1"/>
          </p:cNvSpPr>
          <p:nvPr>
            <p:ph sz="quarter" idx="1"/>
          </p:nvPr>
        </p:nvSpPr>
        <p:spPr/>
        <p:txBody>
          <a:bodyPr>
            <a:noAutofit/>
          </a:bodyPr>
          <a:lstStyle/>
          <a:p>
            <a:r>
              <a:rPr lang="en-US" sz="1800" dirty="0" smtClean="0"/>
              <a:t>If multiple selector have same style  then you can combine those selector in one and each selector separate by comma (,).</a:t>
            </a:r>
          </a:p>
          <a:p>
            <a:r>
              <a:rPr lang="en-US" sz="1800" dirty="0" smtClean="0"/>
              <a:t>If you have elements with the same style definitions, like this:</a:t>
            </a:r>
          </a:p>
          <a:p>
            <a:pPr>
              <a:buNone/>
            </a:pPr>
            <a:r>
              <a:rPr lang="en-US" sz="1800" dirty="0" smtClean="0"/>
              <a:t>	h1 {    text-align: center;     color: red; }</a:t>
            </a:r>
            <a:br>
              <a:rPr lang="en-US" sz="1800" dirty="0" smtClean="0"/>
            </a:br>
            <a:r>
              <a:rPr lang="en-US" sz="1800" dirty="0" smtClean="0"/>
              <a:t>h2 {    text-align: center;     color: red;}</a:t>
            </a:r>
            <a:br>
              <a:rPr lang="en-US" sz="1800" dirty="0" smtClean="0"/>
            </a:br>
            <a:r>
              <a:rPr lang="en-US" sz="1800" dirty="0" smtClean="0"/>
              <a:t>p {     text-align: center;    color: red;}</a:t>
            </a:r>
          </a:p>
          <a:p>
            <a:r>
              <a:rPr lang="en-US" sz="1800" dirty="0" smtClean="0"/>
              <a:t>you can group the selectors, to minimize the code.</a:t>
            </a:r>
          </a:p>
          <a:p>
            <a:r>
              <a:rPr lang="en-US" sz="1800" dirty="0" smtClean="0"/>
              <a:t>To group selectors, separate each selector with a comma.</a:t>
            </a:r>
          </a:p>
          <a:p>
            <a:r>
              <a:rPr lang="en-US" sz="1800" dirty="0" smtClean="0"/>
              <a:t>In the example below we have grouped the selectors from the code above:</a:t>
            </a:r>
          </a:p>
          <a:p>
            <a:pPr>
              <a:buNone/>
            </a:pPr>
            <a:r>
              <a:rPr lang="en-US" sz="1800" dirty="0" smtClean="0"/>
              <a:t>Example</a:t>
            </a:r>
          </a:p>
          <a:p>
            <a:pPr>
              <a:buNone/>
            </a:pPr>
            <a:r>
              <a:rPr lang="en-US" sz="1800" dirty="0" smtClean="0"/>
              <a:t>h1, h2, p {</a:t>
            </a:r>
            <a:br>
              <a:rPr lang="en-US" sz="1800" dirty="0" smtClean="0"/>
            </a:br>
            <a:r>
              <a:rPr lang="en-US" sz="1800" dirty="0" smtClean="0"/>
              <a:t>    text-align: center;</a:t>
            </a:r>
            <a:br>
              <a:rPr lang="en-US" sz="1800" dirty="0" smtClean="0"/>
            </a:br>
            <a:r>
              <a:rPr lang="en-US" sz="1800" dirty="0" smtClean="0"/>
              <a:t>    color: red;</a:t>
            </a:r>
            <a:br>
              <a:rPr lang="en-US" sz="1800" dirty="0" smtClean="0"/>
            </a:br>
            <a:r>
              <a:rPr lang="en-US" sz="1800" dirty="0" smtClean="0"/>
              <a:t>}</a:t>
            </a: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smtClean="0"/>
              <a:t>Pseudo-Classes</a:t>
            </a:r>
            <a:endParaRPr lang="en-US" b="1" dirty="0"/>
          </a:p>
        </p:txBody>
      </p:sp>
      <p:sp>
        <p:nvSpPr>
          <p:cNvPr id="83971" name="Content Placeholder 2"/>
          <p:cNvSpPr>
            <a:spLocks noGrp="1"/>
          </p:cNvSpPr>
          <p:nvPr>
            <p:ph idx="1"/>
          </p:nvPr>
        </p:nvSpPr>
        <p:spPr>
          <a:xfrm>
            <a:off x="457200" y="1219200"/>
            <a:ext cx="8382000" cy="5105400"/>
          </a:xfrm>
        </p:spPr>
        <p:txBody>
          <a:bodyPr>
            <a:noAutofit/>
          </a:bodyPr>
          <a:lstStyle/>
          <a:p>
            <a:r>
              <a:rPr lang="en-IN" sz="2000" dirty="0" smtClean="0"/>
              <a:t>Pseudo Classes allow the designer the freedom to control how the element should appear under different conditions. </a:t>
            </a:r>
          </a:p>
          <a:p>
            <a:r>
              <a:rPr lang="en-IN" sz="2000" dirty="0" smtClean="0"/>
              <a:t>It represent dynamic events to customize those styles. </a:t>
            </a:r>
            <a:endParaRPr lang="en-IN" sz="2000" b="1" dirty="0" smtClean="0"/>
          </a:p>
          <a:p>
            <a:r>
              <a:rPr lang="en-US" sz="2000" dirty="0" smtClean="0"/>
              <a:t>A pseudo-class is used to change in state of an element.</a:t>
            </a:r>
          </a:p>
          <a:p>
            <a:r>
              <a:rPr lang="en-US" sz="2000" dirty="0" smtClean="0"/>
              <a:t>For example, it can be used to:</a:t>
            </a:r>
          </a:p>
          <a:p>
            <a:pPr lvl="1"/>
            <a:r>
              <a:rPr lang="en-US" sz="2000" dirty="0" smtClean="0"/>
              <a:t>Style an element when a user mouse over it</a:t>
            </a:r>
          </a:p>
          <a:p>
            <a:pPr lvl="1"/>
            <a:r>
              <a:rPr lang="en-US" sz="2000" dirty="0" smtClean="0"/>
              <a:t>Style visited and unvisited links differently</a:t>
            </a:r>
          </a:p>
          <a:p>
            <a:r>
              <a:rPr lang="en-US" sz="2000" dirty="0" smtClean="0"/>
              <a:t>A pseudo-class starts with a colon (:). </a:t>
            </a:r>
          </a:p>
          <a:p>
            <a:r>
              <a:rPr lang="en-US" sz="2000" dirty="0" smtClean="0"/>
              <a:t>No whitespace may appear between a type selector or universal selector and the colon, nor can whitespace appear after the colon.</a:t>
            </a:r>
          </a:p>
          <a:p>
            <a:pPr marL="280988" lvl="1" indent="-280988"/>
            <a:r>
              <a:rPr lang="en-US" sz="2000" dirty="0" smtClean="0"/>
              <a:t>Syntax</a:t>
            </a:r>
          </a:p>
          <a:p>
            <a:pPr lvl="1">
              <a:buNone/>
            </a:pPr>
            <a:r>
              <a:rPr lang="en-US" sz="2000" dirty="0" err="1" smtClean="0"/>
              <a:t>selector:pseudo-class</a:t>
            </a:r>
            <a:r>
              <a:rPr lang="en-US" sz="2000" dirty="0" smtClean="0"/>
              <a:t> {</a:t>
            </a:r>
            <a:br>
              <a:rPr lang="en-US" sz="2000" dirty="0" smtClean="0"/>
            </a:br>
            <a:r>
              <a:rPr lang="en-US" sz="2000" dirty="0" smtClean="0"/>
              <a:t>    </a:t>
            </a:r>
            <a:r>
              <a:rPr lang="en-US" sz="2000" dirty="0" err="1" smtClean="0"/>
              <a:t>property:value</a:t>
            </a:r>
            <a:r>
              <a:rPr lang="en-US" sz="2000" dirty="0" smtClean="0"/>
              <a:t>;</a:t>
            </a:r>
            <a:br>
              <a:rPr lang="en-US" sz="2000" dirty="0" smtClean="0"/>
            </a:b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7" dur="5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22" dur="500"/>
                                        <p:tgtEl>
                                          <p:spTgt spid="839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5" dur="500"/>
                                        <p:tgtEl>
                                          <p:spTgt spid="8397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blinds(horizontal)">
                                      <p:cBhvr>
                                        <p:cTn id="28" dur="500"/>
                                        <p:tgtEl>
                                          <p:spTgt spid="839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33" dur="500"/>
                                        <p:tgtEl>
                                          <p:spTgt spid="8397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3971">
                                            <p:txEl>
                                              <p:pRg st="7" end="7"/>
                                            </p:txEl>
                                          </p:spTgt>
                                        </p:tgtEl>
                                        <p:attrNameLst>
                                          <p:attrName>style.visibility</p:attrName>
                                        </p:attrNameLst>
                                      </p:cBhvr>
                                      <p:to>
                                        <p:strVal val="visible"/>
                                      </p:to>
                                    </p:set>
                                    <p:animEffect transition="in" filter="blinds(horizontal)">
                                      <p:cBhvr>
                                        <p:cTn id="38" dur="500"/>
                                        <p:tgtEl>
                                          <p:spTgt spid="83971">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3971">
                                            <p:txEl>
                                              <p:pRg st="8" end="8"/>
                                            </p:txEl>
                                          </p:spTgt>
                                        </p:tgtEl>
                                        <p:attrNameLst>
                                          <p:attrName>style.visibility</p:attrName>
                                        </p:attrNameLst>
                                      </p:cBhvr>
                                      <p:to>
                                        <p:strVal val="visible"/>
                                      </p:to>
                                    </p:set>
                                    <p:animEffect transition="in" filter="blinds(horizontal)">
                                      <p:cBhvr>
                                        <p:cTn id="41" dur="500"/>
                                        <p:tgtEl>
                                          <p:spTgt spid="83971">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3971">
                                            <p:txEl>
                                              <p:pRg st="9" end="9"/>
                                            </p:txEl>
                                          </p:spTgt>
                                        </p:tgtEl>
                                        <p:attrNameLst>
                                          <p:attrName>style.visibility</p:attrName>
                                        </p:attrNameLst>
                                      </p:cBhvr>
                                      <p:to>
                                        <p:strVal val="visible"/>
                                      </p:to>
                                    </p:set>
                                    <p:animEffect transition="in" filter="blinds(horizontal)">
                                      <p:cBhvr>
                                        <p:cTn id="44" dur="500"/>
                                        <p:tgtEl>
                                          <p:spTgt spid="83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575"/>
            <a:ext cx="8229600" cy="987425"/>
          </a:xfrm>
        </p:spPr>
        <p:txBody>
          <a:bodyPr/>
          <a:lstStyle/>
          <a:p>
            <a:pPr>
              <a:defRPr/>
            </a:pPr>
            <a:r>
              <a:rPr lang="en-IN" dirty="0" smtClean="0"/>
              <a:t>Dynamic Pseudo Classes</a:t>
            </a:r>
            <a:endParaRPr lang="en-US" dirty="0"/>
          </a:p>
        </p:txBody>
      </p:sp>
      <p:sp>
        <p:nvSpPr>
          <p:cNvPr id="84995" name="Content Placeholder 2"/>
          <p:cNvSpPr>
            <a:spLocks noGrp="1"/>
          </p:cNvSpPr>
          <p:nvPr>
            <p:ph idx="1"/>
          </p:nvPr>
        </p:nvSpPr>
        <p:spPr>
          <a:xfrm>
            <a:off x="457200" y="1447800"/>
            <a:ext cx="8229600" cy="4709160"/>
          </a:xfrm>
        </p:spPr>
        <p:txBody>
          <a:bodyPr>
            <a:normAutofit fontScale="92500" lnSpcReduction="20000"/>
          </a:bodyPr>
          <a:lstStyle/>
          <a:p>
            <a:r>
              <a:rPr lang="en-US" dirty="0" smtClean="0"/>
              <a:t>They include: </a:t>
            </a:r>
          </a:p>
          <a:p>
            <a:pPr lvl="1"/>
            <a:r>
              <a:rPr lang="en-US" dirty="0" smtClean="0"/>
              <a:t>:link :- specifies unvisited hyperlinks</a:t>
            </a:r>
          </a:p>
          <a:p>
            <a:pPr lvl="1"/>
            <a:r>
              <a:rPr lang="en-US" dirty="0" smtClean="0"/>
              <a:t>:visited :- specifies visited hyperlinks</a:t>
            </a:r>
          </a:p>
          <a:p>
            <a:pPr lvl="1"/>
            <a:r>
              <a:rPr lang="en-US" dirty="0" smtClean="0"/>
              <a:t>:hover :- Applies properties on mouse over.</a:t>
            </a:r>
          </a:p>
          <a:p>
            <a:pPr lvl="1"/>
            <a:r>
              <a:rPr lang="en-US" dirty="0" smtClean="0"/>
              <a:t>:focus :- Applies properties on focus (usually a form input field /   if user has used their keyboard to navigate to a link).</a:t>
            </a:r>
          </a:p>
          <a:p>
            <a:pPr lvl="1"/>
            <a:r>
              <a:rPr lang="en-US" dirty="0" smtClean="0"/>
              <a:t>:active:- specifies user currently clicking</a:t>
            </a:r>
          </a:p>
          <a:p>
            <a:pPr eaLnBrk="1" hangingPunct="1"/>
            <a:endParaRPr lang="en-US" dirty="0" smtClean="0"/>
          </a:p>
          <a:p>
            <a:pPr eaLnBrk="1" hangingPunct="1"/>
            <a:r>
              <a:rPr lang="en-US" dirty="0" smtClean="0"/>
              <a:t>For examples,</a:t>
            </a:r>
          </a:p>
          <a:p>
            <a:pPr eaLnBrk="1" hangingPunct="1">
              <a:buNone/>
            </a:pPr>
            <a:r>
              <a:rPr lang="en-US" b="1" dirty="0" smtClean="0"/>
              <a:t>   a:link, a:visited</a:t>
            </a:r>
            <a:r>
              <a:rPr lang="en-US" dirty="0" smtClean="0"/>
              <a:t> { color: blue; } </a:t>
            </a:r>
            <a:br>
              <a:rPr lang="en-US" dirty="0" smtClean="0"/>
            </a:br>
            <a:r>
              <a:rPr lang="en-US" b="1" dirty="0" smtClean="0"/>
              <a:t>a:hover, a:active</a:t>
            </a:r>
            <a:r>
              <a:rPr lang="en-US" dirty="0" smtClean="0"/>
              <a:t> { color: red; } </a:t>
            </a:r>
          </a:p>
          <a:p>
            <a:pPr>
              <a:buNone/>
            </a:pPr>
            <a:endParaRPr lang="en-IN" dirty="0" smtClean="0"/>
          </a:p>
          <a:p>
            <a:pPr>
              <a:buNone/>
            </a:pPr>
            <a:r>
              <a:rPr lang="en-IN" dirty="0" smtClean="0"/>
              <a:t>You can add class names and customized various links </a:t>
            </a:r>
            <a:r>
              <a:rPr lang="en-IN" dirty="0" err="1" smtClean="0"/>
              <a:t>a.linkColor:link</a:t>
            </a:r>
            <a:r>
              <a:rPr lang="en-IN" dirty="0" smtClean="0"/>
              <a:t> { </a:t>
            </a:r>
            <a:r>
              <a:rPr lang="en-IN" dirty="0" err="1" smtClean="0"/>
              <a:t>color</a:t>
            </a:r>
            <a:r>
              <a:rPr lang="en-IN" dirty="0" smtClean="0"/>
              <a:t>: #FF0066;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0" dur="500"/>
                                        <p:tgtEl>
                                          <p:spTgt spid="849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3" dur="500"/>
                                        <p:tgtEl>
                                          <p:spTgt spid="849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6" dur="500"/>
                                        <p:tgtEl>
                                          <p:spTgt spid="849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9" dur="500"/>
                                        <p:tgtEl>
                                          <p:spTgt spid="8499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22" dur="500"/>
                                        <p:tgtEl>
                                          <p:spTgt spid="849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27" dur="500"/>
                                        <p:tgtEl>
                                          <p:spTgt spid="8499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5">
                                            <p:txEl>
                                              <p:pRg st="8" end="8"/>
                                            </p:txEl>
                                          </p:spTgt>
                                        </p:tgtEl>
                                        <p:attrNameLst>
                                          <p:attrName>style.visibility</p:attrName>
                                        </p:attrNameLst>
                                      </p:cBhvr>
                                      <p:to>
                                        <p:strVal val="visible"/>
                                      </p:to>
                                    </p:set>
                                    <p:animEffect transition="in" filter="blinds(horizontal)">
                                      <p:cBhvr>
                                        <p:cTn id="32" dur="500"/>
                                        <p:tgtEl>
                                          <p:spTgt spid="8499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5">
                                            <p:txEl>
                                              <p:pRg st="10" end="10"/>
                                            </p:txEl>
                                          </p:spTgt>
                                        </p:tgtEl>
                                        <p:attrNameLst>
                                          <p:attrName>style.visibility</p:attrName>
                                        </p:attrNameLst>
                                      </p:cBhvr>
                                      <p:to>
                                        <p:strVal val="visible"/>
                                      </p:to>
                                    </p:set>
                                    <p:animEffect transition="in" filter="blinds(horizontal)">
                                      <p:cBhvr>
                                        <p:cTn id="37" dur="500"/>
                                        <p:tgtEl>
                                          <p:spTgt spid="849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buNone/>
            </a:pPr>
            <a:r>
              <a:rPr lang="en-US" sz="2400" dirty="0" smtClean="0"/>
              <a:t>&lt;head&gt;</a:t>
            </a:r>
          </a:p>
          <a:p>
            <a:pPr>
              <a:buNone/>
            </a:pPr>
            <a:r>
              <a:rPr lang="en-US" sz="2400" dirty="0" smtClean="0"/>
              <a:t>&lt;style&gt;</a:t>
            </a:r>
          </a:p>
          <a:p>
            <a:pPr lvl="1">
              <a:buNone/>
            </a:pPr>
            <a:r>
              <a:rPr lang="en-US" sz="1800" dirty="0" smtClean="0"/>
              <a:t>a:hover {     color: #FF00FF; }</a:t>
            </a:r>
          </a:p>
          <a:p>
            <a:pPr lvl="1">
              <a:buNone/>
            </a:pPr>
            <a:r>
              <a:rPr lang="en-US" sz="1800" dirty="0" err="1" smtClean="0"/>
              <a:t>a.new:hover</a:t>
            </a:r>
            <a:r>
              <a:rPr lang="en-US" sz="1800" dirty="0" smtClean="0"/>
              <a:t> {</a:t>
            </a:r>
            <a:r>
              <a:rPr lang="en-US" sz="1800" dirty="0" err="1" smtClean="0"/>
              <a:t>color:red</a:t>
            </a:r>
            <a:r>
              <a:rPr lang="en-US" sz="1800" dirty="0" smtClean="0"/>
              <a:t>}</a:t>
            </a:r>
          </a:p>
          <a:p>
            <a:pPr>
              <a:buNone/>
            </a:pPr>
            <a:r>
              <a:rPr lang="en-US" sz="2400" dirty="0" smtClean="0"/>
              <a:t>&lt;/style&gt;</a:t>
            </a:r>
          </a:p>
          <a:p>
            <a:pPr>
              <a:buNone/>
            </a:pPr>
            <a:r>
              <a:rPr lang="en-US" sz="2400" dirty="0" smtClean="0"/>
              <a:t>&lt;/head&gt;</a:t>
            </a:r>
          </a:p>
          <a:p>
            <a:pPr>
              <a:buNone/>
            </a:pPr>
            <a:r>
              <a:rPr lang="en-US" sz="2400" dirty="0" smtClean="0"/>
              <a:t>&lt;body&gt;</a:t>
            </a:r>
          </a:p>
          <a:p>
            <a:pPr lvl="1">
              <a:buNone/>
            </a:pPr>
            <a:r>
              <a:rPr lang="en-US" sz="1800" dirty="0" smtClean="0"/>
              <a:t>&lt;p&gt;&lt;b&gt;&lt;a </a:t>
            </a:r>
            <a:r>
              <a:rPr lang="en-US" sz="1800" dirty="0" err="1" smtClean="0"/>
              <a:t>href</a:t>
            </a:r>
            <a:r>
              <a:rPr lang="en-US" sz="1800" dirty="0" smtClean="0"/>
              <a:t>=“#" &gt;This is a link&lt;/a&gt;&lt;/b&gt;&lt;/p&gt;</a:t>
            </a:r>
          </a:p>
          <a:p>
            <a:pPr lvl="1">
              <a:buNone/>
            </a:pPr>
            <a:r>
              <a:rPr lang="en-US" sz="1800" dirty="0" smtClean="0"/>
              <a:t>&lt;p&gt;&lt;b&gt;&lt;a </a:t>
            </a:r>
            <a:r>
              <a:rPr lang="en-US" sz="1800" dirty="0" err="1" smtClean="0"/>
              <a:t>href</a:t>
            </a:r>
            <a:r>
              <a:rPr lang="en-US" sz="1800" dirty="0"/>
              <a:t>="#" </a:t>
            </a:r>
            <a:r>
              <a:rPr lang="en-US" sz="1800" dirty="0" smtClean="0"/>
              <a:t>class=“new”&gt;This is a link&lt;/a&gt;&lt;/b&gt;&lt;/p&gt;</a:t>
            </a:r>
          </a:p>
          <a:p>
            <a:pPr>
              <a:buNone/>
            </a:pPr>
            <a:r>
              <a:rPr lang="en-US" sz="2400" dirty="0" smtClean="0"/>
              <a:t>&lt;/body&gt;</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Links</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Styling Links</a:t>
            </a:r>
            <a:endParaRPr lang="en-IN" b="1" dirty="0"/>
          </a:p>
        </p:txBody>
      </p:sp>
      <p:sp>
        <p:nvSpPr>
          <p:cNvPr id="3" name="Content Placeholder 2"/>
          <p:cNvSpPr>
            <a:spLocks noGrp="1"/>
          </p:cNvSpPr>
          <p:nvPr>
            <p:ph sz="quarter" idx="1"/>
          </p:nvPr>
        </p:nvSpPr>
        <p:spPr/>
        <p:txBody>
          <a:bodyPr>
            <a:normAutofit fontScale="77500" lnSpcReduction="20000"/>
          </a:bodyPr>
          <a:lstStyle/>
          <a:p>
            <a:r>
              <a:rPr lang="en-US" dirty="0" smtClean="0"/>
              <a:t>Links can be styled with any CSS property (e.g. color, font-family, background, etc.).</a:t>
            </a:r>
            <a:endParaRPr lang="en-IN" dirty="0" smtClean="0"/>
          </a:p>
          <a:p>
            <a:r>
              <a:rPr lang="en-US" dirty="0" smtClean="0"/>
              <a:t>In addition, links can be styled differently depending on what </a:t>
            </a:r>
            <a:r>
              <a:rPr lang="en-US" b="1" dirty="0" smtClean="0"/>
              <a:t>state</a:t>
            </a:r>
            <a:r>
              <a:rPr lang="en-US" dirty="0" smtClean="0"/>
              <a:t> they are in.</a:t>
            </a:r>
            <a:endParaRPr lang="en-IN" dirty="0" smtClean="0"/>
          </a:p>
          <a:p>
            <a:r>
              <a:rPr lang="en-US" b="1" dirty="0" smtClean="0"/>
              <a:t>The four links states are:</a:t>
            </a:r>
            <a:endParaRPr lang="en-IN" dirty="0" smtClean="0"/>
          </a:p>
          <a:p>
            <a:pPr lvl="1"/>
            <a:r>
              <a:rPr lang="en-US" b="1" dirty="0" smtClean="0"/>
              <a:t>a:link - a normal, unvisited link</a:t>
            </a:r>
            <a:endParaRPr lang="en-IN" dirty="0" smtClean="0"/>
          </a:p>
          <a:p>
            <a:pPr lvl="1"/>
            <a:r>
              <a:rPr lang="en-US" b="1" dirty="0" smtClean="0"/>
              <a:t>a:visited - a link the user has visited</a:t>
            </a:r>
            <a:endParaRPr lang="en-IN" dirty="0" smtClean="0"/>
          </a:p>
          <a:p>
            <a:pPr lvl="1"/>
            <a:r>
              <a:rPr lang="en-US" b="1" dirty="0" smtClean="0"/>
              <a:t>a:hover - a link when the user </a:t>
            </a:r>
            <a:r>
              <a:rPr lang="en-US" b="1" dirty="0" err="1" smtClean="0"/>
              <a:t>mouses</a:t>
            </a:r>
            <a:r>
              <a:rPr lang="en-US" b="1" dirty="0" smtClean="0"/>
              <a:t> over it</a:t>
            </a:r>
            <a:endParaRPr lang="en-IN" dirty="0" smtClean="0"/>
          </a:p>
          <a:p>
            <a:pPr lvl="1"/>
            <a:r>
              <a:rPr lang="en-US" b="1" dirty="0" smtClean="0"/>
              <a:t>a:active - a link the moment it is clicked</a:t>
            </a:r>
            <a:endParaRPr lang="en-IN" dirty="0" smtClean="0"/>
          </a:p>
          <a:p>
            <a:pPr>
              <a:buNone/>
            </a:pPr>
            <a:r>
              <a:rPr lang="en-US" dirty="0" smtClean="0"/>
              <a:t>Example</a:t>
            </a:r>
            <a:endParaRPr lang="en-IN" b="1" dirty="0" smtClean="0"/>
          </a:p>
          <a:p>
            <a:r>
              <a:rPr lang="en-US" dirty="0" smtClean="0"/>
              <a:t>a:link {color:#FF0000;}      /* unvisited link */</a:t>
            </a:r>
            <a:br>
              <a:rPr lang="en-US" dirty="0" smtClean="0"/>
            </a:br>
            <a:r>
              <a:rPr lang="en-US" dirty="0" smtClean="0"/>
              <a:t>a:visited {color:#00FF00;}  /* visited link */</a:t>
            </a:r>
            <a:br>
              <a:rPr lang="en-US" dirty="0" smtClean="0"/>
            </a:br>
            <a:r>
              <a:rPr lang="en-US" dirty="0" smtClean="0"/>
              <a:t>a:hover {color:#FF00FF;}  /* mouse over link */</a:t>
            </a:r>
            <a:br>
              <a:rPr lang="en-US" dirty="0" smtClean="0"/>
            </a:br>
            <a:r>
              <a:rPr lang="en-US" dirty="0" smtClean="0"/>
              <a:t>a:active {color:#0000FF;}  /* selected link */</a:t>
            </a:r>
            <a:endParaRPr lang="en-IN" dirty="0" smtClean="0"/>
          </a:p>
          <a:p>
            <a:r>
              <a:rPr lang="en-US" dirty="0" smtClean="0"/>
              <a:t>When setting the style for several link states, there are some order rules:</a:t>
            </a:r>
            <a:endParaRPr lang="en-IN" dirty="0" smtClean="0"/>
          </a:p>
          <a:p>
            <a:pPr lvl="1"/>
            <a:r>
              <a:rPr lang="en-US" dirty="0" smtClean="0"/>
              <a:t>a:hover MUST come after a:link and a:visited</a:t>
            </a:r>
            <a:endParaRPr lang="en-IN" dirty="0" smtClean="0"/>
          </a:p>
          <a:p>
            <a:pPr lvl="1"/>
            <a:r>
              <a:rPr lang="en-US" dirty="0" smtClean="0"/>
              <a:t>a:active MUST come after a:hover</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Common Link Styles</a:t>
            </a:r>
            <a:endParaRPr lang="en-IN" dirty="0"/>
          </a:p>
        </p:txBody>
      </p:sp>
      <p:sp>
        <p:nvSpPr>
          <p:cNvPr id="3" name="Content Placeholder 2"/>
          <p:cNvSpPr>
            <a:spLocks noGrp="1"/>
          </p:cNvSpPr>
          <p:nvPr>
            <p:ph sz="quarter" idx="1"/>
          </p:nvPr>
        </p:nvSpPr>
        <p:spPr/>
        <p:txBody>
          <a:bodyPr>
            <a:noAutofit/>
          </a:bodyPr>
          <a:lstStyle/>
          <a:p>
            <a:r>
              <a:rPr lang="en-US" sz="2000" dirty="0" smtClean="0"/>
              <a:t>In the example above the link changes color depending on what state it is in.</a:t>
            </a:r>
            <a:endParaRPr lang="en-IN" sz="2000" dirty="0" smtClean="0"/>
          </a:p>
          <a:p>
            <a:r>
              <a:rPr lang="en-US" sz="2000" dirty="0" smtClean="0"/>
              <a:t>Lets go through some of the other common ways to style links:</a:t>
            </a:r>
            <a:endParaRPr lang="en-IN" sz="2000" dirty="0" smtClean="0"/>
          </a:p>
          <a:p>
            <a:r>
              <a:rPr lang="en-US" sz="2000" b="1" dirty="0" smtClean="0"/>
              <a:t>Text Decoration</a:t>
            </a:r>
            <a:endParaRPr lang="en-IN" sz="2000" b="1" dirty="0" smtClean="0"/>
          </a:p>
          <a:p>
            <a:pPr lvl="1"/>
            <a:r>
              <a:rPr lang="en-US" sz="2000" dirty="0" smtClean="0"/>
              <a:t>The text-decoration property is mostly used to remove underlines from links:</a:t>
            </a:r>
            <a:endParaRPr lang="en-IN" sz="2000" dirty="0" smtClean="0"/>
          </a:p>
          <a:p>
            <a:pPr lvl="1"/>
            <a:r>
              <a:rPr lang="en-US" sz="2000" dirty="0" smtClean="0"/>
              <a:t>Example</a:t>
            </a:r>
            <a:endParaRPr lang="en-IN" sz="2000" b="1" dirty="0" smtClean="0"/>
          </a:p>
          <a:p>
            <a:pPr lvl="1">
              <a:buNone/>
            </a:pPr>
            <a:r>
              <a:rPr lang="en-US" sz="2000" dirty="0" smtClean="0"/>
              <a:t>     a:link {text-</a:t>
            </a:r>
            <a:r>
              <a:rPr lang="en-US" sz="2000" dirty="0" err="1" smtClean="0"/>
              <a:t>decoration:none</a:t>
            </a:r>
            <a:r>
              <a:rPr lang="en-US" sz="2000" dirty="0" smtClean="0"/>
              <a:t>;}</a:t>
            </a:r>
            <a:br>
              <a:rPr lang="en-US" sz="2000" dirty="0" smtClean="0"/>
            </a:br>
            <a:r>
              <a:rPr lang="en-US" sz="2000" dirty="0" smtClean="0"/>
              <a:t>a:hover {text-</a:t>
            </a:r>
            <a:r>
              <a:rPr lang="en-US" sz="2000" dirty="0" err="1" smtClean="0"/>
              <a:t>decoration:underline</a:t>
            </a:r>
            <a:r>
              <a:rPr lang="en-US" sz="2000" dirty="0" smtClean="0"/>
              <a:t>;}</a:t>
            </a:r>
            <a:br>
              <a:rPr lang="en-US" sz="2000" dirty="0" smtClean="0"/>
            </a:br>
            <a:endParaRPr lang="en-US" sz="2000" dirty="0" smtClean="0"/>
          </a:p>
          <a:p>
            <a:r>
              <a:rPr lang="en-US" sz="2000" b="1" dirty="0" smtClean="0"/>
              <a:t>Background Color</a:t>
            </a:r>
            <a:endParaRPr lang="en-IN" sz="2000" b="1" dirty="0" smtClean="0"/>
          </a:p>
          <a:p>
            <a:pPr lvl="1"/>
            <a:r>
              <a:rPr lang="en-US" sz="2000" dirty="0" smtClean="0"/>
              <a:t>The background-color property specifies the background color for links:</a:t>
            </a:r>
            <a:endParaRPr lang="en-IN" sz="2000" dirty="0" smtClean="0"/>
          </a:p>
          <a:p>
            <a:pPr lvl="1"/>
            <a:r>
              <a:rPr lang="en-US" sz="2000" dirty="0" smtClean="0"/>
              <a:t>Example</a:t>
            </a:r>
            <a:endParaRPr lang="en-IN" sz="2000" b="1" dirty="0" smtClean="0"/>
          </a:p>
          <a:p>
            <a:pPr lvl="1">
              <a:buNone/>
            </a:pPr>
            <a:r>
              <a:rPr lang="en-US" sz="2000" dirty="0" smtClean="0"/>
              <a:t>    a:link {background-color:#B2FF99;}</a:t>
            </a:r>
            <a:br>
              <a:rPr lang="en-US" sz="2000" dirty="0" smtClean="0"/>
            </a:br>
            <a:r>
              <a:rPr lang="en-US" sz="2000" dirty="0" smtClean="0"/>
              <a:t>a:hover {background-color:#FF704D;}</a:t>
            </a:r>
            <a:br>
              <a:rPr lang="en-US" sz="2000" dirty="0" smtClean="0"/>
            </a:br>
            <a:endParaRPr lang="en-IN" sz="2000" dirty="0" smtClean="0"/>
          </a:p>
          <a:p>
            <a:pPr lvl="1">
              <a:buNone/>
            </a:pPr>
            <a:endParaRPr lang="en-IN" sz="2000" dirty="0" smtClean="0"/>
          </a:p>
          <a:p>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Image</a:t>
            </a:r>
            <a:endParaRPr lang="en-US" dirty="0"/>
          </a:p>
        </p:txBody>
      </p:sp>
      <p:sp>
        <p:nvSpPr>
          <p:cNvPr id="3" name="Content Placeholder 2"/>
          <p:cNvSpPr>
            <a:spLocks noGrp="1"/>
          </p:cNvSpPr>
          <p:nvPr>
            <p:ph sz="quarter" idx="1"/>
          </p:nvPr>
        </p:nvSpPr>
        <p:spPr/>
        <p:txBody>
          <a:bodyPr/>
          <a:lstStyle/>
          <a:p>
            <a:r>
              <a:rPr lang="en-US" b="1" dirty="0" smtClean="0"/>
              <a:t>Background Image </a:t>
            </a:r>
            <a:r>
              <a:rPr lang="en-US" dirty="0" smtClean="0"/>
              <a:t> property specifies an image to use as the background of an element.</a:t>
            </a:r>
          </a:p>
          <a:p>
            <a:r>
              <a:rPr lang="en-US" dirty="0" smtClean="0"/>
              <a:t>By default, the image is repeated so it covers the entire element.</a:t>
            </a:r>
          </a:p>
          <a:p>
            <a:r>
              <a:rPr lang="en-US" dirty="0" smtClean="0"/>
              <a:t>The background image for a page can be set like this:</a:t>
            </a:r>
          </a:p>
          <a:p>
            <a:pPr>
              <a:buNone/>
            </a:pPr>
            <a:r>
              <a:rPr lang="en-US" dirty="0" smtClean="0"/>
              <a:t>Example</a:t>
            </a:r>
            <a:endParaRPr lang="en-US" b="1" dirty="0" smtClean="0"/>
          </a:p>
          <a:p>
            <a:pPr>
              <a:buNone/>
            </a:pPr>
            <a:r>
              <a:rPr lang="en-US" dirty="0" smtClean="0"/>
              <a:t> body {background-</a:t>
            </a:r>
            <a:r>
              <a:rPr lang="en-US" dirty="0" err="1" smtClean="0"/>
              <a:t>image:url</a:t>
            </a:r>
            <a:r>
              <a:rPr lang="en-US" dirty="0" smtClean="0"/>
              <a:t>('paper.gif');}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Lists</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229600" cy="6004560"/>
          </a:xfrm>
        </p:spPr>
        <p:txBody>
          <a:bodyPr>
            <a:normAutofit/>
          </a:bodyPr>
          <a:lstStyle/>
          <a:p>
            <a:r>
              <a:rPr lang="en-US" sz="2000" dirty="0" smtClean="0"/>
              <a:t>The CSS list properties allow you to:</a:t>
            </a:r>
            <a:endParaRPr lang="en-IN" sz="2000" dirty="0" smtClean="0"/>
          </a:p>
          <a:p>
            <a:pPr lvl="1"/>
            <a:r>
              <a:rPr lang="en-US" sz="2000" dirty="0" smtClean="0"/>
              <a:t>Set different list item markers for ordered lists</a:t>
            </a:r>
            <a:endParaRPr lang="en-IN" sz="2000" dirty="0" smtClean="0"/>
          </a:p>
          <a:p>
            <a:pPr lvl="1"/>
            <a:r>
              <a:rPr lang="en-US" sz="2000" dirty="0" smtClean="0"/>
              <a:t>Set different list item markers for unordered lists</a:t>
            </a:r>
            <a:endParaRPr lang="en-IN" sz="2000" dirty="0" smtClean="0"/>
          </a:p>
          <a:p>
            <a:pPr lvl="1"/>
            <a:r>
              <a:rPr lang="en-US" sz="2000" dirty="0" smtClean="0"/>
              <a:t>Set an image as the list item marker</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r>
              <a:rPr lang="en-US" sz="2000" dirty="0" smtClean="0"/>
              <a:t>In HTML, there are two types of lists:</a:t>
            </a:r>
            <a:endParaRPr lang="en-IN" sz="2000" dirty="0" smtClean="0"/>
          </a:p>
          <a:p>
            <a:pPr lvl="1"/>
            <a:r>
              <a:rPr lang="en-US" sz="2000" dirty="0" smtClean="0"/>
              <a:t>unordered lists - the list items are marked with bullets</a:t>
            </a:r>
            <a:endParaRPr lang="en-IN" sz="2000" dirty="0" smtClean="0"/>
          </a:p>
          <a:p>
            <a:pPr lvl="1"/>
            <a:r>
              <a:rPr lang="en-US" sz="2000" dirty="0" smtClean="0"/>
              <a:t>ordered lists - the list items are marked with numbers or letters</a:t>
            </a:r>
            <a:endParaRPr lang="en-IN" sz="2000" dirty="0" smtClean="0"/>
          </a:p>
          <a:p>
            <a:r>
              <a:rPr lang="en-US" sz="2000" dirty="0" smtClean="0"/>
              <a:t>With CSS, lists can be styled further, and images can be used as the list item marker.</a:t>
            </a:r>
            <a:endParaRPr lang="en-IN" sz="2000" dirty="0" smtClean="0"/>
          </a:p>
          <a:p>
            <a:pPr lvl="1"/>
            <a:endParaRPr lang="en-IN" sz="2000" dirty="0"/>
          </a:p>
        </p:txBody>
      </p:sp>
      <p:graphicFrame>
        <p:nvGraphicFramePr>
          <p:cNvPr id="5" name="Table 4"/>
          <p:cNvGraphicFramePr>
            <a:graphicFrameLocks noGrp="1"/>
          </p:cNvGraphicFramePr>
          <p:nvPr/>
        </p:nvGraphicFramePr>
        <p:xfrm>
          <a:off x="609600" y="2209800"/>
          <a:ext cx="8001000" cy="1267656"/>
        </p:xfrm>
        <a:graphic>
          <a:graphicData uri="http://schemas.openxmlformats.org/drawingml/2006/table">
            <a:tbl>
              <a:tblPr/>
              <a:tblGrid>
                <a:gridCol w="2064774">
                  <a:extLst>
                    <a:ext uri="{9D8B030D-6E8A-4147-A177-3AD203B41FA5}">
                      <a16:colId xmlns:a16="http://schemas.microsoft.com/office/drawing/2014/main" val="20000"/>
                    </a:ext>
                  </a:extLst>
                </a:gridCol>
                <a:gridCol w="5936226">
                  <a:extLst>
                    <a:ext uri="{9D8B030D-6E8A-4147-A177-3AD203B41FA5}">
                      <a16:colId xmlns:a16="http://schemas.microsoft.com/office/drawing/2014/main" val="20001"/>
                    </a:ext>
                  </a:extLst>
                </a:gridCol>
              </a:tblGrid>
              <a:tr h="404766">
                <a:tc>
                  <a:txBody>
                    <a:bodyPr/>
                    <a:lstStyle/>
                    <a:p>
                      <a:pPr fontAlgn="t"/>
                      <a:r>
                        <a:rPr lang="en-US" sz="1800" u="sng" dirty="0">
                          <a:solidFill>
                            <a:srgbClr val="000000"/>
                          </a:solidFill>
                        </a:rPr>
                        <a:t>list-style</a:t>
                      </a:r>
                      <a:endParaRPr lang="en-US" sz="1800" dirty="0"/>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t>Sets all the properties for a list in one declaration</a:t>
                      </a:r>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404766">
                <a:tc>
                  <a:txBody>
                    <a:bodyPr/>
                    <a:lstStyle/>
                    <a:p>
                      <a:pPr fontAlgn="t"/>
                      <a:r>
                        <a:rPr lang="en-US" sz="1800" u="sng" dirty="0">
                          <a:solidFill>
                            <a:srgbClr val="000000"/>
                          </a:solidFill>
                        </a:rPr>
                        <a:t>list-style-type</a:t>
                      </a:r>
                      <a:endParaRPr lang="en-US" sz="1800" dirty="0"/>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t>Specifies the type of list-item marker</a:t>
                      </a:r>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404766">
                <a:tc>
                  <a:txBody>
                    <a:bodyPr/>
                    <a:lstStyle/>
                    <a:p>
                      <a:pPr fontAlgn="t"/>
                      <a:r>
                        <a:rPr lang="en-US" sz="1800" u="sng" dirty="0">
                          <a:solidFill>
                            <a:srgbClr val="000000"/>
                          </a:solidFill>
                        </a:rPr>
                        <a:t>list-style-image</a:t>
                      </a:r>
                      <a:endParaRPr lang="en-US" sz="1800" dirty="0"/>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Specifies an image as the list-item marker</a:t>
                      </a:r>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20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r>
            <a:br>
              <a:rPr kumimoji="0" lang="en-US" sz="1800" b="0" i="0" u="none" strike="noStrike" cap="none" normalizeH="0" baseline="0" smtClean="0">
                <a:ln>
                  <a:noFill/>
                </a:ln>
                <a:solidFill>
                  <a:schemeClr val="tx1"/>
                </a:solidFill>
                <a:effectLst/>
                <a:latin typeface="Arial" charset="0"/>
              </a:rPr>
            </a:b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linds(horizontal)">
                                      <p:cBhvr>
                                        <p:cTn id="21" dur="500"/>
                                        <p:tgtEl>
                                          <p:spTgt spid="3">
                                            <p:txEl>
                                              <p:pRg st="11" end="1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blinds(horizontal)">
                                      <p:cBhvr>
                                        <p:cTn id="24" dur="500"/>
                                        <p:tgtEl>
                                          <p:spTgt spid="3">
                                            <p:txEl>
                                              <p:pRg st="12" end="1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linds(horizontal)">
                                      <p:cBhvr>
                                        <p:cTn id="27" dur="500"/>
                                        <p:tgtEl>
                                          <p:spTgt spid="3">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blinds(horizontal)">
                                      <p:cBhvr>
                                        <p:cTn id="3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list-style-type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The type of list item marker is specified with the list-style-type property:</a:t>
            </a:r>
          </a:p>
          <a:p>
            <a:pPr lvl="1"/>
            <a:r>
              <a:rPr lang="en-US" dirty="0" smtClean="0"/>
              <a:t>disc </a:t>
            </a:r>
          </a:p>
          <a:p>
            <a:pPr lvl="1"/>
            <a:r>
              <a:rPr lang="en-US" dirty="0" smtClean="0"/>
              <a:t>circle</a:t>
            </a:r>
          </a:p>
          <a:p>
            <a:pPr lvl="1"/>
            <a:r>
              <a:rPr lang="en-US" dirty="0" smtClean="0"/>
              <a:t>square</a:t>
            </a:r>
          </a:p>
          <a:p>
            <a:pPr lvl="1"/>
            <a:r>
              <a:rPr lang="en-US" dirty="0" smtClean="0"/>
              <a:t>Decimal :- </a:t>
            </a:r>
            <a:r>
              <a:rPr lang="en-US" dirty="0" smtClean="0">
                <a:solidFill>
                  <a:srgbClr val="FF0000"/>
                </a:solidFill>
                <a:latin typeface="Arial" pitchFamily="34" charset="0"/>
                <a:cs typeface="Arial" pitchFamily="34" charset="0"/>
              </a:rPr>
              <a:t>1</a:t>
            </a:r>
          </a:p>
          <a:p>
            <a:pPr lvl="1"/>
            <a:r>
              <a:rPr lang="en-US" dirty="0" smtClean="0"/>
              <a:t>decimal-leading-zero - </a:t>
            </a:r>
            <a:r>
              <a:rPr lang="en-US" dirty="0" smtClean="0">
                <a:solidFill>
                  <a:srgbClr val="FF0000"/>
                </a:solidFill>
                <a:latin typeface="Arial" pitchFamily="34" charset="0"/>
                <a:cs typeface="Arial" pitchFamily="34" charset="0"/>
              </a:rPr>
              <a:t>01</a:t>
            </a:r>
          </a:p>
          <a:p>
            <a:pPr lvl="1"/>
            <a:r>
              <a:rPr lang="en-US" dirty="0" smtClean="0"/>
              <a:t>lower-roman - </a:t>
            </a:r>
            <a:r>
              <a:rPr lang="en-US" dirty="0" err="1" smtClean="0">
                <a:solidFill>
                  <a:srgbClr val="FF0000"/>
                </a:solidFill>
              </a:rPr>
              <a:t>i</a:t>
            </a:r>
            <a:endParaRPr lang="en-US" dirty="0" smtClean="0">
              <a:solidFill>
                <a:srgbClr val="FF0000"/>
              </a:solidFill>
            </a:endParaRPr>
          </a:p>
          <a:p>
            <a:pPr lvl="1"/>
            <a:r>
              <a:rPr lang="en-US" dirty="0" smtClean="0"/>
              <a:t>upper-roman – </a:t>
            </a:r>
            <a:r>
              <a:rPr lang="en-US" dirty="0" smtClean="0">
                <a:solidFill>
                  <a:srgbClr val="FF0000"/>
                </a:solidFill>
              </a:rPr>
              <a:t>I</a:t>
            </a:r>
          </a:p>
          <a:p>
            <a:pPr lvl="1"/>
            <a:r>
              <a:rPr lang="en-US" dirty="0" smtClean="0"/>
              <a:t>lower-alpha</a:t>
            </a:r>
          </a:p>
          <a:p>
            <a:pPr lvl="1"/>
            <a:r>
              <a:rPr lang="en-US" dirty="0" smtClean="0"/>
              <a:t>upper-alpha</a:t>
            </a:r>
          </a:p>
          <a:p>
            <a:pPr lvl="1"/>
            <a:r>
              <a:rPr lang="en-US" dirty="0" smtClean="0"/>
              <a:t>None</a:t>
            </a:r>
          </a:p>
          <a:p>
            <a:pPr lvl="1">
              <a:buNone/>
            </a:pPr>
            <a:r>
              <a:rPr lang="en-US" sz="3000" dirty="0" smtClean="0">
                <a:solidFill>
                  <a:srgbClr val="FF0000"/>
                </a:solidFill>
              </a:rPr>
              <a:t>i.e. list-style-</a:t>
            </a:r>
            <a:r>
              <a:rPr lang="en-US" sz="3000" dirty="0" err="1" smtClean="0">
                <a:solidFill>
                  <a:srgbClr val="FF0000"/>
                </a:solidFill>
              </a:rPr>
              <a:t>type:upper</a:t>
            </a:r>
            <a:r>
              <a:rPr lang="en-US" sz="3000" dirty="0" smtClean="0">
                <a:solidFill>
                  <a:srgbClr val="FF0000"/>
                </a:solidFill>
              </a:rPr>
              <a:t>-roman</a:t>
            </a:r>
          </a:p>
          <a:p>
            <a:pPr lvl="1"/>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rPr>
              <a:t>list-style-image</a:t>
            </a:r>
            <a:endParaRPr lang="en-US" dirty="0"/>
          </a:p>
        </p:txBody>
      </p:sp>
      <p:sp>
        <p:nvSpPr>
          <p:cNvPr id="3" name="Content Placeholder 2"/>
          <p:cNvSpPr>
            <a:spLocks noGrp="1"/>
          </p:cNvSpPr>
          <p:nvPr>
            <p:ph sz="quarter" idx="1"/>
          </p:nvPr>
        </p:nvSpPr>
        <p:spPr/>
        <p:txBody>
          <a:bodyPr/>
          <a:lstStyle/>
          <a:p>
            <a:r>
              <a:rPr lang="en-US" b="1" dirty="0" smtClean="0"/>
              <a:t>list-style-image</a:t>
            </a:r>
          </a:p>
          <a:p>
            <a:r>
              <a:rPr lang="en-US" dirty="0" smtClean="0"/>
              <a:t>The </a:t>
            </a:r>
            <a:r>
              <a:rPr lang="en-US" b="1" dirty="0" smtClean="0"/>
              <a:t>list-style-image</a:t>
            </a:r>
            <a:r>
              <a:rPr lang="en-US" dirty="0" smtClean="0"/>
              <a:t> property is used to specify an image to use for the market. The syntax is</a:t>
            </a:r>
          </a:p>
          <a:p>
            <a:r>
              <a:rPr lang="en-US" dirty="0" smtClean="0"/>
              <a:t>list-style-</a:t>
            </a:r>
            <a:r>
              <a:rPr lang="en-US" dirty="0" err="1" smtClean="0"/>
              <a:t>image:url</a:t>
            </a:r>
            <a:r>
              <a:rPr lang="en-US" dirty="0" smtClean="0"/>
              <a:t>([</a:t>
            </a:r>
            <a:r>
              <a:rPr lang="en-US" dirty="0" err="1" smtClean="0"/>
              <a:t>image_url</a:t>
            </a:r>
            <a:r>
              <a:rPr lang="en-US" dirty="0" smtClean="0"/>
              <a:t>]);</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Tables</a:t>
            </a:r>
            <a:endParaRPr lang="en-US" sz="2800" dirty="0"/>
          </a:p>
        </p:txBody>
      </p:sp>
    </p:spTree>
    <p:extLst>
      <p:ext uri="{BB962C8B-B14F-4D97-AF65-F5344CB8AC3E}">
        <p14:creationId xmlns:p14="http://schemas.microsoft.com/office/powerpoint/2010/main" val="2508124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Borders</a:t>
            </a:r>
            <a:endParaRPr lang="en-US" dirty="0"/>
          </a:p>
        </p:txBody>
      </p:sp>
      <p:sp>
        <p:nvSpPr>
          <p:cNvPr id="3" name="Content Placeholder 2"/>
          <p:cNvSpPr>
            <a:spLocks noGrp="1"/>
          </p:cNvSpPr>
          <p:nvPr>
            <p:ph sz="quarter" idx="1"/>
          </p:nvPr>
        </p:nvSpPr>
        <p:spPr/>
        <p:txBody>
          <a:bodyPr/>
          <a:lstStyle/>
          <a:p>
            <a:r>
              <a:rPr lang="en-US" dirty="0" smtClean="0"/>
              <a:t>To specify table borders in CSS, use the border property.</a:t>
            </a:r>
          </a:p>
          <a:p>
            <a:r>
              <a:rPr lang="en-US" dirty="0" smtClean="0"/>
              <a:t>example</a:t>
            </a:r>
          </a:p>
          <a:p>
            <a:pPr>
              <a:buNone/>
            </a:pPr>
            <a:r>
              <a:rPr lang="en-US" b="1" dirty="0" smtClean="0"/>
              <a:t>Example</a:t>
            </a:r>
          </a:p>
          <a:p>
            <a:pPr>
              <a:buNone/>
            </a:pPr>
            <a:r>
              <a:rPr lang="en-US" dirty="0" smtClean="0"/>
              <a:t>table, </a:t>
            </a:r>
            <a:r>
              <a:rPr lang="en-US" dirty="0" err="1" smtClean="0"/>
              <a:t>th</a:t>
            </a:r>
            <a:r>
              <a:rPr lang="en-US" dirty="0" smtClean="0"/>
              <a:t>, td</a:t>
            </a:r>
            <a:br>
              <a:rPr lang="en-US" dirty="0" smtClean="0"/>
            </a:br>
            <a:r>
              <a:rPr lang="en-US" dirty="0" smtClean="0"/>
              <a:t>{</a:t>
            </a:r>
            <a:br>
              <a:rPr lang="en-US" dirty="0" smtClean="0"/>
            </a:br>
            <a:r>
              <a:rPr lang="en-US" dirty="0" smtClean="0"/>
              <a:t>border: 1px solid black;</a:t>
            </a:r>
            <a:br>
              <a:rPr lang="en-US" dirty="0" smtClean="0"/>
            </a:br>
            <a:r>
              <a:rPr lang="en-US" dirty="0" smtClean="0"/>
              <a:t>}</a:t>
            </a:r>
          </a:p>
          <a:p>
            <a:endParaRPr lang="en-US" dirty="0"/>
          </a:p>
        </p:txBody>
      </p:sp>
    </p:spTree>
    <p:extLst>
      <p:ext uri="{BB962C8B-B14F-4D97-AF65-F5344CB8AC3E}">
        <p14:creationId xmlns:p14="http://schemas.microsoft.com/office/powerpoint/2010/main" val="347832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Collapse Borders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border-collapse property sets whether the table borders are collapsed into a single border or separated:</a:t>
            </a:r>
          </a:p>
          <a:p>
            <a:r>
              <a:rPr lang="en-US" dirty="0" smtClean="0"/>
              <a:t>This declaration takes two values:</a:t>
            </a:r>
          </a:p>
          <a:p>
            <a:pPr lvl="1"/>
            <a:r>
              <a:rPr lang="en-US" dirty="0" smtClean="0"/>
              <a:t>separate: keep borders separate. This is the default.</a:t>
            </a:r>
          </a:p>
          <a:p>
            <a:pPr lvl="1"/>
            <a:r>
              <a:rPr lang="en-US" dirty="0" smtClean="0"/>
              <a:t>collapse: merge borders of adjoining cells.</a:t>
            </a:r>
          </a:p>
          <a:p>
            <a:r>
              <a:rPr lang="en-US" dirty="0" smtClean="0"/>
              <a:t>border-collapse: collapse should overrule </a:t>
            </a:r>
            <a:r>
              <a:rPr lang="en-US" dirty="0" err="1" smtClean="0">
                <a:solidFill>
                  <a:srgbClr val="FF0000"/>
                </a:solidFill>
              </a:rPr>
              <a:t>cellspacing</a:t>
            </a:r>
            <a:r>
              <a:rPr lang="en-US" dirty="0" smtClean="0"/>
              <a:t>. </a:t>
            </a:r>
          </a:p>
          <a:p>
            <a:pPr>
              <a:buNone/>
            </a:pPr>
            <a:r>
              <a:rPr lang="en-US" dirty="0" smtClean="0"/>
              <a:t>Example</a:t>
            </a:r>
          </a:p>
          <a:p>
            <a:pPr lvl="1">
              <a:buNone/>
            </a:pPr>
            <a:r>
              <a:rPr lang="en-US" dirty="0" smtClean="0"/>
              <a:t>table{</a:t>
            </a:r>
          </a:p>
          <a:p>
            <a:pPr lvl="1">
              <a:buNone/>
            </a:pPr>
            <a:r>
              <a:rPr lang="en-US" dirty="0" smtClean="0"/>
              <a:t>border-collapse: collapse;</a:t>
            </a:r>
          </a:p>
          <a:p>
            <a:pPr lvl="1">
              <a:buNone/>
            </a:pPr>
            <a:r>
              <a:rPr lang="en-US" dirty="0" smtClean="0"/>
              <a:t>}</a:t>
            </a:r>
          </a:p>
          <a:p>
            <a:pPr>
              <a:buNone/>
            </a:pPr>
            <a:endParaRPr lang="en-US" dirty="0" smtClean="0"/>
          </a:p>
          <a:p>
            <a:pPr>
              <a:buNone/>
            </a:pPr>
            <a:r>
              <a:rPr lang="en-US" dirty="0" smtClean="0">
                <a:solidFill>
                  <a:srgbClr val="FF0000"/>
                </a:solidFill>
              </a:rPr>
              <a:t>border-spacing: 40px 10px;   </a:t>
            </a:r>
            <a:r>
              <a:rPr lang="en-US" dirty="0" smtClean="0">
                <a:solidFill>
                  <a:srgbClr val="00B050"/>
                </a:solidFill>
              </a:rPr>
              <a:t>40 between column and 10 					between raw.</a:t>
            </a:r>
          </a:p>
          <a:p>
            <a:pPr>
              <a:buNone/>
            </a:pPr>
            <a:endParaRPr lang="en-US" dirty="0" smtClean="0"/>
          </a:p>
          <a:p>
            <a:pPr>
              <a:buNone/>
            </a:pPr>
            <a:endParaRPr lang="en-US" dirty="0"/>
          </a:p>
        </p:txBody>
      </p:sp>
    </p:spTree>
    <p:extLst>
      <p:ext uri="{BB962C8B-B14F-4D97-AF65-F5344CB8AC3E}">
        <p14:creationId xmlns:p14="http://schemas.microsoft.com/office/powerpoint/2010/main" val="352106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empty-cells</a:t>
            </a:r>
            <a:endParaRPr lang="en-US" dirty="0"/>
          </a:p>
        </p:txBody>
      </p:sp>
      <p:sp>
        <p:nvSpPr>
          <p:cNvPr id="3" name="Content Placeholder 2"/>
          <p:cNvSpPr>
            <a:spLocks noGrp="1"/>
          </p:cNvSpPr>
          <p:nvPr>
            <p:ph sz="quarter" idx="1"/>
          </p:nvPr>
        </p:nvSpPr>
        <p:spPr/>
        <p:txBody>
          <a:bodyPr/>
          <a:lstStyle/>
          <a:p>
            <a:r>
              <a:rPr lang="en-US" dirty="0" smtClean="0"/>
              <a:t>This declaration takes two values:</a:t>
            </a:r>
          </a:p>
          <a:p>
            <a:pPr lvl="1"/>
            <a:r>
              <a:rPr lang="en-US" dirty="0" smtClean="0"/>
              <a:t>show: show empty cells (with a border). This is the default.</a:t>
            </a:r>
          </a:p>
          <a:p>
            <a:pPr lvl="1"/>
            <a:r>
              <a:rPr lang="en-US" dirty="0" smtClean="0"/>
              <a:t>hide: hide empty cells.</a:t>
            </a:r>
          </a:p>
          <a:p>
            <a:endParaRPr lang="en-US" dirty="0" smtClean="0"/>
          </a:p>
          <a:p>
            <a:r>
              <a:rPr lang="en-US" dirty="0" smtClean="0"/>
              <a:t>empty-cells: show;</a:t>
            </a:r>
          </a:p>
          <a:p>
            <a:r>
              <a:rPr lang="en-US" dirty="0" smtClean="0"/>
              <a:t>empty-cells: hide;</a:t>
            </a:r>
            <a:endParaRPr lang="en-US" dirty="0"/>
          </a:p>
        </p:txBody>
      </p:sp>
      <p:sp>
        <p:nvSpPr>
          <p:cNvPr id="4" name="Rectangle 3"/>
          <p:cNvSpPr/>
          <p:nvPr/>
        </p:nvSpPr>
        <p:spPr>
          <a:xfrm>
            <a:off x="3733800" y="2220992"/>
            <a:ext cx="2819400" cy="3570208"/>
          </a:xfrm>
          <a:prstGeom prst="rect">
            <a:avLst/>
          </a:prstGeom>
          <a:ln>
            <a:solidFill>
              <a:srgbClr val="FF0000"/>
            </a:solidFill>
          </a:ln>
        </p:spPr>
        <p:txBody>
          <a:bodyPr wrap="square">
            <a:spAutoFit/>
          </a:bodyPr>
          <a:lstStyle/>
          <a:p>
            <a:r>
              <a:rPr lang="en-US" dirty="0" smtClean="0"/>
              <a:t>&lt;style&gt;</a:t>
            </a:r>
          </a:p>
          <a:p>
            <a:r>
              <a:rPr lang="en-US" dirty="0" smtClean="0"/>
              <a:t>table {</a:t>
            </a:r>
          </a:p>
          <a:p>
            <a:r>
              <a:rPr lang="en-US" dirty="0" smtClean="0"/>
              <a:t>    border-collapse: separate;</a:t>
            </a:r>
          </a:p>
          <a:p>
            <a:r>
              <a:rPr lang="en-US" dirty="0" smtClean="0"/>
              <a:t>     empty-cells: hide;</a:t>
            </a:r>
          </a:p>
          <a:p>
            <a:r>
              <a:rPr lang="en-US" dirty="0" smtClean="0"/>
              <a:t>}</a:t>
            </a:r>
          </a:p>
          <a:p>
            <a:endParaRPr lang="en-US" dirty="0" smtClean="0"/>
          </a:p>
          <a:p>
            <a:r>
              <a:rPr lang="en-US" dirty="0" smtClean="0"/>
              <a:t>table, td, </a:t>
            </a:r>
            <a:r>
              <a:rPr lang="en-US" dirty="0" err="1" smtClean="0"/>
              <a:t>th</a:t>
            </a:r>
            <a:r>
              <a:rPr lang="en-US" dirty="0" smtClean="0"/>
              <a:t> {</a:t>
            </a:r>
          </a:p>
          <a:p>
            <a:r>
              <a:rPr lang="en-US" dirty="0" smtClean="0"/>
              <a:t>    border: 1px solid black;</a:t>
            </a:r>
          </a:p>
          <a:p>
            <a:r>
              <a:rPr lang="en-US" dirty="0" smtClean="0"/>
              <a:t>}</a:t>
            </a:r>
          </a:p>
          <a:p>
            <a:r>
              <a:rPr lang="en-US" dirty="0" smtClean="0"/>
              <a:t>&lt;/style&gt;</a:t>
            </a:r>
          </a:p>
          <a:p>
            <a:r>
              <a:rPr lang="en-US" dirty="0" smtClean="0"/>
              <a:t>&lt;/head&gt;</a:t>
            </a:r>
          </a:p>
          <a:p>
            <a:r>
              <a:rPr lang="en-US" dirty="0" smtClean="0"/>
              <a:t>&lt;body&gt;</a:t>
            </a:r>
          </a:p>
          <a:p>
            <a:endParaRPr lang="en-US" sz="1000" dirty="0" smtClean="0"/>
          </a:p>
        </p:txBody>
      </p:sp>
      <p:sp>
        <p:nvSpPr>
          <p:cNvPr id="5" name="Rectangle 4"/>
          <p:cNvSpPr/>
          <p:nvPr/>
        </p:nvSpPr>
        <p:spPr>
          <a:xfrm>
            <a:off x="6705600" y="2181285"/>
            <a:ext cx="2438400" cy="4524315"/>
          </a:xfrm>
          <a:prstGeom prst="rect">
            <a:avLst/>
          </a:prstGeom>
          <a:ln>
            <a:solidFill>
              <a:srgbClr val="FF0000"/>
            </a:solidFill>
          </a:ln>
        </p:spPr>
        <p:txBody>
          <a:bodyPr wrap="square">
            <a:spAutoFit/>
          </a:bodyPr>
          <a:lstStyle/>
          <a:p>
            <a:r>
              <a:rPr lang="en-US" dirty="0" smtClean="0"/>
              <a:t>&lt;table&gt;</a:t>
            </a:r>
          </a:p>
          <a:p>
            <a:r>
              <a:rPr lang="en-US" dirty="0" smtClean="0"/>
              <a:t>  &lt;</a:t>
            </a:r>
            <a:r>
              <a:rPr lang="en-US" dirty="0" err="1" smtClean="0"/>
              <a:t>tr</a:t>
            </a:r>
            <a:r>
              <a:rPr lang="en-US" dirty="0" smtClean="0"/>
              <a:t>&gt;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r>
              <a:rPr lang="en-US" dirty="0" smtClean="0"/>
              <a:t>&lt;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r>
              <a:rPr lang="en-US" dirty="0" smtClean="0"/>
              <a:t>  &lt;/</a:t>
            </a:r>
            <a:r>
              <a:rPr lang="en-US" dirty="0" err="1" smtClean="0"/>
              <a:t>tr</a:t>
            </a:r>
            <a:r>
              <a:rPr lang="en-US" dirty="0" smtClean="0"/>
              <a:t>&gt;</a:t>
            </a:r>
          </a:p>
          <a:p>
            <a:endParaRPr lang="en-US" dirty="0" smtClean="0"/>
          </a:p>
          <a:p>
            <a:r>
              <a:rPr lang="en-US" dirty="0" smtClean="0"/>
              <a:t>  &lt;</a:t>
            </a:r>
            <a:r>
              <a:rPr lang="en-US" dirty="0" err="1" smtClean="0"/>
              <a:t>tr</a:t>
            </a:r>
            <a:r>
              <a:rPr lang="en-US" dirty="0" smtClean="0"/>
              <a:t>&gt;</a:t>
            </a:r>
          </a:p>
          <a:p>
            <a:r>
              <a:rPr lang="en-US" dirty="0" smtClean="0"/>
              <a:t>    &lt;td&gt;Peter&lt;/td&gt;</a:t>
            </a:r>
          </a:p>
          <a:p>
            <a:r>
              <a:rPr lang="en-US" dirty="0" smtClean="0"/>
              <a:t>    &lt;td&gt;Griffin&lt;/td&gt;</a:t>
            </a:r>
          </a:p>
          <a:p>
            <a:r>
              <a:rPr lang="en-US" dirty="0" smtClean="0"/>
              <a:t>  &lt;/</a:t>
            </a:r>
            <a:r>
              <a:rPr lang="en-US" dirty="0" err="1" smtClean="0"/>
              <a:t>tr</a:t>
            </a:r>
            <a:r>
              <a:rPr lang="en-US" dirty="0" smtClean="0"/>
              <a:t>&gt;</a:t>
            </a:r>
          </a:p>
          <a:p>
            <a:endParaRPr lang="en-US" dirty="0" smtClean="0"/>
          </a:p>
          <a:p>
            <a:r>
              <a:rPr lang="en-US" dirty="0" smtClean="0"/>
              <a:t>  &lt;</a:t>
            </a:r>
            <a:r>
              <a:rPr lang="en-US" dirty="0" err="1" smtClean="0"/>
              <a:t>tr</a:t>
            </a:r>
            <a:r>
              <a:rPr lang="en-US" dirty="0" smtClean="0"/>
              <a:t>&gt;</a:t>
            </a:r>
          </a:p>
          <a:p>
            <a:r>
              <a:rPr lang="en-US" dirty="0" smtClean="0"/>
              <a:t>    &lt;td&gt;Lois&lt;/td&gt;</a:t>
            </a:r>
          </a:p>
          <a:p>
            <a:r>
              <a:rPr lang="en-US" dirty="0" smtClean="0"/>
              <a:t>    &lt;td&gt;&lt;/td&gt;</a:t>
            </a:r>
          </a:p>
          <a:p>
            <a:r>
              <a:rPr lang="en-US" dirty="0" smtClean="0"/>
              <a:t>  &lt;/</a:t>
            </a:r>
            <a:r>
              <a:rPr lang="en-US" dirty="0" err="1" smtClean="0"/>
              <a:t>tr</a:t>
            </a:r>
            <a:r>
              <a:rPr lang="en-US" dirty="0" smtClean="0"/>
              <a:t>&gt;</a:t>
            </a:r>
          </a:p>
          <a:p>
            <a:r>
              <a:rPr lang="en-US" dirty="0" smtClean="0"/>
              <a:t>&lt;/table&gt;</a:t>
            </a:r>
            <a:endParaRPr lang="en-US" dirty="0"/>
          </a:p>
        </p:txBody>
      </p:sp>
    </p:spTree>
    <p:extLst>
      <p:ext uri="{BB962C8B-B14F-4D97-AF65-F5344CB8AC3E}">
        <p14:creationId xmlns:p14="http://schemas.microsoft.com/office/powerpoint/2010/main" val="161575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Width and Height</a:t>
            </a:r>
            <a:endParaRPr lang="en-US" dirty="0"/>
          </a:p>
        </p:txBody>
      </p:sp>
      <p:sp>
        <p:nvSpPr>
          <p:cNvPr id="3" name="Content Placeholder 2"/>
          <p:cNvSpPr>
            <a:spLocks noGrp="1"/>
          </p:cNvSpPr>
          <p:nvPr>
            <p:ph sz="quarter" idx="1"/>
          </p:nvPr>
        </p:nvSpPr>
        <p:spPr/>
        <p:txBody>
          <a:bodyPr>
            <a:normAutofit/>
          </a:bodyPr>
          <a:lstStyle/>
          <a:p>
            <a:r>
              <a:rPr lang="en-US" dirty="0" smtClean="0"/>
              <a:t>Width and height of a table is defined by the width and height properties.</a:t>
            </a:r>
          </a:p>
          <a:p>
            <a:r>
              <a:rPr lang="en-US" dirty="0" smtClean="0"/>
              <a:t>Example</a:t>
            </a:r>
            <a:endParaRPr lang="en-US" b="1" dirty="0" smtClean="0"/>
          </a:p>
          <a:p>
            <a:pPr>
              <a:buNone/>
            </a:pPr>
            <a:r>
              <a:rPr lang="en-US" dirty="0" smtClean="0"/>
              <a:t>table </a:t>
            </a:r>
            <a:br>
              <a:rPr lang="en-US" dirty="0" smtClean="0"/>
            </a:br>
            <a:r>
              <a:rPr lang="en-US" dirty="0" smtClean="0"/>
              <a:t>{</a:t>
            </a:r>
            <a:br>
              <a:rPr lang="en-US" dirty="0" smtClean="0"/>
            </a:br>
            <a:r>
              <a:rPr lang="en-US" dirty="0" smtClean="0"/>
              <a:t>width:100%;</a:t>
            </a:r>
            <a:br>
              <a:rPr lang="en-US" dirty="0" smtClean="0"/>
            </a:br>
            <a:r>
              <a:rPr lang="en-US" dirty="0" smtClean="0"/>
              <a:t>}</a:t>
            </a:r>
            <a:br>
              <a:rPr lang="en-US" dirty="0" smtClean="0"/>
            </a:br>
            <a:r>
              <a:rPr lang="en-US" dirty="0" err="1" smtClean="0"/>
              <a:t>th</a:t>
            </a:r>
            <a:r>
              <a:rPr lang="en-US" dirty="0" smtClean="0"/>
              <a:t/>
            </a:r>
            <a:br>
              <a:rPr lang="en-US" dirty="0" smtClean="0"/>
            </a:br>
            <a:r>
              <a:rPr lang="en-US" dirty="0" smtClean="0"/>
              <a:t>{</a:t>
            </a:r>
            <a:br>
              <a:rPr lang="en-US" dirty="0" smtClean="0"/>
            </a:br>
            <a:r>
              <a:rPr lang="en-US" dirty="0" smtClean="0"/>
              <a:t>height:50px;</a:t>
            </a:r>
            <a:br>
              <a:rPr lang="en-US" dirty="0" smtClean="0"/>
            </a:br>
            <a:r>
              <a:rPr lang="en-US" dirty="0" smtClean="0"/>
              <a:t>}</a:t>
            </a:r>
          </a:p>
          <a:p>
            <a:endParaRPr lang="en-US" dirty="0"/>
          </a:p>
        </p:txBody>
      </p:sp>
      <p:sp>
        <p:nvSpPr>
          <p:cNvPr id="4" name="Rectangle 3"/>
          <p:cNvSpPr/>
          <p:nvPr/>
        </p:nvSpPr>
        <p:spPr>
          <a:xfrm>
            <a:off x="4191000" y="2133600"/>
            <a:ext cx="4572000" cy="3693319"/>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a:t>
            </a:r>
          </a:p>
          <a:p>
            <a:r>
              <a:rPr lang="en-US" dirty="0" smtClean="0"/>
              <a:t>    border: 1px solid black;</a:t>
            </a:r>
          </a:p>
          <a:p>
            <a:r>
              <a:rPr lang="en-US" dirty="0" smtClean="0"/>
              <a:t>}</a:t>
            </a:r>
          </a:p>
          <a:p>
            <a:endParaRPr lang="en-US" dirty="0" smtClean="0"/>
          </a:p>
          <a:p>
            <a:r>
              <a:rPr lang="en-US" dirty="0" smtClean="0"/>
              <a:t>table {</a:t>
            </a:r>
          </a:p>
          <a:p>
            <a:r>
              <a:rPr lang="en-US" dirty="0" smtClean="0"/>
              <a:t>    width: 100%;</a:t>
            </a:r>
          </a:p>
          <a:p>
            <a:r>
              <a:rPr lang="en-US" dirty="0" smtClean="0"/>
              <a:t>}</a:t>
            </a:r>
          </a:p>
          <a:p>
            <a:endParaRPr lang="en-US" dirty="0" smtClean="0"/>
          </a:p>
          <a:p>
            <a:r>
              <a:rPr lang="en-US" dirty="0" err="1" smtClean="0"/>
              <a:t>th</a:t>
            </a:r>
            <a:r>
              <a:rPr lang="en-US" dirty="0" smtClean="0"/>
              <a:t> {</a:t>
            </a:r>
          </a:p>
          <a:p>
            <a:r>
              <a:rPr lang="en-US" dirty="0" smtClean="0"/>
              <a:t>    height: 50px;</a:t>
            </a:r>
          </a:p>
          <a:p>
            <a:r>
              <a:rPr lang="en-US" dirty="0" smtClean="0"/>
              <a:t>}</a:t>
            </a:r>
          </a:p>
          <a:p>
            <a:r>
              <a:rPr lang="en-US" dirty="0" smtClean="0"/>
              <a:t>&lt;/style&gt;</a:t>
            </a:r>
            <a:endParaRPr lang="en-US" dirty="0"/>
          </a:p>
        </p:txBody>
      </p:sp>
    </p:spTree>
    <p:extLst>
      <p:ext uri="{BB962C8B-B14F-4D97-AF65-F5344CB8AC3E}">
        <p14:creationId xmlns:p14="http://schemas.microsoft.com/office/powerpoint/2010/main" val="339676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Text Alignment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text in a table is aligned with the text-align and vertical-align properties.</a:t>
            </a:r>
          </a:p>
          <a:p>
            <a:r>
              <a:rPr lang="en-US" dirty="0" smtClean="0"/>
              <a:t>The text-align property sets the horizontal alignment, like left, right, or center:</a:t>
            </a:r>
          </a:p>
          <a:p>
            <a:r>
              <a:rPr lang="en-US" b="1" dirty="0" smtClean="0"/>
              <a:t>Example</a:t>
            </a:r>
          </a:p>
          <a:p>
            <a:pPr>
              <a:buNone/>
            </a:pPr>
            <a:r>
              <a:rPr lang="en-US" dirty="0" smtClean="0"/>
              <a:t>td</a:t>
            </a:r>
            <a:br>
              <a:rPr lang="en-US" dirty="0" smtClean="0"/>
            </a:br>
            <a:r>
              <a:rPr lang="en-US" dirty="0" smtClean="0"/>
              <a:t>{</a:t>
            </a:r>
            <a:br>
              <a:rPr lang="en-US" dirty="0" smtClean="0"/>
            </a:br>
            <a:r>
              <a:rPr lang="en-US" dirty="0" smtClean="0"/>
              <a:t>text-</a:t>
            </a:r>
            <a:r>
              <a:rPr lang="en-US" dirty="0" err="1" smtClean="0"/>
              <a:t>align:right</a:t>
            </a:r>
            <a:r>
              <a:rPr lang="en-US" dirty="0" smtClean="0"/>
              <a:t>;</a:t>
            </a:r>
            <a:br>
              <a:rPr lang="en-US" dirty="0" smtClean="0"/>
            </a:br>
            <a:r>
              <a:rPr lang="en-US" dirty="0" smtClean="0"/>
              <a:t>}</a:t>
            </a:r>
          </a:p>
          <a:p>
            <a:r>
              <a:rPr lang="en-US" dirty="0" smtClean="0"/>
              <a:t>The vertical-align property sets the vertical alignment, like top, bottom, or middle:</a:t>
            </a:r>
          </a:p>
          <a:p>
            <a:r>
              <a:rPr lang="en-US" b="1" dirty="0" smtClean="0"/>
              <a:t>Example</a:t>
            </a:r>
          </a:p>
          <a:p>
            <a:pPr>
              <a:buNone/>
            </a:pPr>
            <a:r>
              <a:rPr lang="en-US" dirty="0" smtClean="0"/>
              <a:t>td</a:t>
            </a:r>
            <a:br>
              <a:rPr lang="en-US" dirty="0" smtClean="0"/>
            </a:br>
            <a:r>
              <a:rPr lang="en-US" dirty="0" smtClean="0"/>
              <a:t>{</a:t>
            </a:r>
            <a:br>
              <a:rPr lang="en-US" dirty="0" smtClean="0"/>
            </a:br>
            <a:r>
              <a:rPr lang="en-US" dirty="0" smtClean="0"/>
              <a:t>height:50px;</a:t>
            </a:r>
            <a:br>
              <a:rPr lang="en-US" dirty="0" smtClean="0"/>
            </a:br>
            <a:r>
              <a:rPr lang="en-US" dirty="0" smtClean="0"/>
              <a:t>vertical-</a:t>
            </a:r>
            <a:r>
              <a:rPr lang="en-US" dirty="0" err="1" smtClean="0"/>
              <a:t>align:bottom</a:t>
            </a:r>
            <a:r>
              <a:rPr lang="en-US" dirty="0" smtClean="0"/>
              <a:t>;</a:t>
            </a:r>
            <a:br>
              <a:rPr lang="en-US" dirty="0" smtClean="0"/>
            </a:br>
            <a:r>
              <a:rPr lang="en-US" dirty="0" smtClean="0"/>
              <a:t>}</a:t>
            </a:r>
          </a:p>
          <a:p>
            <a:endParaRPr lang="en-US" dirty="0"/>
          </a:p>
        </p:txBody>
      </p:sp>
      <p:sp>
        <p:nvSpPr>
          <p:cNvPr id="5" name="Rectangle 4"/>
          <p:cNvSpPr/>
          <p:nvPr/>
        </p:nvSpPr>
        <p:spPr>
          <a:xfrm>
            <a:off x="3810000" y="2133600"/>
            <a:ext cx="4572000" cy="1477328"/>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    border: 1px solid black; }</a:t>
            </a:r>
          </a:p>
          <a:p>
            <a:r>
              <a:rPr lang="en-US" dirty="0" smtClean="0"/>
              <a:t>table {     width: 100%; }</a:t>
            </a:r>
          </a:p>
          <a:p>
            <a:r>
              <a:rPr lang="en-US" dirty="0" err="1" smtClean="0"/>
              <a:t>th</a:t>
            </a:r>
            <a:r>
              <a:rPr lang="en-US" dirty="0" smtClean="0"/>
              <a:t> {     text-align: left; }</a:t>
            </a:r>
          </a:p>
          <a:p>
            <a:r>
              <a:rPr lang="en-US" dirty="0" smtClean="0"/>
              <a:t>&lt;/style&gt;</a:t>
            </a:r>
            <a:endParaRPr lang="en-US" dirty="0"/>
          </a:p>
        </p:txBody>
      </p:sp>
      <p:sp>
        <p:nvSpPr>
          <p:cNvPr id="6" name="Rectangle 5"/>
          <p:cNvSpPr/>
          <p:nvPr/>
        </p:nvSpPr>
        <p:spPr>
          <a:xfrm>
            <a:off x="4038600" y="3995678"/>
            <a:ext cx="4572000" cy="2308324"/>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     border: 1px solid black; }</a:t>
            </a:r>
          </a:p>
          <a:p>
            <a:endParaRPr lang="en-US" dirty="0" smtClean="0"/>
          </a:p>
          <a:p>
            <a:r>
              <a:rPr lang="en-US" dirty="0" smtClean="0"/>
              <a:t>td {</a:t>
            </a:r>
          </a:p>
          <a:p>
            <a:r>
              <a:rPr lang="en-US" dirty="0" smtClean="0"/>
              <a:t>    height: 50px;</a:t>
            </a:r>
          </a:p>
          <a:p>
            <a:r>
              <a:rPr lang="en-US" dirty="0" smtClean="0"/>
              <a:t>    vertical-align: bottom;</a:t>
            </a:r>
          </a:p>
          <a:p>
            <a:r>
              <a:rPr lang="en-US" dirty="0" smtClean="0"/>
              <a:t>}</a:t>
            </a:r>
          </a:p>
          <a:p>
            <a:r>
              <a:rPr lang="en-US" dirty="0" smtClean="0"/>
              <a:t>&lt;/style&gt;</a:t>
            </a:r>
            <a:endParaRPr lang="en-US" dirty="0"/>
          </a:p>
        </p:txBody>
      </p:sp>
    </p:spTree>
    <p:extLst>
      <p:ext uri="{BB962C8B-B14F-4D97-AF65-F5344CB8AC3E}">
        <p14:creationId xmlns:p14="http://schemas.microsoft.com/office/powerpoint/2010/main" val="42505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 Repeat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Background - Repeat </a:t>
            </a:r>
            <a:r>
              <a:rPr lang="en-US" b="1" dirty="0" smtClean="0">
                <a:solidFill>
                  <a:srgbClr val="7030A0"/>
                </a:solidFill>
              </a:rPr>
              <a:t>Horizontally or Vertically </a:t>
            </a:r>
            <a:r>
              <a:rPr lang="en-US" dirty="0" smtClean="0"/>
              <a:t>By default, the background-image property repeats an image both horizontally and vertically.</a:t>
            </a:r>
          </a:p>
          <a:p>
            <a:r>
              <a:rPr lang="en-US" dirty="0" smtClean="0"/>
              <a:t>Some images should be repeated only horizontally or vertically, or they will look strange, like this:</a:t>
            </a:r>
          </a:p>
          <a:p>
            <a:pPr>
              <a:buNone/>
            </a:pPr>
            <a:r>
              <a:rPr lang="en-US" dirty="0" smtClean="0"/>
              <a:t>Example</a:t>
            </a:r>
            <a:endParaRPr lang="en-US" b="1" dirty="0" smtClean="0"/>
          </a:p>
          <a:p>
            <a:pPr>
              <a:buNone/>
            </a:pPr>
            <a:r>
              <a:rPr lang="en-US" dirty="0" smtClean="0"/>
              <a:t>    body</a:t>
            </a:r>
            <a:br>
              <a:rPr lang="en-US" dirty="0" smtClean="0"/>
            </a:br>
            <a:r>
              <a:rPr lang="en-US" dirty="0" smtClean="0"/>
              <a:t>{</a:t>
            </a:r>
            <a:br>
              <a:rPr lang="en-US" dirty="0" smtClean="0"/>
            </a:br>
            <a:r>
              <a:rPr lang="en-US" dirty="0" smtClean="0"/>
              <a:t>         background-</a:t>
            </a:r>
            <a:r>
              <a:rPr lang="en-US" dirty="0" err="1" smtClean="0"/>
              <a:t>image:url</a:t>
            </a:r>
            <a:r>
              <a:rPr lang="en-US" dirty="0" smtClean="0"/>
              <a:t>('gradient2.png');</a:t>
            </a:r>
            <a:br>
              <a:rPr lang="en-US" dirty="0" smtClean="0"/>
            </a:br>
            <a:r>
              <a:rPr lang="en-US" dirty="0" smtClean="0"/>
              <a:t>}</a:t>
            </a:r>
          </a:p>
          <a:p>
            <a:r>
              <a:rPr lang="en-US" dirty="0" smtClean="0"/>
              <a:t>If the image is repeated only horizontally -Row(repeat-x), the background will look better:</a:t>
            </a:r>
          </a:p>
          <a:p>
            <a:pPr>
              <a:buNone/>
            </a:pPr>
            <a:r>
              <a:rPr lang="en-US" dirty="0" smtClean="0"/>
              <a:t>Example</a:t>
            </a:r>
            <a:endParaRPr lang="en-US" b="1" dirty="0" smtClean="0"/>
          </a:p>
          <a:p>
            <a:pPr>
              <a:buNone/>
            </a:pPr>
            <a:r>
              <a:rPr lang="en-US" dirty="0" smtClean="0"/>
              <a:t>    body</a:t>
            </a:r>
            <a:br>
              <a:rPr lang="en-US" dirty="0" smtClean="0"/>
            </a:br>
            <a:r>
              <a:rPr lang="en-US" dirty="0" smtClean="0"/>
              <a:t>{</a:t>
            </a:r>
            <a:br>
              <a:rPr lang="en-US" dirty="0" smtClean="0"/>
            </a:br>
            <a:r>
              <a:rPr lang="en-US" dirty="0" smtClean="0"/>
              <a:t>           background-</a:t>
            </a:r>
            <a:r>
              <a:rPr lang="en-US" dirty="0" err="1" smtClean="0"/>
              <a:t>image:url</a:t>
            </a:r>
            <a:r>
              <a:rPr lang="en-US" dirty="0" smtClean="0"/>
              <a:t>('gradient2.png');</a:t>
            </a:r>
            <a:br>
              <a:rPr lang="en-US" dirty="0" smtClean="0"/>
            </a:br>
            <a:r>
              <a:rPr lang="en-US" dirty="0" smtClean="0"/>
              <a:t>           background-</a:t>
            </a:r>
            <a:r>
              <a:rPr lang="en-US" dirty="0" err="1" smtClean="0"/>
              <a:t>repeat:repeat</a:t>
            </a:r>
            <a:r>
              <a:rPr lang="en-US" dirty="0" smtClean="0"/>
              <a:t>-x;</a:t>
            </a:r>
            <a:br>
              <a:rPr lang="en-US" dirty="0" smtClean="0"/>
            </a:b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Padding</a:t>
            </a:r>
            <a:endParaRPr lang="en-US" dirty="0"/>
          </a:p>
        </p:txBody>
      </p:sp>
      <p:sp>
        <p:nvSpPr>
          <p:cNvPr id="3" name="Content Placeholder 2"/>
          <p:cNvSpPr>
            <a:spLocks noGrp="1"/>
          </p:cNvSpPr>
          <p:nvPr>
            <p:ph sz="quarter" idx="1"/>
          </p:nvPr>
        </p:nvSpPr>
        <p:spPr/>
        <p:txBody>
          <a:bodyPr/>
          <a:lstStyle/>
          <a:p>
            <a:r>
              <a:rPr lang="en-US" dirty="0" smtClean="0"/>
              <a:t>To control the space between the border and content in a table, use the padding property on td and </a:t>
            </a:r>
            <a:r>
              <a:rPr lang="en-US" dirty="0" err="1" smtClean="0"/>
              <a:t>th</a:t>
            </a:r>
            <a:r>
              <a:rPr lang="en-US" dirty="0" smtClean="0"/>
              <a:t> elements:</a:t>
            </a:r>
          </a:p>
          <a:p>
            <a:r>
              <a:rPr lang="en-US" b="1" dirty="0" smtClean="0"/>
              <a:t>Example</a:t>
            </a:r>
          </a:p>
          <a:p>
            <a:pPr>
              <a:buNone/>
            </a:pPr>
            <a:r>
              <a:rPr lang="en-US" dirty="0" smtClean="0"/>
              <a:t>td</a:t>
            </a:r>
            <a:br>
              <a:rPr lang="en-US" dirty="0" smtClean="0"/>
            </a:br>
            <a:r>
              <a:rPr lang="en-US" dirty="0" smtClean="0"/>
              <a:t>{</a:t>
            </a:r>
            <a:br>
              <a:rPr lang="en-US" dirty="0" smtClean="0"/>
            </a:br>
            <a:r>
              <a:rPr lang="en-US" dirty="0" smtClean="0"/>
              <a:t>padding:15px;</a:t>
            </a:r>
            <a:br>
              <a:rPr lang="en-US" dirty="0" smtClean="0"/>
            </a:br>
            <a:r>
              <a:rPr lang="en-US" dirty="0" smtClean="0"/>
              <a:t>}</a:t>
            </a:r>
          </a:p>
          <a:p>
            <a:endParaRPr lang="en-US" dirty="0"/>
          </a:p>
        </p:txBody>
      </p:sp>
    </p:spTree>
    <p:extLst>
      <p:ext uri="{BB962C8B-B14F-4D97-AF65-F5344CB8AC3E}">
        <p14:creationId xmlns:p14="http://schemas.microsoft.com/office/powerpoint/2010/main" val="325811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Color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example below specifies the color of the borders, and the text and background color of </a:t>
            </a:r>
            <a:r>
              <a:rPr lang="en-US" dirty="0" err="1" smtClean="0"/>
              <a:t>th</a:t>
            </a:r>
            <a:r>
              <a:rPr lang="en-US" dirty="0" smtClean="0"/>
              <a:t> elements:</a:t>
            </a:r>
          </a:p>
          <a:p>
            <a:r>
              <a:rPr lang="en-US" dirty="0" smtClean="0"/>
              <a:t>Example</a:t>
            </a:r>
            <a:endParaRPr lang="en-US" b="1" dirty="0" smtClean="0"/>
          </a:p>
          <a:p>
            <a:pPr>
              <a:buNone/>
            </a:pPr>
            <a:r>
              <a:rPr lang="en-US" dirty="0" smtClean="0"/>
              <a:t>table, td, </a:t>
            </a:r>
            <a:r>
              <a:rPr lang="en-US" dirty="0" err="1" smtClean="0"/>
              <a:t>th</a:t>
            </a:r>
            <a:r>
              <a:rPr lang="en-US" dirty="0" smtClean="0"/>
              <a:t/>
            </a:r>
            <a:br>
              <a:rPr lang="en-US" dirty="0" smtClean="0"/>
            </a:br>
            <a:r>
              <a:rPr lang="en-US" dirty="0" smtClean="0"/>
              <a:t>{</a:t>
            </a:r>
            <a:br>
              <a:rPr lang="en-US" dirty="0" smtClean="0"/>
            </a:br>
            <a:r>
              <a:rPr lang="en-US" dirty="0" smtClean="0"/>
              <a:t>border:1px solid green;</a:t>
            </a:r>
            <a:br>
              <a:rPr lang="en-US" dirty="0" smtClean="0"/>
            </a:br>
            <a:r>
              <a:rPr lang="en-US" dirty="0" smtClean="0"/>
              <a:t>}</a:t>
            </a:r>
            <a:br>
              <a:rPr lang="en-US" dirty="0" smtClean="0"/>
            </a:br>
            <a:r>
              <a:rPr lang="en-US" dirty="0" err="1" smtClean="0"/>
              <a:t>th</a:t>
            </a:r>
            <a:r>
              <a:rPr lang="en-US" dirty="0" smtClean="0"/>
              <a:t/>
            </a:r>
            <a:br>
              <a:rPr lang="en-US" dirty="0" smtClean="0"/>
            </a:br>
            <a:r>
              <a:rPr lang="en-US" dirty="0" smtClean="0"/>
              <a:t>{</a:t>
            </a:r>
            <a:br>
              <a:rPr lang="en-US" dirty="0" smtClean="0"/>
            </a:br>
            <a:r>
              <a:rPr lang="en-US" dirty="0" smtClean="0"/>
              <a:t>background-</a:t>
            </a:r>
            <a:r>
              <a:rPr lang="en-US" dirty="0" err="1" smtClean="0"/>
              <a:t>color:green</a:t>
            </a:r>
            <a:r>
              <a:rPr lang="en-US" dirty="0" smtClean="0"/>
              <a:t>;</a:t>
            </a:r>
            <a:br>
              <a:rPr lang="en-US" dirty="0" smtClean="0"/>
            </a:br>
            <a:r>
              <a:rPr lang="en-US" dirty="0" err="1" smtClean="0"/>
              <a:t>color:white</a:t>
            </a:r>
            <a:r>
              <a:rPr lang="en-US" dirty="0" smtClean="0"/>
              <a:t>;</a:t>
            </a:r>
            <a:br>
              <a:rPr lang="en-US" dirty="0" smtClean="0"/>
            </a:br>
            <a:r>
              <a:rPr lang="en-US" dirty="0" smtClean="0"/>
              <a:t>}</a:t>
            </a:r>
          </a:p>
          <a:p>
            <a:endParaRPr lang="en-US" dirty="0"/>
          </a:p>
        </p:txBody>
      </p:sp>
    </p:spTree>
    <p:extLst>
      <p:ext uri="{BB962C8B-B14F-4D97-AF65-F5344CB8AC3E}">
        <p14:creationId xmlns:p14="http://schemas.microsoft.com/office/powerpoint/2010/main" val="17256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447800"/>
            <a:ext cx="4572000" cy="2862322"/>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a:t>
            </a:r>
          </a:p>
          <a:p>
            <a:r>
              <a:rPr lang="en-US" dirty="0" smtClean="0"/>
              <a:t>    border: 1px solid green;</a:t>
            </a:r>
          </a:p>
          <a:p>
            <a:r>
              <a:rPr lang="en-US" dirty="0" smtClean="0"/>
              <a:t>}</a:t>
            </a:r>
          </a:p>
          <a:p>
            <a:endParaRPr lang="en-US" dirty="0" smtClean="0"/>
          </a:p>
          <a:p>
            <a:r>
              <a:rPr lang="en-US" dirty="0" err="1" smtClean="0"/>
              <a:t>th</a:t>
            </a:r>
            <a:r>
              <a:rPr lang="en-US" dirty="0" smtClean="0"/>
              <a:t> {</a:t>
            </a:r>
          </a:p>
          <a:p>
            <a:r>
              <a:rPr lang="en-US" dirty="0" smtClean="0"/>
              <a:t>    background-color: green;</a:t>
            </a:r>
          </a:p>
          <a:p>
            <a:r>
              <a:rPr lang="en-US" dirty="0" smtClean="0"/>
              <a:t>    color: white;</a:t>
            </a:r>
          </a:p>
          <a:p>
            <a:r>
              <a:rPr lang="en-US" dirty="0" smtClean="0"/>
              <a:t>}</a:t>
            </a:r>
          </a:p>
          <a:p>
            <a:r>
              <a:rPr lang="en-US" dirty="0" smtClean="0"/>
              <a:t>&lt;/style&gt;</a:t>
            </a:r>
            <a:endParaRPr lang="en-US" dirty="0"/>
          </a:p>
        </p:txBody>
      </p:sp>
      <p:sp>
        <p:nvSpPr>
          <p:cNvPr id="5" name="Rectangle 4"/>
          <p:cNvSpPr/>
          <p:nvPr/>
        </p:nvSpPr>
        <p:spPr>
          <a:xfrm>
            <a:off x="4572000" y="1219200"/>
            <a:ext cx="4572000" cy="5078313"/>
          </a:xfrm>
          <a:prstGeom prst="rect">
            <a:avLst/>
          </a:prstGeom>
        </p:spPr>
        <p:txBody>
          <a:bodyPr wrap="square">
            <a:spAutoFit/>
          </a:bodyPr>
          <a:lstStyle/>
          <a:p>
            <a:r>
              <a:rPr lang="en-US" dirty="0" smtClean="0"/>
              <a:t>&lt;table&gt;</a:t>
            </a:r>
          </a:p>
          <a:p>
            <a:r>
              <a:rPr lang="en-US" dirty="0" smtClean="0"/>
              <a:t>  &lt;</a:t>
            </a:r>
            <a:r>
              <a:rPr lang="en-US" dirty="0" err="1" smtClean="0"/>
              <a:t>tr</a:t>
            </a:r>
            <a:r>
              <a:rPr lang="en-US" dirty="0" smtClean="0"/>
              <a:t>&gt;</a:t>
            </a:r>
          </a:p>
          <a:p>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r>
              <a:rPr lang="en-US" dirty="0" smtClean="0"/>
              <a:t>    &lt;</a:t>
            </a:r>
            <a:r>
              <a:rPr lang="en-US" dirty="0" err="1" smtClean="0"/>
              <a:t>th</a:t>
            </a:r>
            <a:r>
              <a:rPr lang="en-US" dirty="0" smtClean="0"/>
              <a:t>&gt;Savings&lt;/</a:t>
            </a:r>
            <a:r>
              <a:rPr lang="en-US" dirty="0" err="1" smtClean="0"/>
              <a:t>th</a:t>
            </a:r>
            <a:r>
              <a:rPr lang="en-US" dirty="0" smtClean="0"/>
              <a:t>&gt;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&lt;td&gt;Peter&lt;/td&gt;     &lt;td&gt;Griffin&lt;/td&gt;</a:t>
            </a:r>
          </a:p>
          <a:p>
            <a:r>
              <a:rPr lang="en-US" dirty="0" smtClean="0"/>
              <a:t>    &lt;td&gt;$100&lt;/td&gt;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&lt;td&gt;Lois&lt;/td&gt;     &lt;td&gt;Griffin&lt;/td&gt;</a:t>
            </a:r>
          </a:p>
          <a:p>
            <a:r>
              <a:rPr lang="en-US" dirty="0" smtClean="0"/>
              <a:t>    &lt;td&gt;$150&lt;/td&gt;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&lt;td&gt;Joe&lt;/td&gt;     &lt;td&gt;Swanson&lt;/td&gt;</a:t>
            </a:r>
          </a:p>
          <a:p>
            <a:r>
              <a:rPr lang="en-US" dirty="0" smtClean="0"/>
              <a:t>    &lt;td&gt;$300&lt;/td&gt;</a:t>
            </a:r>
          </a:p>
          <a:p>
            <a:r>
              <a:rPr lang="en-US" dirty="0" smtClean="0"/>
              <a:t>  &lt;/</a:t>
            </a:r>
            <a:r>
              <a:rPr lang="en-US" dirty="0" err="1" smtClean="0"/>
              <a:t>tr</a:t>
            </a:r>
            <a:r>
              <a:rPr lang="en-US" dirty="0" smtClean="0"/>
              <a:t>&gt;</a:t>
            </a:r>
          </a:p>
          <a:p>
            <a:r>
              <a:rPr lang="en-US" dirty="0" smtClean="0"/>
              <a:t>&lt;/table&gt;</a:t>
            </a:r>
            <a:endParaRPr lang="en-US" dirty="0"/>
          </a:p>
        </p:txBody>
      </p:sp>
    </p:spTree>
    <p:extLst>
      <p:ext uri="{BB962C8B-B14F-4D97-AF65-F5344CB8AC3E}">
        <p14:creationId xmlns:p14="http://schemas.microsoft.com/office/powerpoint/2010/main" val="15232796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Padding</a:t>
            </a:r>
            <a:endParaRPr lang="en-US"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padding is the space just outside the content area, and just inside the border area. </a:t>
            </a:r>
          </a:p>
          <a:p>
            <a:pPr lvl="1"/>
            <a:r>
              <a:rPr lang="en-US" sz="1800" dirty="0" smtClean="0">
                <a:solidFill>
                  <a:srgbClr val="FF0000"/>
                </a:solidFill>
              </a:rPr>
              <a:t>padding-top </a:t>
            </a:r>
            <a:br>
              <a:rPr lang="en-US" sz="1800" dirty="0" smtClean="0">
                <a:solidFill>
                  <a:srgbClr val="FF0000"/>
                </a:solidFill>
              </a:rPr>
            </a:br>
            <a:r>
              <a:rPr lang="en-US" sz="1800" dirty="0" smtClean="0">
                <a:solidFill>
                  <a:srgbClr val="FF0000"/>
                </a:solidFill>
              </a:rPr>
              <a:t>padding-right </a:t>
            </a:r>
            <a:br>
              <a:rPr lang="en-US" sz="1800" dirty="0" smtClean="0">
                <a:solidFill>
                  <a:srgbClr val="FF0000"/>
                </a:solidFill>
              </a:rPr>
            </a:br>
            <a:r>
              <a:rPr lang="en-US" sz="1800" dirty="0" smtClean="0">
                <a:solidFill>
                  <a:srgbClr val="FF0000"/>
                </a:solidFill>
              </a:rPr>
              <a:t>padding-bottom </a:t>
            </a:r>
            <a:br>
              <a:rPr lang="en-US" sz="1800" dirty="0" smtClean="0">
                <a:solidFill>
                  <a:srgbClr val="FF0000"/>
                </a:solidFill>
              </a:rPr>
            </a:br>
            <a:r>
              <a:rPr lang="en-US" sz="1800" dirty="0" smtClean="0">
                <a:solidFill>
                  <a:srgbClr val="FF0000"/>
                </a:solidFill>
              </a:rPr>
              <a:t>padding-left</a:t>
            </a:r>
          </a:p>
          <a:p>
            <a:pPr algn="just"/>
            <a:r>
              <a:rPr lang="en-US" sz="2000" dirty="0" smtClean="0"/>
              <a:t>A fifth property, </a:t>
            </a:r>
            <a:r>
              <a:rPr lang="en-US" sz="2000" dirty="0" smtClean="0">
                <a:hlinkClick r:id="rId2"/>
              </a:rPr>
              <a:t>padding</a:t>
            </a:r>
            <a:r>
              <a:rPr lang="en-US" sz="2000" dirty="0" smtClean="0"/>
              <a:t>, is used as a shortcut for the above four properties.</a:t>
            </a:r>
          </a:p>
          <a:p>
            <a:r>
              <a:rPr lang="en-US" sz="2000" b="1" dirty="0" smtClean="0"/>
              <a:t>Padding shortcuts</a:t>
            </a:r>
          </a:p>
          <a:p>
            <a:pPr lvl="1"/>
            <a:r>
              <a:rPr lang="en-US" sz="1800" dirty="0" smtClean="0"/>
              <a:t>All four </a:t>
            </a:r>
            <a:r>
              <a:rPr lang="en-US" sz="1800" dirty="0" err="1" smtClean="0"/>
              <a:t>paddings</a:t>
            </a:r>
            <a:r>
              <a:rPr lang="en-US" sz="1800" dirty="0" smtClean="0"/>
              <a:t> can be specified on a single line using the "padding" property. The syntax is as follows:</a:t>
            </a:r>
          </a:p>
          <a:p>
            <a:pPr lvl="1"/>
            <a:r>
              <a:rPr lang="en-US" sz="1800" dirty="0" smtClean="0">
                <a:solidFill>
                  <a:srgbClr val="FF0000"/>
                </a:solidFill>
              </a:rPr>
              <a:t>padding: [padding-top] [padding-right] [padding-bottom] [padding-left]</a:t>
            </a:r>
          </a:p>
          <a:p>
            <a:pPr algn="just"/>
            <a:r>
              <a:rPr lang="en-US" sz="2000" dirty="0" smtClean="0"/>
              <a:t>The order is very important here. The first element is always the top padding, the second is always the right padding, the third is always the bottom padding, and the fourth is always the left padding.</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#container { </a:t>
            </a:r>
            <a:br>
              <a:rPr lang="en-US" dirty="0" smtClean="0"/>
            </a:br>
            <a:r>
              <a:rPr lang="en-US" dirty="0" smtClean="0"/>
              <a:t>  padding-top:15px; </a:t>
            </a:r>
            <a:br>
              <a:rPr lang="en-US" dirty="0" smtClean="0"/>
            </a:br>
            <a:r>
              <a:rPr lang="en-US" dirty="0" smtClean="0"/>
              <a:t>  padding-left:5px; </a:t>
            </a:r>
            <a:br>
              <a:rPr lang="en-US" dirty="0" smtClean="0"/>
            </a:br>
            <a:r>
              <a:rPr lang="en-US" dirty="0" smtClean="0"/>
              <a:t>  padding-right:30px; </a:t>
            </a:r>
            <a:br>
              <a:rPr lang="en-US" dirty="0" smtClean="0"/>
            </a:br>
            <a:r>
              <a:rPr lang="en-US" dirty="0" smtClean="0"/>
              <a:t>  padding-bottom:40px; </a:t>
            </a:r>
            <a:br>
              <a:rPr lang="en-US" dirty="0" smtClean="0"/>
            </a:br>
            <a:r>
              <a:rPr lang="en-US" dirty="0" smtClean="0"/>
              <a:t>  border:#0000FF 5px solid;  </a:t>
            </a:r>
            <a:br>
              <a:rPr lang="en-US" dirty="0" smtClean="0"/>
            </a:br>
            <a:r>
              <a:rPr lang="en-US" dirty="0" smtClean="0"/>
              <a:t>}</a:t>
            </a:r>
          </a:p>
          <a:p>
            <a:pPr>
              <a:buNone/>
            </a:pPr>
            <a:r>
              <a:rPr lang="en-US" dirty="0" smtClean="0"/>
              <a:t>The following HTML</a:t>
            </a:r>
          </a:p>
          <a:p>
            <a:r>
              <a:rPr lang="en-US" dirty="0" smtClean="0"/>
              <a:t>&lt;div id="container"&gt; </a:t>
            </a:r>
            <a:br>
              <a:rPr lang="en-US" dirty="0" smtClean="0"/>
            </a:br>
            <a:r>
              <a:rPr lang="en-US" dirty="0" smtClean="0"/>
              <a:t>This is an example for the padding </a:t>
            </a:r>
            <a:br>
              <a:rPr lang="en-US" dirty="0" smtClean="0"/>
            </a:br>
            <a:r>
              <a:rPr lang="en-US" dirty="0" smtClean="0"/>
              <a:t>&lt;/div&gt;</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962400" y="1447800"/>
            <a:ext cx="47625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Margin</a:t>
            </a:r>
            <a:endParaRPr 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a:t>
            </a:r>
            <a:endParaRPr lang="en-US" dirty="0"/>
          </a:p>
        </p:txBody>
      </p:sp>
      <p:sp>
        <p:nvSpPr>
          <p:cNvPr id="3" name="Content Placeholder 2"/>
          <p:cNvSpPr>
            <a:spLocks noGrp="1"/>
          </p:cNvSpPr>
          <p:nvPr>
            <p:ph sz="quarter" idx="1"/>
          </p:nvPr>
        </p:nvSpPr>
        <p:spPr/>
        <p:txBody>
          <a:bodyPr>
            <a:normAutofit/>
          </a:bodyPr>
          <a:lstStyle/>
          <a:p>
            <a:r>
              <a:rPr lang="en-US" sz="2000" dirty="0" smtClean="0"/>
              <a:t>margin is the space outside of the border, and is used to determine spacing among the different elements. In a box, there are four sides. So, we can specify margins up to the 4 sides:</a:t>
            </a:r>
          </a:p>
          <a:p>
            <a:pPr lvl="1"/>
            <a:r>
              <a:rPr lang="en-US" sz="1800" dirty="0" smtClean="0">
                <a:solidFill>
                  <a:srgbClr val="FF0000"/>
                </a:solidFill>
              </a:rPr>
              <a:t>margin-top</a:t>
            </a:r>
          </a:p>
          <a:p>
            <a:pPr lvl="1"/>
            <a:r>
              <a:rPr lang="en-US" sz="1800" dirty="0" smtClean="0">
                <a:solidFill>
                  <a:srgbClr val="FF0000"/>
                </a:solidFill>
              </a:rPr>
              <a:t>margin-right</a:t>
            </a:r>
          </a:p>
          <a:p>
            <a:pPr lvl="1"/>
            <a:r>
              <a:rPr lang="en-US" sz="1800" dirty="0" smtClean="0">
                <a:solidFill>
                  <a:srgbClr val="FF0000"/>
                </a:solidFill>
              </a:rPr>
              <a:t>margin-bottom</a:t>
            </a:r>
          </a:p>
          <a:p>
            <a:pPr lvl="1"/>
            <a:r>
              <a:rPr lang="en-US" sz="1800" dirty="0" smtClean="0">
                <a:solidFill>
                  <a:srgbClr val="FF0000"/>
                </a:solidFill>
              </a:rPr>
              <a:t>margin-left</a:t>
            </a:r>
          </a:p>
          <a:p>
            <a:r>
              <a:rPr lang="en-US" sz="2000" dirty="0" smtClean="0"/>
              <a:t>A fifth property, margin, is used as a shortcut for the above four properties.</a:t>
            </a:r>
          </a:p>
          <a:p>
            <a:pPr lvl="1"/>
            <a:r>
              <a:rPr lang="en-US" sz="1700" dirty="0" smtClean="0">
                <a:solidFill>
                  <a:srgbClr val="FF0000"/>
                </a:solidFill>
              </a:rPr>
              <a:t>margin: [margin-top] [margin-right] [margin-bottom] [margin-left]</a:t>
            </a:r>
            <a:endParaRPr lang="en-US" sz="17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Background -set position and no-repeat</a:t>
            </a:r>
            <a:endParaRPr lang="en-US" dirty="0"/>
          </a:p>
        </p:txBody>
      </p:sp>
      <p:sp>
        <p:nvSpPr>
          <p:cNvPr id="3" name="Content Placeholder 2"/>
          <p:cNvSpPr>
            <a:spLocks noGrp="1"/>
          </p:cNvSpPr>
          <p:nvPr>
            <p:ph sz="quarter" idx="1"/>
          </p:nvPr>
        </p:nvSpPr>
        <p:spPr/>
        <p:txBody>
          <a:bodyPr>
            <a:normAutofit/>
          </a:bodyPr>
          <a:lstStyle/>
          <a:p>
            <a:r>
              <a:rPr lang="en-US" b="1" dirty="0" smtClean="0"/>
              <a:t>Background -set position and no-repeat </a:t>
            </a:r>
            <a:r>
              <a:rPr lang="en-US" dirty="0" smtClean="0"/>
              <a:t>Showing the image only once is specified by the background-repeat property:</a:t>
            </a:r>
          </a:p>
          <a:p>
            <a:r>
              <a:rPr lang="en-US" dirty="0" smtClean="0"/>
              <a:t>Example</a:t>
            </a:r>
            <a:endParaRPr lang="en-US" b="1" dirty="0" smtClean="0"/>
          </a:p>
          <a:p>
            <a:pPr>
              <a:buNone/>
            </a:pPr>
            <a:r>
              <a:rPr lang="en-US" dirty="0" smtClean="0"/>
              <a:t>	body</a:t>
            </a:r>
            <a:br>
              <a:rPr lang="en-US" dirty="0" smtClean="0"/>
            </a:br>
            <a:r>
              <a:rPr lang="en-US" dirty="0" smtClean="0"/>
              <a:t>{</a:t>
            </a:r>
            <a:br>
              <a:rPr lang="en-US" dirty="0" smtClean="0"/>
            </a:br>
            <a:r>
              <a:rPr lang="en-US" dirty="0" smtClean="0"/>
              <a:t> background-</a:t>
            </a:r>
            <a:r>
              <a:rPr lang="en-US" dirty="0" err="1" smtClean="0"/>
              <a:t>image:url</a:t>
            </a:r>
            <a:r>
              <a:rPr lang="en-US" dirty="0" smtClean="0"/>
              <a:t>('img_tree.png');</a:t>
            </a:r>
            <a:br>
              <a:rPr lang="en-US" dirty="0" smtClean="0"/>
            </a:br>
            <a:r>
              <a:rPr lang="en-US" dirty="0" smtClean="0"/>
              <a:t> background-</a:t>
            </a:r>
            <a:r>
              <a:rPr lang="en-US" dirty="0" err="1" smtClean="0"/>
              <a:t>repeat:no</a:t>
            </a:r>
            <a:r>
              <a:rPr lang="en-US" dirty="0" smtClean="0"/>
              <a:t>-repeat;</a:t>
            </a:r>
            <a:br>
              <a:rPr lang="en-US" dirty="0" smtClean="0"/>
            </a:b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sz="1800" dirty="0" smtClean="0"/>
              <a:t>In the example above, the background image is shown in the same place as the text. We want to change the position of the image, so that it does not disturb the text too much.</a:t>
            </a:r>
          </a:p>
          <a:p>
            <a:r>
              <a:rPr lang="en-US" dirty="0" smtClean="0"/>
              <a:t>Property Values</a:t>
            </a:r>
            <a:endParaRPr lang="en-US" b="1"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0032685"/>
              </p:ext>
            </p:extLst>
          </p:nvPr>
        </p:nvGraphicFramePr>
        <p:xfrm>
          <a:off x="914400" y="2590800"/>
          <a:ext cx="3581400" cy="3027680"/>
        </p:xfrm>
        <a:graphic>
          <a:graphicData uri="http://schemas.openxmlformats.org/drawingml/2006/table">
            <a:tbl>
              <a:tblPr/>
              <a:tblGrid>
                <a:gridCol w="2438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97551">
                <a:tc>
                  <a:txBody>
                    <a:bodyPr/>
                    <a:lstStyle/>
                    <a:p>
                      <a:pPr marL="0" marR="0">
                        <a:lnSpc>
                          <a:spcPct val="115000"/>
                        </a:lnSpc>
                        <a:spcBef>
                          <a:spcPts val="0"/>
                        </a:spcBef>
                        <a:spcAft>
                          <a:spcPts val="0"/>
                        </a:spcAft>
                      </a:pPr>
                      <a:r>
                        <a:rPr lang="en-US" sz="1600" b="1" dirty="0">
                          <a:solidFill>
                            <a:srgbClr val="000000"/>
                          </a:solidFill>
                          <a:latin typeface="Calibri"/>
                          <a:ea typeface="Calibri"/>
                          <a:cs typeface="Calibri"/>
                        </a:rPr>
                        <a:t>Value</a:t>
                      </a:r>
                      <a:endParaRPr lang="en-US"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marL="0" marR="0">
                        <a:lnSpc>
                          <a:spcPct val="115000"/>
                        </a:lnSpc>
                        <a:spcBef>
                          <a:spcPts val="0"/>
                        </a:spcBef>
                        <a:spcAft>
                          <a:spcPts val="0"/>
                        </a:spcAft>
                      </a:pPr>
                      <a:r>
                        <a:rPr lang="en-US" sz="1600" b="1">
                          <a:solidFill>
                            <a:srgbClr val="000000"/>
                          </a:solidFill>
                          <a:latin typeface="Calibri"/>
                          <a:ea typeface="Calibri"/>
                          <a:cs typeface="Calibri"/>
                        </a:rPr>
                        <a:t>Description</a:t>
                      </a:r>
                      <a:endParaRPr lang="en-US"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2293249">
                <a:tc>
                  <a:txBody>
                    <a:bodyPr/>
                    <a:lstStyle/>
                    <a:p>
                      <a:pPr marL="0" marR="0">
                        <a:lnSpc>
                          <a:spcPct val="115000"/>
                        </a:lnSpc>
                        <a:spcBef>
                          <a:spcPts val="0"/>
                        </a:spcBef>
                        <a:spcAft>
                          <a:spcPts val="0"/>
                        </a:spcAft>
                      </a:pPr>
                      <a:r>
                        <a:rPr lang="en-US" sz="1600" dirty="0">
                          <a:solidFill>
                            <a:srgbClr val="000000"/>
                          </a:solidFill>
                          <a:latin typeface="Calibri"/>
                          <a:ea typeface="Calibri"/>
                          <a:cs typeface="Calibri"/>
                        </a:rPr>
                        <a:t>left </a:t>
                      </a:r>
                      <a:r>
                        <a:rPr lang="en-US" sz="1600" dirty="0" smtClean="0">
                          <a:solidFill>
                            <a:srgbClr val="000000"/>
                          </a:solidFill>
                          <a:latin typeface="Calibri"/>
                          <a:ea typeface="Calibri"/>
                          <a:cs typeface="Calibri"/>
                        </a:rPr>
                        <a:t>top  (0% 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left </a:t>
                      </a:r>
                      <a:r>
                        <a:rPr lang="en-US" sz="1600" dirty="0" smtClean="0">
                          <a:solidFill>
                            <a:srgbClr val="000000"/>
                          </a:solidFill>
                          <a:latin typeface="Calibri"/>
                          <a:ea typeface="Calibri"/>
                          <a:cs typeface="Calibri"/>
                        </a:rPr>
                        <a:t>center (0% 50%)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left </a:t>
                      </a:r>
                      <a:r>
                        <a:rPr lang="en-US" sz="1600" dirty="0" smtClean="0">
                          <a:solidFill>
                            <a:srgbClr val="000000"/>
                          </a:solidFill>
                          <a:latin typeface="Calibri"/>
                          <a:ea typeface="Calibri"/>
                          <a:cs typeface="Calibri"/>
                        </a:rPr>
                        <a:t>bottom (0% 100%)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right </a:t>
                      </a:r>
                      <a:r>
                        <a:rPr lang="en-US" sz="1600" dirty="0" smtClean="0">
                          <a:solidFill>
                            <a:srgbClr val="000000"/>
                          </a:solidFill>
                          <a:latin typeface="Calibri"/>
                          <a:ea typeface="Calibri"/>
                          <a:cs typeface="Calibri"/>
                        </a:rPr>
                        <a:t>top (100% 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right </a:t>
                      </a:r>
                      <a:r>
                        <a:rPr lang="en-US" sz="1600" dirty="0" smtClean="0">
                          <a:solidFill>
                            <a:srgbClr val="000000"/>
                          </a:solidFill>
                          <a:latin typeface="Calibri"/>
                          <a:ea typeface="Calibri"/>
                          <a:cs typeface="Calibri"/>
                        </a:rPr>
                        <a:t>center (100% 50%)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smtClean="0">
                          <a:solidFill>
                            <a:srgbClr val="000000"/>
                          </a:solidFill>
                          <a:latin typeface="Calibri"/>
                          <a:ea typeface="Calibri"/>
                          <a:cs typeface="Calibri"/>
                        </a:rPr>
                        <a:t>right bottom (100% 100%)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center </a:t>
                      </a:r>
                      <a:r>
                        <a:rPr lang="en-US" sz="1600" dirty="0" smtClean="0">
                          <a:solidFill>
                            <a:srgbClr val="000000"/>
                          </a:solidFill>
                          <a:latin typeface="Calibri"/>
                          <a:ea typeface="Calibri"/>
                          <a:cs typeface="Calibri"/>
                        </a:rPr>
                        <a:t>top (50% 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center </a:t>
                      </a:r>
                      <a:r>
                        <a:rPr lang="en-US" sz="1600" dirty="0" err="1" smtClean="0">
                          <a:solidFill>
                            <a:srgbClr val="000000"/>
                          </a:solidFill>
                          <a:latin typeface="Calibri"/>
                          <a:ea typeface="Calibri"/>
                          <a:cs typeface="Calibri"/>
                        </a:rPr>
                        <a:t>center</a:t>
                      </a:r>
                      <a:r>
                        <a:rPr lang="en-US" sz="1600" dirty="0" smtClean="0">
                          <a:solidFill>
                            <a:srgbClr val="000000"/>
                          </a:solidFill>
                          <a:latin typeface="Calibri"/>
                          <a:ea typeface="Calibri"/>
                          <a:cs typeface="Calibri"/>
                        </a:rPr>
                        <a:t> (50% 50%)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center </a:t>
                      </a:r>
                      <a:r>
                        <a:rPr lang="en-US" sz="1600" dirty="0" smtClean="0">
                          <a:solidFill>
                            <a:srgbClr val="000000"/>
                          </a:solidFill>
                          <a:latin typeface="Calibri"/>
                          <a:ea typeface="Calibri"/>
                          <a:cs typeface="Calibri"/>
                        </a:rPr>
                        <a:t>bottom (50% 100%)</a:t>
                      </a:r>
                      <a:endParaRPr lang="en-US"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dirty="0">
                          <a:solidFill>
                            <a:srgbClr val="000000"/>
                          </a:solidFill>
                          <a:latin typeface="Calibri"/>
                          <a:ea typeface="Calibri"/>
                          <a:cs typeface="Calibri"/>
                        </a:rPr>
                        <a:t>If you only specify one keyword, the other value will be "center"</a:t>
                      </a:r>
                      <a:endParaRPr lang="en-US"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33794" name="Rectangle 2"/>
          <p:cNvSpPr>
            <a:spLocks noChangeArrowheads="1"/>
          </p:cNvSpPr>
          <p:nvPr/>
        </p:nvSpPr>
        <p:spPr bwMode="auto">
          <a:xfrm>
            <a:off x="4553857" y="2057400"/>
            <a:ext cx="4495800" cy="27441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position of the image is specified by the background-position property:</a:t>
            </a:r>
            <a:endParaRPr kumimoji="0" lang="en-US" sz="16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mbria" pitchFamily="18" charset="0"/>
                <a:ea typeface="Times New Roman" pitchFamily="18" charset="0"/>
                <a:cs typeface="Calibri" pitchFamily="34" charset="0"/>
              </a:rPr>
              <a:t>Example</a:t>
            </a:r>
            <a:endParaRPr kumimoji="0" lang="en-US" sz="16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body</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image:url</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('img_tree.png');</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repeat:no</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-repeat;</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position:right</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top;</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22" dur="500"/>
                                        <p:tgtEl>
                                          <p:spTgt spid="3379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27" dur="500"/>
                                        <p:tgtEl>
                                          <p:spTgt spid="33794">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30"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hlinkClick r:id="rId2"/>
              </a:rPr>
              <a:t>https://</a:t>
            </a:r>
            <a:r>
              <a:rPr lang="en-US" dirty="0" smtClean="0">
                <a:hlinkClick r:id="rId2"/>
              </a:rPr>
              <a:t>www.w3schools.com/cssref/playit.asp?filename=playcss_background-position&amp;preval=50%25%2050%25</a:t>
            </a: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251168"/>
              </p:ext>
            </p:extLst>
          </p:nvPr>
        </p:nvGraphicFramePr>
        <p:xfrm>
          <a:off x="457200" y="2335413"/>
          <a:ext cx="8229600" cy="2705334"/>
        </p:xfrm>
        <a:graphic>
          <a:graphicData uri="http://schemas.openxmlformats.org/drawingml/2006/table">
            <a:tbl>
              <a:tblPr/>
              <a:tblGrid>
                <a:gridCol w="1219200">
                  <a:extLst>
                    <a:ext uri="{9D8B030D-6E8A-4147-A177-3AD203B41FA5}">
                      <a16:colId xmlns:a16="http://schemas.microsoft.com/office/drawing/2014/main" val="2119875481"/>
                    </a:ext>
                  </a:extLst>
                </a:gridCol>
                <a:gridCol w="7010400">
                  <a:extLst>
                    <a:ext uri="{9D8B030D-6E8A-4147-A177-3AD203B41FA5}">
                      <a16:colId xmlns:a16="http://schemas.microsoft.com/office/drawing/2014/main" val="4013259357"/>
                    </a:ext>
                  </a:extLst>
                </a:gridCol>
              </a:tblGrid>
              <a:tr h="1711177">
                <a:tc>
                  <a:txBody>
                    <a:bodyPr/>
                    <a:lstStyle/>
                    <a:p>
                      <a:pPr algn="just" fontAlgn="t"/>
                      <a:r>
                        <a:rPr lang="en-US" sz="2400" i="1" dirty="0">
                          <a:effectLst/>
                        </a:rPr>
                        <a:t>x% y%</a:t>
                      </a:r>
                      <a:endParaRPr lang="en-US" sz="2400" dirty="0">
                        <a:effectLst/>
                      </a:endParaRP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400" dirty="0">
                          <a:effectLst/>
                        </a:rPr>
                        <a:t>The first value is the horizontal position and the second value is the vertical. </a:t>
                      </a:r>
                      <a:endParaRPr lang="en-US" sz="2400" dirty="0" smtClean="0">
                        <a:effectLst/>
                      </a:endParaRPr>
                    </a:p>
                    <a:p>
                      <a:pPr marL="342900" indent="-342900" algn="just" fontAlgn="t">
                        <a:buFont typeface="Arial" panose="020B0604020202020204" pitchFamily="34" charset="0"/>
                        <a:buChar char="•"/>
                      </a:pPr>
                      <a:r>
                        <a:rPr lang="en-US" sz="2400" dirty="0" smtClean="0">
                          <a:effectLst/>
                        </a:rPr>
                        <a:t>The </a:t>
                      </a:r>
                      <a:r>
                        <a:rPr lang="en-US" sz="2400" dirty="0">
                          <a:effectLst/>
                        </a:rPr>
                        <a:t>top left corner is 0% 0%. </a:t>
                      </a:r>
                      <a:endParaRPr lang="en-US" sz="2400" dirty="0" smtClean="0">
                        <a:effectLst/>
                      </a:endParaRPr>
                    </a:p>
                    <a:p>
                      <a:pPr marL="342900" indent="-342900" algn="just" fontAlgn="t">
                        <a:buFont typeface="Arial" panose="020B0604020202020204" pitchFamily="34" charset="0"/>
                        <a:buChar char="•"/>
                      </a:pPr>
                      <a:r>
                        <a:rPr lang="en-US" sz="2400" dirty="0" smtClean="0">
                          <a:effectLst/>
                        </a:rPr>
                        <a:t>The </a:t>
                      </a:r>
                      <a:r>
                        <a:rPr lang="en-US" sz="2400" dirty="0">
                          <a:effectLst/>
                        </a:rPr>
                        <a:t>right bottom corner is 100% 100%. </a:t>
                      </a:r>
                      <a:endParaRPr lang="en-US" sz="2400" dirty="0" smtClean="0">
                        <a:effectLst/>
                      </a:endParaRPr>
                    </a:p>
                    <a:p>
                      <a:pPr marL="342900" indent="-342900" algn="just" fontAlgn="t">
                        <a:buFont typeface="Arial" panose="020B0604020202020204" pitchFamily="34" charset="0"/>
                        <a:buChar char="•"/>
                      </a:pPr>
                      <a:r>
                        <a:rPr lang="en-US" sz="2400" dirty="0" smtClean="0">
                          <a:effectLst/>
                        </a:rPr>
                        <a:t>If </a:t>
                      </a:r>
                      <a:r>
                        <a:rPr lang="en-US" sz="2400" dirty="0">
                          <a:effectLst/>
                        </a:rPr>
                        <a:t>you only specify one value, the other value will be 50%. . </a:t>
                      </a:r>
                      <a:endParaRPr lang="en-US" sz="2400" dirty="0" smtClean="0">
                        <a:effectLst/>
                      </a:endParaRPr>
                    </a:p>
                    <a:p>
                      <a:pPr marL="342900" indent="-342900" algn="just" fontAlgn="t">
                        <a:buFont typeface="Arial" panose="020B0604020202020204" pitchFamily="34" charset="0"/>
                        <a:buChar char="•"/>
                      </a:pPr>
                      <a:r>
                        <a:rPr lang="en-US" sz="2400" dirty="0" smtClean="0">
                          <a:effectLst/>
                        </a:rPr>
                        <a:t>Default </a:t>
                      </a:r>
                      <a:r>
                        <a:rPr lang="en-US" sz="2400" dirty="0">
                          <a:effectLst/>
                        </a:rPr>
                        <a:t>value is: 0% 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6313424"/>
                  </a:ext>
                </a:extLst>
              </a:tr>
            </a:tbl>
          </a:graphicData>
        </a:graphic>
      </p:graphicFrame>
    </p:spTree>
    <p:extLst>
      <p:ext uri="{BB962C8B-B14F-4D97-AF65-F5344CB8AC3E}">
        <p14:creationId xmlns:p14="http://schemas.microsoft.com/office/powerpoint/2010/main" val="1730055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2266</TotalTime>
  <Words>2729</Words>
  <Application>Microsoft Office PowerPoint</Application>
  <PresentationFormat>On-screen Show (4:3)</PresentationFormat>
  <Paragraphs>584</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Arial Narrow</vt:lpstr>
      <vt:lpstr>Bookman Old Style</vt:lpstr>
      <vt:lpstr>Calibri</vt:lpstr>
      <vt:lpstr>Cambria</vt:lpstr>
      <vt:lpstr>Gill Sans MT</vt:lpstr>
      <vt:lpstr>Times New Roman</vt:lpstr>
      <vt:lpstr>Wingdings</vt:lpstr>
      <vt:lpstr>Wingdings 3</vt:lpstr>
      <vt:lpstr>Origin</vt:lpstr>
      <vt:lpstr>Cascading Style Sheets</vt:lpstr>
      <vt:lpstr>CSS Background</vt:lpstr>
      <vt:lpstr>CSS Background</vt:lpstr>
      <vt:lpstr>Background Color</vt:lpstr>
      <vt:lpstr>Background Image</vt:lpstr>
      <vt:lpstr>Background - Repeat</vt:lpstr>
      <vt:lpstr>Background -set position and no-repeat</vt:lpstr>
      <vt:lpstr>Cont…</vt:lpstr>
      <vt:lpstr>PowerPoint Presentation</vt:lpstr>
      <vt:lpstr>CSS background-attachment Property</vt:lpstr>
      <vt:lpstr>Background - Shorthand property</vt:lpstr>
      <vt:lpstr>CSS Text</vt:lpstr>
      <vt:lpstr>PowerPoint Presentation</vt:lpstr>
      <vt:lpstr>PowerPoint Presentation</vt:lpstr>
      <vt:lpstr>PowerPoint Presentation</vt:lpstr>
      <vt:lpstr>PowerPoint Presentation</vt:lpstr>
      <vt:lpstr>PowerPoint Presentation</vt:lpstr>
      <vt:lpstr>CSS Font</vt:lpstr>
      <vt:lpstr>Cont…</vt:lpstr>
      <vt:lpstr>Difference Between Serif and Sans-serif Fonts</vt:lpstr>
      <vt:lpstr>PowerPoint Presentation</vt:lpstr>
      <vt:lpstr>PowerPoint Presentation</vt:lpstr>
      <vt:lpstr>PowerPoint Presentation</vt:lpstr>
      <vt:lpstr>PowerPoint Presentation</vt:lpstr>
      <vt:lpstr>PowerPoint Presentation</vt:lpstr>
      <vt:lpstr>CSS Border</vt:lpstr>
      <vt:lpstr>Border Style</vt:lpstr>
      <vt:lpstr>PowerPoint Presentation</vt:lpstr>
      <vt:lpstr>Border Width</vt:lpstr>
      <vt:lpstr>Border color</vt:lpstr>
      <vt:lpstr>Example</vt:lpstr>
      <vt:lpstr>CSS Border Radius Properties</vt:lpstr>
      <vt:lpstr>CSS border-radius Shorthand Example</vt:lpstr>
      <vt:lpstr>Selectors</vt:lpstr>
      <vt:lpstr>CSS Selectors</vt:lpstr>
      <vt:lpstr>Type Selector(HTML Element )</vt:lpstr>
      <vt:lpstr>CLASS SELECTORS</vt:lpstr>
      <vt:lpstr>Combining class and type selectors </vt:lpstr>
      <vt:lpstr>Combining multiple classes </vt:lpstr>
      <vt:lpstr>ID selectors </vt:lpstr>
      <vt:lpstr>Should you use ID or class? </vt:lpstr>
      <vt:lpstr>PowerPoint Presentation</vt:lpstr>
      <vt:lpstr>Grouping Selectors</vt:lpstr>
      <vt:lpstr>Pseudo-Classes</vt:lpstr>
      <vt:lpstr>Dynamic Pseudo Classes</vt:lpstr>
      <vt:lpstr>PowerPoint Presentation</vt:lpstr>
      <vt:lpstr>CSS Links</vt:lpstr>
      <vt:lpstr>Styling Links</vt:lpstr>
      <vt:lpstr>Common Link Styles</vt:lpstr>
      <vt:lpstr>CSS Lists</vt:lpstr>
      <vt:lpstr>PowerPoint Presentation</vt:lpstr>
      <vt:lpstr>list-style-type</vt:lpstr>
      <vt:lpstr>list-style-image</vt:lpstr>
      <vt:lpstr>CSS Tables</vt:lpstr>
      <vt:lpstr>Table Borders</vt:lpstr>
      <vt:lpstr>Collapse Borders</vt:lpstr>
      <vt:lpstr>empty-cells</vt:lpstr>
      <vt:lpstr>Table Width and Height</vt:lpstr>
      <vt:lpstr>Table Text Alignment</vt:lpstr>
      <vt:lpstr>Table Padding</vt:lpstr>
      <vt:lpstr>Table Color</vt:lpstr>
      <vt:lpstr>PowerPoint Presentation</vt:lpstr>
      <vt:lpstr>CSS Padding</vt:lpstr>
      <vt:lpstr>CSS Padding</vt:lpstr>
      <vt:lpstr>PowerPoint Presentation</vt:lpstr>
      <vt:lpstr>CSS Margin</vt:lpstr>
      <vt:lpstr>CSS Margin</vt:lpstr>
    </vt:vector>
  </TitlesOfParts>
  <Company>cmpica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Cascading Style Sheets</dc:title>
  <dc:creator>admin</dc:creator>
  <cp:lastModifiedBy>f1cmpica-1</cp:lastModifiedBy>
  <cp:revision>348</cp:revision>
  <dcterms:created xsi:type="dcterms:W3CDTF">2015-01-21T05:59:54Z</dcterms:created>
  <dcterms:modified xsi:type="dcterms:W3CDTF">2018-02-02T07:48:19Z</dcterms:modified>
</cp:coreProperties>
</file>