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8" autoAdjust="0"/>
  </p:normalViewPr>
  <p:slideViewPr>
    <p:cSldViewPr>
      <p:cViewPr varScale="1">
        <p:scale>
          <a:sx n="102" d="100"/>
          <a:sy n="102" d="100"/>
        </p:scale>
        <p:origin x="264" y="108"/>
      </p:cViewPr>
      <p:guideLst>
        <p:guide orient="horz" pos="2160"/>
        <p:guide pos="2880"/>
      </p:guideLst>
    </p:cSldViewPr>
  </p:slideViewPr>
  <p:outlineViewPr>
    <p:cViewPr>
      <p:scale>
        <a:sx n="33" d="100"/>
        <a:sy n="33" d="100"/>
      </p:scale>
      <p:origin x="0" y="6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341174E-9516-4F46-AED9-D56D5EFA13D1}"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96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19-Jan-18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40576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97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571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31362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214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8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47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0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36231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19-Jan-18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96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74A13F-3C5B-4204-AD9C-A923D73A68C8}" type="datetimeFigureOut">
              <a:rPr lang="en-US" smtClean="0"/>
              <a:pPr/>
              <a:t>19-Jan-18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317877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74A13F-3C5B-4204-AD9C-A923D73A68C8}" type="datetimeFigureOut">
              <a:rPr lang="en-US" smtClean="0"/>
              <a:pPr/>
              <a:t>19-Jan-18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1174E-9516-4F46-AED9-D56D5EFA13D1}"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79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74A13F-3C5B-4204-AD9C-A923D73A68C8}" type="datetimeFigureOut">
              <a:rPr lang="en-US" smtClean="0"/>
              <a:pPr/>
              <a:t>19-Jan-18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1174E-9516-4F46-AED9-D56D5EFA13D1}"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56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A13F-3C5B-4204-AD9C-A923D73A68C8}" type="datetimeFigureOut">
              <a:rPr lang="en-US" smtClean="0"/>
              <a:pPr/>
              <a:t>19-Jan-18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79781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19-Jan-18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139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19-Jan-18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81764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74A13F-3C5B-4204-AD9C-A923D73A68C8}" type="datetimeFigureOut">
              <a:rPr lang="en-US" smtClean="0"/>
              <a:pPr/>
              <a:t>19-Jan-18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41174E-9516-4F46-AED9-D56D5EFA13D1}" type="slidenum">
              <a:rPr lang="en-US" smtClean="0"/>
              <a:pPr/>
              <a:t>‹#›</a:t>
            </a:fld>
            <a:endParaRPr lang="en-US"/>
          </a:p>
        </p:txBody>
      </p:sp>
    </p:spTree>
    <p:extLst>
      <p:ext uri="{BB962C8B-B14F-4D97-AF65-F5344CB8AC3E}">
        <p14:creationId xmlns:p14="http://schemas.microsoft.com/office/powerpoint/2010/main" val="14107798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sz="4800" dirty="0" smtClean="0">
                <a:latin typeface="+mn-lt"/>
              </a:rPr>
              <a:t/>
            </a:r>
            <a:br>
              <a:rPr lang="en-US" sz="4800" dirty="0" smtClean="0">
                <a:latin typeface="+mn-lt"/>
              </a:rPr>
            </a:br>
            <a:r>
              <a:rPr lang="en-US" sz="4800" b="1" dirty="0" smtClean="0">
                <a:latin typeface="+mn-lt"/>
              </a:rPr>
              <a:t>(Cascading </a:t>
            </a:r>
            <a:r>
              <a:rPr lang="en-US" sz="4800" b="1" dirty="0">
                <a:latin typeface="+mn-lt"/>
              </a:rPr>
              <a:t>Style </a:t>
            </a:r>
            <a:r>
              <a:rPr lang="en-US" sz="4800" b="1" dirty="0" smtClean="0">
                <a:latin typeface="+mn-lt"/>
              </a:rPr>
              <a:t>Sheets)</a:t>
            </a:r>
            <a:r>
              <a:rPr lang="en-US" sz="4800" dirty="0">
                <a:latin typeface="+mn-lt"/>
              </a:rPr>
              <a:t/>
            </a:r>
            <a:br>
              <a:rPr lang="en-US" sz="4800" dirty="0">
                <a:latin typeface="+mn-lt"/>
              </a:rPr>
            </a:br>
            <a:endParaRPr lang="en-US" sz="4800" dirty="0">
              <a:latin typeface="+mn-lt"/>
            </a:endParaRPr>
          </a:p>
        </p:txBody>
      </p:sp>
      <p:sp>
        <p:nvSpPr>
          <p:cNvPr id="3" name="Subtitle 2"/>
          <p:cNvSpPr>
            <a:spLocks noGrp="1"/>
          </p:cNvSpPr>
          <p:nvPr>
            <p:ph type="subTitle" idx="1"/>
          </p:nvPr>
        </p:nvSpPr>
        <p:spPr>
          <a:xfrm>
            <a:off x="1371600" y="3886200"/>
            <a:ext cx="6400800" cy="685800"/>
          </a:xfrm>
        </p:spPr>
        <p:txBody>
          <a:bodyPr/>
          <a:lstStyle/>
          <a:p>
            <a:endParaRPr lang="en-US" sz="20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6019800"/>
          </a:xfrm>
        </p:spPr>
        <p:txBody>
          <a:bodyPr>
            <a:normAutofit lnSpcReduction="10000"/>
          </a:bodyPr>
          <a:lstStyle/>
          <a:p>
            <a:r>
              <a:rPr lang="en-US" sz="2000" b="1" dirty="0">
                <a:latin typeface="+mn-lt"/>
              </a:rPr>
              <a:t>Internal Style Sheet</a:t>
            </a:r>
          </a:p>
          <a:p>
            <a:pPr>
              <a:buNone/>
            </a:pPr>
            <a:r>
              <a:rPr lang="en-US" sz="2000" dirty="0" smtClean="0">
                <a:latin typeface="+mn-lt"/>
              </a:rPr>
              <a:t>	An </a:t>
            </a:r>
            <a:r>
              <a:rPr lang="en-US" sz="2000" dirty="0">
                <a:latin typeface="+mn-lt"/>
              </a:rPr>
              <a:t>internal style sheet should be used when a single document has a unique style. You define internal styles in the head section of an HTML page, by using the &lt;style&gt; tag, like this:</a:t>
            </a:r>
          </a:p>
          <a:p>
            <a:pPr>
              <a:buNone/>
            </a:pPr>
            <a:r>
              <a:rPr lang="en-US" sz="2000" dirty="0">
                <a:latin typeface="+mn-lt"/>
              </a:rPr>
              <a:t>&lt;head&gt;</a:t>
            </a:r>
            <a:br>
              <a:rPr lang="en-US" sz="2000" dirty="0">
                <a:latin typeface="+mn-lt"/>
              </a:rPr>
            </a:br>
            <a:r>
              <a:rPr lang="en-US" sz="2000" dirty="0">
                <a:latin typeface="+mn-lt"/>
              </a:rPr>
              <a:t>&lt;style&gt;</a:t>
            </a:r>
            <a:br>
              <a:rPr lang="en-US" sz="2000" dirty="0">
                <a:latin typeface="+mn-lt"/>
              </a:rPr>
            </a:br>
            <a:r>
              <a:rPr lang="en-US" sz="2000" dirty="0">
                <a:latin typeface="+mn-lt"/>
              </a:rPr>
              <a:t>hr {</a:t>
            </a:r>
            <a:r>
              <a:rPr lang="en-US" sz="2000" dirty="0" err="1">
                <a:latin typeface="+mn-lt"/>
              </a:rPr>
              <a:t>color:sienna</a:t>
            </a:r>
            <a:r>
              <a:rPr lang="en-US" sz="2000" dirty="0">
                <a:latin typeface="+mn-lt"/>
              </a:rPr>
              <a:t>;}</a:t>
            </a:r>
            <a:br>
              <a:rPr lang="en-US" sz="2000" dirty="0">
                <a:latin typeface="+mn-lt"/>
              </a:rPr>
            </a:br>
            <a:r>
              <a:rPr lang="en-US" sz="2000" dirty="0">
                <a:latin typeface="+mn-lt"/>
              </a:rPr>
              <a:t>p {margin-left:20px;}</a:t>
            </a:r>
            <a:br>
              <a:rPr lang="en-US" sz="2000" dirty="0">
                <a:latin typeface="+mn-lt"/>
              </a:rPr>
            </a:br>
            <a:r>
              <a:rPr lang="en-US" sz="2000" dirty="0">
                <a:latin typeface="+mn-lt"/>
              </a:rPr>
              <a:t>body {background-</a:t>
            </a:r>
            <a:r>
              <a:rPr lang="en-US" sz="2000" dirty="0" err="1">
                <a:latin typeface="+mn-lt"/>
              </a:rPr>
              <a:t>image:url</a:t>
            </a:r>
            <a:r>
              <a:rPr lang="en-US" sz="2000" dirty="0">
                <a:latin typeface="+mn-lt"/>
              </a:rPr>
              <a:t>("images/back40.gif");}</a:t>
            </a:r>
            <a:br>
              <a:rPr lang="en-US" sz="2000" dirty="0">
                <a:latin typeface="+mn-lt"/>
              </a:rPr>
            </a:br>
            <a:r>
              <a:rPr lang="en-US" sz="2000" dirty="0">
                <a:latin typeface="+mn-lt"/>
              </a:rPr>
              <a:t>&lt;/style&gt;</a:t>
            </a:r>
            <a:br>
              <a:rPr lang="en-US" sz="2000" dirty="0">
                <a:latin typeface="+mn-lt"/>
              </a:rPr>
            </a:br>
            <a:r>
              <a:rPr lang="en-US" sz="2000" dirty="0">
                <a:latin typeface="+mn-lt"/>
              </a:rPr>
              <a:t>&lt;/head&gt;</a:t>
            </a:r>
          </a:p>
          <a:p>
            <a:pPr marL="0" indent="0">
              <a:buNone/>
            </a:pPr>
            <a:r>
              <a:rPr lang="en-US" sz="2000" b="1" dirty="0">
                <a:latin typeface="+mn-lt"/>
              </a:rPr>
              <a:t>Inline Styles</a:t>
            </a:r>
          </a:p>
          <a:p>
            <a:r>
              <a:rPr lang="en-US" sz="2000" dirty="0">
                <a:latin typeface="+mn-lt"/>
              </a:rPr>
              <a:t>An inline style loses many of the advantages of style sheets by mixing content with presentation. Use this method sparingly!</a:t>
            </a:r>
          </a:p>
          <a:p>
            <a:r>
              <a:rPr lang="en-US" sz="2000" dirty="0">
                <a:latin typeface="+mn-lt"/>
              </a:rPr>
              <a:t>To use inline styles you use the style attribute in the relevant tag. The style attribute can contain any CSS property. The example shows how to change the color and the left margin of a paragraph:</a:t>
            </a:r>
          </a:p>
          <a:p>
            <a:pPr>
              <a:buNone/>
            </a:pPr>
            <a:r>
              <a:rPr lang="en-US" sz="2000" dirty="0" smtClean="0">
                <a:latin typeface="+mn-lt"/>
              </a:rPr>
              <a:t>	&lt;</a:t>
            </a:r>
            <a:r>
              <a:rPr lang="en-US" sz="2000" dirty="0">
                <a:latin typeface="+mn-lt"/>
              </a:rPr>
              <a:t>p style="color:sienna;margin-left:20px;"&gt;This is a paragraph.&lt;/p&gt;</a:t>
            </a:r>
          </a:p>
          <a:p>
            <a:endParaRPr lang="en-US" sz="20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r>
              <a:rPr lang="en-US" sz="2000" b="1" dirty="0">
                <a:latin typeface="+mn-lt"/>
              </a:rPr>
              <a:t>Multiple Style Sheets</a:t>
            </a:r>
          </a:p>
          <a:p>
            <a:pPr>
              <a:buNone/>
            </a:pPr>
            <a:r>
              <a:rPr lang="en-US" sz="2000" dirty="0" smtClean="0">
                <a:latin typeface="+mn-lt"/>
              </a:rPr>
              <a:t>	If </a:t>
            </a:r>
            <a:r>
              <a:rPr lang="en-US" sz="2000" dirty="0">
                <a:latin typeface="+mn-lt"/>
              </a:rPr>
              <a:t>some properties have been set for the same selector in different style sheets, the values will be inherited from the more specific style sheet. </a:t>
            </a:r>
          </a:p>
          <a:p>
            <a:pPr>
              <a:buNone/>
            </a:pPr>
            <a:r>
              <a:rPr lang="en-US" sz="2000" dirty="0">
                <a:latin typeface="+mn-lt"/>
              </a:rPr>
              <a:t>For example, an external style sheet has these properties for the h3 selector:</a:t>
            </a:r>
          </a:p>
          <a:p>
            <a:pPr>
              <a:buNone/>
            </a:pPr>
            <a:r>
              <a:rPr lang="en-US" sz="2000" dirty="0">
                <a:latin typeface="+mn-lt"/>
              </a:rPr>
              <a:t>h3</a:t>
            </a:r>
            <a:br>
              <a:rPr lang="en-US" sz="2000" dirty="0">
                <a:latin typeface="+mn-lt"/>
              </a:rPr>
            </a:br>
            <a:r>
              <a:rPr lang="en-US" sz="2000" dirty="0">
                <a:latin typeface="+mn-lt"/>
              </a:rPr>
              <a:t>{</a:t>
            </a:r>
            <a:br>
              <a:rPr lang="en-US" sz="2000" dirty="0">
                <a:latin typeface="+mn-lt"/>
              </a:rPr>
            </a:br>
            <a:r>
              <a:rPr lang="en-US" sz="2000" dirty="0" err="1">
                <a:latin typeface="+mn-lt"/>
              </a:rPr>
              <a:t>color:red</a:t>
            </a:r>
            <a:r>
              <a:rPr lang="en-US" sz="2000" dirty="0">
                <a:latin typeface="+mn-lt"/>
              </a:rPr>
              <a:t>;</a:t>
            </a:r>
            <a:br>
              <a:rPr lang="en-US" sz="2000" dirty="0">
                <a:latin typeface="+mn-lt"/>
              </a:rPr>
            </a:br>
            <a:r>
              <a:rPr lang="en-US" sz="2000" dirty="0">
                <a:latin typeface="+mn-lt"/>
              </a:rPr>
              <a:t>text-</a:t>
            </a:r>
            <a:r>
              <a:rPr lang="en-US" sz="2000" dirty="0" err="1">
                <a:latin typeface="+mn-lt"/>
              </a:rPr>
              <a:t>align:left</a:t>
            </a:r>
            <a:r>
              <a:rPr lang="en-US" sz="2000" dirty="0">
                <a:latin typeface="+mn-lt"/>
              </a:rPr>
              <a:t>;</a:t>
            </a:r>
            <a:br>
              <a:rPr lang="en-US" sz="2000" dirty="0">
                <a:latin typeface="+mn-lt"/>
              </a:rPr>
            </a:br>
            <a:r>
              <a:rPr lang="en-US" sz="2000" dirty="0">
                <a:latin typeface="+mn-lt"/>
              </a:rPr>
              <a:t>font-size:8pt;</a:t>
            </a:r>
            <a:br>
              <a:rPr lang="en-US" sz="2000" dirty="0">
                <a:latin typeface="+mn-lt"/>
              </a:rPr>
            </a:br>
            <a:r>
              <a:rPr lang="en-US" sz="2000" dirty="0">
                <a:latin typeface="+mn-lt"/>
              </a:rPr>
              <a:t>}</a:t>
            </a:r>
          </a:p>
          <a:p>
            <a:pPr>
              <a:buNone/>
            </a:pPr>
            <a:r>
              <a:rPr lang="en-US" sz="2000" dirty="0">
                <a:latin typeface="+mn-lt"/>
              </a:rPr>
              <a:t>And an internal style sheet has these properties for the h3 selector:</a:t>
            </a:r>
          </a:p>
          <a:p>
            <a:pPr>
              <a:buNone/>
            </a:pPr>
            <a:r>
              <a:rPr lang="en-US" sz="2000" dirty="0">
                <a:latin typeface="+mn-lt"/>
              </a:rPr>
              <a:t>h3</a:t>
            </a:r>
            <a:br>
              <a:rPr lang="en-US" sz="2000" dirty="0">
                <a:latin typeface="+mn-lt"/>
              </a:rPr>
            </a:br>
            <a:r>
              <a:rPr lang="en-US" sz="2000" dirty="0">
                <a:latin typeface="+mn-lt"/>
              </a:rPr>
              <a:t>{</a:t>
            </a:r>
            <a:br>
              <a:rPr lang="en-US" sz="2000" dirty="0">
                <a:latin typeface="+mn-lt"/>
              </a:rPr>
            </a:br>
            <a:r>
              <a:rPr lang="en-US" sz="2000" dirty="0">
                <a:latin typeface="+mn-lt"/>
              </a:rPr>
              <a:t>text-</a:t>
            </a:r>
            <a:r>
              <a:rPr lang="en-US" sz="2000" dirty="0" err="1">
                <a:latin typeface="+mn-lt"/>
              </a:rPr>
              <a:t>align:right</a:t>
            </a:r>
            <a:r>
              <a:rPr lang="en-US" sz="2000" dirty="0">
                <a:latin typeface="+mn-lt"/>
              </a:rPr>
              <a:t>;</a:t>
            </a:r>
            <a:br>
              <a:rPr lang="en-US" sz="2000" dirty="0">
                <a:latin typeface="+mn-lt"/>
              </a:rPr>
            </a:br>
            <a:r>
              <a:rPr lang="en-US" sz="2000" dirty="0">
                <a:latin typeface="+mn-lt"/>
              </a:rPr>
              <a:t>font-size:20pt;</a:t>
            </a:r>
            <a:br>
              <a:rPr lang="en-US" sz="2000" dirty="0">
                <a:latin typeface="+mn-lt"/>
              </a:rPr>
            </a:br>
            <a:r>
              <a:rPr lang="en-US" sz="2000" dirty="0">
                <a:latin typeface="+mn-lt"/>
              </a:rPr>
              <a:t>}</a:t>
            </a:r>
          </a:p>
          <a:p>
            <a:pPr>
              <a:buNone/>
            </a:pPr>
            <a:r>
              <a:rPr lang="en-US" sz="2000" dirty="0" smtClean="0">
                <a:latin typeface="+mn-lt"/>
              </a:rPr>
              <a:t>	</a:t>
            </a:r>
            <a:r>
              <a:rPr lang="en-US" sz="2000" b="1" dirty="0" smtClean="0">
                <a:latin typeface="+mn-lt"/>
              </a:rPr>
              <a:t>If </a:t>
            </a:r>
            <a:r>
              <a:rPr lang="en-US" sz="2000" b="1" dirty="0">
                <a:latin typeface="+mn-lt"/>
              </a:rPr>
              <a:t>the page with the internal style sheet also links to the external style sheet the properties for h3 will be:</a:t>
            </a:r>
          </a:p>
          <a:p>
            <a:pPr>
              <a:buNone/>
            </a:pPr>
            <a:r>
              <a:rPr lang="en-US" sz="2000" b="1" dirty="0" smtClean="0">
                <a:latin typeface="+mn-lt"/>
              </a:rPr>
              <a:t>	</a:t>
            </a:r>
            <a:r>
              <a:rPr lang="en-US" sz="2000" b="1" dirty="0" err="1" smtClean="0">
                <a:latin typeface="+mn-lt"/>
              </a:rPr>
              <a:t>color:red</a:t>
            </a:r>
            <a:r>
              <a:rPr lang="en-US" sz="2000" b="1" dirty="0">
                <a:latin typeface="+mn-lt"/>
              </a:rPr>
              <a:t>;</a:t>
            </a:r>
            <a:br>
              <a:rPr lang="en-US" sz="2000" b="1" dirty="0">
                <a:latin typeface="+mn-lt"/>
              </a:rPr>
            </a:br>
            <a:r>
              <a:rPr lang="en-US" sz="2000" b="1" dirty="0" err="1">
                <a:latin typeface="+mn-lt"/>
              </a:rPr>
              <a:t>text-align:right</a:t>
            </a:r>
            <a:r>
              <a:rPr lang="en-US" sz="2000" b="1" dirty="0">
                <a:latin typeface="+mn-lt"/>
              </a:rPr>
              <a:t>;</a:t>
            </a:r>
            <a:br>
              <a:rPr lang="en-US" sz="2000" b="1" dirty="0">
                <a:latin typeface="+mn-lt"/>
              </a:rPr>
            </a:br>
            <a:r>
              <a:rPr lang="en-US" sz="2000" b="1" dirty="0">
                <a:latin typeface="+mn-lt"/>
              </a:rPr>
              <a:t>font-size:20pt;</a:t>
            </a:r>
          </a:p>
          <a:p>
            <a:pPr>
              <a:buNone/>
            </a:pPr>
            <a:r>
              <a:rPr lang="en-US" sz="2000" dirty="0">
                <a:latin typeface="+mn-lt"/>
              </a:rPr>
              <a:t>The color is inherited from the external style sheet and the text-alignment and the font-size is replaced by the internal style sheet</a:t>
            </a:r>
            <a:r>
              <a:rPr lang="en-US" sz="2000" dirty="0" smtClean="0">
                <a:latin typeface="+mn-lt"/>
              </a:rPr>
              <a:t>.</a:t>
            </a:r>
            <a:br>
              <a:rPr lang="en-US" sz="2000" dirty="0" smtClean="0">
                <a:latin typeface="+mn-lt"/>
              </a:rPr>
            </a:br>
            <a:endParaRPr lang="en-US" sz="2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324600"/>
          </a:xfrm>
        </p:spPr>
        <p:txBody>
          <a:bodyPr>
            <a:normAutofit fontScale="85000" lnSpcReduction="20000"/>
          </a:bodyPr>
          <a:lstStyle/>
          <a:p>
            <a:r>
              <a:rPr lang="en-US" sz="2000" dirty="0">
                <a:latin typeface="+mn-lt"/>
              </a:rPr>
              <a:t>Multiple Styles Will Cascade into One</a:t>
            </a:r>
          </a:p>
          <a:p>
            <a:pPr>
              <a:buNone/>
            </a:pPr>
            <a:r>
              <a:rPr lang="en-US" sz="2000" b="1" dirty="0">
                <a:latin typeface="+mn-lt"/>
              </a:rPr>
              <a:t>Styles can be specified:</a:t>
            </a:r>
          </a:p>
          <a:p>
            <a:r>
              <a:rPr lang="en-US" sz="2000" dirty="0">
                <a:latin typeface="+mn-lt"/>
              </a:rPr>
              <a:t>inside an HTML element</a:t>
            </a:r>
          </a:p>
          <a:p>
            <a:r>
              <a:rPr lang="en-US" sz="2000" dirty="0">
                <a:latin typeface="+mn-lt"/>
              </a:rPr>
              <a:t>inside the head section of an HTML page</a:t>
            </a:r>
          </a:p>
          <a:p>
            <a:r>
              <a:rPr lang="en-US" sz="2000" dirty="0">
                <a:latin typeface="+mn-lt"/>
              </a:rPr>
              <a:t>in an external CSS file</a:t>
            </a:r>
          </a:p>
          <a:p>
            <a:pPr>
              <a:buNone/>
            </a:pPr>
            <a:r>
              <a:rPr lang="en-US" sz="2000" b="1" dirty="0">
                <a:latin typeface="+mn-lt"/>
              </a:rPr>
              <a:t>Tip:</a:t>
            </a:r>
            <a:r>
              <a:rPr lang="en-US" sz="2000" dirty="0">
                <a:latin typeface="+mn-lt"/>
              </a:rPr>
              <a:t> Even multiple external style sheets can be referenced inside a single HTML document.</a:t>
            </a:r>
          </a:p>
          <a:p>
            <a:pPr>
              <a:buNone/>
            </a:pPr>
            <a:r>
              <a:rPr lang="en-US" sz="2000" dirty="0">
                <a:latin typeface="+mn-lt"/>
              </a:rPr>
              <a:t>Cascading order</a:t>
            </a:r>
          </a:p>
          <a:p>
            <a:pPr>
              <a:buNone/>
            </a:pPr>
            <a:r>
              <a:rPr lang="en-US" sz="2000" b="1" dirty="0" smtClean="0">
                <a:latin typeface="+mn-lt"/>
              </a:rPr>
              <a:t>	What </a:t>
            </a:r>
            <a:r>
              <a:rPr lang="en-US" sz="2000" b="1" dirty="0">
                <a:latin typeface="+mn-lt"/>
              </a:rPr>
              <a:t>style will be used when there is more than one style specified for an HTML element?</a:t>
            </a:r>
          </a:p>
          <a:p>
            <a:pPr>
              <a:buNone/>
            </a:pPr>
            <a:r>
              <a:rPr lang="en-US" sz="2000" dirty="0">
                <a:latin typeface="+mn-lt"/>
              </a:rPr>
              <a:t>Generally speaking we can say that all the styles will "cascade" into a new "virtual" style sheet by the following rules, where number four has the highest priority:</a:t>
            </a:r>
          </a:p>
          <a:p>
            <a:pPr marL="514350" indent="-514350">
              <a:buFont typeface="+mj-lt"/>
              <a:buAutoNum type="arabicPeriod"/>
            </a:pPr>
            <a:r>
              <a:rPr lang="en-US" sz="2000" dirty="0">
                <a:latin typeface="+mn-lt"/>
              </a:rPr>
              <a:t>Browser default</a:t>
            </a:r>
          </a:p>
          <a:p>
            <a:pPr marL="514350" indent="-514350">
              <a:buFont typeface="+mj-lt"/>
              <a:buAutoNum type="arabicPeriod"/>
            </a:pPr>
            <a:r>
              <a:rPr lang="en-US" sz="2000" dirty="0">
                <a:latin typeface="+mn-lt"/>
              </a:rPr>
              <a:t>External style sheet</a:t>
            </a:r>
          </a:p>
          <a:p>
            <a:pPr marL="514350" indent="-514350">
              <a:buFont typeface="+mj-lt"/>
              <a:buAutoNum type="arabicPeriod"/>
            </a:pPr>
            <a:r>
              <a:rPr lang="en-US" sz="2000" dirty="0">
                <a:latin typeface="+mn-lt"/>
              </a:rPr>
              <a:t>Internal style sheet (in the head section)</a:t>
            </a:r>
          </a:p>
          <a:p>
            <a:pPr marL="514350" indent="-514350">
              <a:buFont typeface="+mj-lt"/>
              <a:buAutoNum type="arabicPeriod"/>
            </a:pPr>
            <a:r>
              <a:rPr lang="en-US" sz="2000" dirty="0">
                <a:latin typeface="+mn-lt"/>
              </a:rPr>
              <a:t>Inline style (inside an HTML element)</a:t>
            </a:r>
          </a:p>
          <a:p>
            <a:pPr>
              <a:buNone/>
            </a:pPr>
            <a:r>
              <a:rPr lang="en-US" sz="2000" dirty="0">
                <a:latin typeface="+mn-lt"/>
              </a:rPr>
              <a:t>So, </a:t>
            </a:r>
            <a:r>
              <a:rPr lang="en-US" sz="2000" b="1" dirty="0">
                <a:latin typeface="+mn-lt"/>
              </a:rPr>
              <a:t>an inline style (inside an HTML element) has the highest priority,</a:t>
            </a:r>
            <a:r>
              <a:rPr lang="en-US" sz="2000" dirty="0">
                <a:latin typeface="+mn-lt"/>
              </a:rPr>
              <a:t> which means that it will override a style defined inside the &lt;head&gt; tag, or in an external style sheet, or in a browser (a default value).</a:t>
            </a:r>
          </a:p>
          <a:p>
            <a:pPr>
              <a:buNone/>
            </a:pPr>
            <a:r>
              <a:rPr lang="en-US" sz="2000" b="1" dirty="0">
                <a:latin typeface="+mn-lt"/>
              </a:rPr>
              <a:t>Note:</a:t>
            </a:r>
            <a:r>
              <a:rPr lang="en-US" sz="2000" dirty="0">
                <a:latin typeface="+mn-lt"/>
              </a:rPr>
              <a:t> If the link to the external style sheet is placed after the internal style sheet in HTML &lt;head&gt;, the external style sheet will override the internal style sheet!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Introduction to Cascading Style Sheet (CSS)</a:t>
            </a:r>
          </a:p>
        </p:txBody>
      </p:sp>
      <p:sp>
        <p:nvSpPr>
          <p:cNvPr id="3" name="Content Placeholder 2"/>
          <p:cNvSpPr>
            <a:spLocks noGrp="1"/>
          </p:cNvSpPr>
          <p:nvPr>
            <p:ph idx="1"/>
          </p:nvPr>
        </p:nvSpPr>
        <p:spPr>
          <a:xfrm>
            <a:off x="990600" y="2514600"/>
            <a:ext cx="7103536" cy="3444997"/>
          </a:xfrm>
        </p:spPr>
        <p:txBody>
          <a:bodyPr/>
          <a:lstStyle/>
          <a:p>
            <a:r>
              <a:rPr lang="en-US" sz="2400" b="1" dirty="0">
                <a:latin typeface="+mn-lt"/>
              </a:rPr>
              <a:t>What is CSS?</a:t>
            </a:r>
          </a:p>
          <a:p>
            <a:pPr>
              <a:buFont typeface="Courier New" panose="02070309020205020404" pitchFamily="49" charset="0"/>
              <a:buChar char="o"/>
            </a:pPr>
            <a:r>
              <a:rPr lang="en-US" sz="2400" dirty="0">
                <a:latin typeface="+mn-lt"/>
              </a:rPr>
              <a:t>CSS stands for Cascading Style </a:t>
            </a:r>
            <a:r>
              <a:rPr lang="en-US" sz="2400" dirty="0" smtClean="0">
                <a:latin typeface="+mn-lt"/>
              </a:rPr>
              <a:t>Sheets.</a:t>
            </a:r>
            <a:endParaRPr lang="en-US" sz="2400" dirty="0">
              <a:latin typeface="+mn-lt"/>
            </a:endParaRPr>
          </a:p>
          <a:p>
            <a:pPr>
              <a:buFont typeface="Courier New" panose="02070309020205020404" pitchFamily="49" charset="0"/>
              <a:buChar char="o"/>
            </a:pPr>
            <a:r>
              <a:rPr lang="en-US" sz="2400" dirty="0">
                <a:latin typeface="+mn-lt"/>
              </a:rPr>
              <a:t>Styles define how to display HTML </a:t>
            </a:r>
            <a:r>
              <a:rPr lang="en-US" sz="2400" dirty="0" smtClean="0">
                <a:latin typeface="+mn-lt"/>
              </a:rPr>
              <a:t>elements.</a:t>
            </a:r>
            <a:endParaRPr lang="en-US" sz="2400" dirty="0">
              <a:latin typeface="+mn-lt"/>
            </a:endParaRPr>
          </a:p>
          <a:p>
            <a:pPr>
              <a:buFont typeface="Courier New" panose="02070309020205020404" pitchFamily="49" charset="0"/>
              <a:buChar char="o"/>
            </a:pPr>
            <a:r>
              <a:rPr lang="en-US" sz="2400" dirty="0">
                <a:latin typeface="+mn-lt"/>
              </a:rPr>
              <a:t>Styles were added to HTML 4.0 to solve a </a:t>
            </a:r>
            <a:r>
              <a:rPr lang="en-US" sz="2400" dirty="0" smtClean="0">
                <a:latin typeface="+mn-lt"/>
              </a:rPr>
              <a:t>problem.</a:t>
            </a:r>
            <a:endParaRPr lang="en-US" sz="2400" dirty="0">
              <a:latin typeface="+mn-lt"/>
            </a:endParaRPr>
          </a:p>
          <a:p>
            <a:pPr>
              <a:buFont typeface="Courier New" panose="02070309020205020404" pitchFamily="49" charset="0"/>
              <a:buChar char="o"/>
            </a:pPr>
            <a:r>
              <a:rPr lang="en-US" sz="2400" dirty="0">
                <a:latin typeface="+mn-lt"/>
              </a:rPr>
              <a:t>External Style Sheets can save a lot of </a:t>
            </a:r>
            <a:r>
              <a:rPr lang="en-US" sz="2400" dirty="0" smtClean="0">
                <a:latin typeface="+mn-lt"/>
              </a:rPr>
              <a:t>work.</a:t>
            </a:r>
            <a:endParaRPr lang="en-US" sz="2400" dirty="0">
              <a:latin typeface="+mn-lt"/>
            </a:endParaRPr>
          </a:p>
          <a:p>
            <a:pPr>
              <a:buFont typeface="Courier New" panose="02070309020205020404" pitchFamily="49" charset="0"/>
              <a:buChar char="o"/>
            </a:pPr>
            <a:r>
              <a:rPr lang="en-US" sz="2400" dirty="0">
                <a:latin typeface="+mn-lt"/>
              </a:rPr>
              <a:t>External Style Sheets are stored in CSS </a:t>
            </a:r>
            <a:r>
              <a:rPr lang="en-US" sz="2400" dirty="0" smtClean="0">
                <a:latin typeface="+mn-lt"/>
              </a:rPr>
              <a:t>files.</a:t>
            </a:r>
            <a:endParaRPr lang="en-US" sz="2000" dirty="0">
              <a:latin typeface="+mn-lt"/>
            </a:endParaRPr>
          </a:p>
          <a:p>
            <a:pPr>
              <a:buNone/>
            </a:pPr>
            <a:endParaRPr lang="en-US" sz="2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sz="2800" b="1" dirty="0">
                <a:latin typeface="+mn-lt"/>
              </a:rPr>
              <a:t>Styles Solved a Big Problem</a:t>
            </a:r>
          </a:p>
          <a:p>
            <a:pPr>
              <a:buNone/>
            </a:pPr>
            <a:r>
              <a:rPr lang="en-US" sz="2400" dirty="0">
                <a:latin typeface="+mn-lt"/>
              </a:rPr>
              <a:t>HTML was never intended to contain tags for formatting a document.</a:t>
            </a:r>
          </a:p>
          <a:p>
            <a:pPr>
              <a:buNone/>
            </a:pPr>
            <a:r>
              <a:rPr lang="en-US" sz="2400" dirty="0">
                <a:latin typeface="+mn-lt"/>
              </a:rPr>
              <a:t>HTML was intended to define the content of a document, like:</a:t>
            </a:r>
          </a:p>
          <a:p>
            <a:pPr>
              <a:buNone/>
            </a:pPr>
            <a:r>
              <a:rPr lang="en-US" sz="2400" dirty="0">
                <a:latin typeface="+mn-lt"/>
              </a:rPr>
              <a:t>&lt;h1&gt;This is a heading&lt;/h1&gt;</a:t>
            </a:r>
          </a:p>
          <a:p>
            <a:pPr>
              <a:buNone/>
            </a:pPr>
            <a:r>
              <a:rPr lang="en-US" sz="2400" dirty="0">
                <a:latin typeface="+mn-lt"/>
              </a:rPr>
              <a:t>&lt;p&gt;This is a paragraph.&lt;/p&gt;</a:t>
            </a:r>
          </a:p>
          <a:p>
            <a:r>
              <a:rPr lang="en-US" sz="2400" dirty="0">
                <a:latin typeface="+mn-lt"/>
              </a:rPr>
              <a:t>When tags like &lt;font&gt;, and color attributes were added to the HTML 3.2 specification, it started a nightmare for web developers. Development of large web sites, where fonts and color information were added to every single page, became a long and expensive process.</a:t>
            </a:r>
          </a:p>
          <a:p>
            <a:r>
              <a:rPr lang="en-US" sz="2400" dirty="0">
                <a:latin typeface="+mn-lt"/>
              </a:rPr>
              <a:t>To solve this problem, the World Wide Web Consortium (W3C) created CSS.</a:t>
            </a:r>
          </a:p>
          <a:p>
            <a:r>
              <a:rPr lang="en-US" sz="2400" dirty="0">
                <a:latin typeface="+mn-lt"/>
              </a:rPr>
              <a:t>In HTML 4.0, all formatting could be removed from the HTML document, and stored in a separate CSS file.</a:t>
            </a:r>
          </a:p>
          <a:p>
            <a:pPr>
              <a:buNone/>
            </a:pPr>
            <a:r>
              <a:rPr lang="en-US" sz="2400" dirty="0">
                <a:latin typeface="+mn-lt"/>
              </a:rPr>
              <a:t>All browsers support CSS today.</a:t>
            </a:r>
            <a:endParaRPr lang="en-US" sz="2000" dirty="0">
              <a:latin typeface="+mn-lt"/>
            </a:endParaRPr>
          </a:p>
          <a:p>
            <a:endParaRPr lang="en-US"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endParaRPr lang="en-US" sz="2400" b="1" dirty="0" smtClean="0">
              <a:latin typeface="+mn-lt"/>
            </a:endParaRPr>
          </a:p>
          <a:p>
            <a:pPr>
              <a:buNone/>
            </a:pPr>
            <a:r>
              <a:rPr lang="en-US" sz="2400" b="1" dirty="0" smtClean="0">
                <a:latin typeface="+mn-lt"/>
              </a:rPr>
              <a:t>CSS </a:t>
            </a:r>
            <a:r>
              <a:rPr lang="en-US" sz="2400" b="1" dirty="0">
                <a:latin typeface="+mn-lt"/>
              </a:rPr>
              <a:t>Saves a Lot of Work!</a:t>
            </a:r>
          </a:p>
          <a:p>
            <a:pPr>
              <a:buNone/>
            </a:pPr>
            <a:r>
              <a:rPr lang="en-US" dirty="0">
                <a:latin typeface="+mn-lt"/>
              </a:rPr>
              <a:t>CSS defines HOW HTML elements are to be displayed.</a:t>
            </a:r>
          </a:p>
          <a:p>
            <a:pPr algn="just">
              <a:buNone/>
            </a:pPr>
            <a:r>
              <a:rPr lang="en-US" dirty="0" smtClean="0">
                <a:latin typeface="+mn-lt"/>
              </a:rPr>
              <a:t>	Styles </a:t>
            </a:r>
            <a:r>
              <a:rPr lang="en-US" dirty="0">
                <a:latin typeface="+mn-lt"/>
              </a:rPr>
              <a:t>are normally saved in external .</a:t>
            </a:r>
            <a:r>
              <a:rPr lang="en-US" dirty="0" err="1">
                <a:latin typeface="+mn-lt"/>
              </a:rPr>
              <a:t>css</a:t>
            </a:r>
            <a:r>
              <a:rPr lang="en-US" dirty="0">
                <a:latin typeface="+mn-lt"/>
              </a:rPr>
              <a:t> files. External style sheets enable you </a:t>
            </a:r>
            <a:r>
              <a:rPr lang="en-US" dirty="0" smtClean="0">
                <a:latin typeface="+mn-lt"/>
              </a:rPr>
              <a:t>to change </a:t>
            </a:r>
            <a:r>
              <a:rPr lang="en-US" dirty="0">
                <a:latin typeface="+mn-lt"/>
              </a:rPr>
              <a:t>the appearance and layout of all the pages in a Web site, just by editing one single file!</a:t>
            </a:r>
          </a:p>
          <a:p>
            <a:endParaRPr lang="en-US" sz="20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381003"/>
            <a:ext cx="6798734" cy="914397"/>
          </a:xfrm>
        </p:spPr>
        <p:txBody>
          <a:bodyPr>
            <a:normAutofit/>
          </a:bodyPr>
          <a:lstStyle/>
          <a:p>
            <a:r>
              <a:rPr lang="en-US" sz="3200" b="1" dirty="0">
                <a:latin typeface="+mn-lt"/>
              </a:rPr>
              <a:t>CSS essentials</a:t>
            </a:r>
          </a:p>
        </p:txBody>
      </p:sp>
      <p:sp>
        <p:nvSpPr>
          <p:cNvPr id="3" name="Content Placeholder 2"/>
          <p:cNvSpPr>
            <a:spLocks noGrp="1"/>
          </p:cNvSpPr>
          <p:nvPr>
            <p:ph idx="1"/>
          </p:nvPr>
        </p:nvSpPr>
        <p:spPr>
          <a:xfrm>
            <a:off x="457200" y="1295401"/>
            <a:ext cx="8229600" cy="2362200"/>
          </a:xfrm>
        </p:spPr>
        <p:txBody>
          <a:bodyPr>
            <a:normAutofit/>
          </a:bodyPr>
          <a:lstStyle/>
          <a:p>
            <a:r>
              <a:rPr lang="en-US" sz="2000" dirty="0">
                <a:latin typeface="+mn-lt"/>
              </a:rPr>
              <a:t>CSS Syntax</a:t>
            </a:r>
          </a:p>
          <a:p>
            <a:pPr>
              <a:buNone/>
            </a:pPr>
            <a:r>
              <a:rPr lang="en-US" sz="2000" dirty="0" smtClean="0">
                <a:latin typeface="+mn-lt"/>
              </a:rPr>
              <a:t>A </a:t>
            </a:r>
            <a:r>
              <a:rPr lang="en-US" sz="2000" dirty="0">
                <a:latin typeface="+mn-lt"/>
              </a:rPr>
              <a:t>CSS rule has two main parts: a </a:t>
            </a:r>
            <a:r>
              <a:rPr lang="en-US" sz="2000" b="1" dirty="0">
                <a:latin typeface="+mn-lt"/>
              </a:rPr>
              <a:t>selector</a:t>
            </a:r>
            <a:r>
              <a:rPr lang="en-US" sz="2000" dirty="0">
                <a:latin typeface="+mn-lt"/>
              </a:rPr>
              <a:t>, and one or more </a:t>
            </a:r>
            <a:r>
              <a:rPr lang="en-US" sz="2000" b="1" dirty="0">
                <a:latin typeface="+mn-lt"/>
              </a:rPr>
              <a:t>declarations</a:t>
            </a:r>
            <a:r>
              <a:rPr lang="en-US" sz="2000" dirty="0">
                <a:latin typeface="+mn-lt"/>
              </a:rPr>
              <a:t>:</a:t>
            </a:r>
          </a:p>
          <a:p>
            <a:pPr>
              <a:buNone/>
            </a:pPr>
            <a:r>
              <a:rPr lang="en-US" sz="2000" dirty="0">
                <a:latin typeface="+mn-lt"/>
              </a:rPr>
              <a:t>The selector is normally the HTML element you want to style.</a:t>
            </a:r>
          </a:p>
          <a:p>
            <a:pPr>
              <a:buNone/>
            </a:pPr>
            <a:r>
              <a:rPr lang="en-US" sz="2000" dirty="0">
                <a:latin typeface="+mn-lt"/>
              </a:rPr>
              <a:t>Each </a:t>
            </a:r>
            <a:r>
              <a:rPr lang="en-US" sz="2000" b="1" dirty="0">
                <a:latin typeface="+mn-lt"/>
              </a:rPr>
              <a:t>declaration consists of a property and a value</a:t>
            </a:r>
            <a:r>
              <a:rPr lang="en-US" sz="2000" dirty="0">
                <a:latin typeface="+mn-lt"/>
              </a:rPr>
              <a:t>.</a:t>
            </a:r>
          </a:p>
          <a:p>
            <a:pPr>
              <a:buNone/>
            </a:pPr>
            <a:r>
              <a:rPr lang="en-US" sz="2000" dirty="0">
                <a:latin typeface="+mn-lt"/>
              </a:rPr>
              <a:t>The property is the style attribute you want to change. Each property has a value.</a:t>
            </a:r>
          </a:p>
          <a:p>
            <a:endParaRPr lang="en-US" sz="2000" dirty="0">
              <a:latin typeface="+mn-lt"/>
            </a:endParaRPr>
          </a:p>
        </p:txBody>
      </p:sp>
      <p:pic>
        <p:nvPicPr>
          <p:cNvPr id="1026" name="Picture 2" descr="CSS selector"/>
          <p:cNvPicPr>
            <a:picLocks noChangeAspect="1" noChangeArrowheads="1"/>
          </p:cNvPicPr>
          <p:nvPr/>
        </p:nvPicPr>
        <p:blipFill>
          <a:blip r:embed="rId2" cstate="print"/>
          <a:srcRect/>
          <a:stretch>
            <a:fillRect/>
          </a:stretch>
        </p:blipFill>
        <p:spPr bwMode="auto">
          <a:xfrm>
            <a:off x="1295400" y="3657601"/>
            <a:ext cx="5791200" cy="838199"/>
          </a:xfrm>
          <a:prstGeom prst="rect">
            <a:avLst/>
          </a:prstGeom>
          <a:noFill/>
        </p:spPr>
      </p:pic>
      <p:sp>
        <p:nvSpPr>
          <p:cNvPr id="4" name="TextBox 3"/>
          <p:cNvSpPr txBox="1"/>
          <p:nvPr/>
        </p:nvSpPr>
        <p:spPr>
          <a:xfrm>
            <a:off x="685800" y="4724400"/>
            <a:ext cx="7620000" cy="1200329"/>
          </a:xfrm>
          <a:prstGeom prst="rect">
            <a:avLst/>
          </a:prstGeom>
          <a:noFill/>
        </p:spPr>
        <p:txBody>
          <a:bodyPr wrap="square" rtlCol="0">
            <a:spAutoFit/>
          </a:bodyPr>
          <a:lstStyle/>
          <a:p>
            <a:r>
              <a:rPr lang="en-US" b="1"/>
              <a:t>CSS Example</a:t>
            </a:r>
          </a:p>
          <a:p>
            <a:r>
              <a:rPr lang="en-US"/>
              <a:t>A CSS declaration always ends with a semicolon, and declaration groups are surrounded by curly brackets:</a:t>
            </a:r>
          </a:p>
          <a:p>
            <a:r>
              <a:rPr lang="en-US"/>
              <a:t>p {color:red;text-align:center;}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761063"/>
          </a:xfrm>
        </p:spPr>
        <p:txBody>
          <a:bodyPr>
            <a:normAutofit/>
          </a:bodyPr>
          <a:lstStyle/>
          <a:p>
            <a:r>
              <a:rPr lang="en-US" sz="3200" b="1" dirty="0" smtClean="0">
                <a:latin typeface="+mn-lt"/>
              </a:rPr>
              <a:t>CSS essentials</a:t>
            </a:r>
            <a:endParaRPr lang="en-US" sz="3200" b="1" dirty="0">
              <a:latin typeface="+mn-lt"/>
            </a:endParaRPr>
          </a:p>
        </p:txBody>
      </p:sp>
      <p:sp>
        <p:nvSpPr>
          <p:cNvPr id="3" name="Content Placeholder 2"/>
          <p:cNvSpPr>
            <a:spLocks noGrp="1"/>
          </p:cNvSpPr>
          <p:nvPr>
            <p:ph idx="1"/>
          </p:nvPr>
        </p:nvSpPr>
        <p:spPr>
          <a:xfrm>
            <a:off x="1176865" y="2057401"/>
            <a:ext cx="6798736" cy="3877732"/>
          </a:xfrm>
        </p:spPr>
        <p:txBody>
          <a:bodyPr>
            <a:normAutofit fontScale="92500" lnSpcReduction="20000"/>
          </a:bodyPr>
          <a:lstStyle/>
          <a:p>
            <a:r>
              <a:rPr lang="en-US" sz="2000" b="1" dirty="0">
                <a:latin typeface="+mn-lt"/>
              </a:rPr>
              <a:t>CSS Comments</a:t>
            </a:r>
          </a:p>
          <a:p>
            <a:pPr>
              <a:buNone/>
            </a:pPr>
            <a:r>
              <a:rPr lang="en-US" sz="2000" dirty="0" smtClean="0">
                <a:latin typeface="+mn-lt"/>
              </a:rPr>
              <a:t>	Comments </a:t>
            </a:r>
            <a:r>
              <a:rPr lang="en-US" sz="2000" dirty="0">
                <a:latin typeface="+mn-lt"/>
              </a:rPr>
              <a:t>are used to explain your code, and may help you when you edit the source code at a later date. Comments are ignored by browsers.</a:t>
            </a:r>
          </a:p>
          <a:p>
            <a:pPr>
              <a:buNone/>
            </a:pPr>
            <a:r>
              <a:rPr lang="en-US" sz="2000" dirty="0" smtClean="0">
                <a:latin typeface="+mn-lt"/>
              </a:rPr>
              <a:t>	A </a:t>
            </a:r>
            <a:r>
              <a:rPr lang="en-US" sz="2000" dirty="0">
                <a:latin typeface="+mn-lt"/>
              </a:rPr>
              <a:t>CSS comment begins with "/*", and ends with "*/", like this:</a:t>
            </a:r>
          </a:p>
          <a:p>
            <a:pPr>
              <a:buNone/>
            </a:pPr>
            <a:r>
              <a:rPr lang="en-US" sz="2000" dirty="0">
                <a:latin typeface="+mn-lt"/>
              </a:rPr>
              <a:t>/*This is a comment*/</a:t>
            </a:r>
            <a:br>
              <a:rPr lang="en-US" sz="2000" dirty="0">
                <a:latin typeface="+mn-lt"/>
              </a:rPr>
            </a:br>
            <a:r>
              <a:rPr lang="en-US" sz="2000" dirty="0">
                <a:latin typeface="+mn-lt"/>
              </a:rPr>
              <a:t>p</a:t>
            </a:r>
            <a:br>
              <a:rPr lang="en-US" sz="2000" dirty="0">
                <a:latin typeface="+mn-lt"/>
              </a:rPr>
            </a:br>
            <a:r>
              <a:rPr lang="en-US" sz="2000" dirty="0">
                <a:latin typeface="+mn-lt"/>
              </a:rPr>
              <a:t>{</a:t>
            </a:r>
            <a:br>
              <a:rPr lang="en-US" sz="2000" dirty="0">
                <a:latin typeface="+mn-lt"/>
              </a:rPr>
            </a:br>
            <a:r>
              <a:rPr lang="en-US" sz="2000" dirty="0">
                <a:latin typeface="+mn-lt"/>
              </a:rPr>
              <a:t>text-</a:t>
            </a:r>
            <a:r>
              <a:rPr lang="en-US" sz="2000" dirty="0" err="1">
                <a:latin typeface="+mn-lt"/>
              </a:rPr>
              <a:t>align:center</a:t>
            </a:r>
            <a:r>
              <a:rPr lang="en-US" sz="2000" dirty="0">
                <a:latin typeface="+mn-lt"/>
              </a:rPr>
              <a:t>;</a:t>
            </a:r>
            <a:br>
              <a:rPr lang="en-US" sz="2000" dirty="0">
                <a:latin typeface="+mn-lt"/>
              </a:rPr>
            </a:br>
            <a:r>
              <a:rPr lang="en-US" sz="2000" dirty="0">
                <a:latin typeface="+mn-lt"/>
              </a:rPr>
              <a:t>/*This is another comment*/</a:t>
            </a:r>
            <a:br>
              <a:rPr lang="en-US" sz="2000" dirty="0">
                <a:latin typeface="+mn-lt"/>
              </a:rPr>
            </a:br>
            <a:r>
              <a:rPr lang="en-US" sz="2000" dirty="0" err="1">
                <a:latin typeface="+mn-lt"/>
              </a:rPr>
              <a:t>color:black</a:t>
            </a:r>
            <a:r>
              <a:rPr lang="en-US" sz="2000" dirty="0">
                <a:latin typeface="+mn-lt"/>
              </a:rPr>
              <a:t>;</a:t>
            </a:r>
            <a:br>
              <a:rPr lang="en-US" sz="2000" dirty="0">
                <a:latin typeface="+mn-lt"/>
              </a:rPr>
            </a:br>
            <a:r>
              <a:rPr lang="en-US" sz="2000" dirty="0">
                <a:latin typeface="+mn-lt"/>
              </a:rPr>
              <a:t>font-</a:t>
            </a:r>
            <a:r>
              <a:rPr lang="en-US" sz="2000" dirty="0" err="1">
                <a:latin typeface="+mn-lt"/>
              </a:rPr>
              <a:t>family:arial</a:t>
            </a:r>
            <a:r>
              <a:rPr lang="en-US" sz="2000" dirty="0">
                <a:latin typeface="+mn-lt"/>
              </a:rPr>
              <a:t>;</a:t>
            </a:r>
            <a:br>
              <a:rPr lang="en-US" sz="2000" dirty="0">
                <a:latin typeface="+mn-lt"/>
              </a:rPr>
            </a:br>
            <a:r>
              <a:rPr lang="en-US" sz="2000" dirty="0">
                <a:latin typeface="+mn-lt"/>
              </a:rPr>
              <a:t>}</a:t>
            </a:r>
          </a:p>
          <a:p>
            <a:endParaRPr lang="en-US" sz="2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85801"/>
            <a:ext cx="6798734" cy="762000"/>
          </a:xfrm>
        </p:spPr>
        <p:txBody>
          <a:bodyPr>
            <a:normAutofit/>
          </a:bodyPr>
          <a:lstStyle/>
          <a:p>
            <a:r>
              <a:rPr lang="en-US" sz="2000" b="1" dirty="0">
                <a:latin typeface="+mn-lt"/>
              </a:rPr>
              <a:t>CSS Id and Class</a:t>
            </a:r>
            <a:br>
              <a:rPr lang="en-US" sz="2000" b="1" dirty="0">
                <a:latin typeface="+mn-lt"/>
              </a:rPr>
            </a:br>
            <a:endParaRPr lang="en-US" sz="2000" b="1" dirty="0">
              <a:latin typeface="+mn-lt"/>
            </a:endParaRPr>
          </a:p>
        </p:txBody>
      </p:sp>
      <p:sp>
        <p:nvSpPr>
          <p:cNvPr id="3" name="Content Placeholder 2"/>
          <p:cNvSpPr>
            <a:spLocks noGrp="1"/>
          </p:cNvSpPr>
          <p:nvPr>
            <p:ph idx="1"/>
          </p:nvPr>
        </p:nvSpPr>
        <p:spPr>
          <a:xfrm>
            <a:off x="457200" y="1447802"/>
            <a:ext cx="8229600" cy="4678362"/>
          </a:xfrm>
        </p:spPr>
        <p:txBody>
          <a:bodyPr>
            <a:normAutofit fontScale="92500" lnSpcReduction="20000"/>
          </a:bodyPr>
          <a:lstStyle/>
          <a:p>
            <a:r>
              <a:rPr lang="en-US" sz="2000" b="1" dirty="0">
                <a:latin typeface="+mn-lt"/>
              </a:rPr>
              <a:t>The id and class Selectors</a:t>
            </a:r>
          </a:p>
          <a:p>
            <a:pPr>
              <a:buNone/>
            </a:pPr>
            <a:r>
              <a:rPr lang="en-US" sz="2000" dirty="0" smtClean="0">
                <a:latin typeface="+mn-lt"/>
              </a:rPr>
              <a:t>	In </a:t>
            </a:r>
            <a:r>
              <a:rPr lang="en-US" sz="2000" dirty="0">
                <a:latin typeface="+mn-lt"/>
              </a:rPr>
              <a:t>addition to setting a style for a HTML element, CSS allows you to specify your own selectors called "id" and "class".</a:t>
            </a:r>
          </a:p>
          <a:p>
            <a:pPr>
              <a:buNone/>
            </a:pPr>
            <a:r>
              <a:rPr lang="en-US" sz="2000" b="1" dirty="0">
                <a:latin typeface="+mn-lt"/>
              </a:rPr>
              <a:t>The id Selector</a:t>
            </a:r>
          </a:p>
          <a:p>
            <a:pPr>
              <a:buNone/>
            </a:pPr>
            <a:r>
              <a:rPr lang="en-US" sz="2000" dirty="0">
                <a:latin typeface="+mn-lt"/>
              </a:rPr>
              <a:t>The id selector is used to specify a style for a single, unique element.</a:t>
            </a:r>
          </a:p>
          <a:p>
            <a:pPr>
              <a:buNone/>
            </a:pPr>
            <a:r>
              <a:rPr lang="en-US" sz="2000" dirty="0">
                <a:latin typeface="+mn-lt"/>
              </a:rPr>
              <a:t>The id selector uses the id attribute of the HTML element, and is defined with a "#".</a:t>
            </a:r>
          </a:p>
          <a:p>
            <a:pPr>
              <a:buNone/>
            </a:pPr>
            <a:r>
              <a:rPr lang="en-US" sz="2000" dirty="0">
                <a:latin typeface="+mn-lt"/>
              </a:rPr>
              <a:t>The style rule below will be applied to the element with id="para1":</a:t>
            </a:r>
          </a:p>
          <a:p>
            <a:pPr>
              <a:buNone/>
            </a:pPr>
            <a:r>
              <a:rPr lang="en-US" sz="2000" dirty="0" smtClean="0">
                <a:latin typeface="+mn-lt"/>
              </a:rPr>
              <a:t>Example:</a:t>
            </a:r>
            <a:endParaRPr lang="en-US" sz="2000" dirty="0">
              <a:latin typeface="+mn-lt"/>
            </a:endParaRPr>
          </a:p>
          <a:p>
            <a:pPr>
              <a:buNone/>
            </a:pPr>
            <a:r>
              <a:rPr lang="en-US" sz="2000" dirty="0">
                <a:latin typeface="+mn-lt"/>
              </a:rPr>
              <a:t>#para1</a:t>
            </a:r>
            <a:br>
              <a:rPr lang="en-US" sz="2000" dirty="0">
                <a:latin typeface="+mn-lt"/>
              </a:rPr>
            </a:br>
            <a:r>
              <a:rPr lang="en-US" sz="2000" dirty="0">
                <a:latin typeface="+mn-lt"/>
              </a:rPr>
              <a:t>{</a:t>
            </a:r>
            <a:br>
              <a:rPr lang="en-US" sz="2000" dirty="0">
                <a:latin typeface="+mn-lt"/>
              </a:rPr>
            </a:br>
            <a:r>
              <a:rPr lang="en-US" sz="2000" dirty="0">
                <a:latin typeface="+mn-lt"/>
              </a:rPr>
              <a:t>text-</a:t>
            </a:r>
            <a:r>
              <a:rPr lang="en-US" sz="2000" dirty="0" err="1">
                <a:latin typeface="+mn-lt"/>
              </a:rPr>
              <a:t>align:center</a:t>
            </a:r>
            <a:r>
              <a:rPr lang="en-US" sz="2000" dirty="0">
                <a:latin typeface="+mn-lt"/>
              </a:rPr>
              <a:t>;</a:t>
            </a:r>
            <a:br>
              <a:rPr lang="en-US" sz="2000" dirty="0">
                <a:latin typeface="+mn-lt"/>
              </a:rPr>
            </a:br>
            <a:r>
              <a:rPr lang="en-US" sz="2000" dirty="0" err="1">
                <a:latin typeface="+mn-lt"/>
              </a:rPr>
              <a:t>color:red</a:t>
            </a:r>
            <a:r>
              <a:rPr lang="en-US" sz="2000" dirty="0">
                <a:latin typeface="+mn-lt"/>
              </a:rPr>
              <a:t>;</a:t>
            </a:r>
            <a:br>
              <a:rPr lang="en-US" sz="2000" dirty="0">
                <a:latin typeface="+mn-lt"/>
              </a:rPr>
            </a:br>
            <a:r>
              <a:rPr lang="en-US" sz="2000" dirty="0" smtClean="0">
                <a:latin typeface="+mn-lt"/>
              </a:rPr>
              <a:t>}</a:t>
            </a:r>
          </a:p>
          <a:p>
            <a:pPr>
              <a:buNone/>
            </a:pPr>
            <a:r>
              <a:rPr lang="en-US" sz="2000" b="1" dirty="0" smtClean="0">
                <a:latin typeface="+mn-lt"/>
              </a:rPr>
              <a:t>Note: </a:t>
            </a:r>
            <a:r>
              <a:rPr lang="en-US" sz="2000" b="1" dirty="0">
                <a:latin typeface="+mn-lt"/>
              </a:rPr>
              <a:t>Do NOT start an ID name with a number!</a:t>
            </a:r>
          </a:p>
          <a:p>
            <a:endParaRPr lang="en-US" sz="2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842"/>
            <a:ext cx="8229600" cy="472758"/>
          </a:xfrm>
        </p:spPr>
        <p:txBody>
          <a:bodyPr>
            <a:normAutofit/>
          </a:bodyPr>
          <a:lstStyle/>
          <a:p>
            <a:r>
              <a:rPr lang="en-US" sz="2000" b="1" dirty="0" smtClean="0">
                <a:latin typeface="+mn-lt"/>
              </a:rPr>
              <a:t>CSS Id and Class</a:t>
            </a:r>
            <a:endParaRPr lang="en-US" sz="2000" b="1" dirty="0">
              <a:latin typeface="+mn-lt"/>
            </a:endParaRPr>
          </a:p>
        </p:txBody>
      </p:sp>
      <p:sp>
        <p:nvSpPr>
          <p:cNvPr id="3" name="Content Placeholder 2"/>
          <p:cNvSpPr>
            <a:spLocks noGrp="1"/>
          </p:cNvSpPr>
          <p:nvPr>
            <p:ph idx="1"/>
          </p:nvPr>
        </p:nvSpPr>
        <p:spPr>
          <a:xfrm>
            <a:off x="381000" y="990600"/>
            <a:ext cx="8229600" cy="4953000"/>
          </a:xfrm>
        </p:spPr>
        <p:txBody>
          <a:bodyPr>
            <a:normAutofit fontScale="85000" lnSpcReduction="10000"/>
          </a:bodyPr>
          <a:lstStyle/>
          <a:p>
            <a:r>
              <a:rPr lang="en-US" sz="2100" b="1" dirty="0">
                <a:latin typeface="+mn-lt"/>
              </a:rPr>
              <a:t>The class Selector</a:t>
            </a:r>
          </a:p>
          <a:p>
            <a:r>
              <a:rPr lang="en-US" sz="2100" dirty="0" smtClean="0">
                <a:latin typeface="+mn-lt"/>
              </a:rPr>
              <a:t>	The </a:t>
            </a:r>
            <a:r>
              <a:rPr lang="en-US" sz="2100" dirty="0">
                <a:latin typeface="+mn-lt"/>
              </a:rPr>
              <a:t>class selector is used to specify a style for a group of elements. Unlike the id selector, the class selector is most often used on several elements.</a:t>
            </a:r>
          </a:p>
          <a:p>
            <a:r>
              <a:rPr lang="en-US" sz="2100" dirty="0">
                <a:latin typeface="+mn-lt"/>
              </a:rPr>
              <a:t>This allows you to set a particular style for many HTML elements with the same class.</a:t>
            </a:r>
          </a:p>
          <a:p>
            <a:r>
              <a:rPr lang="en-US" sz="2100" dirty="0">
                <a:latin typeface="+mn-lt"/>
              </a:rPr>
              <a:t>The class selector uses the HTML class attribute, and is defined with a "."</a:t>
            </a:r>
          </a:p>
          <a:p>
            <a:r>
              <a:rPr lang="en-US" sz="2100" dirty="0">
                <a:latin typeface="+mn-lt"/>
              </a:rPr>
              <a:t>In the example below, all HTML elements with class="center" will be center-aligned:</a:t>
            </a:r>
          </a:p>
          <a:p>
            <a:r>
              <a:rPr lang="en-US" sz="2100" dirty="0">
                <a:latin typeface="+mn-lt"/>
              </a:rPr>
              <a:t>Example</a:t>
            </a:r>
          </a:p>
          <a:p>
            <a:pPr marL="0" indent="0">
              <a:buNone/>
            </a:pPr>
            <a:r>
              <a:rPr lang="en-US" sz="2100" dirty="0" smtClean="0">
                <a:latin typeface="+mn-lt"/>
              </a:rPr>
              <a:t>	</a:t>
            </a:r>
            <a:r>
              <a:rPr lang="en-US" sz="2100" b="1" dirty="0" smtClean="0">
                <a:latin typeface="+mn-lt"/>
              </a:rPr>
              <a:t>.</a:t>
            </a:r>
            <a:r>
              <a:rPr lang="en-US" sz="2100" b="1" dirty="0">
                <a:latin typeface="+mn-lt"/>
              </a:rPr>
              <a:t>center {</a:t>
            </a:r>
            <a:r>
              <a:rPr lang="en-US" sz="2100" b="1" dirty="0" err="1">
                <a:latin typeface="+mn-lt"/>
              </a:rPr>
              <a:t>text-align:center</a:t>
            </a:r>
            <a:r>
              <a:rPr lang="en-US" sz="2100" b="1" dirty="0" smtClean="0">
                <a:latin typeface="+mn-lt"/>
              </a:rPr>
              <a:t>;}</a:t>
            </a:r>
          </a:p>
          <a:p>
            <a:r>
              <a:rPr lang="en-US" sz="2100" dirty="0">
                <a:latin typeface="+mn-lt"/>
              </a:rPr>
              <a:t>You can also specify that only specific HTML elements should be affected by a class.</a:t>
            </a:r>
          </a:p>
          <a:p>
            <a:r>
              <a:rPr lang="en-US" sz="2100" dirty="0">
                <a:latin typeface="+mn-lt"/>
              </a:rPr>
              <a:t>In the example below, all p elements with class="center" will be center-aligned:</a:t>
            </a:r>
          </a:p>
          <a:p>
            <a:pPr>
              <a:buNone/>
            </a:pPr>
            <a:r>
              <a:rPr lang="en-US" sz="2100" dirty="0" smtClean="0">
                <a:latin typeface="+mn-lt"/>
              </a:rPr>
              <a:t>Example:</a:t>
            </a:r>
            <a:endParaRPr lang="en-US" sz="2100" dirty="0">
              <a:latin typeface="+mn-lt"/>
            </a:endParaRPr>
          </a:p>
          <a:p>
            <a:pPr>
              <a:buNone/>
            </a:pPr>
            <a:r>
              <a:rPr lang="en-US" sz="2100" b="1" dirty="0" err="1">
                <a:latin typeface="+mn-lt"/>
              </a:rPr>
              <a:t>p.center</a:t>
            </a:r>
            <a:r>
              <a:rPr lang="en-US" sz="2100" b="1" dirty="0">
                <a:latin typeface="+mn-lt"/>
              </a:rPr>
              <a:t> {text-</a:t>
            </a:r>
            <a:r>
              <a:rPr lang="en-US" sz="2100" b="1" dirty="0" err="1">
                <a:latin typeface="+mn-lt"/>
              </a:rPr>
              <a:t>align:center</a:t>
            </a:r>
            <a:r>
              <a:rPr lang="en-US" sz="2100" b="1" dirty="0">
                <a:latin typeface="+mn-lt"/>
              </a:rPr>
              <a:t>;}</a:t>
            </a:r>
          </a:p>
          <a:p>
            <a:pPr>
              <a:buNone/>
            </a:pPr>
            <a:r>
              <a:rPr lang="en-US" sz="2100" dirty="0" smtClean="0">
                <a:latin typeface="+mn-lt"/>
              </a:rPr>
              <a:t>Note: </a:t>
            </a:r>
            <a:r>
              <a:rPr lang="en-US" sz="2100" dirty="0">
                <a:latin typeface="+mn-lt"/>
              </a:rPr>
              <a:t>Do </a:t>
            </a:r>
            <a:r>
              <a:rPr lang="en-US" sz="2100" b="1" dirty="0">
                <a:latin typeface="+mn-lt"/>
              </a:rPr>
              <a:t>NOT</a:t>
            </a:r>
            <a:r>
              <a:rPr lang="en-US" sz="2100" dirty="0">
                <a:latin typeface="+mn-lt"/>
              </a:rPr>
              <a:t> start a class name with a number!</a:t>
            </a:r>
          </a:p>
          <a:p>
            <a:endParaRPr lang="en-US" sz="20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rmAutofit/>
          </a:bodyPr>
          <a:lstStyle/>
          <a:p>
            <a:r>
              <a:rPr lang="en-US" sz="2400" b="1" dirty="0" smtClean="0">
                <a:latin typeface="+mn-lt"/>
              </a:rPr>
              <a:t>Insert CSS</a:t>
            </a:r>
            <a:endParaRPr lang="en-US" sz="2400" b="1" dirty="0">
              <a:latin typeface="+mn-lt"/>
            </a:endParaRPr>
          </a:p>
        </p:txBody>
      </p:sp>
      <p:sp>
        <p:nvSpPr>
          <p:cNvPr id="3" name="Content Placeholder 2"/>
          <p:cNvSpPr>
            <a:spLocks noGrp="1"/>
          </p:cNvSpPr>
          <p:nvPr>
            <p:ph idx="1"/>
          </p:nvPr>
        </p:nvSpPr>
        <p:spPr>
          <a:xfrm>
            <a:off x="457200" y="1011382"/>
            <a:ext cx="8153400" cy="5465618"/>
          </a:xfrm>
        </p:spPr>
        <p:txBody>
          <a:bodyPr>
            <a:normAutofit fontScale="77500" lnSpcReduction="20000"/>
          </a:bodyPr>
          <a:lstStyle/>
          <a:p>
            <a:r>
              <a:rPr lang="en-US" sz="2000" dirty="0" smtClean="0">
                <a:latin typeface="+mn-lt"/>
              </a:rPr>
              <a:t>There </a:t>
            </a:r>
            <a:r>
              <a:rPr lang="en-US" sz="2000" dirty="0">
                <a:latin typeface="+mn-lt"/>
              </a:rPr>
              <a:t>are three ways of inserting a style sheet:</a:t>
            </a:r>
          </a:p>
          <a:p>
            <a:pPr>
              <a:buNone/>
            </a:pPr>
            <a:r>
              <a:rPr lang="en-US" sz="2000" dirty="0">
                <a:latin typeface="+mn-lt"/>
              </a:rPr>
              <a:t>External style sheet</a:t>
            </a:r>
          </a:p>
          <a:p>
            <a:pPr>
              <a:buNone/>
            </a:pPr>
            <a:r>
              <a:rPr lang="en-US" sz="2000" dirty="0">
                <a:latin typeface="+mn-lt"/>
              </a:rPr>
              <a:t>Internal style sheet</a:t>
            </a:r>
          </a:p>
          <a:p>
            <a:pPr>
              <a:buNone/>
            </a:pPr>
            <a:r>
              <a:rPr lang="en-US" sz="2000" dirty="0">
                <a:latin typeface="+mn-lt"/>
              </a:rPr>
              <a:t>Inline style</a:t>
            </a:r>
          </a:p>
          <a:p>
            <a:r>
              <a:rPr lang="en-US" sz="2000" b="1" dirty="0">
                <a:latin typeface="+mn-lt"/>
              </a:rPr>
              <a:t>External Style Sheet</a:t>
            </a:r>
          </a:p>
          <a:p>
            <a:pPr>
              <a:buNone/>
            </a:pPr>
            <a:r>
              <a:rPr lang="en-US" sz="2000" dirty="0" smtClean="0">
                <a:latin typeface="+mn-lt"/>
              </a:rPr>
              <a:t>	An </a:t>
            </a:r>
            <a:r>
              <a:rPr lang="en-US" sz="2000" dirty="0">
                <a:latin typeface="+mn-lt"/>
              </a:rPr>
              <a:t>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a:buNone/>
            </a:pPr>
            <a:r>
              <a:rPr lang="en-US" sz="2000" dirty="0">
                <a:latin typeface="+mn-lt"/>
              </a:rPr>
              <a:t>&lt;head&gt;</a:t>
            </a:r>
            <a:br>
              <a:rPr lang="en-US" sz="2000" dirty="0">
                <a:latin typeface="+mn-lt"/>
              </a:rPr>
            </a:br>
            <a:r>
              <a:rPr lang="en-US" sz="2000" dirty="0">
                <a:latin typeface="+mn-lt"/>
              </a:rPr>
              <a:t>&lt;link </a:t>
            </a:r>
            <a:r>
              <a:rPr lang="en-US" sz="2000" dirty="0" err="1">
                <a:latin typeface="+mn-lt"/>
              </a:rPr>
              <a:t>rel</a:t>
            </a:r>
            <a:r>
              <a:rPr lang="en-US" sz="2000" dirty="0">
                <a:latin typeface="+mn-lt"/>
              </a:rPr>
              <a:t>="</a:t>
            </a:r>
            <a:r>
              <a:rPr lang="en-US" sz="2000" dirty="0" err="1">
                <a:latin typeface="+mn-lt"/>
              </a:rPr>
              <a:t>stylesheet</a:t>
            </a:r>
            <a:r>
              <a:rPr lang="en-US" sz="2000" dirty="0">
                <a:latin typeface="+mn-lt"/>
              </a:rPr>
              <a:t>" type="text/</a:t>
            </a:r>
            <a:r>
              <a:rPr lang="en-US" sz="2000" dirty="0" err="1">
                <a:latin typeface="+mn-lt"/>
              </a:rPr>
              <a:t>css</a:t>
            </a:r>
            <a:r>
              <a:rPr lang="en-US" sz="2000" dirty="0">
                <a:latin typeface="+mn-lt"/>
              </a:rPr>
              <a:t>" </a:t>
            </a:r>
            <a:r>
              <a:rPr lang="en-US" sz="2000" dirty="0" err="1">
                <a:latin typeface="+mn-lt"/>
              </a:rPr>
              <a:t>href</a:t>
            </a:r>
            <a:r>
              <a:rPr lang="en-US" sz="2000" dirty="0">
                <a:latin typeface="+mn-lt"/>
              </a:rPr>
              <a:t>="mystyle.css"&gt;</a:t>
            </a:r>
            <a:br>
              <a:rPr lang="en-US" sz="2000" dirty="0">
                <a:latin typeface="+mn-lt"/>
              </a:rPr>
            </a:br>
            <a:r>
              <a:rPr lang="en-US" sz="2000" dirty="0">
                <a:latin typeface="+mn-lt"/>
              </a:rPr>
              <a:t>&lt;/head&gt;</a:t>
            </a:r>
          </a:p>
          <a:p>
            <a:pPr>
              <a:buNone/>
            </a:pPr>
            <a:r>
              <a:rPr lang="en-US" sz="2000" dirty="0" smtClean="0">
                <a:latin typeface="+mn-lt"/>
              </a:rPr>
              <a:t>	An </a:t>
            </a:r>
            <a:r>
              <a:rPr lang="en-US" sz="2000" dirty="0">
                <a:latin typeface="+mn-lt"/>
              </a:rPr>
              <a:t>external style sheet can be written in any text editor. The file should not contain any html tags. Your style sheet should be saved with a .</a:t>
            </a:r>
            <a:r>
              <a:rPr lang="en-US" sz="2000" dirty="0" err="1">
                <a:latin typeface="+mn-lt"/>
              </a:rPr>
              <a:t>css</a:t>
            </a:r>
            <a:r>
              <a:rPr lang="en-US" sz="2000" dirty="0">
                <a:latin typeface="+mn-lt"/>
              </a:rPr>
              <a:t> extension. An example of a style sheet file is shown below:</a:t>
            </a:r>
          </a:p>
          <a:p>
            <a:pPr>
              <a:buNone/>
            </a:pPr>
            <a:r>
              <a:rPr lang="en-US" sz="2000" dirty="0">
                <a:latin typeface="+mn-lt"/>
              </a:rPr>
              <a:t>hr {</a:t>
            </a:r>
            <a:r>
              <a:rPr lang="en-US" sz="2000" dirty="0" err="1">
                <a:latin typeface="+mn-lt"/>
              </a:rPr>
              <a:t>color:sienna</a:t>
            </a:r>
            <a:r>
              <a:rPr lang="en-US" sz="2000" dirty="0">
                <a:latin typeface="+mn-lt"/>
              </a:rPr>
              <a:t>;}</a:t>
            </a:r>
            <a:br>
              <a:rPr lang="en-US" sz="2000" dirty="0">
                <a:latin typeface="+mn-lt"/>
              </a:rPr>
            </a:br>
            <a:r>
              <a:rPr lang="en-US" sz="2000" dirty="0">
                <a:latin typeface="+mn-lt"/>
              </a:rPr>
              <a:t>p {margin-left:20px;}</a:t>
            </a:r>
            <a:br>
              <a:rPr lang="en-US" sz="2000" dirty="0">
                <a:latin typeface="+mn-lt"/>
              </a:rPr>
            </a:br>
            <a:r>
              <a:rPr lang="en-US" sz="2000" dirty="0">
                <a:latin typeface="+mn-lt"/>
              </a:rPr>
              <a:t>body {background-</a:t>
            </a:r>
            <a:r>
              <a:rPr lang="en-US" sz="2000" dirty="0" err="1">
                <a:latin typeface="+mn-lt"/>
              </a:rPr>
              <a:t>image:url</a:t>
            </a:r>
            <a:r>
              <a:rPr lang="en-US" sz="2000" dirty="0">
                <a:latin typeface="+mn-lt"/>
              </a:rPr>
              <a:t>("images/back40.gif");}</a:t>
            </a:r>
          </a:p>
          <a:p>
            <a:pPr>
              <a:buNone/>
            </a:pPr>
            <a:r>
              <a:rPr lang="en-US" sz="2000" dirty="0" smtClean="0">
                <a:latin typeface="+mn-lt"/>
              </a:rPr>
              <a:t/>
            </a:r>
            <a:br>
              <a:rPr lang="en-US" sz="2000" dirty="0" smtClean="0">
                <a:latin typeface="+mn-lt"/>
              </a:rPr>
            </a:br>
            <a:r>
              <a:rPr lang="en-US" sz="2000" b="1" dirty="0">
                <a:latin typeface="+mn-lt"/>
              </a:rPr>
              <a:t>Do not add a space between the property value and the unit </a:t>
            </a:r>
            <a:endParaRPr lang="en-US" sz="2000" b="1" dirty="0" smtClean="0">
              <a:latin typeface="+mn-lt"/>
            </a:endParaRPr>
          </a:p>
          <a:p>
            <a:pPr>
              <a:buNone/>
            </a:pPr>
            <a:r>
              <a:rPr lang="en-US" sz="2000" b="1" dirty="0" smtClean="0">
                <a:latin typeface="+mn-lt"/>
              </a:rPr>
              <a:t>     (</a:t>
            </a:r>
            <a:r>
              <a:rPr lang="en-US" sz="2000" b="1" dirty="0">
                <a:latin typeface="+mn-lt"/>
              </a:rPr>
              <a:t>such as margin-left:20 </a:t>
            </a:r>
            <a:r>
              <a:rPr lang="en-US" sz="2000" b="1" dirty="0" err="1">
                <a:latin typeface="+mn-lt"/>
              </a:rPr>
              <a:t>px</a:t>
            </a:r>
            <a:r>
              <a:rPr lang="en-US" sz="2000" b="1" dirty="0">
                <a:latin typeface="+mn-lt"/>
              </a:rPr>
              <a:t>). The correct way is: margin-left:20px</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218</TotalTime>
  <Words>270</Words>
  <Application>Microsoft Office PowerPoint</Application>
  <PresentationFormat>On-screen Show (4:3)</PresentationFormat>
  <Paragraphs>101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Garamond</vt:lpstr>
      <vt:lpstr>Organic</vt:lpstr>
      <vt:lpstr> (Cascading Style Sheets) </vt:lpstr>
      <vt:lpstr>Introduction to Cascading Style Sheet (CSS)</vt:lpstr>
      <vt:lpstr>PowerPoint Presentation</vt:lpstr>
      <vt:lpstr>PowerPoint Presentation</vt:lpstr>
      <vt:lpstr>CSS essentials</vt:lpstr>
      <vt:lpstr>CSS essentials</vt:lpstr>
      <vt:lpstr>CSS Id and Class </vt:lpstr>
      <vt:lpstr>CSS Id and Class</vt:lpstr>
      <vt:lpstr>Insert CSS</vt:lpstr>
      <vt:lpstr>PowerPoint Presentation</vt:lpstr>
      <vt:lpstr>PowerPoint Presentation</vt:lpstr>
      <vt:lpstr>PowerPoint Presentation</vt:lpstr>
    </vt:vector>
  </TitlesOfParts>
  <Company>cica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dc:creator>cha</dc:creator>
  <cp:lastModifiedBy>f1cmpica-1</cp:lastModifiedBy>
  <cp:revision>207</cp:revision>
  <dcterms:created xsi:type="dcterms:W3CDTF">2013-12-04T08:19:30Z</dcterms:created>
  <dcterms:modified xsi:type="dcterms:W3CDTF">2018-01-19T08:51:07Z</dcterms:modified>
</cp:coreProperties>
</file>