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63" r:id="rId8"/>
    <p:sldId id="258" r:id="rId9"/>
    <p:sldId id="264" r:id="rId10"/>
    <p:sldId id="266" r:id="rId11"/>
    <p:sldId id="267" r:id="rId12"/>
    <p:sldId id="272" r:id="rId13"/>
    <p:sldId id="268" r:id="rId14"/>
    <p:sldId id="269" r:id="rId15"/>
    <p:sldId id="270" r:id="rId16"/>
    <p:sldId id="273" r:id="rId17"/>
    <p:sldId id="271"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B656B2-A30D-41A8-A5A8-C6277FC10F4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656B2-A30D-41A8-A5A8-C6277FC10F4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656B2-A30D-41A8-A5A8-C6277FC10F4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656B2-A30D-41A8-A5A8-C6277FC10F4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656B2-A30D-41A8-A5A8-C6277FC10F4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B656B2-A30D-41A8-A5A8-C6277FC10F4F}"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B656B2-A30D-41A8-A5A8-C6277FC10F4F}"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B656B2-A30D-41A8-A5A8-C6277FC10F4F}"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656B2-A30D-41A8-A5A8-C6277FC10F4F}"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656B2-A30D-41A8-A5A8-C6277FC10F4F}"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A263D-B27C-49E1-95ED-8E79F57F46B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EB656B2-A30D-41A8-A5A8-C6277FC10F4F}" type="datetimeFigureOut">
              <a:rPr lang="en-US" smtClean="0"/>
              <a:t>1/24/2018</a:t>
            </a:fld>
            <a:endParaRPr lang="en-US"/>
          </a:p>
        </p:txBody>
      </p:sp>
      <p:sp>
        <p:nvSpPr>
          <p:cNvPr id="9" name="Slide Number Placeholder 8"/>
          <p:cNvSpPr>
            <a:spLocks noGrp="1"/>
          </p:cNvSpPr>
          <p:nvPr>
            <p:ph type="sldNum" sz="quarter" idx="11"/>
          </p:nvPr>
        </p:nvSpPr>
        <p:spPr/>
        <p:txBody>
          <a:bodyPr/>
          <a:lstStyle/>
          <a:p>
            <a:fld id="{956A263D-B27C-49E1-95ED-8E79F57F46B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56A263D-B27C-49E1-95ED-8E79F57F46B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EB656B2-A30D-41A8-A5A8-C6277FC10F4F}" type="datetimeFigureOut">
              <a:rPr lang="en-US" smtClean="0"/>
              <a:t>1/24/2018</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Security</a:t>
            </a:r>
            <a:endParaRPr lang="en-US" dirty="0"/>
          </a:p>
        </p:txBody>
      </p:sp>
      <p:sp>
        <p:nvSpPr>
          <p:cNvPr id="3" name="Subtitle 2"/>
          <p:cNvSpPr>
            <a:spLocks noGrp="1"/>
          </p:cNvSpPr>
          <p:nvPr>
            <p:ph type="subTitle" idx="1"/>
          </p:nvPr>
        </p:nvSpPr>
        <p:spPr>
          <a:xfrm>
            <a:off x="4343400" y="5715000"/>
            <a:ext cx="4419600" cy="609600"/>
          </a:xfrm>
        </p:spPr>
        <p:txBody>
          <a:bodyPr>
            <a:normAutofit/>
          </a:bodyPr>
          <a:lstStyle/>
          <a:p>
            <a:r>
              <a:rPr lang="en-US" dirty="0" smtClean="0"/>
              <a:t>Prepared By: </a:t>
            </a:r>
            <a:r>
              <a:rPr lang="en-US" dirty="0" err="1" smtClean="0"/>
              <a:t>Amrin</a:t>
            </a:r>
            <a:r>
              <a:rPr lang="en-US" dirty="0" smtClean="0"/>
              <a:t> Shaikh</a:t>
            </a:r>
            <a:endParaRPr lang="en-US" dirty="0"/>
          </a:p>
        </p:txBody>
      </p:sp>
    </p:spTree>
    <p:extLst>
      <p:ext uri="{BB962C8B-B14F-4D97-AF65-F5344CB8AC3E}">
        <p14:creationId xmlns:p14="http://schemas.microsoft.com/office/powerpoint/2010/main" val="2327201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Limitation &amp; Syntax </a:t>
            </a:r>
            <a:r>
              <a:rPr lang="en-IN" dirty="0"/>
              <a:t>of Materialized </a:t>
            </a:r>
            <a:r>
              <a:rPr lang="en-IN" dirty="0" smtClean="0"/>
              <a:t>View</a:t>
            </a:r>
            <a:endParaRPr lang="en-US" dirty="0"/>
          </a:p>
        </p:txBody>
      </p:sp>
      <p:sp>
        <p:nvSpPr>
          <p:cNvPr id="3" name="Content Placeholder 2"/>
          <p:cNvSpPr>
            <a:spLocks noGrp="1"/>
          </p:cNvSpPr>
          <p:nvPr>
            <p:ph idx="1"/>
          </p:nvPr>
        </p:nvSpPr>
        <p:spPr/>
        <p:txBody>
          <a:bodyPr vert="horz" lIns="91440" tIns="45720" rIns="91440" bIns="45720" rtlCol="0">
            <a:normAutofit/>
          </a:bodyPr>
          <a:lstStyle/>
          <a:p>
            <a:pPr>
              <a:buFont typeface="Wingdings" panose="05000000000000000000" pitchFamily="2" charset="2"/>
              <a:buChar char="Ø"/>
            </a:pPr>
            <a:r>
              <a:rPr lang="en-IN" sz="2000" dirty="0"/>
              <a:t>Support for incremental refresh is limited. </a:t>
            </a:r>
            <a:endParaRPr lang="en-US" sz="2000" dirty="0"/>
          </a:p>
          <a:p>
            <a:pPr>
              <a:buFont typeface="Wingdings" panose="05000000000000000000" pitchFamily="2" charset="2"/>
              <a:buChar char="Ø"/>
            </a:pPr>
            <a:r>
              <a:rPr lang="en-IN" sz="2000" b="1" dirty="0" smtClean="0"/>
              <a:t>Syntax</a:t>
            </a:r>
          </a:p>
          <a:p>
            <a:pPr marL="914400" indent="0">
              <a:buNone/>
            </a:pPr>
            <a:r>
              <a:rPr lang="en-IN" sz="2000" dirty="0"/>
              <a:t>CREATE MATERIALIZED VIEW view-name</a:t>
            </a:r>
            <a:endParaRPr lang="en-US" sz="2000" dirty="0"/>
          </a:p>
          <a:p>
            <a:pPr marL="914400" indent="0">
              <a:buNone/>
            </a:pPr>
            <a:r>
              <a:rPr lang="en-IN" sz="2000" dirty="0" smtClean="0"/>
              <a:t>	BUILD </a:t>
            </a:r>
            <a:r>
              <a:rPr lang="en-IN" sz="2000" dirty="0"/>
              <a:t>[IMMEDIATE | DEFERRED]</a:t>
            </a:r>
            <a:endParaRPr lang="en-US" sz="2000" dirty="0"/>
          </a:p>
          <a:p>
            <a:pPr marL="914400" indent="0">
              <a:buNone/>
            </a:pPr>
            <a:r>
              <a:rPr lang="en-IN" sz="2000" dirty="0" smtClean="0"/>
              <a:t>	REFRESH </a:t>
            </a:r>
            <a:r>
              <a:rPr lang="en-IN" sz="2000" dirty="0"/>
              <a:t>[FAST | COMPLETE | FORCE ]</a:t>
            </a:r>
            <a:endParaRPr lang="en-US" sz="2000" dirty="0"/>
          </a:p>
          <a:p>
            <a:pPr marL="914400" indent="0">
              <a:buNone/>
            </a:pPr>
            <a:r>
              <a:rPr lang="en-IN" sz="2000" dirty="0" smtClean="0"/>
              <a:t>	ON </a:t>
            </a:r>
            <a:r>
              <a:rPr lang="en-IN" sz="2000" dirty="0"/>
              <a:t>[COMMIT | DEMAND ]</a:t>
            </a:r>
            <a:endParaRPr lang="en-US" sz="2000" dirty="0"/>
          </a:p>
          <a:p>
            <a:pPr marL="914400" indent="0">
              <a:buNone/>
            </a:pPr>
            <a:r>
              <a:rPr lang="en-IN" sz="2000" dirty="0" smtClean="0"/>
              <a:t>	[[</a:t>
            </a:r>
            <a:r>
              <a:rPr lang="en-IN" sz="2000" dirty="0"/>
              <a:t>ENABLE | DISABLE] QUERY REWRITE]</a:t>
            </a:r>
            <a:endParaRPr lang="en-US" sz="2000" dirty="0"/>
          </a:p>
          <a:p>
            <a:pPr marL="914400" indent="0">
              <a:buNone/>
            </a:pPr>
            <a:r>
              <a:rPr lang="en-IN" sz="2000" dirty="0" smtClean="0"/>
              <a:t>	[</a:t>
            </a:r>
            <a:r>
              <a:rPr lang="en-IN" sz="2000" dirty="0"/>
              <a:t>ON PREBUILT TABLE</a:t>
            </a:r>
            <a:r>
              <a:rPr lang="en-IN" sz="2000" dirty="0" smtClean="0"/>
              <a:t>]</a:t>
            </a:r>
          </a:p>
          <a:p>
            <a:pPr marL="1828800" indent="0">
              <a:buNone/>
            </a:pPr>
            <a:r>
              <a:rPr lang="en-IN" sz="2000" dirty="0"/>
              <a:t>AS</a:t>
            </a:r>
            <a:endParaRPr lang="en-US" sz="2000" dirty="0"/>
          </a:p>
          <a:p>
            <a:pPr marL="1828800" indent="0">
              <a:buNone/>
            </a:pPr>
            <a:r>
              <a:rPr lang="en-IN" sz="2000" dirty="0"/>
              <a:t>SELECT </a:t>
            </a:r>
            <a:r>
              <a:rPr lang="en-IN" sz="2000" dirty="0" smtClean="0"/>
              <a:t>...;</a:t>
            </a:r>
            <a:endParaRPr lang="en-US" sz="2000" dirty="0"/>
          </a:p>
        </p:txBody>
      </p:sp>
    </p:spTree>
    <p:extLst>
      <p:ext uri="{BB962C8B-B14F-4D97-AF65-F5344CB8AC3E}">
        <p14:creationId xmlns:p14="http://schemas.microsoft.com/office/powerpoint/2010/main" val="4142179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vert="horz" lIns="91440" tIns="45720" rIns="91440" bIns="45720" rtlCol="0">
            <a:normAutofit fontScale="92500" lnSpcReduction="20000"/>
          </a:bodyPr>
          <a:lstStyle/>
          <a:p>
            <a:pPr algn="just">
              <a:buFont typeface="Wingdings" panose="05000000000000000000" pitchFamily="2" charset="2"/>
              <a:buChar char="Ø"/>
            </a:pPr>
            <a:r>
              <a:rPr lang="en-IN" sz="2000" dirty="0"/>
              <a:t>The BUILD clause options are shown below.</a:t>
            </a:r>
            <a:endParaRPr lang="en-US" sz="2000" dirty="0"/>
          </a:p>
          <a:p>
            <a:pPr marL="0" lvl="0" indent="0" algn="just">
              <a:buNone/>
            </a:pPr>
            <a:r>
              <a:rPr lang="en-IN" sz="2000" dirty="0" smtClean="0"/>
              <a:t>	</a:t>
            </a:r>
            <a:r>
              <a:rPr lang="en-IN" sz="2000" b="1" dirty="0" smtClean="0"/>
              <a:t>IMMEDIATE </a:t>
            </a:r>
            <a:r>
              <a:rPr lang="en-IN" sz="2000" b="1" dirty="0"/>
              <a:t>: </a:t>
            </a:r>
            <a:r>
              <a:rPr lang="en-IN" sz="2000" dirty="0"/>
              <a:t>The materialized view is populated immediately.</a:t>
            </a:r>
            <a:endParaRPr lang="en-US" sz="2000" dirty="0"/>
          </a:p>
          <a:p>
            <a:pPr marL="914400" lvl="0" indent="-914400" algn="just">
              <a:buNone/>
            </a:pPr>
            <a:r>
              <a:rPr lang="en-IN" sz="2000" dirty="0" smtClean="0"/>
              <a:t>	</a:t>
            </a:r>
            <a:r>
              <a:rPr lang="en-IN" sz="2000" b="1" dirty="0" smtClean="0"/>
              <a:t>DEFERRED </a:t>
            </a:r>
            <a:r>
              <a:rPr lang="en-IN" sz="2000" b="1" dirty="0"/>
              <a:t>: </a:t>
            </a:r>
            <a:r>
              <a:rPr lang="en-IN" sz="2000" dirty="0"/>
              <a:t>The materialized view is populated on the first requested refresh.</a:t>
            </a:r>
            <a:endParaRPr lang="en-US" sz="2000" dirty="0"/>
          </a:p>
          <a:p>
            <a:pPr algn="just">
              <a:buFont typeface="Wingdings" panose="05000000000000000000" pitchFamily="2" charset="2"/>
              <a:buChar char="Ø"/>
            </a:pPr>
            <a:r>
              <a:rPr lang="en-IN" sz="2000" dirty="0"/>
              <a:t>The following refresh types are available.</a:t>
            </a:r>
            <a:endParaRPr lang="en-US" sz="2000" dirty="0"/>
          </a:p>
          <a:p>
            <a:pPr marL="914400" lvl="0" indent="0" algn="just">
              <a:buNone/>
            </a:pPr>
            <a:r>
              <a:rPr lang="en-IN" sz="2000" b="1" dirty="0"/>
              <a:t>FAST : </a:t>
            </a:r>
            <a:r>
              <a:rPr lang="en-IN" sz="2000" dirty="0"/>
              <a:t>A fast refresh is attempted. If materialized view logs are not present against the source tables in advance, the creation fails.</a:t>
            </a:r>
            <a:endParaRPr lang="en-US" sz="2000" dirty="0"/>
          </a:p>
          <a:p>
            <a:pPr marL="914400" lvl="0" indent="0" algn="just">
              <a:buNone/>
            </a:pPr>
            <a:r>
              <a:rPr lang="en-IN" sz="2000" b="1" dirty="0"/>
              <a:t>COMPLETE : </a:t>
            </a:r>
            <a:r>
              <a:rPr lang="en-IN" sz="2000" dirty="0"/>
              <a:t>The table segment supporting the materialized view is truncated and repopulated completely using the associated query.</a:t>
            </a:r>
            <a:endParaRPr lang="en-US" sz="2000" dirty="0"/>
          </a:p>
          <a:p>
            <a:pPr marL="914400" lvl="0" indent="0" algn="just">
              <a:buNone/>
            </a:pPr>
            <a:r>
              <a:rPr lang="en-IN" sz="2000" b="1" dirty="0"/>
              <a:t>FORCE : </a:t>
            </a:r>
            <a:r>
              <a:rPr lang="en-IN" sz="2000" dirty="0"/>
              <a:t>A fast refresh is attempted. If one is not possible a complete refresh is performed.</a:t>
            </a:r>
            <a:endParaRPr lang="en-US" sz="2000" dirty="0"/>
          </a:p>
          <a:p>
            <a:pPr algn="just">
              <a:buFont typeface="Wingdings" panose="05000000000000000000" pitchFamily="2" charset="2"/>
              <a:buChar char="Ø"/>
            </a:pPr>
            <a:r>
              <a:rPr lang="en-IN" sz="2000" dirty="0"/>
              <a:t>A refresh can be triggered in one of two ways.</a:t>
            </a:r>
            <a:endParaRPr lang="en-US" sz="2000" dirty="0"/>
          </a:p>
          <a:p>
            <a:pPr marL="914400" lvl="0" indent="0" algn="just">
              <a:buNone/>
            </a:pPr>
            <a:r>
              <a:rPr lang="en-IN" sz="2000" b="1" dirty="0"/>
              <a:t>ON COMMIT : </a:t>
            </a:r>
            <a:r>
              <a:rPr lang="en-IN" sz="2000" dirty="0"/>
              <a:t>The refresh is triggered by a committed data change in one of the dependent tables.</a:t>
            </a:r>
            <a:endParaRPr lang="en-US" sz="2000" dirty="0"/>
          </a:p>
          <a:p>
            <a:pPr marL="914400" lvl="0" indent="0" algn="just">
              <a:buNone/>
            </a:pPr>
            <a:r>
              <a:rPr lang="en-IN" sz="2000" b="1" dirty="0"/>
              <a:t>ON DEMAND : </a:t>
            </a:r>
            <a:r>
              <a:rPr lang="en-IN" sz="2000" dirty="0"/>
              <a:t>The refresh is initiated by a manual request or a scheduled </a:t>
            </a:r>
            <a:r>
              <a:rPr lang="en-IN" sz="2000" dirty="0" smtClean="0"/>
              <a:t>task.</a:t>
            </a:r>
            <a:endParaRPr lang="en-US" sz="2000" dirty="0"/>
          </a:p>
          <a:p>
            <a:pPr lvl="0" algn="just">
              <a:buFont typeface="Wingdings" panose="05000000000000000000" pitchFamily="2" charset="2"/>
              <a:buChar char="Ø"/>
            </a:pPr>
            <a:r>
              <a:rPr lang="en-IN" sz="2000" dirty="0" smtClean="0"/>
              <a:t>The </a:t>
            </a:r>
            <a:r>
              <a:rPr lang="en-IN" sz="2000" b="1" dirty="0"/>
              <a:t>QUERY REWRITE </a:t>
            </a:r>
            <a:r>
              <a:rPr lang="en-IN" sz="2000" dirty="0"/>
              <a:t>clause tells the optimizer if the materialized view should be consider for query rewrite operations. </a:t>
            </a:r>
            <a:endParaRPr lang="en-US" sz="2000" dirty="0"/>
          </a:p>
          <a:p>
            <a:pPr algn="just">
              <a:buFont typeface="Wingdings" panose="05000000000000000000" pitchFamily="2" charset="2"/>
              <a:buChar char="Ø"/>
            </a:pPr>
            <a:r>
              <a:rPr lang="en-IN" sz="2000" dirty="0"/>
              <a:t>The </a:t>
            </a:r>
            <a:r>
              <a:rPr lang="en-IN" sz="2000" b="1" dirty="0"/>
              <a:t>ON PREBUILT TABLE </a:t>
            </a:r>
            <a:r>
              <a:rPr lang="en-IN" sz="2000" dirty="0"/>
              <a:t>clause tells the database to use an existing table segment, which must have the same name as the materialized view and support the same column structure as the query</a:t>
            </a:r>
            <a:endParaRPr lang="en-US" sz="2000" dirty="0"/>
          </a:p>
        </p:txBody>
      </p:sp>
    </p:spTree>
    <p:extLst>
      <p:ext uri="{BB962C8B-B14F-4D97-AF65-F5344CB8AC3E}">
        <p14:creationId xmlns:p14="http://schemas.microsoft.com/office/powerpoint/2010/main" val="796420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Create materialized </a:t>
            </a:r>
            <a:r>
              <a:rPr lang="en-IN" dirty="0" smtClean="0"/>
              <a:t>view</a:t>
            </a:r>
            <a:endParaRPr lang="en-US" dirty="0"/>
          </a:p>
        </p:txBody>
      </p:sp>
      <p:sp>
        <p:nvSpPr>
          <p:cNvPr id="3" name="Content Placeholder 2"/>
          <p:cNvSpPr>
            <a:spLocks noGrp="1"/>
          </p:cNvSpPr>
          <p:nvPr>
            <p:ph idx="1"/>
          </p:nvPr>
        </p:nvSpPr>
        <p:spPr/>
        <p:txBody>
          <a:bodyPr vert="horz" lIns="91440" tIns="45720" rIns="91440" bIns="45720" rtlCol="0">
            <a:normAutofit/>
          </a:bodyPr>
          <a:lstStyle/>
          <a:p>
            <a:pPr algn="just">
              <a:buFont typeface="Wingdings" panose="05000000000000000000" pitchFamily="2" charset="2"/>
              <a:buChar char="Ø"/>
            </a:pPr>
            <a:r>
              <a:rPr lang="en-IN" sz="2000" dirty="0" smtClean="0"/>
              <a:t>Example:</a:t>
            </a:r>
          </a:p>
          <a:p>
            <a:pPr marL="0" indent="0" algn="just">
              <a:buNone/>
            </a:pPr>
            <a:endParaRPr lang="en-IN" sz="2000" dirty="0" smtClean="0"/>
          </a:p>
          <a:p>
            <a:pPr marL="0" indent="0" algn="just">
              <a:buNone/>
            </a:pPr>
            <a:r>
              <a:rPr lang="en-IN" sz="2000" dirty="0" smtClean="0"/>
              <a:t>create </a:t>
            </a:r>
            <a:r>
              <a:rPr lang="en-IN" sz="2000" dirty="0"/>
              <a:t>materialized view a_mv1 build immediate refresh fast on commit as select </a:t>
            </a:r>
            <a:r>
              <a:rPr lang="en-IN" sz="2000" dirty="0" err="1"/>
              <a:t>sid</a:t>
            </a:r>
            <a:r>
              <a:rPr lang="en-IN" sz="2000" dirty="0"/>
              <a:t> from </a:t>
            </a:r>
            <a:r>
              <a:rPr lang="en-IN" sz="2000" dirty="0" err="1"/>
              <a:t>a_student</a:t>
            </a:r>
            <a:r>
              <a:rPr lang="en-IN" sz="2000" dirty="0"/>
              <a:t>;</a:t>
            </a:r>
            <a:endParaRPr lang="en-US" sz="2000" dirty="0"/>
          </a:p>
          <a:p>
            <a:pPr marL="0" indent="0" algn="just">
              <a:buNone/>
            </a:pPr>
            <a:r>
              <a:rPr lang="en-IN" sz="2000" dirty="0" smtClean="0"/>
              <a:t>      </a:t>
            </a:r>
          </a:p>
          <a:p>
            <a:pPr marL="0" indent="0" algn="just">
              <a:buNone/>
            </a:pPr>
            <a:r>
              <a:rPr lang="en-IN" sz="2000" dirty="0"/>
              <a:t> </a:t>
            </a:r>
            <a:r>
              <a:rPr lang="en-IN" sz="2000" dirty="0" smtClean="0"/>
              <a:t>    Error: ORA-01031</a:t>
            </a:r>
            <a:r>
              <a:rPr lang="en-IN" sz="2000" dirty="0"/>
              <a:t>: insufficient </a:t>
            </a:r>
            <a:r>
              <a:rPr lang="en-IN" sz="2000" dirty="0">
                <a:solidFill>
                  <a:srgbClr val="FF0000"/>
                </a:solidFill>
              </a:rPr>
              <a:t>privileges</a:t>
            </a:r>
            <a:r>
              <a:rPr lang="en-IN" sz="2000" dirty="0"/>
              <a:t>, on </a:t>
            </a:r>
            <a:r>
              <a:rPr lang="en-IN" sz="2000" dirty="0" err="1" smtClean="0"/>
              <a:t>a_student</a:t>
            </a:r>
            <a:endParaRPr lang="en-IN" sz="2000" dirty="0" smtClean="0"/>
          </a:p>
          <a:p>
            <a:pPr marL="0" indent="0" algn="just">
              <a:buNone/>
            </a:pPr>
            <a:endParaRPr lang="en-IN" sz="2000" dirty="0" smtClean="0"/>
          </a:p>
          <a:p>
            <a:pPr marL="0" indent="0" algn="just">
              <a:buNone/>
            </a:pPr>
            <a:r>
              <a:rPr lang="en-IN" sz="2000" dirty="0"/>
              <a:t>It's easier to GRANT or REVOKE privileges to the users through a role rather than assigning a privilege directly to every user. If a role is identified by a password, then, when you GRANT or REVOKE privileges to the role, you definitely have to identify it with the password.</a:t>
            </a:r>
            <a:endParaRPr lang="en-US" sz="2000" dirty="0"/>
          </a:p>
          <a:p>
            <a:pPr marL="0" indent="0">
              <a:buNone/>
            </a:pPr>
            <a:endParaRPr lang="en-IN" sz="2000" dirty="0" smtClean="0"/>
          </a:p>
          <a:p>
            <a:pPr marL="0" indent="0">
              <a:buNone/>
            </a:pP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1896844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Authentication vs Authorization</a:t>
            </a:r>
            <a:endParaRPr lang="en-US" sz="4400" dirty="0"/>
          </a:p>
        </p:txBody>
      </p:sp>
      <p:graphicFrame>
        <p:nvGraphicFramePr>
          <p:cNvPr id="4" name="Table 3"/>
          <p:cNvGraphicFramePr>
            <a:graphicFrameLocks noGrp="1"/>
          </p:cNvGraphicFramePr>
          <p:nvPr>
            <p:extLst>
              <p:ext uri="{D42A27DB-BD31-4B8C-83A1-F6EECF244321}">
                <p14:modId xmlns:p14="http://schemas.microsoft.com/office/powerpoint/2010/main" val="2678443208"/>
              </p:ext>
            </p:extLst>
          </p:nvPr>
        </p:nvGraphicFramePr>
        <p:xfrm>
          <a:off x="609600" y="1447800"/>
          <a:ext cx="7620000" cy="5107013"/>
        </p:xfrm>
        <a:graphic>
          <a:graphicData uri="http://schemas.openxmlformats.org/drawingml/2006/table">
            <a:tbl>
              <a:tblPr firstRow="1" firstCol="1" bandRow="1">
                <a:tableStyleId>{5C22544A-7EE6-4342-B048-85BDC9FD1C3A}</a:tableStyleId>
              </a:tblPr>
              <a:tblGrid>
                <a:gridCol w="2819400"/>
                <a:gridCol w="4800600"/>
              </a:tblGrid>
              <a:tr h="278803">
                <a:tc>
                  <a:txBody>
                    <a:bodyPr/>
                    <a:lstStyle/>
                    <a:p>
                      <a:pPr marL="0" marR="0" algn="ctr">
                        <a:lnSpc>
                          <a:spcPct val="115000"/>
                        </a:lnSpc>
                        <a:spcBef>
                          <a:spcPts val="0"/>
                        </a:spcBef>
                        <a:spcAft>
                          <a:spcPts val="0"/>
                        </a:spcAft>
                      </a:pPr>
                      <a:r>
                        <a:rPr lang="en-IN" sz="1600" dirty="0">
                          <a:effectLst/>
                        </a:rPr>
                        <a:t>Authentication</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600" dirty="0">
                          <a:effectLst/>
                        </a:rPr>
                        <a:t>Authorization</a:t>
                      </a:r>
                      <a:endParaRPr lang="en-US" sz="1600" dirty="0">
                        <a:effectLst/>
                        <a:latin typeface="Calibri"/>
                        <a:ea typeface="Calibri"/>
                        <a:cs typeface="Times New Roman"/>
                      </a:endParaRPr>
                    </a:p>
                  </a:txBody>
                  <a:tcPr marL="68580" marR="68580" marT="0" marB="0"/>
                </a:tc>
              </a:tr>
              <a:tr h="642670">
                <a:tc>
                  <a:txBody>
                    <a:bodyPr/>
                    <a:lstStyle/>
                    <a:p>
                      <a:pPr marL="0" marR="0">
                        <a:lnSpc>
                          <a:spcPct val="115000"/>
                        </a:lnSpc>
                        <a:spcBef>
                          <a:spcPts val="0"/>
                        </a:spcBef>
                        <a:spcAft>
                          <a:spcPts val="0"/>
                        </a:spcAft>
                      </a:pPr>
                      <a:r>
                        <a:rPr lang="en-US" sz="1600" dirty="0">
                          <a:effectLst/>
                        </a:rPr>
                        <a:t>Authentication verifies who you are</a:t>
                      </a:r>
                      <a:endParaRPr lang="en-US" sz="1600" dirty="0">
                        <a:effectLst/>
                        <a:latin typeface="Calibri"/>
                        <a:ea typeface="Calibri"/>
                        <a:cs typeface="Times New Roman"/>
                      </a:endParaRPr>
                    </a:p>
                  </a:txBody>
                  <a:tcPr marL="68580" marR="68580" marT="0" marB="0"/>
                </a:tc>
                <a:tc>
                  <a:txBody>
                    <a:bodyPr/>
                    <a:lstStyle/>
                    <a:p>
                      <a:pPr marL="0" marR="0">
                        <a:lnSpc>
                          <a:spcPct val="130000"/>
                        </a:lnSpc>
                        <a:spcBef>
                          <a:spcPts val="0"/>
                        </a:spcBef>
                        <a:spcAft>
                          <a:spcPts val="0"/>
                        </a:spcAft>
                      </a:pPr>
                      <a:r>
                        <a:rPr lang="en-US" sz="1600" dirty="0">
                          <a:effectLst/>
                        </a:rPr>
                        <a:t>Authorization verifies what you are authorized to do.</a:t>
                      </a:r>
                      <a:endParaRPr lang="en-US" sz="1600" dirty="0">
                        <a:effectLst/>
                        <a:latin typeface="Calibri"/>
                        <a:ea typeface="Times New Roman"/>
                      </a:endParaRPr>
                    </a:p>
                  </a:txBody>
                  <a:tcPr marL="68580" marR="68580" marT="0" marB="0"/>
                </a:tc>
              </a:tr>
              <a:tr h="1463784">
                <a:tc>
                  <a:txBody>
                    <a:bodyPr/>
                    <a:lstStyle/>
                    <a:p>
                      <a:pPr marL="0" marR="0">
                        <a:lnSpc>
                          <a:spcPct val="115000"/>
                        </a:lnSpc>
                        <a:spcBef>
                          <a:spcPts val="0"/>
                        </a:spcBef>
                        <a:spcAft>
                          <a:spcPts val="0"/>
                        </a:spcAft>
                      </a:pPr>
                      <a:r>
                        <a:rPr lang="en-US" sz="1600">
                          <a:effectLst/>
                        </a:rPr>
                        <a:t>For example, you can login</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For example, you are allowed to login into your Unix server via </a:t>
                      </a:r>
                      <a:r>
                        <a:rPr lang="en-US" sz="1600" dirty="0" err="1">
                          <a:effectLst/>
                        </a:rPr>
                        <a:t>ssh</a:t>
                      </a:r>
                      <a:r>
                        <a:rPr lang="en-US" sz="1600">
                          <a:effectLst/>
                        </a:rPr>
                        <a:t> client, but you are not authorized to browser /data2 or any other file system.</a:t>
                      </a:r>
                      <a:endParaRPr lang="en-US" sz="1600">
                        <a:effectLst/>
                        <a:latin typeface="Calibri"/>
                        <a:ea typeface="Calibri"/>
                        <a:cs typeface="Times New Roman"/>
                      </a:endParaRPr>
                    </a:p>
                  </a:txBody>
                  <a:tcPr marL="68580" marR="68580" marT="0" marB="0"/>
                </a:tc>
              </a:tr>
              <a:tr h="575048">
                <a:tc>
                  <a:txBody>
                    <a:bodyPr/>
                    <a:lstStyle/>
                    <a:p>
                      <a:pPr marL="0" marR="0">
                        <a:lnSpc>
                          <a:spcPct val="115000"/>
                        </a:lnSpc>
                        <a:spcBef>
                          <a:spcPts val="0"/>
                        </a:spcBef>
                        <a:spcAft>
                          <a:spcPts val="0"/>
                        </a:spcAft>
                      </a:pPr>
                      <a:r>
                        <a:rPr lang="en-IN" sz="1600">
                          <a:effectLst/>
                        </a:rPr>
                        <a:t> </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Authorization occurs after successful authentication</a:t>
                      </a:r>
                      <a:endParaRPr lang="en-US" sz="1600">
                        <a:effectLst/>
                        <a:latin typeface="Calibri"/>
                        <a:ea typeface="Calibri"/>
                        <a:cs typeface="Times New Roman"/>
                      </a:endParaRPr>
                    </a:p>
                  </a:txBody>
                  <a:tcPr marL="68580" marR="68580" marT="0" marB="0"/>
                </a:tc>
              </a:tr>
              <a:tr h="1167539">
                <a:tc>
                  <a:txBody>
                    <a:bodyPr/>
                    <a:lstStyle/>
                    <a:p>
                      <a:pPr marL="0" marR="0">
                        <a:lnSpc>
                          <a:spcPct val="130000"/>
                        </a:lnSpc>
                        <a:spcBef>
                          <a:spcPts val="0"/>
                        </a:spcBef>
                        <a:spcAft>
                          <a:spcPts val="0"/>
                        </a:spcAft>
                      </a:pPr>
                      <a:r>
                        <a:rPr lang="en-IN" sz="1600">
                          <a:effectLst/>
                        </a:rPr>
                        <a:t> </a:t>
                      </a:r>
                      <a:endParaRPr lang="en-US" sz="1600">
                        <a:effectLst/>
                        <a:latin typeface="Calibri"/>
                        <a:ea typeface="Times New Roman"/>
                      </a:endParaRPr>
                    </a:p>
                  </a:txBody>
                  <a:tcPr marL="68580" marR="68580" marT="0" marB="0"/>
                </a:tc>
                <a:tc>
                  <a:txBody>
                    <a:bodyPr/>
                    <a:lstStyle/>
                    <a:p>
                      <a:pPr marL="0" marR="0">
                        <a:lnSpc>
                          <a:spcPct val="115000"/>
                        </a:lnSpc>
                        <a:spcBef>
                          <a:spcPts val="0"/>
                        </a:spcBef>
                        <a:spcAft>
                          <a:spcPts val="0"/>
                        </a:spcAft>
                      </a:pPr>
                      <a:r>
                        <a:rPr lang="en-US" sz="1600">
                          <a:effectLst/>
                        </a:rPr>
                        <a:t>Authorization can be controlled at file system level or using various application level configuration</a:t>
                      </a:r>
                      <a:endParaRPr lang="en-US" sz="1600">
                        <a:effectLst/>
                        <a:latin typeface="Calibri"/>
                        <a:ea typeface="Calibri"/>
                        <a:cs typeface="Times New Roman"/>
                      </a:endParaRPr>
                    </a:p>
                  </a:txBody>
                  <a:tcPr marL="68580" marR="68580" marT="0" marB="0"/>
                </a:tc>
              </a:tr>
              <a:tr h="977556">
                <a:tc>
                  <a:txBody>
                    <a:bodyPr/>
                    <a:lstStyle/>
                    <a:p>
                      <a:pPr marL="0" marR="0">
                        <a:lnSpc>
                          <a:spcPct val="130000"/>
                        </a:lnSpc>
                        <a:spcBef>
                          <a:spcPts val="0"/>
                        </a:spcBef>
                        <a:spcAft>
                          <a:spcPts val="0"/>
                        </a:spcAft>
                      </a:pPr>
                      <a:r>
                        <a:rPr lang="en-IN" sz="1600">
                          <a:effectLst/>
                        </a:rPr>
                        <a:t>Authentication: I am an employee of the company. Here is my ID badge.</a:t>
                      </a:r>
                      <a:endParaRPr lang="en-US" sz="1600">
                        <a:effectLst/>
                        <a:latin typeface="Calibri"/>
                        <a:ea typeface="Calibri"/>
                        <a:cs typeface="Times New Roman"/>
                      </a:endParaRPr>
                    </a:p>
                  </a:txBody>
                  <a:tcPr marL="68580" marR="68580" marT="0" marB="0"/>
                </a:tc>
                <a:tc>
                  <a:txBody>
                    <a:bodyPr/>
                    <a:lstStyle/>
                    <a:p>
                      <a:pPr marL="0" marR="0">
                        <a:lnSpc>
                          <a:spcPct val="130000"/>
                        </a:lnSpc>
                        <a:spcBef>
                          <a:spcPts val="0"/>
                        </a:spcBef>
                        <a:spcAft>
                          <a:spcPts val="0"/>
                        </a:spcAft>
                      </a:pPr>
                      <a:r>
                        <a:rPr lang="en-IN" sz="1600" dirty="0">
                          <a:effectLst/>
                        </a:rPr>
                        <a:t>Authorization: As an employee of the company, I am allowed entrance into the building.</a:t>
                      </a:r>
                      <a:endParaRPr lang="en-US" sz="1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118839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Encryption</a:t>
            </a:r>
            <a:endParaRPr lang="en-US" dirty="0"/>
          </a:p>
        </p:txBody>
      </p:sp>
      <p:sp>
        <p:nvSpPr>
          <p:cNvPr id="3" name="Content Placeholder 2"/>
          <p:cNvSpPr>
            <a:spLocks noGrp="1"/>
          </p:cNvSpPr>
          <p:nvPr>
            <p:ph idx="1"/>
          </p:nvPr>
        </p:nvSpPr>
        <p:spPr>
          <a:xfrm>
            <a:off x="457200" y="1600200"/>
            <a:ext cx="8229600" cy="5105400"/>
          </a:xfrm>
        </p:spPr>
        <p:txBody>
          <a:bodyPr vert="horz" lIns="91440" tIns="45720" rIns="91440" bIns="45720" rtlCol="0">
            <a:normAutofit/>
          </a:bodyPr>
          <a:lstStyle/>
          <a:p>
            <a:pPr algn="just">
              <a:buFont typeface="Wingdings" panose="05000000000000000000" pitchFamily="2" charset="2"/>
              <a:buChar char="Ø"/>
            </a:pPr>
            <a:r>
              <a:rPr lang="en-IN" sz="2000" dirty="0"/>
              <a:t>Data encryption is the act of changing electronic information into an unreadable state by using algorithms or ciphers.</a:t>
            </a:r>
            <a:endParaRPr lang="en-US" sz="2000" dirty="0"/>
          </a:p>
          <a:p>
            <a:pPr algn="just">
              <a:buFont typeface="Wingdings" panose="05000000000000000000" pitchFamily="2" charset="2"/>
              <a:buChar char="Ø"/>
            </a:pPr>
            <a:r>
              <a:rPr lang="en-IN" sz="2000" dirty="0"/>
              <a:t>Over time as the public has begun to enter and transmit personal, sensitive information over the internet, data encryption has become more widespread</a:t>
            </a:r>
            <a:endParaRPr lang="en-US" sz="2000" dirty="0"/>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2356110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685800"/>
            <a:ext cx="7315200" cy="5410200"/>
          </a:xfrm>
          <a:prstGeom prst="rect">
            <a:avLst/>
          </a:prstGeom>
        </p:spPr>
      </p:pic>
    </p:spTree>
    <p:extLst>
      <p:ext uri="{BB962C8B-B14F-4D97-AF65-F5344CB8AC3E}">
        <p14:creationId xmlns:p14="http://schemas.microsoft.com/office/powerpoint/2010/main" val="2038267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cipher</a:t>
            </a:r>
            <a:endParaRPr lang="en-US" dirty="0"/>
          </a:p>
        </p:txBody>
      </p:sp>
      <p:pic>
        <p:nvPicPr>
          <p:cNvPr id="4" name="Content Placeholder 3" descr="Capture.PNG"/>
          <p:cNvPicPr>
            <a:picLocks noGrp="1" noChangeAspect="1"/>
          </p:cNvPicPr>
          <p:nvPr>
            <p:ph idx="1"/>
          </p:nvPr>
        </p:nvPicPr>
        <p:blipFill>
          <a:blip r:embed="rId2" cstate="print"/>
          <a:stretch>
            <a:fillRect/>
          </a:stretch>
        </p:blipFill>
        <p:spPr>
          <a:xfrm>
            <a:off x="1752600" y="1447800"/>
            <a:ext cx="5763430" cy="1876687"/>
          </a:xfrm>
        </p:spPr>
      </p:pic>
      <p:graphicFrame>
        <p:nvGraphicFramePr>
          <p:cNvPr id="5" name="Table 4"/>
          <p:cNvGraphicFramePr>
            <a:graphicFrameLocks noGrp="1"/>
          </p:cNvGraphicFramePr>
          <p:nvPr/>
        </p:nvGraphicFramePr>
        <p:xfrm>
          <a:off x="1447800" y="3429000"/>
          <a:ext cx="7467600" cy="2377440"/>
        </p:xfrm>
        <a:graphic>
          <a:graphicData uri="http://schemas.openxmlformats.org/drawingml/2006/table">
            <a:tbl>
              <a:tblPr firstRow="1" bandRow="1">
                <a:tableStyleId>{5940675A-B579-460E-94D1-54222C63F5DA}</a:tableStyleId>
              </a:tblPr>
              <a:tblGrid>
                <a:gridCol w="1066800"/>
                <a:gridCol w="533400"/>
                <a:gridCol w="1905000"/>
                <a:gridCol w="838200"/>
                <a:gridCol w="1981200"/>
                <a:gridCol w="1143000"/>
              </a:tblGrid>
              <a:tr h="900839">
                <a:tc gridSpan="2">
                  <a:txBody>
                    <a:bodyPr/>
                    <a:lstStyle/>
                    <a:p>
                      <a:r>
                        <a:rPr lang="en-US" dirty="0" smtClean="0"/>
                        <a:t>Plain</a:t>
                      </a:r>
                      <a:r>
                        <a:rPr lang="en-US" baseline="0" dirty="0" smtClean="0"/>
                        <a:t> text</a:t>
                      </a:r>
                      <a:r>
                        <a:rPr lang="en-US" dirty="0" smtClean="0"/>
                        <a:t>: </a:t>
                      </a:r>
                      <a:r>
                        <a:rPr lang="en-US" dirty="0" smtClean="0">
                          <a:solidFill>
                            <a:srgbClr val="FF0000"/>
                          </a:solidFill>
                        </a:rPr>
                        <a:t>what</a:t>
                      </a:r>
                      <a:endParaRPr lang="en-US" dirty="0">
                        <a:solidFill>
                          <a:srgbClr val="FF0000"/>
                        </a:solidFill>
                      </a:endParaRPr>
                    </a:p>
                  </a:txBody>
                  <a:tcPr>
                    <a:solidFill>
                      <a:srgbClr val="FFC000"/>
                    </a:solidFill>
                  </a:tcPr>
                </a:tc>
                <a:tc hMerge="1">
                  <a:txBody>
                    <a:bodyPr/>
                    <a:lstStyle/>
                    <a:p>
                      <a:endParaRPr lang="en-US" dirty="0"/>
                    </a:p>
                  </a:txBody>
                  <a:tcPr/>
                </a:tc>
                <a:tc>
                  <a:txBody>
                    <a:bodyPr/>
                    <a:lstStyle/>
                    <a:p>
                      <a:r>
                        <a:rPr lang="en-US" dirty="0" smtClean="0"/>
                        <a:t>Key: </a:t>
                      </a:r>
                      <a:r>
                        <a:rPr lang="en-US" dirty="0" smtClean="0">
                          <a:solidFill>
                            <a:srgbClr val="FF0000"/>
                          </a:solidFill>
                        </a:rPr>
                        <a:t>20</a:t>
                      </a:r>
                    </a:p>
                    <a:p>
                      <a:r>
                        <a:rPr lang="en-US" dirty="0" smtClean="0">
                          <a:solidFill>
                            <a:schemeClr val="tx1"/>
                          </a:solidFill>
                        </a:rPr>
                        <a:t>Encryption</a:t>
                      </a:r>
                      <a:endParaRPr lang="en-US" dirty="0">
                        <a:solidFill>
                          <a:schemeClr val="tx1"/>
                        </a:solidFill>
                      </a:endParaRPr>
                    </a:p>
                  </a:txBody>
                  <a:tcPr>
                    <a:solidFill>
                      <a:srgbClr val="FFC000"/>
                    </a:solidFill>
                  </a:tcPr>
                </a:tc>
                <a:tc>
                  <a:txBody>
                    <a:bodyPr/>
                    <a:lstStyle/>
                    <a:p>
                      <a:r>
                        <a:rPr lang="en-US" dirty="0" smtClean="0"/>
                        <a:t>Cipher Text:</a:t>
                      </a:r>
                      <a:r>
                        <a:rPr lang="en-US" baseline="0" dirty="0" smtClean="0"/>
                        <a:t> </a:t>
                      </a:r>
                      <a:r>
                        <a:rPr lang="en-US" baseline="0" dirty="0" err="1" smtClean="0">
                          <a:solidFill>
                            <a:srgbClr val="FF0000"/>
                          </a:solidFill>
                        </a:rPr>
                        <a:t>qbun</a:t>
                      </a:r>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a:t>
                      </a:r>
                      <a:r>
                        <a:rPr lang="en-US" dirty="0" smtClean="0">
                          <a:solidFill>
                            <a:srgbClr val="FF0000"/>
                          </a:solidFill>
                        </a:rPr>
                        <a:t>20</a:t>
                      </a:r>
                    </a:p>
                    <a:p>
                      <a:r>
                        <a:rPr lang="en-US" dirty="0" smtClean="0"/>
                        <a:t>Decryption</a:t>
                      </a:r>
                      <a:endParaRPr lang="en-US"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Plain</a:t>
                      </a:r>
                      <a:r>
                        <a:rPr lang="en-US" baseline="0" dirty="0" smtClean="0"/>
                        <a:t> text</a:t>
                      </a:r>
                      <a:r>
                        <a:rPr lang="en-US" dirty="0" smtClean="0"/>
                        <a:t>: </a:t>
                      </a:r>
                      <a:r>
                        <a:rPr lang="en-US" dirty="0" smtClean="0">
                          <a:solidFill>
                            <a:srgbClr val="FF0000"/>
                          </a:solidFill>
                        </a:rPr>
                        <a:t>what</a:t>
                      </a:r>
                    </a:p>
                    <a:p>
                      <a:endParaRPr lang="en-US" dirty="0"/>
                    </a:p>
                  </a:txBody>
                  <a:tcPr>
                    <a:solidFill>
                      <a:srgbClr val="92D050"/>
                    </a:solidFill>
                  </a:tcPr>
                </a:tc>
              </a:tr>
              <a:tr h="365340">
                <a:tc>
                  <a:txBody>
                    <a:bodyPr/>
                    <a:lstStyle/>
                    <a:p>
                      <a:r>
                        <a:rPr lang="en-US" dirty="0" smtClean="0"/>
                        <a:t>PT:</a:t>
                      </a:r>
                      <a:r>
                        <a:rPr lang="en-US" baseline="0" dirty="0" smtClean="0"/>
                        <a:t>  </a:t>
                      </a:r>
                      <a:r>
                        <a:rPr lang="en-US" dirty="0" smtClean="0"/>
                        <a:t>w</a:t>
                      </a:r>
                      <a:endParaRPr lang="en-US" dirty="0"/>
                    </a:p>
                  </a:txBody>
                  <a:tcPr>
                    <a:solidFill>
                      <a:srgbClr val="FFC000"/>
                    </a:solidFill>
                  </a:tcPr>
                </a:tc>
                <a:tc>
                  <a:txBody>
                    <a:bodyPr/>
                    <a:lstStyle/>
                    <a:p>
                      <a:r>
                        <a:rPr lang="en-US" dirty="0" smtClean="0"/>
                        <a:t>22</a:t>
                      </a:r>
                      <a:endParaRPr lang="en-US" dirty="0"/>
                    </a:p>
                  </a:txBody>
                  <a:tcPr>
                    <a:solidFill>
                      <a:srgbClr val="FFC000"/>
                    </a:solidFill>
                  </a:tcPr>
                </a:tc>
                <a:tc>
                  <a:txBody>
                    <a:bodyPr/>
                    <a:lstStyle/>
                    <a:p>
                      <a:r>
                        <a:rPr lang="en-US" dirty="0" smtClean="0"/>
                        <a:t>22+20=42%26=16</a:t>
                      </a:r>
                      <a:endParaRPr lang="en-US" dirty="0"/>
                    </a:p>
                  </a:txBody>
                  <a:tcPr>
                    <a:solidFill>
                      <a:srgbClr val="FFC000"/>
                    </a:solidFill>
                  </a:tcPr>
                </a:tc>
                <a:tc>
                  <a:txBody>
                    <a:bodyPr/>
                    <a:lstStyle/>
                    <a:p>
                      <a:r>
                        <a:rPr lang="en-US" dirty="0" smtClean="0"/>
                        <a:t>CT: q</a:t>
                      </a:r>
                      <a:endParaRPr lang="en-US" dirty="0"/>
                    </a:p>
                  </a:txBody>
                  <a:tcPr/>
                </a:tc>
                <a:tc>
                  <a:txBody>
                    <a:bodyPr/>
                    <a:lstStyle/>
                    <a:p>
                      <a:r>
                        <a:rPr lang="en-US" dirty="0" smtClean="0"/>
                        <a:t>16-20=-4%26</a:t>
                      </a:r>
                      <a:r>
                        <a:rPr lang="en-US" baseline="0" dirty="0" smtClean="0"/>
                        <a:t> </a:t>
                      </a:r>
                      <a:r>
                        <a:rPr lang="en-US" dirty="0" smtClean="0"/>
                        <a:t>= 22</a:t>
                      </a:r>
                      <a:endParaRPr lang="en-US" dirty="0"/>
                    </a:p>
                  </a:txBody>
                  <a:tcPr>
                    <a:solidFill>
                      <a:srgbClr val="92D050"/>
                    </a:solidFill>
                  </a:tcPr>
                </a:tc>
                <a:tc>
                  <a:txBody>
                    <a:bodyPr/>
                    <a:lstStyle/>
                    <a:p>
                      <a:r>
                        <a:rPr lang="en-US" dirty="0" smtClean="0"/>
                        <a:t>PT:</a:t>
                      </a:r>
                      <a:r>
                        <a:rPr lang="en-US" baseline="0" dirty="0" smtClean="0"/>
                        <a:t>  </a:t>
                      </a:r>
                      <a:r>
                        <a:rPr lang="en-US" dirty="0" smtClean="0"/>
                        <a:t>w</a:t>
                      </a:r>
                      <a:endParaRPr lang="en-US" dirty="0"/>
                    </a:p>
                  </a:txBody>
                  <a:tcPr>
                    <a:solidFill>
                      <a:srgbClr val="92D050"/>
                    </a:solidFill>
                  </a:tcPr>
                </a:tc>
              </a:tr>
              <a:tr h="365340">
                <a:tc>
                  <a:txBody>
                    <a:bodyPr/>
                    <a:lstStyle/>
                    <a:p>
                      <a:r>
                        <a:rPr lang="en-US" dirty="0" smtClean="0"/>
                        <a:t>PT:  h</a:t>
                      </a:r>
                      <a:endParaRPr lang="en-US" dirty="0"/>
                    </a:p>
                  </a:txBody>
                  <a:tcPr>
                    <a:solidFill>
                      <a:srgbClr val="FFC000"/>
                    </a:solidFill>
                  </a:tcPr>
                </a:tc>
                <a:tc>
                  <a:txBody>
                    <a:bodyPr/>
                    <a:lstStyle/>
                    <a:p>
                      <a:r>
                        <a:rPr lang="en-US" dirty="0" smtClean="0"/>
                        <a:t>7</a:t>
                      </a:r>
                      <a:endParaRPr lang="en-US" dirty="0"/>
                    </a:p>
                  </a:txBody>
                  <a:tcPr>
                    <a:solidFill>
                      <a:srgbClr val="FFC000"/>
                    </a:solidFill>
                  </a:tcPr>
                </a:tc>
                <a:tc>
                  <a:txBody>
                    <a:bodyPr/>
                    <a:lstStyle/>
                    <a:p>
                      <a:r>
                        <a:rPr lang="en-US" dirty="0" smtClean="0"/>
                        <a:t>7+20=27%26=1</a:t>
                      </a:r>
                      <a:endParaRPr lang="en-US" dirty="0"/>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CT: b</a:t>
                      </a:r>
                    </a:p>
                  </a:txBody>
                  <a:tcPr/>
                </a:tc>
                <a:tc>
                  <a:txBody>
                    <a:bodyPr/>
                    <a:lstStyle/>
                    <a:p>
                      <a:r>
                        <a:rPr lang="en-US" dirty="0" smtClean="0"/>
                        <a:t>1-20=-19%26=7</a:t>
                      </a:r>
                      <a:endParaRPr lang="en-US" dirty="0"/>
                    </a:p>
                  </a:txBody>
                  <a:tcPr>
                    <a:solidFill>
                      <a:srgbClr val="92D050"/>
                    </a:solidFill>
                  </a:tcPr>
                </a:tc>
                <a:tc>
                  <a:txBody>
                    <a:bodyPr/>
                    <a:lstStyle/>
                    <a:p>
                      <a:r>
                        <a:rPr lang="en-US" dirty="0" smtClean="0"/>
                        <a:t>PT:  h</a:t>
                      </a:r>
                      <a:endParaRPr lang="en-US" dirty="0"/>
                    </a:p>
                  </a:txBody>
                  <a:tcPr>
                    <a:solidFill>
                      <a:srgbClr val="92D050"/>
                    </a:solidFill>
                  </a:tcPr>
                </a:tc>
              </a:tr>
              <a:tr h="365340">
                <a:tc>
                  <a:txBody>
                    <a:bodyPr/>
                    <a:lstStyle/>
                    <a:p>
                      <a:r>
                        <a:rPr lang="en-US" dirty="0" smtClean="0"/>
                        <a:t>PT:  a</a:t>
                      </a:r>
                      <a:endParaRPr lang="en-US" dirty="0"/>
                    </a:p>
                  </a:txBody>
                  <a:tcPr>
                    <a:solidFill>
                      <a:srgbClr val="FFC000"/>
                    </a:solidFill>
                  </a:tcPr>
                </a:tc>
                <a:tc>
                  <a:txBody>
                    <a:bodyPr/>
                    <a:lstStyle/>
                    <a:p>
                      <a:r>
                        <a:rPr lang="en-US" dirty="0" smtClean="0"/>
                        <a:t>0</a:t>
                      </a:r>
                      <a:endParaRPr lang="en-US" dirty="0"/>
                    </a:p>
                  </a:txBody>
                  <a:tcPr>
                    <a:solidFill>
                      <a:srgbClr val="FFC000"/>
                    </a:solidFill>
                  </a:tcPr>
                </a:tc>
                <a:tc>
                  <a:txBody>
                    <a:bodyPr/>
                    <a:lstStyle/>
                    <a:p>
                      <a:r>
                        <a:rPr lang="en-US" dirty="0" smtClean="0"/>
                        <a:t>0+20=20%26=20</a:t>
                      </a:r>
                      <a:endParaRPr lang="en-US" dirty="0"/>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CT: u</a:t>
                      </a:r>
                    </a:p>
                  </a:txBody>
                  <a:tcPr/>
                </a:tc>
                <a:tc>
                  <a:txBody>
                    <a:bodyPr/>
                    <a:lstStyle/>
                    <a:p>
                      <a:r>
                        <a:rPr lang="en-US" dirty="0" smtClean="0"/>
                        <a:t>20-20=0%26=0</a:t>
                      </a:r>
                      <a:endParaRPr lang="en-US" dirty="0"/>
                    </a:p>
                  </a:txBody>
                  <a:tcPr>
                    <a:solidFill>
                      <a:srgbClr val="92D050"/>
                    </a:solidFill>
                  </a:tcPr>
                </a:tc>
                <a:tc>
                  <a:txBody>
                    <a:bodyPr/>
                    <a:lstStyle/>
                    <a:p>
                      <a:r>
                        <a:rPr lang="en-US" dirty="0" smtClean="0"/>
                        <a:t>PT:  a</a:t>
                      </a:r>
                      <a:endParaRPr lang="en-US" dirty="0"/>
                    </a:p>
                  </a:txBody>
                  <a:tcPr>
                    <a:solidFill>
                      <a:srgbClr val="92D050"/>
                    </a:solidFill>
                  </a:tcPr>
                </a:tc>
              </a:tr>
              <a:tr h="365340">
                <a:tc>
                  <a:txBody>
                    <a:bodyPr/>
                    <a:lstStyle/>
                    <a:p>
                      <a:r>
                        <a:rPr lang="en-US" dirty="0" smtClean="0"/>
                        <a:t>PT:  t</a:t>
                      </a:r>
                      <a:endParaRPr lang="en-US" dirty="0"/>
                    </a:p>
                  </a:txBody>
                  <a:tcPr>
                    <a:solidFill>
                      <a:srgbClr val="FFC000"/>
                    </a:solidFill>
                  </a:tcPr>
                </a:tc>
                <a:tc>
                  <a:txBody>
                    <a:bodyPr/>
                    <a:lstStyle/>
                    <a:p>
                      <a:r>
                        <a:rPr lang="en-US" dirty="0" smtClean="0"/>
                        <a:t>19</a:t>
                      </a:r>
                      <a:endParaRPr lang="en-US" dirty="0"/>
                    </a:p>
                  </a:txBody>
                  <a:tcPr>
                    <a:solidFill>
                      <a:srgbClr val="FFC000"/>
                    </a:solidFill>
                  </a:tcPr>
                </a:tc>
                <a:tc>
                  <a:txBody>
                    <a:bodyPr/>
                    <a:lstStyle/>
                    <a:p>
                      <a:r>
                        <a:rPr lang="en-US" dirty="0" smtClean="0"/>
                        <a:t>19+20=39%26=13</a:t>
                      </a:r>
                      <a:endParaRPr lang="en-US" dirty="0"/>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CT: n</a:t>
                      </a:r>
                    </a:p>
                  </a:txBody>
                  <a:tcPr/>
                </a:tc>
                <a:tc>
                  <a:txBody>
                    <a:bodyPr/>
                    <a:lstStyle/>
                    <a:p>
                      <a:r>
                        <a:rPr lang="en-US" dirty="0" smtClean="0"/>
                        <a:t>13-20=-7%26=19</a:t>
                      </a:r>
                      <a:endParaRPr lang="en-US" dirty="0"/>
                    </a:p>
                  </a:txBody>
                  <a:tcPr>
                    <a:solidFill>
                      <a:srgbClr val="92D050"/>
                    </a:solidFill>
                  </a:tcPr>
                </a:tc>
                <a:tc>
                  <a:txBody>
                    <a:bodyPr/>
                    <a:lstStyle/>
                    <a:p>
                      <a:r>
                        <a:rPr lang="en-US" dirty="0" smtClean="0"/>
                        <a:t>PT:  t</a:t>
                      </a:r>
                      <a:endParaRPr lang="en-US" dirty="0"/>
                    </a:p>
                  </a:txBody>
                  <a:tcPr>
                    <a:solidFill>
                      <a:srgbClr val="92D050"/>
                    </a:solidFill>
                  </a:tcPr>
                </a:tc>
              </a:tr>
            </a:tbl>
          </a:graphicData>
        </a:graphic>
      </p:graphicFrame>
      <p:sp>
        <p:nvSpPr>
          <p:cNvPr id="6" name="TextBox 5"/>
          <p:cNvSpPr txBox="1"/>
          <p:nvPr/>
        </p:nvSpPr>
        <p:spPr>
          <a:xfrm>
            <a:off x="1447800" y="6096000"/>
            <a:ext cx="6400800" cy="646331"/>
          </a:xfrm>
          <a:prstGeom prst="rect">
            <a:avLst/>
          </a:prstGeom>
          <a:noFill/>
        </p:spPr>
        <p:txBody>
          <a:bodyPr wrap="square" rtlCol="0">
            <a:spAutoFit/>
          </a:bodyPr>
          <a:lstStyle/>
          <a:p>
            <a:r>
              <a:rPr lang="en-US" dirty="0" smtClean="0"/>
              <a:t>Also known as shift or </a:t>
            </a:r>
            <a:r>
              <a:rPr lang="en-US" dirty="0" err="1" smtClean="0"/>
              <a:t>caesar</a:t>
            </a:r>
            <a:r>
              <a:rPr lang="en-US" dirty="0" smtClean="0"/>
              <a:t> cipher</a:t>
            </a:r>
          </a:p>
          <a:p>
            <a:r>
              <a:rPr lang="en-US" dirty="0" smtClean="0"/>
              <a:t>Brute Force or statistical attacks are possible to </a:t>
            </a:r>
            <a:r>
              <a:rPr lang="en-US" dirty="0" err="1" smtClean="0"/>
              <a:t>cryptanalyse</a:t>
            </a:r>
            <a:endParaRPr lang="en-US" dirty="0"/>
          </a:p>
        </p:txBody>
      </p:sp>
    </p:spTree>
    <p:extLst>
      <p:ext uri="{BB962C8B-B14F-4D97-AF65-F5344CB8AC3E}">
        <p14:creationId xmlns:p14="http://schemas.microsoft.com/office/powerpoint/2010/main" val="2465949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2672" y="1600200"/>
            <a:ext cx="6649055" cy="4800600"/>
          </a:xfrm>
          <a:prstGeom prst="rect">
            <a:avLst/>
          </a:prstGeom>
        </p:spPr>
      </p:pic>
    </p:spTree>
    <p:extLst>
      <p:ext uri="{BB962C8B-B14F-4D97-AF65-F5344CB8AC3E}">
        <p14:creationId xmlns:p14="http://schemas.microsoft.com/office/powerpoint/2010/main" val="3826082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a:t>
            </a:r>
            <a:endParaRPr lang="en-US" dirty="0"/>
          </a:p>
        </p:txBody>
      </p:sp>
      <p:sp>
        <p:nvSpPr>
          <p:cNvPr id="3" name="Content Placeholder 2"/>
          <p:cNvSpPr>
            <a:spLocks noGrp="1"/>
          </p:cNvSpPr>
          <p:nvPr>
            <p:ph idx="1"/>
          </p:nvPr>
        </p:nvSpPr>
        <p:spPr/>
        <p:txBody>
          <a:bodyPr vert="horz" lIns="91440" tIns="45720" rIns="91440" bIns="45720" rtlCol="0">
            <a:normAutofit/>
          </a:bodyPr>
          <a:lstStyle/>
          <a:p>
            <a:pPr>
              <a:buFont typeface="Wingdings" panose="05000000000000000000" pitchFamily="2" charset="2"/>
              <a:buChar char="Ø"/>
            </a:pPr>
            <a:r>
              <a:rPr lang="en-US" sz="2000" dirty="0"/>
              <a:t>Let p = 11, q = 13</a:t>
            </a:r>
          </a:p>
          <a:p>
            <a:pPr>
              <a:buFont typeface="Wingdings" panose="05000000000000000000" pitchFamily="2" charset="2"/>
              <a:buChar char="Ø"/>
            </a:pPr>
            <a:r>
              <a:rPr lang="en-US" sz="2000" dirty="0"/>
              <a:t>n = </a:t>
            </a:r>
            <a:r>
              <a:rPr lang="en-US" sz="2000" dirty="0" err="1"/>
              <a:t>pq</a:t>
            </a:r>
            <a:r>
              <a:rPr lang="en-US" sz="2000" dirty="0"/>
              <a:t> = 143</a:t>
            </a:r>
          </a:p>
          <a:p>
            <a:pPr>
              <a:buFont typeface="Wingdings" panose="05000000000000000000" pitchFamily="2" charset="2"/>
              <a:buChar char="Ø"/>
            </a:pPr>
            <a:r>
              <a:rPr lang="en-US" sz="2000" dirty="0"/>
              <a:t>phi(n)= (p-1)(q-1) = 120  = 3 x 23 x 5</a:t>
            </a:r>
          </a:p>
          <a:p>
            <a:pPr>
              <a:buFont typeface="Wingdings" panose="05000000000000000000" pitchFamily="2" charset="2"/>
              <a:buChar char="Ø"/>
            </a:pPr>
            <a:r>
              <a:rPr lang="en-US" sz="2000" dirty="0"/>
              <a:t>Possible </a:t>
            </a:r>
            <a:r>
              <a:rPr lang="en-US" sz="2000" dirty="0" smtClean="0"/>
              <a:t>e: </a:t>
            </a:r>
            <a:r>
              <a:rPr lang="en-US" sz="2000" dirty="0"/>
              <a:t>7, 11, 13, 17, … (let’s use 7)</a:t>
            </a:r>
          </a:p>
          <a:p>
            <a:pPr>
              <a:buFont typeface="Wingdings" panose="05000000000000000000" pitchFamily="2" charset="2"/>
              <a:buChar char="Ø"/>
            </a:pPr>
            <a:r>
              <a:rPr lang="en-US" sz="2000" dirty="0"/>
              <a:t>Find </a:t>
            </a:r>
            <a:r>
              <a:rPr lang="en-US" sz="2000" dirty="0" smtClean="0"/>
              <a:t>d: 7*d </a:t>
            </a:r>
            <a:r>
              <a:rPr lang="en-US" sz="2000" dirty="0"/>
              <a:t>= 1(mod 120) = 103    e*d=1 mod phi(n)</a:t>
            </a:r>
          </a:p>
          <a:p>
            <a:pPr>
              <a:buFont typeface="Wingdings" panose="05000000000000000000" pitchFamily="2" charset="2"/>
              <a:buChar char="Ø"/>
            </a:pPr>
            <a:r>
              <a:rPr lang="en-US" sz="2000" dirty="0"/>
              <a:t>Public key: (7, 143)</a:t>
            </a:r>
          </a:p>
          <a:p>
            <a:pPr>
              <a:buFont typeface="Wingdings" panose="05000000000000000000" pitchFamily="2" charset="2"/>
              <a:buChar char="Ø"/>
            </a:pPr>
            <a:r>
              <a:rPr lang="en-US" sz="2000" dirty="0"/>
              <a:t>Private key: (103, 143) </a:t>
            </a:r>
            <a:endParaRPr lang="en-US" sz="2000" dirty="0" smtClean="0"/>
          </a:p>
          <a:p>
            <a:pPr>
              <a:buFont typeface="Wingdings" panose="05000000000000000000" pitchFamily="2" charset="2"/>
              <a:buChar char="Ø"/>
            </a:pPr>
            <a:r>
              <a:rPr lang="en-US" sz="2000" dirty="0" smtClean="0">
                <a:solidFill>
                  <a:srgbClr val="FF0000"/>
                </a:solidFill>
              </a:rPr>
              <a:t>Message=h=7</a:t>
            </a:r>
            <a:endParaRPr lang="en-US" sz="2000" dirty="0">
              <a:solidFill>
                <a:srgbClr val="FF0000"/>
              </a:solidFill>
            </a:endParaRPr>
          </a:p>
          <a:p>
            <a:pPr>
              <a:buFont typeface="Wingdings" panose="05000000000000000000" pitchFamily="2" charset="2"/>
              <a:buChar char="Ø"/>
            </a:pPr>
            <a:r>
              <a:rPr lang="en-US" sz="2000" dirty="0" err="1"/>
              <a:t>En</a:t>
            </a:r>
            <a:r>
              <a:rPr lang="en-US" sz="2000" dirty="0"/>
              <a:t>(42) = </a:t>
            </a:r>
            <a:r>
              <a:rPr lang="en-US" sz="2000" dirty="0" smtClean="0"/>
              <a:t>7^7 </a:t>
            </a:r>
            <a:r>
              <a:rPr lang="en-US" sz="2000" dirty="0"/>
              <a:t>(mod 143) = </a:t>
            </a:r>
            <a:r>
              <a:rPr lang="en-US" sz="2000" dirty="0">
                <a:solidFill>
                  <a:srgbClr val="FF0000"/>
                </a:solidFill>
              </a:rPr>
              <a:t>6</a:t>
            </a:r>
          </a:p>
          <a:p>
            <a:pPr>
              <a:buFont typeface="Wingdings" panose="05000000000000000000" pitchFamily="2" charset="2"/>
              <a:buChar char="Ø"/>
            </a:pPr>
            <a:r>
              <a:rPr lang="en-US" sz="2000" dirty="0"/>
              <a:t>De(81) = </a:t>
            </a:r>
            <a:r>
              <a:rPr lang="en-US" sz="2000" dirty="0" smtClean="0"/>
              <a:t>6^103(mod </a:t>
            </a:r>
            <a:r>
              <a:rPr lang="en-US" sz="2000" dirty="0"/>
              <a:t>143) = 7</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553198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7531" y="2967335"/>
            <a:ext cx="3860469" cy="923330"/>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125677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IN" dirty="0"/>
              <a:t>Views - What are views for? </a:t>
            </a:r>
            <a:r>
              <a:rPr lang="en-IN" dirty="0" smtClean="0"/>
              <a:t>View </a:t>
            </a:r>
            <a:r>
              <a:rPr lang="en-IN" dirty="0"/>
              <a:t>retrievals, View updates, Snapshots (a digression), Materialized view</a:t>
            </a:r>
            <a:r>
              <a:rPr lang="en-IN" dirty="0" smtClean="0"/>
              <a:t>.</a:t>
            </a:r>
          </a:p>
          <a:p>
            <a:pPr marL="514350" indent="-514350">
              <a:buFont typeface="+mj-lt"/>
              <a:buAutoNum type="arabicPeriod"/>
            </a:pPr>
            <a:r>
              <a:rPr lang="en-IN" dirty="0"/>
              <a:t>Security – Security and Authentication, authorization in SQL, Data encryption</a:t>
            </a:r>
            <a:endParaRPr lang="en-US" dirty="0"/>
          </a:p>
        </p:txBody>
      </p:sp>
    </p:spTree>
    <p:extLst>
      <p:ext uri="{BB962C8B-B14F-4D97-AF65-F5344CB8AC3E}">
        <p14:creationId xmlns:p14="http://schemas.microsoft.com/office/powerpoint/2010/main" val="1224308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000" dirty="0" smtClean="0"/>
              <a:t>Views are </a:t>
            </a:r>
            <a:r>
              <a:rPr lang="en-IN" sz="2000" dirty="0"/>
              <a:t>virtual only and run the query definition each time they are </a:t>
            </a:r>
            <a:r>
              <a:rPr lang="en-IN" sz="2000" dirty="0" smtClean="0"/>
              <a:t>accessed.</a:t>
            </a:r>
          </a:p>
          <a:p>
            <a:pPr algn="just">
              <a:buFont typeface="Wingdings" panose="05000000000000000000" pitchFamily="2" charset="2"/>
              <a:buChar char="Ø"/>
            </a:pPr>
            <a:r>
              <a:rPr lang="en-IN" sz="2000" dirty="0"/>
              <a:t>It is a logical view of your tables, with no data stored anywhere else</a:t>
            </a:r>
            <a:r>
              <a:rPr lang="en-IN" sz="2000" dirty="0" smtClean="0"/>
              <a:t>.</a:t>
            </a:r>
          </a:p>
          <a:p>
            <a:pPr algn="just">
              <a:buFont typeface="Wingdings" panose="05000000000000000000" pitchFamily="2" charset="2"/>
              <a:buChar char="Ø"/>
            </a:pPr>
            <a:r>
              <a:rPr lang="en-IN" sz="2000" dirty="0"/>
              <a:t>Views are essentially logical table-like structures populated on the fly by a given query. The results of a view query are not stored anywhere on disk and the </a:t>
            </a:r>
            <a:r>
              <a:rPr lang="en-IN" sz="2000" dirty="0" smtClean="0"/>
              <a:t>view </a:t>
            </a:r>
            <a:r>
              <a:rPr lang="en-IN" sz="2000" dirty="0"/>
              <a:t>is recreated every time the query is </a:t>
            </a:r>
            <a:r>
              <a:rPr lang="en-IN" sz="2000" dirty="0" smtClean="0"/>
              <a:t>executed</a:t>
            </a:r>
          </a:p>
          <a:p>
            <a:pPr algn="just">
              <a:buFont typeface="Wingdings" panose="05000000000000000000" pitchFamily="2" charset="2"/>
              <a:buChar char="Ø"/>
            </a:pPr>
            <a:r>
              <a:rPr lang="en-IN" sz="2000" dirty="0" smtClean="0"/>
              <a:t>Create view Syntax:</a:t>
            </a:r>
          </a:p>
          <a:p>
            <a:pPr marL="914400" indent="58738" algn="just">
              <a:buNone/>
            </a:pPr>
            <a:r>
              <a:rPr lang="en-US" sz="2000" dirty="0" smtClean="0"/>
              <a:t>CREATE  or replace VIEW </a:t>
            </a:r>
            <a:r>
              <a:rPr lang="en-US" sz="2000" dirty="0" err="1" smtClean="0"/>
              <a:t>view_name</a:t>
            </a:r>
            <a:r>
              <a:rPr lang="en-US" sz="2000" dirty="0" smtClean="0"/>
              <a:t> AS SELECT columns FROM table WHERE conditions;</a:t>
            </a:r>
          </a:p>
          <a:p>
            <a:pPr marL="914400" indent="58738" algn="just">
              <a:buNone/>
            </a:pPr>
            <a:endParaRPr lang="en-US" sz="2000" dirty="0"/>
          </a:p>
          <a:p>
            <a:pPr marL="914400" indent="58738" algn="just">
              <a:buNone/>
            </a:pPr>
            <a:r>
              <a:rPr lang="en-US" sz="2000" dirty="0" smtClean="0"/>
              <a:t>Example: </a:t>
            </a:r>
            <a:r>
              <a:rPr lang="en-IN" sz="2000" dirty="0" smtClean="0"/>
              <a:t>create </a:t>
            </a:r>
            <a:r>
              <a:rPr lang="en-IN" sz="2000" dirty="0"/>
              <a:t>view </a:t>
            </a:r>
            <a:r>
              <a:rPr lang="en-IN" sz="2000" dirty="0" err="1"/>
              <a:t>a_view</a:t>
            </a:r>
            <a:r>
              <a:rPr lang="en-IN" sz="2000" dirty="0"/>
              <a:t> as select * from </a:t>
            </a:r>
            <a:r>
              <a:rPr lang="en-IN" sz="2000" dirty="0" err="1"/>
              <a:t>a_student</a:t>
            </a:r>
            <a:r>
              <a:rPr lang="en-IN" sz="2000" dirty="0"/>
              <a:t>;</a:t>
            </a:r>
            <a:endParaRPr lang="en-US" sz="2000" dirty="0"/>
          </a:p>
          <a:p>
            <a:pPr marL="914400" indent="58738" algn="just">
              <a:buNone/>
            </a:pPr>
            <a:endParaRPr lang="en-IN" sz="2000" dirty="0" smtClean="0"/>
          </a:p>
          <a:p>
            <a:pPr marL="0" indent="0" algn="just">
              <a:buNone/>
            </a:pPr>
            <a:endParaRPr lang="en-US" sz="2000" dirty="0"/>
          </a:p>
        </p:txBody>
      </p:sp>
    </p:spTree>
    <p:extLst>
      <p:ext uri="{BB962C8B-B14F-4D97-AF65-F5344CB8AC3E}">
        <p14:creationId xmlns:p14="http://schemas.microsoft.com/office/powerpoint/2010/main" val="2538739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05800" cy="6477000"/>
          </a:xfrm>
        </p:spPr>
        <p:txBody>
          <a:bodyPr>
            <a:noAutofit/>
          </a:bodyPr>
          <a:lstStyle/>
          <a:p>
            <a:pPr marL="0" indent="0" algn="just" fontAlgn="base">
              <a:buNone/>
            </a:pPr>
            <a:r>
              <a:rPr lang="en-US" sz="2000" dirty="0"/>
              <a:t>A View in Oracle and in other database systems is simply the representation of a SQL statement that is stored in memory so that it can easily be re-used. For example, if we frequently issue the following </a:t>
            </a:r>
            <a:r>
              <a:rPr lang="en-US" sz="2000" dirty="0" smtClean="0"/>
              <a:t>query</a:t>
            </a:r>
          </a:p>
          <a:p>
            <a:pPr marL="0" indent="0" algn="just" fontAlgn="base">
              <a:buNone/>
            </a:pPr>
            <a:endParaRPr lang="en-US" sz="2000" dirty="0"/>
          </a:p>
          <a:p>
            <a:pPr marL="0" indent="0" algn="just" fontAlgn="base">
              <a:buNone/>
            </a:pPr>
            <a:r>
              <a:rPr lang="en-US" sz="2000" dirty="0">
                <a:solidFill>
                  <a:srgbClr val="FF0000"/>
                </a:solidFill>
              </a:rPr>
              <a:t>SELECT </a:t>
            </a:r>
            <a:r>
              <a:rPr lang="en-US" sz="2000" dirty="0" err="1">
                <a:solidFill>
                  <a:srgbClr val="FF0000"/>
                </a:solidFill>
              </a:rPr>
              <a:t>customerid</a:t>
            </a:r>
            <a:r>
              <a:rPr lang="en-US" sz="2000" dirty="0">
                <a:solidFill>
                  <a:srgbClr val="FF0000"/>
                </a:solidFill>
              </a:rPr>
              <a:t>, </a:t>
            </a:r>
            <a:r>
              <a:rPr lang="en-US" sz="2000" dirty="0" err="1">
                <a:solidFill>
                  <a:srgbClr val="FF0000"/>
                </a:solidFill>
              </a:rPr>
              <a:t>customername</a:t>
            </a:r>
            <a:r>
              <a:rPr lang="en-US" sz="2000" dirty="0">
                <a:solidFill>
                  <a:srgbClr val="FF0000"/>
                </a:solidFill>
              </a:rPr>
              <a:t> FROM customers WHERE </a:t>
            </a:r>
            <a:r>
              <a:rPr lang="en-US" sz="2000" dirty="0" err="1">
                <a:solidFill>
                  <a:srgbClr val="FF0000"/>
                </a:solidFill>
              </a:rPr>
              <a:t>countryid</a:t>
            </a:r>
            <a:r>
              <a:rPr lang="en-US" sz="2000" dirty="0">
                <a:solidFill>
                  <a:srgbClr val="FF0000"/>
                </a:solidFill>
              </a:rPr>
              <a:t>='US</a:t>
            </a:r>
            <a:r>
              <a:rPr lang="en-US" sz="2000" dirty="0" smtClean="0">
                <a:solidFill>
                  <a:srgbClr val="FF0000"/>
                </a:solidFill>
              </a:rPr>
              <a:t>';</a:t>
            </a:r>
          </a:p>
          <a:p>
            <a:pPr marL="0" indent="0" algn="just" fontAlgn="base">
              <a:buNone/>
            </a:pPr>
            <a:r>
              <a:rPr lang="en-US" sz="2000" dirty="0" smtClean="0"/>
              <a:t>To </a:t>
            </a:r>
            <a:r>
              <a:rPr lang="en-US" sz="2000" dirty="0"/>
              <a:t>create a view use the CREATE VIEW command as seen in this </a:t>
            </a:r>
            <a:r>
              <a:rPr lang="en-US" sz="2000" dirty="0" smtClean="0"/>
              <a:t>example</a:t>
            </a:r>
          </a:p>
          <a:p>
            <a:pPr marL="0" indent="0" algn="just" fontAlgn="base">
              <a:buNone/>
            </a:pPr>
            <a:endParaRPr lang="en-US" sz="2000" dirty="0"/>
          </a:p>
          <a:p>
            <a:pPr marL="0" indent="0" algn="just" fontAlgn="base">
              <a:buNone/>
            </a:pPr>
            <a:r>
              <a:rPr lang="en-US" sz="2000" dirty="0">
                <a:solidFill>
                  <a:srgbClr val="FF0000"/>
                </a:solidFill>
              </a:rPr>
              <a:t>CREATE VIEW </a:t>
            </a:r>
            <a:r>
              <a:rPr lang="en-US" sz="2000" dirty="0" err="1">
                <a:solidFill>
                  <a:srgbClr val="FF0000"/>
                </a:solidFill>
              </a:rPr>
              <a:t>view_uscustomers</a:t>
            </a:r>
            <a:r>
              <a:rPr lang="en-US" sz="2000" dirty="0">
                <a:solidFill>
                  <a:srgbClr val="FF0000"/>
                </a:solidFill>
              </a:rPr>
              <a:t> AS SELECT </a:t>
            </a:r>
            <a:r>
              <a:rPr lang="en-US" sz="2000" dirty="0" err="1">
                <a:solidFill>
                  <a:srgbClr val="FF0000"/>
                </a:solidFill>
              </a:rPr>
              <a:t>customerid</a:t>
            </a:r>
            <a:r>
              <a:rPr lang="en-US" sz="2000" dirty="0">
                <a:solidFill>
                  <a:srgbClr val="FF0000"/>
                </a:solidFill>
              </a:rPr>
              <a:t>, </a:t>
            </a:r>
            <a:r>
              <a:rPr lang="en-US" sz="2000" dirty="0" err="1">
                <a:solidFill>
                  <a:srgbClr val="FF0000"/>
                </a:solidFill>
              </a:rPr>
              <a:t>customername</a:t>
            </a:r>
            <a:r>
              <a:rPr lang="en-US" sz="2000" dirty="0">
                <a:solidFill>
                  <a:srgbClr val="FF0000"/>
                </a:solidFill>
              </a:rPr>
              <a:t> FROM customers WHERE </a:t>
            </a:r>
            <a:r>
              <a:rPr lang="en-US" sz="2000" dirty="0" err="1">
                <a:solidFill>
                  <a:srgbClr val="FF0000"/>
                </a:solidFill>
              </a:rPr>
              <a:t>countryid</a:t>
            </a:r>
            <a:r>
              <a:rPr lang="en-US" sz="2000" dirty="0">
                <a:solidFill>
                  <a:srgbClr val="FF0000"/>
                </a:solidFill>
              </a:rPr>
              <a:t>='US</a:t>
            </a:r>
            <a:r>
              <a:rPr lang="en-US" sz="2000" dirty="0" smtClean="0">
                <a:solidFill>
                  <a:srgbClr val="FF0000"/>
                </a:solidFill>
              </a:rPr>
              <a:t>';</a:t>
            </a:r>
          </a:p>
          <a:p>
            <a:pPr marL="0" indent="0" algn="just" fontAlgn="base">
              <a:buNone/>
            </a:pPr>
            <a:r>
              <a:rPr lang="en-US" sz="2000" dirty="0" smtClean="0"/>
              <a:t>This </a:t>
            </a:r>
            <a:r>
              <a:rPr lang="en-US" sz="2000" dirty="0"/>
              <a:t>command creates a new view called </a:t>
            </a:r>
            <a:r>
              <a:rPr lang="en-US" sz="2000" dirty="0" err="1"/>
              <a:t>view_uscustomers</a:t>
            </a:r>
            <a:r>
              <a:rPr lang="en-US" sz="2000" dirty="0"/>
              <a:t>. Note that this command does not result in anything being actually stored in the database at all except for a data dictionary entry that defines this view. This means that every time you query this view, Oracle has to go out and execute the view and query the database data. We can query the view like this:</a:t>
            </a:r>
          </a:p>
          <a:p>
            <a:pPr marL="0" indent="0" algn="just" fontAlgn="base">
              <a:buNone/>
            </a:pPr>
            <a:r>
              <a:rPr lang="en-US" sz="2000" dirty="0" smtClean="0">
                <a:solidFill>
                  <a:srgbClr val="0070C0"/>
                </a:solidFill>
              </a:rPr>
              <a:t>SELECT </a:t>
            </a:r>
            <a:r>
              <a:rPr lang="en-US" sz="2000" dirty="0">
                <a:solidFill>
                  <a:srgbClr val="0070C0"/>
                </a:solidFill>
              </a:rPr>
              <a:t>* FROM </a:t>
            </a:r>
            <a:r>
              <a:rPr lang="en-US" sz="2000" dirty="0" err="1">
                <a:solidFill>
                  <a:srgbClr val="0070C0"/>
                </a:solidFill>
              </a:rPr>
              <a:t>view_uscustomers</a:t>
            </a:r>
            <a:r>
              <a:rPr lang="en-US" sz="2000" dirty="0">
                <a:solidFill>
                  <a:srgbClr val="0070C0"/>
                </a:solidFill>
              </a:rPr>
              <a:t> WHERE </a:t>
            </a:r>
            <a:r>
              <a:rPr lang="en-US" sz="2000" dirty="0" err="1">
                <a:solidFill>
                  <a:srgbClr val="0070C0"/>
                </a:solidFill>
              </a:rPr>
              <a:t>customerid</a:t>
            </a:r>
            <a:r>
              <a:rPr lang="en-US" sz="2000" dirty="0">
                <a:solidFill>
                  <a:srgbClr val="0070C0"/>
                </a:solidFill>
              </a:rPr>
              <a:t> BETWEEN 100 AND 200</a:t>
            </a:r>
            <a:r>
              <a:rPr lang="en-US" sz="2000" dirty="0" smtClean="0">
                <a:solidFill>
                  <a:srgbClr val="0070C0"/>
                </a:solidFill>
              </a:rPr>
              <a:t>;</a:t>
            </a:r>
          </a:p>
          <a:p>
            <a:pPr marL="0" indent="0" algn="just" fontAlgn="base">
              <a:buNone/>
            </a:pPr>
            <a:r>
              <a:rPr lang="en-US" sz="2000" dirty="0" smtClean="0"/>
              <a:t>And </a:t>
            </a:r>
            <a:r>
              <a:rPr lang="en-US" sz="2000" dirty="0"/>
              <a:t>Oracle will transform the query into this:</a:t>
            </a:r>
          </a:p>
          <a:p>
            <a:pPr marL="0" indent="0" algn="just" fontAlgn="base">
              <a:buNone/>
            </a:pPr>
            <a:r>
              <a:rPr lang="en-US" sz="2000" dirty="0">
                <a:solidFill>
                  <a:srgbClr val="0070C0"/>
                </a:solidFill>
              </a:rPr>
              <a:t>SELECT * FROM (select </a:t>
            </a:r>
            <a:r>
              <a:rPr lang="en-US" sz="2000" dirty="0" err="1">
                <a:solidFill>
                  <a:srgbClr val="0070C0"/>
                </a:solidFill>
              </a:rPr>
              <a:t>customerid</a:t>
            </a:r>
            <a:r>
              <a:rPr lang="en-US" sz="2000" dirty="0">
                <a:solidFill>
                  <a:srgbClr val="0070C0"/>
                </a:solidFill>
              </a:rPr>
              <a:t>, </a:t>
            </a:r>
            <a:r>
              <a:rPr lang="en-US" sz="2000" dirty="0" err="1">
                <a:solidFill>
                  <a:srgbClr val="0070C0"/>
                </a:solidFill>
              </a:rPr>
              <a:t>customername</a:t>
            </a:r>
            <a:r>
              <a:rPr lang="en-US" sz="2000" dirty="0">
                <a:solidFill>
                  <a:srgbClr val="0070C0"/>
                </a:solidFill>
              </a:rPr>
              <a:t> from customers WHERE </a:t>
            </a:r>
            <a:r>
              <a:rPr lang="en-US" sz="2000" dirty="0" err="1">
                <a:solidFill>
                  <a:srgbClr val="0070C0"/>
                </a:solidFill>
              </a:rPr>
              <a:t>countryid</a:t>
            </a:r>
            <a:r>
              <a:rPr lang="en-US" sz="2000" dirty="0">
                <a:solidFill>
                  <a:srgbClr val="0070C0"/>
                </a:solidFill>
              </a:rPr>
              <a:t>='US') WHERE </a:t>
            </a:r>
            <a:r>
              <a:rPr lang="en-US" sz="2000" dirty="0" err="1">
                <a:solidFill>
                  <a:srgbClr val="0070C0"/>
                </a:solidFill>
              </a:rPr>
              <a:t>customerid</a:t>
            </a:r>
            <a:r>
              <a:rPr lang="en-US" sz="2000" dirty="0">
                <a:solidFill>
                  <a:srgbClr val="0070C0"/>
                </a:solidFill>
              </a:rPr>
              <a:t> BETWEEN 100 AND </a:t>
            </a:r>
            <a:r>
              <a:rPr lang="en-US" sz="2000" dirty="0" smtClean="0">
                <a:solidFill>
                  <a:srgbClr val="0070C0"/>
                </a:solidFill>
              </a:rPr>
              <a:t>200;</a:t>
            </a:r>
          </a:p>
        </p:txBody>
      </p:sp>
    </p:spTree>
    <p:extLst>
      <p:ext uri="{BB962C8B-B14F-4D97-AF65-F5344CB8AC3E}">
        <p14:creationId xmlns:p14="http://schemas.microsoft.com/office/powerpoint/2010/main" val="1901904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fontAlgn="base">
              <a:buNone/>
            </a:pPr>
            <a:r>
              <a:rPr lang="en-US" dirty="0"/>
              <a:t>Benefits of using Views</a:t>
            </a:r>
          </a:p>
          <a:p>
            <a:pPr algn="just" fontAlgn="base">
              <a:buFont typeface="Wingdings" panose="05000000000000000000" pitchFamily="2" charset="2"/>
              <a:buChar char="Ø"/>
            </a:pPr>
            <a:r>
              <a:rPr lang="en-US" dirty="0"/>
              <a:t>Commonality of code being used. Since a view is based on one common set of SQL, this means that when it is called it’s less likely to require parsing.</a:t>
            </a:r>
          </a:p>
          <a:p>
            <a:pPr algn="just" fontAlgn="base">
              <a:buFont typeface="Wingdings" panose="05000000000000000000" pitchFamily="2" charset="2"/>
              <a:buChar char="Ø"/>
            </a:pPr>
            <a:r>
              <a:rPr lang="en-US" dirty="0"/>
              <a:t>Security. Views have long been used to hide the tables that actually contain the data you are querying. Also, views can be used to restrict the columns that a given user has access to</a:t>
            </a:r>
            <a:r>
              <a:rPr lang="en-US" dirty="0" smtClean="0"/>
              <a:t>.</a:t>
            </a:r>
            <a:endParaRPr lang="en-US" dirty="0"/>
          </a:p>
        </p:txBody>
      </p:sp>
    </p:spTree>
    <p:extLst>
      <p:ext uri="{BB962C8B-B14F-4D97-AF65-F5344CB8AC3E}">
        <p14:creationId xmlns:p14="http://schemas.microsoft.com/office/powerpoint/2010/main" val="2414139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Retrieval/ Update</a:t>
            </a:r>
            <a:endParaRPr lang="en-US" dirty="0"/>
          </a:p>
        </p:txBody>
      </p:sp>
      <p:sp>
        <p:nvSpPr>
          <p:cNvPr id="3" name="Content Placeholder 2"/>
          <p:cNvSpPr>
            <a:spLocks noGrp="1"/>
          </p:cNvSpPr>
          <p:nvPr>
            <p:ph idx="1"/>
          </p:nvPr>
        </p:nvSpPr>
        <p:spPr/>
        <p:txBody>
          <a:bodyPr vert="horz" lIns="91440" tIns="45720" rIns="91440" bIns="45720" rtlCol="0">
            <a:normAutofit/>
          </a:bodyPr>
          <a:lstStyle/>
          <a:p>
            <a:pPr algn="just">
              <a:buFont typeface="Wingdings" panose="05000000000000000000" pitchFamily="2" charset="2"/>
              <a:buChar char="Ø"/>
            </a:pPr>
            <a:r>
              <a:rPr lang="en-US" sz="2000" dirty="0"/>
              <a:t>This Oracle CREATE VIEW example would create a virtual table based on the result set of the SELECT statement. You can now query the Oracle VIEW as follows</a:t>
            </a:r>
            <a:r>
              <a:rPr lang="en-US" sz="2000" dirty="0" smtClean="0"/>
              <a:t>:</a:t>
            </a:r>
          </a:p>
          <a:p>
            <a:pPr marL="0" indent="0" algn="just">
              <a:buNone/>
            </a:pPr>
            <a:r>
              <a:rPr lang="en-IN" sz="2000" dirty="0" smtClean="0"/>
              <a:t>		select </a:t>
            </a:r>
            <a:r>
              <a:rPr lang="en-IN" sz="2000" dirty="0"/>
              <a:t>* from </a:t>
            </a:r>
            <a:r>
              <a:rPr lang="en-IN" sz="2000" dirty="0" err="1"/>
              <a:t>a_view</a:t>
            </a:r>
            <a:r>
              <a:rPr lang="en-IN" sz="2000" dirty="0" smtClean="0"/>
              <a:t>;</a:t>
            </a:r>
            <a:endParaRPr lang="en-US" sz="2000" dirty="0" smtClean="0"/>
          </a:p>
          <a:p>
            <a:pPr algn="just">
              <a:buFont typeface="Wingdings" panose="05000000000000000000" pitchFamily="2" charset="2"/>
              <a:buChar char="Ø"/>
            </a:pPr>
            <a:r>
              <a:rPr lang="en-US" sz="2000" dirty="0"/>
              <a:t>You can modify the definition of an Oracle VIEW without dropping it by using the Oracle CREATE OR REPLACE VIEW </a:t>
            </a:r>
            <a:r>
              <a:rPr lang="en-US" sz="2000" dirty="0" smtClean="0"/>
              <a:t>Statement</a:t>
            </a:r>
          </a:p>
          <a:p>
            <a:pPr marL="914400" indent="0" algn="just">
              <a:buNone/>
            </a:pPr>
            <a:r>
              <a:rPr lang="en-US" sz="2000" dirty="0" smtClean="0"/>
              <a:t>CREATE </a:t>
            </a:r>
            <a:r>
              <a:rPr lang="en-US" sz="2000" dirty="0"/>
              <a:t>OR REPLACE VIEW </a:t>
            </a:r>
            <a:r>
              <a:rPr lang="en-US" sz="2000" dirty="0" err="1"/>
              <a:t>view_name</a:t>
            </a:r>
            <a:r>
              <a:rPr lang="en-US" sz="2000" dirty="0"/>
              <a:t> AS SELECT columns FROM table WHERE conditions;</a:t>
            </a:r>
          </a:p>
          <a:p>
            <a:pPr algn="just">
              <a:buFont typeface="Wingdings" panose="05000000000000000000" pitchFamily="2" charset="2"/>
              <a:buChar char="Ø"/>
            </a:pPr>
            <a:r>
              <a:rPr lang="en-IN" sz="2000" dirty="0"/>
              <a:t>create or replace will update view if view </a:t>
            </a:r>
            <a:r>
              <a:rPr lang="en-IN" sz="2000" dirty="0" smtClean="0"/>
              <a:t>exists, </a:t>
            </a:r>
            <a:r>
              <a:rPr lang="en-IN" sz="2000" dirty="0"/>
              <a:t>if doesn’t then it creates a view</a:t>
            </a:r>
            <a:endParaRPr lang="en-US" sz="2000" dirty="0"/>
          </a:p>
          <a:p>
            <a:pPr marL="914400" indent="0" algn="just">
              <a:buNone/>
            </a:pPr>
            <a:r>
              <a:rPr lang="en-IN" sz="2000" dirty="0" smtClean="0"/>
              <a:t>Example: create </a:t>
            </a:r>
            <a:r>
              <a:rPr lang="en-IN" sz="2000" dirty="0"/>
              <a:t>or replace view a_view1 as select </a:t>
            </a:r>
            <a:r>
              <a:rPr lang="en-IN" sz="2000" dirty="0" err="1"/>
              <a:t>sid</a:t>
            </a:r>
            <a:r>
              <a:rPr lang="en-IN" sz="2000" dirty="0"/>
              <a:t> from </a:t>
            </a:r>
            <a:r>
              <a:rPr lang="en-IN" sz="2000" dirty="0" err="1"/>
              <a:t>a_student</a:t>
            </a:r>
            <a:r>
              <a:rPr lang="en-IN" sz="2000" dirty="0"/>
              <a:t> where </a:t>
            </a:r>
            <a:r>
              <a:rPr lang="en-IN" sz="2000" dirty="0" err="1"/>
              <a:t>sid</a:t>
            </a:r>
            <a:r>
              <a:rPr lang="en-IN" sz="2000" dirty="0"/>
              <a:t>&gt;=102;</a:t>
            </a:r>
            <a:endParaRPr lang="en-US" sz="2000" dirty="0"/>
          </a:p>
          <a:p>
            <a:pPr>
              <a:buFont typeface="Wingdings" panose="05000000000000000000" pitchFamily="2" charset="2"/>
              <a:buChar char="Ø"/>
            </a:pPr>
            <a:endParaRPr lang="en-US" sz="2000" dirty="0" smtClean="0"/>
          </a:p>
          <a:p>
            <a:pPr marL="0" indent="0">
              <a:buNone/>
            </a:pPr>
            <a:endParaRPr lang="en-US" sz="2000" dirty="0"/>
          </a:p>
        </p:txBody>
      </p:sp>
    </p:spTree>
    <p:extLst>
      <p:ext uri="{BB962C8B-B14F-4D97-AF65-F5344CB8AC3E}">
        <p14:creationId xmlns:p14="http://schemas.microsoft.com/office/powerpoint/2010/main" val="4015941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View</a:t>
            </a:r>
            <a:endParaRPr lang="en-US" dirty="0"/>
          </a:p>
        </p:txBody>
      </p:sp>
      <p:sp>
        <p:nvSpPr>
          <p:cNvPr id="3" name="Content Placeholder 2"/>
          <p:cNvSpPr>
            <a:spLocks noGrp="1"/>
          </p:cNvSpPr>
          <p:nvPr>
            <p:ph idx="1"/>
          </p:nvPr>
        </p:nvSpPr>
        <p:spPr/>
        <p:txBody>
          <a:bodyPr vert="horz" lIns="91440" tIns="45720" rIns="91440" bIns="45720" rtlCol="0">
            <a:normAutofit/>
          </a:bodyPr>
          <a:lstStyle/>
          <a:p>
            <a:pPr algn="just">
              <a:buFont typeface="Wingdings" panose="05000000000000000000" pitchFamily="2" charset="2"/>
              <a:buChar char="Ø"/>
            </a:pPr>
            <a:r>
              <a:rPr lang="en-IN" sz="2000" dirty="0"/>
              <a:t>T</a:t>
            </a:r>
            <a:r>
              <a:rPr lang="en-IN" sz="2000" dirty="0" smtClean="0"/>
              <a:t>o </a:t>
            </a:r>
            <a:r>
              <a:rPr lang="en-IN" sz="2000" dirty="0"/>
              <a:t>drop a created view</a:t>
            </a:r>
            <a:endParaRPr lang="en-US" sz="2000" dirty="0"/>
          </a:p>
          <a:p>
            <a:pPr algn="just">
              <a:buFont typeface="Wingdings" panose="05000000000000000000" pitchFamily="2" charset="2"/>
              <a:buChar char="Ø"/>
            </a:pPr>
            <a:r>
              <a:rPr lang="en-IN" sz="2000" dirty="0"/>
              <a:t>drop view </a:t>
            </a:r>
            <a:r>
              <a:rPr lang="en-IN" sz="2000" dirty="0" err="1" smtClean="0"/>
              <a:t>view_name</a:t>
            </a:r>
            <a:r>
              <a:rPr lang="en-IN" sz="2000" dirty="0" smtClean="0"/>
              <a:t>;</a:t>
            </a:r>
          </a:p>
          <a:p>
            <a:pPr marL="0" indent="0" algn="just">
              <a:buNone/>
            </a:pPr>
            <a:r>
              <a:rPr lang="en-IN" sz="2000" dirty="0"/>
              <a:t>	</a:t>
            </a:r>
            <a:r>
              <a:rPr lang="en-IN" sz="2000" dirty="0" smtClean="0"/>
              <a:t>  Example: drop </a:t>
            </a:r>
            <a:r>
              <a:rPr lang="en-IN" sz="2000" dirty="0"/>
              <a:t>view a_view1</a:t>
            </a:r>
            <a:r>
              <a:rPr lang="en-IN" sz="2000" dirty="0" smtClean="0"/>
              <a:t>;</a:t>
            </a:r>
          </a:p>
          <a:p>
            <a:pPr algn="just">
              <a:buFont typeface="Wingdings" panose="05000000000000000000" pitchFamily="2" charset="2"/>
              <a:buChar char="Ø"/>
            </a:pPr>
            <a:endParaRPr lang="en-IN" sz="2000" dirty="0" smtClean="0"/>
          </a:p>
          <a:p>
            <a:pPr marL="0" indent="0" algn="just">
              <a:buNone/>
            </a:pPr>
            <a:r>
              <a:rPr lang="en-US" sz="2000" b="1" dirty="0"/>
              <a:t>Question:</a:t>
            </a:r>
            <a:r>
              <a:rPr lang="en-US" sz="2000" dirty="0"/>
              <a:t> Can you update the data in an Oracle VIEW?</a:t>
            </a:r>
          </a:p>
          <a:p>
            <a:pPr marL="0" indent="0" algn="just">
              <a:buNone/>
            </a:pPr>
            <a:r>
              <a:rPr lang="en-US" sz="2000" b="1" dirty="0"/>
              <a:t>Answer:</a:t>
            </a:r>
            <a:r>
              <a:rPr lang="en-US" sz="2000" dirty="0"/>
              <a:t> A VIEW in Oracle is created by joining one or more tables. When you update record(s) in a VIEW, it updates the records in the underlying tables that make up the v</a:t>
            </a:r>
            <a:r>
              <a:rPr lang="en-US" sz="2000" dirty="0" smtClean="0"/>
              <a:t>iew. So</a:t>
            </a:r>
            <a:r>
              <a:rPr lang="en-US" sz="2000" dirty="0"/>
              <a:t>, yes, you can update the data in an Oracle VIEW providing you have the proper privileges to the underlying Oracle tables</a:t>
            </a:r>
            <a:r>
              <a:rPr lang="en-US" sz="2000" dirty="0" smtClean="0"/>
              <a:t>.</a:t>
            </a:r>
          </a:p>
          <a:p>
            <a:pPr marL="0" indent="0">
              <a:buNone/>
            </a:pPr>
            <a:endParaRPr lang="en-US" sz="2000" dirty="0" smtClean="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4092019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a:t>
            </a:r>
            <a:endParaRPr lang="en-US" dirty="0"/>
          </a:p>
        </p:txBody>
      </p:sp>
      <p:sp>
        <p:nvSpPr>
          <p:cNvPr id="3" name="Content Placeholder 2"/>
          <p:cNvSpPr>
            <a:spLocks noGrp="1"/>
          </p:cNvSpPr>
          <p:nvPr>
            <p:ph idx="1"/>
          </p:nvPr>
        </p:nvSpPr>
        <p:spPr/>
        <p:txBody>
          <a:bodyPr/>
          <a:lstStyle/>
          <a:p>
            <a:pPr marL="0" indent="0">
              <a:buNone/>
            </a:pPr>
            <a:r>
              <a:rPr lang="en-US" dirty="0"/>
              <a:t>A snapshot is a replica of a target master table from a single point in time. Whereas in </a:t>
            </a:r>
            <a:r>
              <a:rPr lang="en-US" dirty="0" smtClean="0"/>
              <a:t>multi-master </a:t>
            </a:r>
            <a:r>
              <a:rPr lang="en-US" dirty="0"/>
              <a:t>replication tables are continuously being updated by other master sites, snapshots are updated from one or more master tables through individual batch updates, known as a </a:t>
            </a:r>
            <a:r>
              <a:rPr lang="en-US" i="1" dirty="0" smtClean="0"/>
              <a:t>refreshes</a:t>
            </a:r>
            <a:endParaRPr lang="en-US" dirty="0"/>
          </a:p>
        </p:txBody>
      </p:sp>
    </p:spTree>
    <p:extLst>
      <p:ext uri="{BB962C8B-B14F-4D97-AF65-F5344CB8AC3E}">
        <p14:creationId xmlns:p14="http://schemas.microsoft.com/office/powerpoint/2010/main" val="897148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Materialized View</a:t>
            </a:r>
            <a:endParaRPr lang="en-US" dirty="0"/>
          </a:p>
        </p:txBody>
      </p:sp>
      <p:sp>
        <p:nvSpPr>
          <p:cNvPr id="3" name="Content Placeholder 2"/>
          <p:cNvSpPr>
            <a:spLocks noGrp="1"/>
          </p:cNvSpPr>
          <p:nvPr>
            <p:ph idx="1"/>
          </p:nvPr>
        </p:nvSpPr>
        <p:spPr/>
        <p:txBody>
          <a:bodyPr vert="horz" lIns="91440" tIns="45720" rIns="91440" bIns="45720" rtlCol="0">
            <a:normAutofit fontScale="92500" lnSpcReduction="20000"/>
          </a:bodyPr>
          <a:lstStyle/>
          <a:p>
            <a:pPr lvl="0" algn="just">
              <a:buFont typeface="Wingdings" panose="05000000000000000000" pitchFamily="2" charset="2"/>
              <a:buChar char="Ø"/>
            </a:pPr>
            <a:r>
              <a:rPr lang="en-IN" sz="2000" dirty="0" smtClean="0"/>
              <a:t>Materialized view (MV) is indirect access to table data by storing the result of a query in a separate schema object.</a:t>
            </a:r>
            <a:endParaRPr lang="en-US" sz="2000" dirty="0" smtClean="0"/>
          </a:p>
          <a:p>
            <a:pPr lvl="0" algn="just">
              <a:buFont typeface="Wingdings" panose="05000000000000000000" pitchFamily="2" charset="2"/>
              <a:buChar char="Ø"/>
            </a:pPr>
            <a:r>
              <a:rPr lang="en-IN" sz="2000" dirty="0" smtClean="0"/>
              <a:t>It can be stored in the same </a:t>
            </a:r>
            <a:r>
              <a:rPr lang="en-IN" sz="2000" dirty="0" err="1" smtClean="0"/>
              <a:t>db</a:t>
            </a:r>
            <a:r>
              <a:rPr lang="en-IN" sz="2000" dirty="0" smtClean="0"/>
              <a:t> or in different db.</a:t>
            </a:r>
            <a:endParaRPr lang="en-US" sz="2000" dirty="0" smtClean="0"/>
          </a:p>
          <a:p>
            <a:pPr lvl="0" algn="just">
              <a:buFont typeface="Wingdings" panose="05000000000000000000" pitchFamily="2" charset="2"/>
              <a:buChar char="Ø"/>
            </a:pPr>
            <a:r>
              <a:rPr lang="en-IN" sz="2000" dirty="0" smtClean="0"/>
              <a:t>MV stored in same </a:t>
            </a:r>
            <a:r>
              <a:rPr lang="en-IN" sz="2000" dirty="0" err="1" smtClean="0"/>
              <a:t>db</a:t>
            </a:r>
            <a:r>
              <a:rPr lang="en-IN" sz="2000" dirty="0" smtClean="0"/>
              <a:t> as their master tables can improve performance through query rewrite. For queries that involve aggregate data or join the optimizer can rewrite the query to access the precomputed results stored in MV.</a:t>
            </a:r>
            <a:endParaRPr lang="en-US" sz="2000" dirty="0" smtClean="0"/>
          </a:p>
          <a:p>
            <a:pPr lvl="0" algn="just">
              <a:buFont typeface="Wingdings" panose="05000000000000000000" pitchFamily="2" charset="2"/>
              <a:buChar char="Ø"/>
            </a:pPr>
            <a:r>
              <a:rPr lang="en-IN" sz="2000" dirty="0" smtClean="0"/>
              <a:t>Query rewrite is particularly useful in data warehouse.</a:t>
            </a:r>
            <a:endParaRPr lang="en-US" sz="2000" dirty="0" smtClean="0"/>
          </a:p>
          <a:p>
            <a:pPr lvl="0" algn="just">
              <a:buFont typeface="Wingdings" panose="05000000000000000000" pitchFamily="2" charset="2"/>
              <a:buChar char="Ø"/>
            </a:pPr>
            <a:r>
              <a:rPr lang="en-IN" sz="2000" dirty="0" smtClean="0"/>
              <a:t>Another name of mv is </a:t>
            </a:r>
            <a:r>
              <a:rPr lang="en-IN" sz="2000" dirty="0" smtClean="0">
                <a:solidFill>
                  <a:srgbClr val="FF0000"/>
                </a:solidFill>
              </a:rPr>
              <a:t>snapshot.</a:t>
            </a:r>
            <a:endParaRPr lang="en-US" sz="2000" dirty="0" smtClean="0">
              <a:solidFill>
                <a:srgbClr val="FF0000"/>
              </a:solidFill>
            </a:endParaRPr>
          </a:p>
          <a:p>
            <a:pPr lvl="0" algn="just">
              <a:buFont typeface="Wingdings" panose="05000000000000000000" pitchFamily="2" charset="2"/>
              <a:buChar char="Ø"/>
            </a:pPr>
            <a:r>
              <a:rPr lang="en-IN" sz="2000" dirty="0" smtClean="0"/>
              <a:t>MV are schema object that is used to summarize, precompute, replicate, distribute data.</a:t>
            </a:r>
            <a:endParaRPr lang="en-US" sz="2000" dirty="0" smtClean="0"/>
          </a:p>
          <a:p>
            <a:pPr lvl="0" algn="just">
              <a:buFont typeface="Wingdings" panose="05000000000000000000" pitchFamily="2" charset="2"/>
              <a:buChar char="Ø"/>
            </a:pPr>
            <a:r>
              <a:rPr lang="en-IN" sz="2000" dirty="0" smtClean="0"/>
              <a:t>Suitable in data warehouse, decision support, distributed &amp; mobile computing.</a:t>
            </a:r>
            <a:endParaRPr lang="en-US" sz="2000" dirty="0" smtClean="0"/>
          </a:p>
          <a:p>
            <a:pPr lvl="0" algn="just">
              <a:buFont typeface="Wingdings" panose="05000000000000000000" pitchFamily="2" charset="2"/>
              <a:buChar char="Ø"/>
            </a:pPr>
            <a:r>
              <a:rPr lang="en-IN" sz="2000" dirty="0" smtClean="0"/>
              <a:t>They consume storage</a:t>
            </a:r>
            <a:endParaRPr lang="en-US" sz="2000" dirty="0" smtClean="0"/>
          </a:p>
          <a:p>
            <a:pPr lvl="0" algn="just">
              <a:buFont typeface="Wingdings" panose="05000000000000000000" pitchFamily="2" charset="2"/>
              <a:buChar char="Ø"/>
            </a:pPr>
            <a:r>
              <a:rPr lang="en-IN" sz="2000" dirty="0" smtClean="0"/>
              <a:t>Must be refreshed when data in master table changes.</a:t>
            </a:r>
            <a:endParaRPr lang="en-US" sz="2000" dirty="0" smtClean="0"/>
          </a:p>
          <a:p>
            <a:pPr lvl="0" algn="just">
              <a:buFont typeface="Wingdings" panose="05000000000000000000" pitchFamily="2" charset="2"/>
              <a:buChar char="Ø"/>
            </a:pPr>
            <a:r>
              <a:rPr lang="en-IN" sz="2000" dirty="0" smtClean="0"/>
              <a:t>Their existent is transparent to </a:t>
            </a:r>
            <a:r>
              <a:rPr lang="en-IN" sz="2000" dirty="0" err="1" smtClean="0"/>
              <a:t>sql</a:t>
            </a:r>
            <a:r>
              <a:rPr lang="en-IN" sz="2000" dirty="0" smtClean="0"/>
              <a:t> application &amp; user.</a:t>
            </a:r>
            <a:endParaRPr lang="en-US" sz="2000" dirty="0" smtClean="0"/>
          </a:p>
          <a:p>
            <a:pPr lvl="0" algn="just">
              <a:buFont typeface="Wingdings" panose="05000000000000000000" pitchFamily="2" charset="2"/>
              <a:buChar char="Ø"/>
            </a:pPr>
            <a:r>
              <a:rPr lang="en-IN" sz="2000" dirty="0" smtClean="0"/>
              <a:t>Having limitation: support for incremental refresh.</a:t>
            </a:r>
            <a:endParaRPr lang="en-US" sz="2000" dirty="0" smtClean="0"/>
          </a:p>
          <a:p>
            <a:pPr marL="0" indent="0">
              <a:buNone/>
            </a:pPr>
            <a:endParaRPr lang="en-US" sz="2000" b="1" dirty="0"/>
          </a:p>
        </p:txBody>
      </p:sp>
    </p:spTree>
    <p:extLst>
      <p:ext uri="{BB962C8B-B14F-4D97-AF65-F5344CB8AC3E}">
        <p14:creationId xmlns:p14="http://schemas.microsoft.com/office/powerpoint/2010/main" val="13888199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TotalTime>
  <Words>920</Words>
  <Application>Microsoft Office PowerPoint</Application>
  <PresentationFormat>On-screen Show (4:3)</PresentationFormat>
  <Paragraphs>150</Paragraphs>
  <Slides>19</Slides>
  <Notes>0</Notes>
  <HiddenSlides>1</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Database Security</vt:lpstr>
      <vt:lpstr>Outline</vt:lpstr>
      <vt:lpstr>View</vt:lpstr>
      <vt:lpstr>PowerPoint Presentation</vt:lpstr>
      <vt:lpstr>PowerPoint Presentation</vt:lpstr>
      <vt:lpstr>View Retrieval/ Update</vt:lpstr>
      <vt:lpstr>Drop View</vt:lpstr>
      <vt:lpstr>Snapshot</vt:lpstr>
      <vt:lpstr>Materialized View</vt:lpstr>
      <vt:lpstr>Limitation &amp; Syntax of Materialized View</vt:lpstr>
      <vt:lpstr>PowerPoint Presentation</vt:lpstr>
      <vt:lpstr>Create materialized view</vt:lpstr>
      <vt:lpstr>Authentication vs Authorization</vt:lpstr>
      <vt:lpstr>Data Encryption</vt:lpstr>
      <vt:lpstr>PowerPoint Presentation</vt:lpstr>
      <vt:lpstr>Additive cipher</vt:lpstr>
      <vt:lpstr>PowerPoint Presentation</vt:lpstr>
      <vt:lpstr>RSA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Administrator</dc:creator>
  <cp:lastModifiedBy>Administrator</cp:lastModifiedBy>
  <cp:revision>13</cp:revision>
  <dcterms:created xsi:type="dcterms:W3CDTF">2018-01-16T09:08:15Z</dcterms:created>
  <dcterms:modified xsi:type="dcterms:W3CDTF">2018-01-24T04:07:48Z</dcterms:modified>
</cp:coreProperties>
</file>