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63" r:id="rId51"/>
    <p:sldId id="364" r:id="rId52"/>
    <p:sldId id="365"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71" r:id="rId90"/>
    <p:sldId id="362" r:id="rId91"/>
    <p:sldId id="360" r:id="rId92"/>
    <p:sldId id="361" r:id="rId93"/>
    <p:sldId id="367" r:id="rId94"/>
    <p:sldId id="368" r:id="rId95"/>
    <p:sldId id="369" r:id="rId96"/>
    <p:sldId id="370" r:id="rId97"/>
    <p:sldId id="366" r:id="rId98"/>
    <p:sldId id="275"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5" d="100"/>
          <a:sy n="35" d="100"/>
        </p:scale>
        <p:origin x="-7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B656B2-A30D-41A8-A5A8-C6277FC10F4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656B2-A30D-41A8-A5A8-C6277FC10F4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656B2-A30D-41A8-A5A8-C6277FC10F4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656B2-A30D-41A8-A5A8-C6277FC10F4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656B2-A30D-41A8-A5A8-C6277FC10F4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B656B2-A30D-41A8-A5A8-C6277FC10F4F}"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B656B2-A30D-41A8-A5A8-C6277FC10F4F}"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B656B2-A30D-41A8-A5A8-C6277FC10F4F}"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656B2-A30D-41A8-A5A8-C6277FC10F4F}"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A263D-B27C-49E1-95ED-8E79F57F46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656B2-A30D-41A8-A5A8-C6277FC10F4F}"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A263D-B27C-49E1-95ED-8E79F57F46B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EB656B2-A30D-41A8-A5A8-C6277FC10F4F}" type="datetimeFigureOut">
              <a:rPr lang="en-US" smtClean="0"/>
              <a:t>3/15/2018</a:t>
            </a:fld>
            <a:endParaRPr lang="en-US"/>
          </a:p>
        </p:txBody>
      </p:sp>
      <p:sp>
        <p:nvSpPr>
          <p:cNvPr id="9" name="Slide Number Placeholder 8"/>
          <p:cNvSpPr>
            <a:spLocks noGrp="1"/>
          </p:cNvSpPr>
          <p:nvPr>
            <p:ph type="sldNum" sz="quarter" idx="11"/>
          </p:nvPr>
        </p:nvSpPr>
        <p:spPr/>
        <p:txBody>
          <a:bodyPr/>
          <a:lstStyle/>
          <a:p>
            <a:fld id="{956A263D-B27C-49E1-95ED-8E79F57F46B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56A263D-B27C-49E1-95ED-8E79F57F46B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EB656B2-A30D-41A8-A5A8-C6277FC10F4F}" type="datetimeFigureOut">
              <a:rPr lang="en-US" smtClean="0"/>
              <a:t>3/15/2018</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Indexing </a:t>
            </a:r>
            <a:br>
              <a:rPr lang="en-US" dirty="0" smtClean="0"/>
            </a:br>
            <a:r>
              <a:rPr lang="en-US" dirty="0" smtClean="0"/>
              <a:t>and </a:t>
            </a:r>
            <a:br>
              <a:rPr lang="en-US" dirty="0" smtClean="0"/>
            </a:br>
            <a:r>
              <a:rPr lang="en-US" dirty="0" smtClean="0"/>
              <a:t>Hashing</a:t>
            </a:r>
            <a:endParaRPr lang="en-US" dirty="0"/>
          </a:p>
        </p:txBody>
      </p:sp>
      <p:sp>
        <p:nvSpPr>
          <p:cNvPr id="3" name="Subtitle 2"/>
          <p:cNvSpPr>
            <a:spLocks noGrp="1"/>
          </p:cNvSpPr>
          <p:nvPr>
            <p:ph type="subTitle" idx="1"/>
          </p:nvPr>
        </p:nvSpPr>
        <p:spPr>
          <a:xfrm>
            <a:off x="4343400" y="5715000"/>
            <a:ext cx="4419600" cy="609600"/>
          </a:xfrm>
        </p:spPr>
        <p:txBody>
          <a:bodyPr>
            <a:normAutofit/>
          </a:bodyPr>
          <a:lstStyle/>
          <a:p>
            <a:r>
              <a:rPr lang="en-US" dirty="0" smtClean="0"/>
              <a:t>Prepared By: </a:t>
            </a:r>
            <a:r>
              <a:rPr lang="en-US" dirty="0" err="1" smtClean="0"/>
              <a:t>Amrin</a:t>
            </a:r>
            <a:r>
              <a:rPr lang="en-US" dirty="0" smtClean="0"/>
              <a:t> Shaikh</a:t>
            </a:r>
            <a:endParaRPr lang="en-US" dirty="0"/>
          </a:p>
        </p:txBody>
      </p:sp>
    </p:spTree>
    <p:extLst>
      <p:ext uri="{BB962C8B-B14F-4D97-AF65-F5344CB8AC3E}">
        <p14:creationId xmlns:p14="http://schemas.microsoft.com/office/powerpoint/2010/main" val="2327201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Dense indices</a:t>
            </a:r>
            <a:endParaRPr lang="en-US" dirty="0"/>
          </a:p>
        </p:txBody>
      </p:sp>
      <p:sp>
        <p:nvSpPr>
          <p:cNvPr id="5" name="Rectangle 3"/>
          <p:cNvSpPr txBox="1">
            <a:spLocks noChangeArrowheads="1"/>
          </p:cNvSpPr>
          <p:nvPr/>
        </p:nvSpPr>
        <p:spPr>
          <a:xfrm>
            <a:off x="762000" y="1524000"/>
            <a:ext cx="7661275" cy="966787"/>
          </a:xfrm>
          <a:prstGeom prst="rect">
            <a:avLst/>
          </a:prstGeom>
        </p:spPr>
        <p:txBody>
          <a:bodyPr vert="horz" lIns="91440" tIns="45720" rIns="91440" bIns="45720" rtlCol="0">
            <a:normAutofit fontScale="77500" lnSpcReduction="20000"/>
          </a:bodyPr>
          <a:lstStyle/>
          <a:p>
            <a:pPr marL="342900" lvl="0" indent="-342900">
              <a:spcBef>
                <a:spcPct val="20000"/>
              </a:spcBef>
              <a:buFont typeface="Arial" pitchFamily="34" charset="0"/>
              <a:buChar char="•"/>
            </a:pPr>
            <a:r>
              <a:rPr kumimoji="0" lang="en-US" sz="2000" b="0" i="0" u="none" strike="noStrike" kern="1200" cap="none" spc="0" normalizeH="0" baseline="0" noProof="0" dirty="0" smtClean="0">
                <a:ln>
                  <a:noFill/>
                </a:ln>
                <a:solidFill>
                  <a:schemeClr val="tx2"/>
                </a:solidFill>
                <a:effectLst/>
                <a:uLnTx/>
                <a:uFillTx/>
                <a:latin typeface="+mn-lt"/>
                <a:ea typeface="+mn-ea"/>
                <a:cs typeface="+mn-cs"/>
              </a:rPr>
              <a:t>Dense index</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lang="en-US" sz="2000" dirty="0" smtClean="0"/>
              <a:t>there is an index record for every search key value in the database. </a:t>
            </a:r>
          </a:p>
          <a:p>
            <a:pPr marL="342900" lvl="0" indent="-342900">
              <a:spcBef>
                <a:spcPct val="20000"/>
              </a:spcBef>
              <a:buFont typeface="Arial" pitchFamily="34" charset="0"/>
              <a:buChar char="•"/>
            </a:pPr>
            <a:r>
              <a:rPr lang="en-US" sz="2000" dirty="0" smtClean="0"/>
              <a:t>This makes searching faster but requires more space to store index records itself. </a:t>
            </a:r>
          </a:p>
          <a:p>
            <a:pPr marL="342900" lvl="0" indent="-342900">
              <a:spcBef>
                <a:spcPct val="20000"/>
              </a:spcBef>
              <a:buFont typeface="Arial" pitchFamily="34" charset="0"/>
              <a:buChar char="•"/>
            </a:pPr>
            <a:r>
              <a:rPr lang="en-US" sz="2000" dirty="0" smtClean="0"/>
              <a:t>Index record contains search key value and a pointer to the actual record on the disk.</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21506" name="Picture 2"/>
          <p:cNvPicPr>
            <a:picLocks noChangeAspect="1" noChangeArrowheads="1"/>
          </p:cNvPicPr>
          <p:nvPr/>
        </p:nvPicPr>
        <p:blipFill>
          <a:blip r:embed="rId2" cstate="print"/>
          <a:srcRect/>
          <a:stretch>
            <a:fillRect/>
          </a:stretch>
        </p:blipFill>
        <p:spPr bwMode="auto">
          <a:xfrm>
            <a:off x="1447800" y="2514600"/>
            <a:ext cx="5153025" cy="1524000"/>
          </a:xfrm>
          <a:prstGeom prst="rect">
            <a:avLst/>
          </a:prstGeom>
          <a:noFill/>
          <a:ln w="9525">
            <a:noFill/>
            <a:miter lim="800000"/>
            <a:headEnd/>
            <a:tailEnd/>
          </a:ln>
        </p:spPr>
      </p:pic>
      <p:pic>
        <p:nvPicPr>
          <p:cNvPr id="8" name="Picture 8"/>
          <p:cNvPicPr>
            <a:picLocks noChangeAspect="1" noChangeArrowheads="1"/>
          </p:cNvPicPr>
          <p:nvPr/>
        </p:nvPicPr>
        <p:blipFill>
          <a:blip r:embed="rId3" cstate="print"/>
          <a:srcRect l="584" t="25714" r="584" b="25974"/>
          <a:stretch>
            <a:fillRect/>
          </a:stretch>
        </p:blipFill>
        <p:spPr bwMode="auto">
          <a:xfrm>
            <a:off x="838200" y="4114800"/>
            <a:ext cx="7910512" cy="2133600"/>
          </a:xfrm>
          <a:prstGeom prst="rect">
            <a:avLst/>
          </a:prstGeom>
          <a:noFill/>
          <a:ln w="38100" cmpd="dbl">
            <a:solidFill>
              <a:schemeClr val="tx2"/>
            </a:solidFill>
            <a:miter lim="800000"/>
            <a:headEnd/>
            <a:tailEnd/>
          </a:ln>
          <a:effectLst/>
        </p:spPr>
      </p:pic>
    </p:spTree>
    <p:extLst>
      <p:ext uri="{BB962C8B-B14F-4D97-AF65-F5344CB8AC3E}">
        <p14:creationId xmlns:p14="http://schemas.microsoft.com/office/powerpoint/2010/main" val="842421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Sparse indices</a:t>
            </a:r>
            <a:endParaRPr lang="en-US" dirty="0"/>
          </a:p>
        </p:txBody>
      </p:sp>
      <p:sp>
        <p:nvSpPr>
          <p:cNvPr id="4" name="Rectangle 3"/>
          <p:cNvSpPr txBox="1">
            <a:spLocks noChangeArrowheads="1"/>
          </p:cNvSpPr>
          <p:nvPr/>
        </p:nvSpPr>
        <p:spPr>
          <a:xfrm>
            <a:off x="492125" y="1524000"/>
            <a:ext cx="8651875" cy="211455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smtClean="0">
                <a:ln>
                  <a:noFill/>
                </a:ln>
                <a:solidFill>
                  <a:schemeClr val="tx2"/>
                </a:solidFill>
                <a:effectLst/>
                <a:uLnTx/>
                <a:uFillTx/>
                <a:latin typeface="+mn-lt"/>
                <a:ea typeface="+mn-ea"/>
                <a:cs typeface="+mn-cs"/>
              </a:rPr>
              <a:t>Sparse Index</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contains index records for only some search-key values.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Applicable when records are sequentially ordered on search-key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To locate a record with search-key value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we: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Find index record with largest search-key value &lt; </a:t>
            </a:r>
            <a:r>
              <a:rPr kumimoji="0" lang="en-US" sz="1400" b="0" i="1" u="none" strike="noStrike" kern="1200" cap="none" spc="0" normalizeH="0" baseline="0" noProof="0" dirty="0" smtClean="0">
                <a:ln>
                  <a:noFill/>
                </a:ln>
                <a:solidFill>
                  <a:schemeClr val="tx1"/>
                </a:solidFill>
                <a:effectLst/>
                <a:uLnTx/>
                <a:uFillTx/>
                <a:latin typeface="+mn-lt"/>
                <a:ea typeface="+mn-ea"/>
                <a:cs typeface="+mn-cs"/>
              </a:rPr>
              <a:t>K</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Search file sequentially starting at the record to which the index record points</a:t>
            </a:r>
          </a:p>
          <a:p>
            <a:pPr marL="742950" lvl="1" indent="-285750">
              <a:spcBef>
                <a:spcPct val="20000"/>
              </a:spcBef>
              <a:buFont typeface="Arial" pitchFamily="34" charset="0"/>
              <a:buChar char="–"/>
            </a:pPr>
            <a:r>
              <a:rPr lang="en-US" sz="1400" dirty="0" smtClean="0"/>
              <a:t>index records are not created for every search key. </a:t>
            </a:r>
          </a:p>
          <a:p>
            <a:pPr marL="742950" lvl="1" indent="-285750">
              <a:spcBef>
                <a:spcPct val="20000"/>
              </a:spcBef>
              <a:buFont typeface="Arial" pitchFamily="34" charset="0"/>
              <a:buChar char="–"/>
            </a:pPr>
            <a:r>
              <a:rPr lang="en-US" sz="1400" dirty="0" smtClean="0"/>
              <a:t>An index record here contains search key and actual pointer to the data on the disk.</a:t>
            </a:r>
          </a:p>
          <a:p>
            <a:pPr marL="742950" lvl="1" indent="-285750">
              <a:spcBef>
                <a:spcPct val="20000"/>
              </a:spcBef>
              <a:buFont typeface="Arial" pitchFamily="34" charset="0"/>
              <a:buChar char="–"/>
            </a:pPr>
            <a:r>
              <a:rPr lang="en-US" sz="1400" dirty="0" smtClean="0"/>
              <a:t> To search a record we first proceed by index record and reach at the actual location of the data. </a:t>
            </a:r>
          </a:p>
          <a:p>
            <a:pPr marL="742950" lvl="1" indent="-285750">
              <a:spcBef>
                <a:spcPct val="20000"/>
              </a:spcBef>
              <a:buFont typeface="Arial" pitchFamily="34" charset="0"/>
              <a:buChar char="–"/>
            </a:pPr>
            <a:r>
              <a:rPr lang="en-US" sz="1400" dirty="0" smtClean="0"/>
              <a:t>If the data we are looking for is not where we directly reach by following index, the system starts sequential search until the desired data is found.</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22530" name="Picture 2"/>
          <p:cNvPicPr>
            <a:picLocks noChangeAspect="1" noChangeArrowheads="1"/>
          </p:cNvPicPr>
          <p:nvPr/>
        </p:nvPicPr>
        <p:blipFill>
          <a:blip r:embed="rId2" cstate="print"/>
          <a:srcRect/>
          <a:stretch>
            <a:fillRect/>
          </a:stretch>
        </p:blipFill>
        <p:spPr bwMode="auto">
          <a:xfrm>
            <a:off x="1371600" y="4114800"/>
            <a:ext cx="4962525" cy="1571625"/>
          </a:xfrm>
          <a:prstGeom prst="rect">
            <a:avLst/>
          </a:prstGeom>
          <a:noFill/>
          <a:ln w="9525">
            <a:noFill/>
            <a:miter lim="800000"/>
            <a:headEnd/>
            <a:tailEnd/>
          </a:ln>
        </p:spPr>
      </p:pic>
    </p:spTree>
    <p:extLst>
      <p:ext uri="{BB962C8B-B14F-4D97-AF65-F5344CB8AC3E}">
        <p14:creationId xmlns:p14="http://schemas.microsoft.com/office/powerpoint/2010/main" val="3206472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noChangeArrowheads="1"/>
          </p:cNvPicPr>
          <p:nvPr>
            <p:ph sz="quarter" idx="1"/>
          </p:nvPr>
        </p:nvPicPr>
        <p:blipFill>
          <a:blip r:embed="rId2" cstate="print"/>
          <a:stretch>
            <a:fillRect/>
          </a:stretch>
        </p:blipFill>
        <p:spPr bwMode="auto">
          <a:xfrm>
            <a:off x="1505744" y="1527175"/>
            <a:ext cx="6096000" cy="4572000"/>
          </a:xfrm>
          <a:prstGeom prst="rect">
            <a:avLst/>
          </a:prstGeom>
          <a:noFill/>
          <a:ln w="38100" cmpd="dbl">
            <a:solidFill>
              <a:schemeClr val="tx2"/>
            </a:solidFill>
            <a:miter lim="800000"/>
            <a:headEnd/>
            <a:tailEnd/>
          </a:ln>
          <a:effectLst/>
        </p:spPr>
      </p:pic>
    </p:spTree>
    <p:extLst>
      <p:ext uri="{BB962C8B-B14F-4D97-AF65-F5344CB8AC3E}">
        <p14:creationId xmlns:p14="http://schemas.microsoft.com/office/powerpoint/2010/main" val="377199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 update: record insertion</a:t>
            </a:r>
            <a:endParaRPr lang="en-US" dirty="0"/>
          </a:p>
        </p:txBody>
      </p:sp>
      <p:sp>
        <p:nvSpPr>
          <p:cNvPr id="3" name="Content Placeholder 2"/>
          <p:cNvSpPr>
            <a:spLocks noGrp="1"/>
          </p:cNvSpPr>
          <p:nvPr>
            <p:ph sz="quarter" idx="1"/>
          </p:nvPr>
        </p:nvSpPr>
        <p:spPr/>
        <p:txBody>
          <a:bodyPr/>
          <a:lstStyle/>
          <a:p>
            <a:pPr lvl="1"/>
            <a:r>
              <a:rPr lang="en-US" sz="2000" dirty="0" smtClean="0">
                <a:solidFill>
                  <a:schemeClr val="tx1"/>
                </a:solidFill>
              </a:rPr>
              <a:t>Perform a lookup using the key value from inserted record</a:t>
            </a:r>
          </a:p>
          <a:p>
            <a:pPr lvl="1"/>
            <a:r>
              <a:rPr lang="en-US" sz="2000" b="1" dirty="0" smtClean="0"/>
              <a:t>Dense indices</a:t>
            </a:r>
            <a:r>
              <a:rPr lang="en-US" sz="2000" dirty="0" smtClean="0"/>
              <a:t> – </a:t>
            </a:r>
            <a:r>
              <a:rPr lang="en-US" sz="2000" dirty="0" smtClean="0">
                <a:solidFill>
                  <a:schemeClr val="tx1"/>
                </a:solidFill>
              </a:rPr>
              <a:t>if the search-key value does not appear in the index, insert it.</a:t>
            </a:r>
          </a:p>
          <a:p>
            <a:pPr lvl="1"/>
            <a:r>
              <a:rPr lang="en-US" sz="2000" b="1" dirty="0" smtClean="0"/>
              <a:t>Sparse indices</a:t>
            </a:r>
            <a:r>
              <a:rPr lang="en-US" sz="2000" dirty="0" smtClean="0"/>
              <a:t> – </a:t>
            </a:r>
            <a:r>
              <a:rPr lang="en-US" sz="2000" dirty="0" smtClean="0">
                <a:solidFill>
                  <a:schemeClr val="tx1"/>
                </a:solidFill>
              </a:rPr>
              <a:t>if index stores an entry for each block of the file, no change needs to be made to the index unless a new block is created.  </a:t>
            </a:r>
          </a:p>
          <a:p>
            <a:pPr lvl="2"/>
            <a:r>
              <a:rPr lang="en-US" sz="2000" dirty="0" smtClean="0"/>
              <a:t>If a new block is created, the first search-key value appearing in the new block is inserted into the index.</a:t>
            </a:r>
          </a:p>
          <a:p>
            <a:endParaRPr lang="en-US" dirty="0"/>
          </a:p>
        </p:txBody>
      </p:sp>
    </p:spTree>
    <p:extLst>
      <p:ext uri="{BB962C8B-B14F-4D97-AF65-F5344CB8AC3E}">
        <p14:creationId xmlns:p14="http://schemas.microsoft.com/office/powerpoint/2010/main" val="3194424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update: record deletion</a:t>
            </a:r>
            <a:endParaRPr lang="en-US" dirty="0"/>
          </a:p>
        </p:txBody>
      </p:sp>
      <p:sp>
        <p:nvSpPr>
          <p:cNvPr id="3" name="Content Placeholder 2"/>
          <p:cNvSpPr>
            <a:spLocks noGrp="1"/>
          </p:cNvSpPr>
          <p:nvPr>
            <p:ph sz="quarter" idx="1"/>
          </p:nvPr>
        </p:nvSpPr>
        <p:spPr/>
        <p:txBody>
          <a:bodyPr>
            <a:normAutofit/>
          </a:bodyPr>
          <a:lstStyle/>
          <a:p>
            <a:r>
              <a:rPr lang="en-US" sz="2000" dirty="0" smtClean="0"/>
              <a:t>If deleted record was the only record in the file with its particular search-key value, the search-key is deleted from the index also.</a:t>
            </a:r>
          </a:p>
          <a:p>
            <a:pPr lvl="1"/>
            <a:r>
              <a:rPr lang="en-US" sz="2000" b="1" dirty="0" smtClean="0"/>
              <a:t>Dense indices</a:t>
            </a:r>
            <a:r>
              <a:rPr lang="en-US" sz="2000" dirty="0" smtClean="0"/>
              <a:t> –</a:t>
            </a:r>
            <a:r>
              <a:rPr lang="en-US" sz="2000" dirty="0" smtClean="0">
                <a:solidFill>
                  <a:schemeClr val="tx1"/>
                </a:solidFill>
              </a:rPr>
              <a:t> deletion of search-key: similar to file record deletion</a:t>
            </a:r>
            <a:r>
              <a:rPr lang="en-US" sz="2000" dirty="0" smtClean="0"/>
              <a:t>.</a:t>
            </a:r>
          </a:p>
          <a:p>
            <a:pPr lvl="1"/>
            <a:r>
              <a:rPr lang="en-US" sz="2000" b="1" dirty="0" smtClean="0"/>
              <a:t>Sparse indices</a:t>
            </a:r>
            <a:r>
              <a:rPr lang="en-US" sz="2000" dirty="0" smtClean="0"/>
              <a:t> –</a:t>
            </a:r>
          </a:p>
          <a:p>
            <a:pPr lvl="2"/>
            <a:r>
              <a:rPr lang="en-US" sz="2000" dirty="0" smtClean="0"/>
              <a:t> if deleted key value exists in the index, the value is replaced by the next search-key value in the file (in search-key order).  </a:t>
            </a:r>
          </a:p>
          <a:p>
            <a:pPr lvl="2"/>
            <a:r>
              <a:rPr lang="en-US" sz="2000" dirty="0" smtClean="0"/>
              <a:t>If the next search-key value already has an index entry, the entry is deleted instead of being replaced.</a:t>
            </a:r>
          </a:p>
          <a:p>
            <a:endParaRPr lang="en-US" sz="2000" dirty="0"/>
          </a:p>
        </p:txBody>
      </p:sp>
    </p:spTree>
    <p:extLst>
      <p:ext uri="{BB962C8B-B14F-4D97-AF65-F5344CB8AC3E}">
        <p14:creationId xmlns:p14="http://schemas.microsoft.com/office/powerpoint/2010/main" val="2870304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v/s Dense</a:t>
            </a:r>
            <a:endParaRPr lang="en-US" dirty="0"/>
          </a:p>
        </p:txBody>
      </p:sp>
      <p:sp>
        <p:nvSpPr>
          <p:cNvPr id="3" name="Content Placeholder 2"/>
          <p:cNvSpPr>
            <a:spLocks noGrp="1"/>
          </p:cNvSpPr>
          <p:nvPr>
            <p:ph sz="quarter" idx="1"/>
          </p:nvPr>
        </p:nvSpPr>
        <p:spPr/>
        <p:txBody>
          <a:bodyPr>
            <a:normAutofit/>
          </a:bodyPr>
          <a:lstStyle/>
          <a:p>
            <a:r>
              <a:rPr lang="en-US" sz="2000" dirty="0" smtClean="0"/>
              <a:t>Less space</a:t>
            </a:r>
          </a:p>
          <a:p>
            <a:r>
              <a:rPr lang="en-US" sz="2000" dirty="0" smtClean="0"/>
              <a:t>Less maintenance overhead for insertion and deletion</a:t>
            </a:r>
          </a:p>
          <a:p>
            <a:r>
              <a:rPr lang="en-US" sz="2000" dirty="0" smtClean="0">
                <a:solidFill>
                  <a:schemeClr val="tx1"/>
                </a:solidFill>
              </a:rPr>
              <a:t>Generally slower than dense index for locating records.</a:t>
            </a:r>
          </a:p>
          <a:p>
            <a:r>
              <a:rPr lang="en-US" sz="2000" b="1" dirty="0" smtClean="0"/>
              <a:t>Good tradeoff</a:t>
            </a:r>
            <a:r>
              <a:rPr lang="en-US" sz="2000" dirty="0" smtClean="0"/>
              <a:t>: sparse index with an index entry for every block in file, corresponding to least search-key value in the block.</a:t>
            </a:r>
          </a:p>
          <a:p>
            <a:endParaRPr lang="en-US" sz="2000" dirty="0" smtClean="0"/>
          </a:p>
          <a:p>
            <a:endParaRPr lang="en-US" sz="2000" dirty="0"/>
          </a:p>
        </p:txBody>
      </p:sp>
    </p:spTree>
    <p:extLst>
      <p:ext uri="{BB962C8B-B14F-4D97-AF65-F5344CB8AC3E}">
        <p14:creationId xmlns:p14="http://schemas.microsoft.com/office/powerpoint/2010/main" val="2428225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sz="quarter" idx="1"/>
          </p:nvPr>
        </p:nvSpPr>
        <p:spPr/>
        <p:txBody>
          <a:bodyPr>
            <a:normAutofit/>
          </a:bodyPr>
          <a:lstStyle/>
          <a:p>
            <a:r>
              <a:rPr lang="en-US" sz="2000" dirty="0" smtClean="0"/>
              <a:t>Index records are comprised of search-key value and data pointers. </a:t>
            </a:r>
          </a:p>
          <a:p>
            <a:r>
              <a:rPr lang="en-US" sz="2000" dirty="0" smtClean="0"/>
              <a:t>This index itself is stored on the disk along with the actual database files. </a:t>
            </a:r>
          </a:p>
          <a:p>
            <a:r>
              <a:rPr lang="en-US" sz="2000" dirty="0" smtClean="0"/>
              <a:t>As the size of database grows so does the size of indices. </a:t>
            </a:r>
          </a:p>
          <a:p>
            <a:r>
              <a:rPr lang="en-US" sz="2000" dirty="0" smtClean="0"/>
              <a:t>There is an immense need to keep the index records in the main memory so that the search can speed up. </a:t>
            </a:r>
          </a:p>
          <a:p>
            <a:r>
              <a:rPr lang="en-US" sz="2000" dirty="0" smtClean="0"/>
              <a:t>If single level index is used then a large size index cannot be kept in memory as whole and this leads to multiple disk accesses.</a:t>
            </a:r>
            <a:endParaRPr lang="en-US" sz="2000" dirty="0"/>
          </a:p>
        </p:txBody>
      </p:sp>
    </p:spTree>
    <p:extLst>
      <p:ext uri="{BB962C8B-B14F-4D97-AF65-F5344CB8AC3E}">
        <p14:creationId xmlns:p14="http://schemas.microsoft.com/office/powerpoint/2010/main" val="552893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multi level index</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0" y="1600200"/>
            <a:ext cx="4991100" cy="4505325"/>
          </a:xfrm>
          <a:prstGeom prst="rect">
            <a:avLst/>
          </a:prstGeom>
          <a:noFill/>
          <a:ln w="9525">
            <a:noFill/>
            <a:miter lim="800000"/>
            <a:headEnd/>
            <a:tailEnd/>
          </a:ln>
        </p:spPr>
      </p:pic>
      <p:sp>
        <p:nvSpPr>
          <p:cNvPr id="5" name="Rectangle 4"/>
          <p:cNvSpPr/>
          <p:nvPr/>
        </p:nvSpPr>
        <p:spPr>
          <a:xfrm>
            <a:off x="5181600" y="1600200"/>
            <a:ext cx="2819400" cy="3477875"/>
          </a:xfrm>
          <a:prstGeom prst="rect">
            <a:avLst/>
          </a:prstGeom>
        </p:spPr>
        <p:txBody>
          <a:bodyPr wrap="square">
            <a:spAutoFit/>
          </a:bodyPr>
          <a:lstStyle/>
          <a:p>
            <a:r>
              <a:rPr lang="en-US" sz="2000" dirty="0" smtClean="0"/>
              <a:t>Multi-level Index helps breaking down the index into several smaller indices in order to make the outer most level so small that it can be saved in single disk block which can easily be accommodated anywhere in the main memory.</a:t>
            </a:r>
            <a:endParaRPr lang="en-US" sz="2000" dirty="0"/>
          </a:p>
        </p:txBody>
      </p:sp>
    </p:spTree>
    <p:extLst>
      <p:ext uri="{BB962C8B-B14F-4D97-AF65-F5344CB8AC3E}">
        <p14:creationId xmlns:p14="http://schemas.microsoft.com/office/powerpoint/2010/main" val="1079649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sz="quarter" idx="1"/>
          </p:nvPr>
        </p:nvPicPr>
        <p:blipFill>
          <a:blip r:embed="rId2" cstate="print"/>
          <a:stretch>
            <a:fillRect/>
          </a:stretch>
        </p:blipFill>
        <p:spPr bwMode="auto">
          <a:xfrm>
            <a:off x="2167731" y="1570037"/>
            <a:ext cx="4772025" cy="4486275"/>
          </a:xfrm>
          <a:prstGeom prst="rect">
            <a:avLst/>
          </a:prstGeom>
          <a:noFill/>
          <a:ln w="9525">
            <a:noFill/>
            <a:miter lim="800000"/>
            <a:headEnd/>
            <a:tailEnd/>
          </a:ln>
        </p:spPr>
      </p:pic>
    </p:spTree>
    <p:extLst>
      <p:ext uri="{BB962C8B-B14F-4D97-AF65-F5344CB8AC3E}">
        <p14:creationId xmlns:p14="http://schemas.microsoft.com/office/powerpoint/2010/main" val="3072307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problem</a:t>
            </a:r>
            <a:endParaRPr lang="en-US" dirty="0"/>
          </a:p>
        </p:txBody>
      </p:sp>
      <p:sp>
        <p:nvSpPr>
          <p:cNvPr id="3" name="Content Placeholder 2"/>
          <p:cNvSpPr>
            <a:spLocks noGrp="1"/>
          </p:cNvSpPr>
          <p:nvPr>
            <p:ph sz="quarter" idx="1"/>
          </p:nvPr>
        </p:nvSpPr>
        <p:spPr/>
        <p:txBody>
          <a:bodyPr>
            <a:normAutofit/>
          </a:bodyPr>
          <a:lstStyle/>
          <a:p>
            <a:r>
              <a:rPr lang="en-US" sz="2000" dirty="0" smtClean="0"/>
              <a:t>Often one wants to find all records whose values in a certain field (which is not the search key of the primary index) satisfy some condition</a:t>
            </a:r>
          </a:p>
          <a:p>
            <a:pPr>
              <a:buNone/>
            </a:pPr>
            <a:r>
              <a:rPr lang="en-US" sz="2000" dirty="0" smtClean="0"/>
              <a:t>     </a:t>
            </a:r>
          </a:p>
          <a:p>
            <a:pPr>
              <a:buNone/>
            </a:pPr>
            <a:r>
              <a:rPr lang="en-US" sz="2000" dirty="0" smtClean="0"/>
              <a:t>      { Example 1: In the EMPLOYEE database, records are stored sequentially by </a:t>
            </a:r>
            <a:r>
              <a:rPr lang="en-US" sz="2000" dirty="0" err="1" smtClean="0"/>
              <a:t>EmpNo</a:t>
            </a:r>
            <a:r>
              <a:rPr lang="en-US" sz="2000" dirty="0" smtClean="0"/>
              <a:t>, we want to find employees working in a particular department.</a:t>
            </a:r>
          </a:p>
          <a:p>
            <a:pPr>
              <a:buNone/>
            </a:pPr>
            <a:r>
              <a:rPr lang="en-US" sz="2000" dirty="0" smtClean="0"/>
              <a:t>     </a:t>
            </a:r>
          </a:p>
          <a:p>
            <a:pPr>
              <a:buNone/>
            </a:pPr>
            <a:r>
              <a:rPr lang="en-US" sz="2000" dirty="0" smtClean="0"/>
              <a:t>      { Example 2: as above, but we want to find all employees with a specified salary or range of salary</a:t>
            </a:r>
            <a:endParaRPr lang="en-US" sz="2000" dirty="0"/>
          </a:p>
        </p:txBody>
      </p:sp>
    </p:spTree>
    <p:extLst>
      <p:ext uri="{BB962C8B-B14F-4D97-AF65-F5344CB8AC3E}">
        <p14:creationId xmlns:p14="http://schemas.microsoft.com/office/powerpoint/2010/main" val="4117210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IN" dirty="0"/>
              <a:t>Basic </a:t>
            </a:r>
            <a:r>
              <a:rPr lang="en-IN" dirty="0" smtClean="0"/>
              <a:t>Concepts</a:t>
            </a:r>
          </a:p>
          <a:p>
            <a:pPr marL="571500" indent="-457200">
              <a:buFont typeface="+mj-lt"/>
              <a:buAutoNum type="arabicPeriod"/>
            </a:pPr>
            <a:r>
              <a:rPr lang="en-IN" dirty="0"/>
              <a:t>Ordered Indices, B+-Tree Index Files, B+-Tree </a:t>
            </a:r>
            <a:r>
              <a:rPr lang="en-IN" dirty="0" smtClean="0"/>
              <a:t>Extensions</a:t>
            </a:r>
          </a:p>
          <a:p>
            <a:pPr marL="571500" indent="-457200">
              <a:buFont typeface="+mj-lt"/>
              <a:buAutoNum type="arabicPeriod"/>
            </a:pPr>
            <a:r>
              <a:rPr lang="en-IN" dirty="0"/>
              <a:t>Multiple-Key Access, Static Hashing, Dynamic </a:t>
            </a:r>
            <a:r>
              <a:rPr lang="en-IN" dirty="0" smtClean="0"/>
              <a:t>Hashing</a:t>
            </a:r>
          </a:p>
          <a:p>
            <a:pPr marL="571500" indent="-457200">
              <a:buFont typeface="+mj-lt"/>
              <a:buAutoNum type="arabicPeriod"/>
            </a:pPr>
            <a:r>
              <a:rPr lang="en-IN" dirty="0"/>
              <a:t>Comparison of Ordered Indexing and Hashing, Bitmap Indices </a:t>
            </a:r>
            <a:endParaRPr lang="en-IN" dirty="0" smtClean="0"/>
          </a:p>
          <a:p>
            <a:pPr marL="571500" indent="-457200">
              <a:buFont typeface="+mj-lt"/>
              <a:buAutoNum type="arabicPeriod"/>
            </a:pPr>
            <a:r>
              <a:rPr lang="en-IN" dirty="0"/>
              <a:t>Index Definition in SQL</a:t>
            </a:r>
            <a:endParaRPr lang="en-US" dirty="0"/>
          </a:p>
        </p:txBody>
      </p:sp>
    </p:spTree>
    <p:extLst>
      <p:ext uri="{BB962C8B-B14F-4D97-AF65-F5344CB8AC3E}">
        <p14:creationId xmlns:p14="http://schemas.microsoft.com/office/powerpoint/2010/main" val="3234680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indices</a:t>
            </a:r>
            <a:endParaRPr lang="en-US" dirty="0"/>
          </a:p>
        </p:txBody>
      </p:sp>
      <p:sp>
        <p:nvSpPr>
          <p:cNvPr id="3" name="Content Placeholder 2"/>
          <p:cNvSpPr>
            <a:spLocks noGrp="1"/>
          </p:cNvSpPr>
          <p:nvPr>
            <p:ph sz="quarter" idx="1"/>
          </p:nvPr>
        </p:nvSpPr>
        <p:spPr/>
        <p:txBody>
          <a:bodyPr>
            <a:normAutofit/>
          </a:bodyPr>
          <a:lstStyle/>
          <a:p>
            <a:r>
              <a:rPr lang="en-US" sz="2000" dirty="0" smtClean="0"/>
              <a:t>One can specify a secondary index with an index entry for each search key value;</a:t>
            </a:r>
          </a:p>
          <a:p>
            <a:r>
              <a:rPr lang="en-US" sz="2000" dirty="0" smtClean="0"/>
              <a:t> index entry points to a bucket, which contains pointers to all the actual records with that particular search key.</a:t>
            </a:r>
          </a:p>
          <a:p>
            <a:endParaRPr lang="en-US" sz="2000" dirty="0"/>
          </a:p>
        </p:txBody>
      </p:sp>
    </p:spTree>
    <p:extLst>
      <p:ext uri="{BB962C8B-B14F-4D97-AF65-F5344CB8AC3E}">
        <p14:creationId xmlns:p14="http://schemas.microsoft.com/office/powerpoint/2010/main" val="47593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indices</a:t>
            </a:r>
            <a:endParaRPr lang="en-US" dirty="0"/>
          </a:p>
        </p:txBody>
      </p:sp>
      <p:pic>
        <p:nvPicPr>
          <p:cNvPr id="4" name="Picture 6"/>
          <p:cNvPicPr>
            <a:picLocks noGrp="1" noChangeAspect="1" noChangeArrowheads="1"/>
          </p:cNvPicPr>
          <p:nvPr>
            <p:ph sz="quarter" idx="1"/>
          </p:nvPr>
        </p:nvPicPr>
        <p:blipFill>
          <a:blip r:embed="rId2" cstate="print"/>
          <a:srcRect l="423" t="21127" r="633" b="20563"/>
          <a:stretch>
            <a:fillRect/>
          </a:stretch>
        </p:blipFill>
        <p:spPr bwMode="auto">
          <a:xfrm>
            <a:off x="2057400" y="1828800"/>
            <a:ext cx="5638800" cy="1917929"/>
          </a:xfrm>
          <a:prstGeom prst="rect">
            <a:avLst/>
          </a:prstGeom>
          <a:noFill/>
          <a:ln w="38100" cmpd="dbl">
            <a:solidFill>
              <a:schemeClr val="tx2"/>
            </a:solidFill>
            <a:miter lim="800000"/>
            <a:headEnd/>
            <a:tailEnd/>
          </a:ln>
          <a:effectLst/>
        </p:spPr>
      </p:pic>
    </p:spTree>
    <p:extLst>
      <p:ext uri="{BB962C8B-B14F-4D97-AF65-F5344CB8AC3E}">
        <p14:creationId xmlns:p14="http://schemas.microsoft.com/office/powerpoint/2010/main" val="388854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Primary v/s secondary indices</a:t>
            </a:r>
            <a:endParaRPr lang="en-US" dirty="0"/>
          </a:p>
        </p:txBody>
      </p:sp>
      <p:sp>
        <p:nvSpPr>
          <p:cNvPr id="3" name="Content Placeholder 2"/>
          <p:cNvSpPr>
            <a:spLocks noGrp="1"/>
          </p:cNvSpPr>
          <p:nvPr>
            <p:ph sz="quarter" idx="1"/>
          </p:nvPr>
        </p:nvSpPr>
        <p:spPr/>
        <p:txBody>
          <a:bodyPr>
            <a:normAutofit/>
          </a:bodyPr>
          <a:lstStyle/>
          <a:p>
            <a:r>
              <a:rPr lang="en-US" sz="2000" dirty="0" smtClean="0"/>
              <a:t>Secondary indexes have to be dense</a:t>
            </a:r>
          </a:p>
          <a:p>
            <a:r>
              <a:rPr lang="en-US" sz="2000" dirty="0" smtClean="0"/>
              <a:t>Indexes offer substantial benefits when searching for records</a:t>
            </a:r>
          </a:p>
          <a:p>
            <a:r>
              <a:rPr lang="en-US" sz="2000" dirty="0" smtClean="0"/>
              <a:t>When a record file is modified (e.g., a relation), every index on that file must be updated. Updating indexes imposes overhead on database performance.</a:t>
            </a:r>
          </a:p>
          <a:p>
            <a:r>
              <a:rPr lang="en-US" sz="2000" dirty="0" smtClean="0"/>
              <a:t>Sequential scan using primary index is efficient, but a</a:t>
            </a:r>
          </a:p>
          <a:p>
            <a:r>
              <a:rPr lang="en-US" sz="2000" dirty="0" smtClean="0"/>
              <a:t>sequential scan using a secondary index is expensive (each record access may fetch a new block from disk)</a:t>
            </a:r>
            <a:endParaRPr lang="en-US" sz="2000" dirty="0"/>
          </a:p>
        </p:txBody>
      </p:sp>
    </p:spTree>
    <p:extLst>
      <p:ext uri="{BB962C8B-B14F-4D97-AF65-F5344CB8AC3E}">
        <p14:creationId xmlns:p14="http://schemas.microsoft.com/office/powerpoint/2010/main" val="1176991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000" dirty="0" smtClean="0"/>
              <a:t>A search key containing more than one attribute is referred to as </a:t>
            </a:r>
            <a:r>
              <a:rPr lang="en-US" sz="2000" b="1" dirty="0" smtClean="0"/>
              <a:t>composite search key</a:t>
            </a:r>
            <a:r>
              <a:rPr lang="en-US" sz="2000" dirty="0" smtClean="0"/>
              <a:t>.</a:t>
            </a:r>
          </a:p>
          <a:p>
            <a:endParaRPr lang="en-US" sz="2000" dirty="0" smtClean="0"/>
          </a:p>
          <a:p>
            <a:r>
              <a:rPr lang="en-US" sz="2000" dirty="0" smtClean="0"/>
              <a:t>Main </a:t>
            </a:r>
            <a:r>
              <a:rPr lang="en-US" sz="2000" b="1" dirty="0" smtClean="0"/>
              <a:t>disadvantage </a:t>
            </a:r>
            <a:r>
              <a:rPr lang="en-US" sz="2000" dirty="0" smtClean="0"/>
              <a:t>of the index-sequential file organization is that performance degrades as the file grows and File reorganizations.</a:t>
            </a:r>
            <a:endParaRPr lang="en-US" sz="2000" dirty="0"/>
          </a:p>
        </p:txBody>
      </p:sp>
    </p:spTree>
    <p:extLst>
      <p:ext uri="{BB962C8B-B14F-4D97-AF65-F5344CB8AC3E}">
        <p14:creationId xmlns:p14="http://schemas.microsoft.com/office/powerpoint/2010/main" val="165737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node structure</a:t>
            </a:r>
            <a:endParaRPr lang="en-US" dirty="0"/>
          </a:p>
        </p:txBody>
      </p:sp>
      <p:sp>
        <p:nvSpPr>
          <p:cNvPr id="3" name="Content Placeholder 2"/>
          <p:cNvSpPr>
            <a:spLocks noGrp="1"/>
          </p:cNvSpPr>
          <p:nvPr>
            <p:ph sz="quarter" idx="1"/>
          </p:nvPr>
        </p:nvSpPr>
        <p:spPr/>
        <p:txBody>
          <a:bodyPr/>
          <a:lstStyle/>
          <a:p>
            <a:pPr>
              <a:tabLst>
                <a:tab pos="1655763" algn="l"/>
              </a:tabLst>
            </a:pPr>
            <a:r>
              <a:rPr lang="en-US" dirty="0" smtClean="0"/>
              <a:t>Typical node</a:t>
            </a:r>
            <a:br>
              <a:rPr lang="en-US" dirty="0" smtClean="0"/>
            </a:br>
            <a:r>
              <a:rPr lang="en-US" dirty="0" smtClean="0"/>
              <a:t/>
            </a:r>
            <a:br>
              <a:rPr lang="en-US" dirty="0" smtClean="0"/>
            </a:br>
            <a:r>
              <a:rPr lang="en-US" dirty="0" smtClean="0"/>
              <a:t/>
            </a:r>
            <a:br>
              <a:rPr lang="en-US" dirty="0" smtClean="0"/>
            </a:br>
            <a:endParaRPr lang="en-US" dirty="0" smtClean="0"/>
          </a:p>
          <a:p>
            <a:pPr lvl="1">
              <a:tabLst>
                <a:tab pos="1655763" algn="l"/>
              </a:tabLst>
            </a:pPr>
            <a:r>
              <a:rPr lang="en-US" sz="2000" dirty="0" err="1" smtClean="0"/>
              <a:t>K</a:t>
            </a:r>
            <a:r>
              <a:rPr lang="en-US" sz="2000" baseline="-25000" dirty="0" err="1" smtClean="0"/>
              <a:t>i</a:t>
            </a:r>
            <a:r>
              <a:rPr lang="en-US" sz="2000" dirty="0" smtClean="0"/>
              <a:t> are the search-key values </a:t>
            </a:r>
          </a:p>
          <a:p>
            <a:pPr lvl="1">
              <a:tabLst>
                <a:tab pos="1655763" algn="l"/>
              </a:tabLst>
            </a:pPr>
            <a:r>
              <a:rPr lang="en-US" sz="2000" dirty="0" smtClean="0"/>
              <a:t>P</a:t>
            </a:r>
            <a:r>
              <a:rPr lang="en-US" sz="2000" baseline="-25000" dirty="0" smtClean="0"/>
              <a:t>i</a:t>
            </a:r>
            <a:r>
              <a:rPr lang="en-US" sz="2000" dirty="0" smtClean="0"/>
              <a:t> are pointers to children (for non-leaf nodes) or pointers to records or buckets of records (for leaf nodes).</a:t>
            </a:r>
          </a:p>
          <a:p>
            <a:pPr>
              <a:tabLst>
                <a:tab pos="1655763" algn="l"/>
              </a:tabLst>
            </a:pPr>
            <a:r>
              <a:rPr lang="en-US" sz="2000" dirty="0" smtClean="0"/>
              <a:t>The search-keys in a node are ordered </a:t>
            </a:r>
          </a:p>
          <a:p>
            <a:pPr>
              <a:buFont typeface="Monotype Sorts" pitchFamily="2" charset="2"/>
              <a:buNone/>
              <a:tabLst>
                <a:tab pos="1655763" algn="l"/>
              </a:tabLst>
            </a:pPr>
            <a:r>
              <a:rPr lang="en-US" sz="2000" dirty="0" smtClean="0"/>
              <a:t>		 </a:t>
            </a:r>
            <a:r>
              <a:rPr lang="en-US" sz="2000" i="1" dirty="0" smtClean="0"/>
              <a:t>K</a:t>
            </a:r>
            <a:r>
              <a:rPr lang="en-US" sz="2000" baseline="-25000" dirty="0" smtClean="0"/>
              <a:t>1 </a:t>
            </a:r>
            <a:r>
              <a:rPr lang="en-US" sz="2000" dirty="0" smtClean="0"/>
              <a:t>&lt; </a:t>
            </a:r>
            <a:r>
              <a:rPr lang="en-US" sz="2000" i="1" dirty="0" smtClean="0"/>
              <a:t>K</a:t>
            </a:r>
            <a:r>
              <a:rPr lang="en-US" sz="2000" baseline="-25000" dirty="0" smtClean="0"/>
              <a:t>2 </a:t>
            </a:r>
            <a:r>
              <a:rPr lang="en-US" sz="2000" dirty="0" smtClean="0"/>
              <a:t>&lt; </a:t>
            </a:r>
            <a:r>
              <a:rPr lang="en-US" sz="2000" i="1" dirty="0" smtClean="0"/>
              <a:t>K</a:t>
            </a:r>
            <a:r>
              <a:rPr lang="en-US" sz="2000" baseline="-25000" dirty="0" smtClean="0"/>
              <a:t>3 </a:t>
            </a:r>
            <a:r>
              <a:rPr lang="en-US" sz="2000" dirty="0" smtClean="0"/>
              <a:t>&lt; </a:t>
            </a:r>
            <a:r>
              <a:rPr lang="en-US" sz="2000" i="1" dirty="0" smtClean="0"/>
              <a:t>. . .</a:t>
            </a:r>
            <a:r>
              <a:rPr lang="en-US" sz="2000" baseline="-25000" dirty="0" smtClean="0"/>
              <a:t> </a:t>
            </a:r>
            <a:r>
              <a:rPr lang="en-US" sz="2000" dirty="0" smtClean="0"/>
              <a:t>&lt; </a:t>
            </a:r>
            <a:r>
              <a:rPr lang="en-US" sz="2000" i="1" dirty="0" smtClean="0"/>
              <a:t>K</a:t>
            </a:r>
            <a:r>
              <a:rPr lang="en-US" sz="2000" i="1" baseline="-25000" dirty="0" smtClean="0"/>
              <a:t>n–</a:t>
            </a:r>
            <a:r>
              <a:rPr lang="en-US" sz="2000" baseline="-25000" dirty="0" smtClean="0"/>
              <a:t>1</a:t>
            </a:r>
            <a:endParaRPr lang="en-US" sz="2000" dirty="0" smtClean="0"/>
          </a:p>
          <a:p>
            <a:endParaRPr lang="en-US" dirty="0"/>
          </a:p>
        </p:txBody>
      </p:sp>
      <p:pic>
        <p:nvPicPr>
          <p:cNvPr id="4" name="Picture 14"/>
          <p:cNvPicPr>
            <a:picLocks noChangeAspect="1" noChangeArrowheads="1"/>
          </p:cNvPicPr>
          <p:nvPr/>
        </p:nvPicPr>
        <p:blipFill>
          <a:blip r:embed="rId2" cstate="print"/>
          <a:srcRect l="365" t="44904" r="546" b="45145"/>
          <a:stretch>
            <a:fillRect/>
          </a:stretch>
        </p:blipFill>
        <p:spPr bwMode="auto">
          <a:xfrm>
            <a:off x="1143000" y="2209800"/>
            <a:ext cx="7269162" cy="547687"/>
          </a:xfrm>
          <a:prstGeom prst="rect">
            <a:avLst/>
          </a:prstGeom>
          <a:noFill/>
          <a:ln w="38100" cmpd="dbl">
            <a:solidFill>
              <a:schemeClr val="tx2"/>
            </a:solidFill>
            <a:miter lim="800000"/>
            <a:headEnd/>
            <a:tailEnd/>
          </a:ln>
        </p:spPr>
      </p:pic>
    </p:spTree>
    <p:extLst>
      <p:ext uri="{BB962C8B-B14F-4D97-AF65-F5344CB8AC3E}">
        <p14:creationId xmlns:p14="http://schemas.microsoft.com/office/powerpoint/2010/main" val="3794490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into B+ tree</a:t>
            </a:r>
            <a:endParaRPr lang="en-US" dirty="0"/>
          </a:p>
        </p:txBody>
      </p:sp>
      <p:sp>
        <p:nvSpPr>
          <p:cNvPr id="3" name="Content Placeholder 2"/>
          <p:cNvSpPr>
            <a:spLocks noGrp="1"/>
          </p:cNvSpPr>
          <p:nvPr>
            <p:ph sz="quarter" idx="1"/>
          </p:nvPr>
        </p:nvSpPr>
        <p:spPr/>
        <p:txBody>
          <a:bodyPr>
            <a:normAutofit/>
          </a:bodyPr>
          <a:lstStyle/>
          <a:p>
            <a:r>
              <a:rPr lang="en-US" dirty="0" smtClean="0"/>
              <a:t>While inserting values into node. if node is full then follow the following two rules.</a:t>
            </a:r>
          </a:p>
          <a:p>
            <a:pPr marL="788670" lvl="1" indent="-514350">
              <a:buFont typeface="+mj-lt"/>
              <a:buAutoNum type="arabicPeriod"/>
            </a:pPr>
            <a:r>
              <a:rPr lang="en-US" dirty="0" smtClean="0"/>
              <a:t>If node is leaf then break down the node into two partitions.</a:t>
            </a:r>
          </a:p>
          <a:p>
            <a:pPr marL="1062990" lvl="2" indent="-514350">
              <a:buFont typeface="+mj-lt"/>
              <a:buAutoNum type="arabicPeriod"/>
            </a:pPr>
            <a:r>
              <a:rPr lang="en-US" dirty="0" smtClean="0"/>
              <a:t>The first partition should hold ceil of (n-1)/2 key values.</a:t>
            </a:r>
          </a:p>
          <a:p>
            <a:pPr marL="1062990" lvl="2" indent="-514350">
              <a:buFont typeface="+mj-lt"/>
              <a:buAutoNum type="arabicPeriod"/>
            </a:pPr>
            <a:r>
              <a:rPr lang="en-US" dirty="0" smtClean="0"/>
              <a:t>Second partition should hold rest of the key values where n is number of pointers.</a:t>
            </a:r>
          </a:p>
          <a:p>
            <a:pPr marL="1062990" lvl="2" indent="-514350">
              <a:buFont typeface="+mj-lt"/>
              <a:buAutoNum type="arabicPeriod"/>
            </a:pPr>
            <a:r>
              <a:rPr lang="en-US" dirty="0" smtClean="0"/>
              <a:t>Copy of smallest key element from second partition to parent node.</a:t>
            </a:r>
          </a:p>
          <a:p>
            <a:pPr marL="788670" lvl="1" indent="-514350">
              <a:buFont typeface="+mj-lt"/>
              <a:buAutoNum type="arabicPeriod"/>
            </a:pPr>
            <a:r>
              <a:rPr lang="en-US" dirty="0" smtClean="0"/>
              <a:t>If node is non leaf node then break down the node into two partitions.</a:t>
            </a:r>
          </a:p>
          <a:p>
            <a:pPr marL="1062990" lvl="2" indent="-514350">
              <a:buFont typeface="+mj-lt"/>
              <a:buAutoNum type="arabicPeriod"/>
            </a:pPr>
            <a:r>
              <a:rPr lang="en-US" dirty="0" smtClean="0"/>
              <a:t>The first partition should hold ceil of(n/2)-1 key values </a:t>
            </a:r>
          </a:p>
          <a:p>
            <a:pPr marL="1062990" lvl="2" indent="-514350">
              <a:buFont typeface="+mj-lt"/>
              <a:buAutoNum type="arabicPeriod"/>
            </a:pPr>
            <a:r>
              <a:rPr lang="en-US" dirty="0" smtClean="0"/>
              <a:t>Second partition can hold rest of the key values where n is number of pointers</a:t>
            </a:r>
          </a:p>
          <a:p>
            <a:pPr marL="1062990" lvl="2" indent="-514350">
              <a:buFont typeface="+mj-lt"/>
              <a:buAutoNum type="arabicPeriod"/>
            </a:pPr>
            <a:r>
              <a:rPr lang="en-US" dirty="0" smtClean="0"/>
              <a:t>Move the smallest element from second partition to parent node.</a:t>
            </a:r>
          </a:p>
        </p:txBody>
      </p:sp>
    </p:spTree>
    <p:extLst>
      <p:ext uri="{BB962C8B-B14F-4D97-AF65-F5344CB8AC3E}">
        <p14:creationId xmlns:p14="http://schemas.microsoft.com/office/powerpoint/2010/main" val="826209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Insert 2,5,7,10,13,16,20,22,23,24</a:t>
            </a:r>
          </a:p>
          <a:p>
            <a:pPr>
              <a:buNone/>
            </a:pPr>
            <a:r>
              <a:rPr lang="en-US" dirty="0" smtClean="0"/>
              <a:t>Assume n=4 or degree=4;</a:t>
            </a:r>
          </a:p>
          <a:p>
            <a:pPr>
              <a:buNone/>
            </a:pPr>
            <a:endParaRPr lang="en-US" dirty="0" smtClean="0"/>
          </a:p>
          <a:p>
            <a:pPr>
              <a:buNone/>
            </a:pPr>
            <a:endParaRPr lang="en-US" dirty="0" smtClean="0"/>
          </a:p>
          <a:p>
            <a:pPr>
              <a:buNone/>
            </a:pPr>
            <a:r>
              <a:rPr lang="en-US" dirty="0" smtClean="0"/>
              <a:t>Insert 2:</a:t>
            </a:r>
          </a:p>
          <a:p>
            <a:pPr>
              <a:buNone/>
            </a:pPr>
            <a:endParaRPr lang="en-US" dirty="0" smtClean="0"/>
          </a:p>
          <a:p>
            <a:pPr>
              <a:buNone/>
            </a:pPr>
            <a:r>
              <a:rPr lang="en-US" dirty="0" smtClean="0"/>
              <a:t>Insert 5:</a:t>
            </a:r>
          </a:p>
          <a:p>
            <a:pPr>
              <a:buNone/>
            </a:pPr>
            <a:endParaRPr lang="en-US" dirty="0" smtClean="0"/>
          </a:p>
          <a:p>
            <a:pPr>
              <a:buNone/>
            </a:pPr>
            <a:endParaRPr lang="en-US" dirty="0"/>
          </a:p>
        </p:txBody>
      </p:sp>
      <p:grpSp>
        <p:nvGrpSpPr>
          <p:cNvPr id="18" name="Group 17"/>
          <p:cNvGrpSpPr/>
          <p:nvPr/>
        </p:nvGrpSpPr>
        <p:grpSpPr>
          <a:xfrm>
            <a:off x="2209800" y="2819400"/>
            <a:ext cx="4333240" cy="457200"/>
            <a:chOff x="2057400" y="2819400"/>
            <a:chExt cx="4333240" cy="457200"/>
          </a:xfrm>
        </p:grpSpPr>
        <p:sp>
          <p:nvSpPr>
            <p:cNvPr id="4" name="Rectangle 3"/>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9" name="Group 18"/>
          <p:cNvGrpSpPr/>
          <p:nvPr/>
        </p:nvGrpSpPr>
        <p:grpSpPr>
          <a:xfrm>
            <a:off x="2209800" y="3581400"/>
            <a:ext cx="4333240" cy="457200"/>
            <a:chOff x="2057400" y="2819400"/>
            <a:chExt cx="4333240" cy="457200"/>
          </a:xfrm>
        </p:grpSpPr>
        <p:sp>
          <p:nvSpPr>
            <p:cNvPr id="20" name="Rectangle 19"/>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1" name="Rectangle 20"/>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7" name="Group 26"/>
          <p:cNvGrpSpPr/>
          <p:nvPr/>
        </p:nvGrpSpPr>
        <p:grpSpPr>
          <a:xfrm>
            <a:off x="2209800" y="4495800"/>
            <a:ext cx="4333240" cy="457200"/>
            <a:chOff x="2057400" y="2819400"/>
            <a:chExt cx="4333240" cy="457200"/>
          </a:xfrm>
        </p:grpSpPr>
        <p:sp>
          <p:nvSpPr>
            <p:cNvPr id="28" name="Rectangle 27"/>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9" name="Rectangle 28"/>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32" name="Rectangle 31"/>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163764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1524000"/>
            <a:ext cx="8503920" cy="4572000"/>
          </a:xfrm>
        </p:spPr>
        <p:txBody>
          <a:bodyPr/>
          <a:lstStyle/>
          <a:p>
            <a:r>
              <a:rPr lang="en-US" dirty="0" smtClean="0"/>
              <a:t>Insert 7</a:t>
            </a:r>
          </a:p>
          <a:p>
            <a:endParaRPr lang="en-US" dirty="0" smtClean="0"/>
          </a:p>
          <a:p>
            <a:endParaRPr lang="en-US" dirty="0" smtClean="0"/>
          </a:p>
          <a:p>
            <a:endParaRPr lang="en-US" dirty="0" smtClean="0"/>
          </a:p>
          <a:p>
            <a:endParaRPr lang="en-US" dirty="0" smtClean="0"/>
          </a:p>
          <a:p>
            <a:pPr>
              <a:buNone/>
            </a:pPr>
            <a:r>
              <a:rPr lang="en-US" dirty="0" smtClean="0"/>
              <a:t>Insert 10:</a:t>
            </a:r>
          </a:p>
          <a:p>
            <a:pPr>
              <a:buNone/>
            </a:pPr>
            <a:endParaRPr lang="en-US" dirty="0" smtClean="0"/>
          </a:p>
          <a:p>
            <a:pPr algn="ctr">
              <a:buNone/>
            </a:pPr>
            <a:r>
              <a:rPr lang="en-US" b="1" dirty="0" smtClean="0">
                <a:solidFill>
                  <a:srgbClr val="FF0000"/>
                </a:solidFill>
              </a:rPr>
              <a:t>No space how can I insert?</a:t>
            </a:r>
            <a:endParaRPr lang="en-US" b="1" dirty="0">
              <a:solidFill>
                <a:srgbClr val="FF0000"/>
              </a:solidFill>
            </a:endParaRPr>
          </a:p>
        </p:txBody>
      </p:sp>
      <p:grpSp>
        <p:nvGrpSpPr>
          <p:cNvPr id="4" name="Group 3"/>
          <p:cNvGrpSpPr/>
          <p:nvPr/>
        </p:nvGrpSpPr>
        <p:grpSpPr>
          <a:xfrm>
            <a:off x="2057400" y="2286000"/>
            <a:ext cx="4333240" cy="457200"/>
            <a:chOff x="2057400" y="2819400"/>
            <a:chExt cx="4333240" cy="457200"/>
          </a:xfrm>
        </p:grpSpPr>
        <p:sp>
          <p:nvSpPr>
            <p:cNvPr id="5" name="Rectangle 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6" name="Rectangle 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9" name="Rectangle 8"/>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1" name="Rectangle 10"/>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 name="Group 11"/>
          <p:cNvGrpSpPr/>
          <p:nvPr/>
        </p:nvGrpSpPr>
        <p:grpSpPr>
          <a:xfrm>
            <a:off x="2133600" y="3962400"/>
            <a:ext cx="4333240" cy="457200"/>
            <a:chOff x="2057400" y="2819400"/>
            <a:chExt cx="4333240" cy="457200"/>
          </a:xfrm>
        </p:grpSpPr>
        <p:sp>
          <p:nvSpPr>
            <p:cNvPr id="13" name="Rectangle 1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14" name="Rectangle 1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17" name="Rectangle 1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9" name="Rectangle 1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769460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An initial node in B+ tree is leaf node.</a:t>
            </a:r>
          </a:p>
          <a:p>
            <a:pPr marL="788670" lvl="1" indent="-514350">
              <a:buFont typeface="+mj-lt"/>
              <a:buAutoNum type="arabicPeriod"/>
            </a:pPr>
            <a:r>
              <a:rPr lang="en-US" dirty="0" smtClean="0"/>
              <a:t>If node is leaf then break down the node into two partitions.</a:t>
            </a:r>
          </a:p>
          <a:p>
            <a:pPr marL="1062990" lvl="2" indent="-514350">
              <a:buFont typeface="+mj-lt"/>
              <a:buAutoNum type="arabicPeriod"/>
            </a:pPr>
            <a:r>
              <a:rPr lang="en-US" dirty="0" smtClean="0"/>
              <a:t>The first partition should hold ceil of (n-1)/2 key values.</a:t>
            </a:r>
          </a:p>
          <a:p>
            <a:pPr marL="1062990" lvl="2" indent="-514350">
              <a:buFont typeface="+mj-lt"/>
              <a:buAutoNum type="arabicPeriod"/>
            </a:pPr>
            <a:r>
              <a:rPr lang="en-US" dirty="0" smtClean="0"/>
              <a:t>Second partition should hold rest of the key values where n is number of pointers.</a:t>
            </a:r>
          </a:p>
          <a:p>
            <a:pPr marL="1062990" lvl="2" indent="-514350">
              <a:buFont typeface="+mj-lt"/>
              <a:buAutoNum type="arabicPeriod"/>
            </a:pPr>
            <a:r>
              <a:rPr lang="en-US" dirty="0" smtClean="0"/>
              <a:t>Copy of smallest key element from second partition to parent node.</a:t>
            </a:r>
          </a:p>
          <a:p>
            <a:endParaRPr lang="en-US" dirty="0" smtClean="0"/>
          </a:p>
          <a:p>
            <a:endParaRPr lang="en-US" dirty="0"/>
          </a:p>
        </p:txBody>
      </p:sp>
      <p:grpSp>
        <p:nvGrpSpPr>
          <p:cNvPr id="42" name="Group 41"/>
          <p:cNvGrpSpPr/>
          <p:nvPr/>
        </p:nvGrpSpPr>
        <p:grpSpPr>
          <a:xfrm>
            <a:off x="1219200" y="4267200"/>
            <a:ext cx="6934200" cy="1371600"/>
            <a:chOff x="1219200" y="4267200"/>
            <a:chExt cx="6934200" cy="1371600"/>
          </a:xfrm>
        </p:grpSpPr>
        <p:grpSp>
          <p:nvGrpSpPr>
            <p:cNvPr id="12" name="Group 11"/>
            <p:cNvGrpSpPr/>
            <p:nvPr/>
          </p:nvGrpSpPr>
          <p:grpSpPr>
            <a:xfrm>
              <a:off x="1219200" y="5181600"/>
              <a:ext cx="2961640" cy="457200"/>
              <a:chOff x="2057400" y="2819400"/>
              <a:chExt cx="4333240" cy="457200"/>
            </a:xfrm>
          </p:grpSpPr>
          <p:sp>
            <p:nvSpPr>
              <p:cNvPr id="13" name="Rectangle 1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14" name="Rectangle 1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17" name="Rectangle 1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0" name="Group 19"/>
            <p:cNvGrpSpPr/>
            <p:nvPr/>
          </p:nvGrpSpPr>
          <p:grpSpPr>
            <a:xfrm>
              <a:off x="5181600" y="5181600"/>
              <a:ext cx="2971800" cy="457200"/>
              <a:chOff x="2057400" y="2819400"/>
              <a:chExt cx="4333240" cy="457200"/>
            </a:xfrm>
          </p:grpSpPr>
          <p:sp>
            <p:nvSpPr>
              <p:cNvPr id="21" name="Rectangle 2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22" name="Rectangle 2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25" name="Rectangle 2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8" name="Group 27"/>
            <p:cNvGrpSpPr/>
            <p:nvPr/>
          </p:nvGrpSpPr>
          <p:grpSpPr>
            <a:xfrm>
              <a:off x="3429000" y="4267200"/>
              <a:ext cx="2971800" cy="457200"/>
              <a:chOff x="2057400" y="2819400"/>
              <a:chExt cx="4333240" cy="457200"/>
            </a:xfrm>
          </p:grpSpPr>
          <p:sp>
            <p:nvSpPr>
              <p:cNvPr id="29" name="Rectangle 2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30" name="Rectangle 2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7" name="Straight Arrow Connector 36"/>
            <p:cNvCxnSpPr>
              <a:stCxn id="31" idx="2"/>
              <a:endCxn id="17" idx="0"/>
            </p:cNvCxnSpPr>
            <p:nvPr/>
          </p:nvCxnSpPr>
          <p:spPr>
            <a:xfrm flipH="1">
              <a:off x="3142703" y="4724400"/>
              <a:ext cx="43959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2" idx="0"/>
            </p:cNvCxnSpPr>
            <p:nvPr/>
          </p:nvCxnSpPr>
          <p:spPr>
            <a:xfrm>
              <a:off x="4495800" y="4724400"/>
              <a:ext cx="172749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3"/>
              <a:endCxn id="23" idx="1"/>
            </p:cNvCxnSpPr>
            <p:nvPr/>
          </p:nvCxnSpPr>
          <p:spPr>
            <a:xfrm>
              <a:off x="4180840" y="541020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0814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Insert 13 </a:t>
            </a:r>
          </a:p>
          <a:p>
            <a:endParaRPr lang="en-US" dirty="0" smtClean="0"/>
          </a:p>
          <a:p>
            <a:endParaRPr lang="en-US" dirty="0" smtClean="0"/>
          </a:p>
          <a:p>
            <a:endParaRPr lang="en-US" dirty="0" smtClean="0"/>
          </a:p>
          <a:p>
            <a:endParaRPr lang="en-US" dirty="0" smtClean="0"/>
          </a:p>
          <a:p>
            <a:r>
              <a:rPr lang="en-US" dirty="0" smtClean="0"/>
              <a:t>Insert 16</a:t>
            </a:r>
          </a:p>
          <a:p>
            <a:endParaRPr lang="en-US" dirty="0"/>
          </a:p>
        </p:txBody>
      </p:sp>
      <p:grpSp>
        <p:nvGrpSpPr>
          <p:cNvPr id="32" name="Group 31"/>
          <p:cNvGrpSpPr/>
          <p:nvPr/>
        </p:nvGrpSpPr>
        <p:grpSpPr>
          <a:xfrm>
            <a:off x="685800" y="2133600"/>
            <a:ext cx="6934200" cy="1371600"/>
            <a:chOff x="1219200" y="4267200"/>
            <a:chExt cx="6934200" cy="1371600"/>
          </a:xfrm>
        </p:grpSpPr>
        <p:grpSp>
          <p:nvGrpSpPr>
            <p:cNvPr id="33" name="Group 11"/>
            <p:cNvGrpSpPr/>
            <p:nvPr/>
          </p:nvGrpSpPr>
          <p:grpSpPr>
            <a:xfrm>
              <a:off x="1219200" y="5181600"/>
              <a:ext cx="2961640" cy="457200"/>
              <a:chOff x="2057400" y="2819400"/>
              <a:chExt cx="4333240" cy="457200"/>
            </a:xfrm>
          </p:grpSpPr>
          <p:sp>
            <p:nvSpPr>
              <p:cNvPr id="53" name="Rectangle 5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54" name="Rectangle 5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57" name="Rectangle 5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4" name="Group 19"/>
            <p:cNvGrpSpPr/>
            <p:nvPr/>
          </p:nvGrpSpPr>
          <p:grpSpPr>
            <a:xfrm>
              <a:off x="5181600" y="5181600"/>
              <a:ext cx="2971800" cy="457200"/>
              <a:chOff x="2057400" y="2819400"/>
              <a:chExt cx="4333240" cy="457200"/>
            </a:xfrm>
          </p:grpSpPr>
          <p:sp>
            <p:nvSpPr>
              <p:cNvPr id="46" name="Rectangle 45"/>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7" name="Rectangle 46"/>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50" name="Rectangle 49"/>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52" name="Rectangle 51"/>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5" name="Group 27"/>
            <p:cNvGrpSpPr/>
            <p:nvPr/>
          </p:nvGrpSpPr>
          <p:grpSpPr>
            <a:xfrm>
              <a:off x="3429000" y="4267200"/>
              <a:ext cx="2971800" cy="457200"/>
              <a:chOff x="2057400" y="2819400"/>
              <a:chExt cx="4333240" cy="457200"/>
            </a:xfrm>
          </p:grpSpPr>
          <p:sp>
            <p:nvSpPr>
              <p:cNvPr id="39" name="Rectangle 3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40" name="Rectangle 3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6" name="Straight Arrow Connector 35"/>
            <p:cNvCxnSpPr>
              <a:stCxn id="41" idx="2"/>
              <a:endCxn id="57" idx="0"/>
            </p:cNvCxnSpPr>
            <p:nvPr/>
          </p:nvCxnSpPr>
          <p:spPr>
            <a:xfrm flipH="1">
              <a:off x="3142703" y="4724400"/>
              <a:ext cx="43959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47" idx="0"/>
            </p:cNvCxnSpPr>
            <p:nvPr/>
          </p:nvCxnSpPr>
          <p:spPr>
            <a:xfrm>
              <a:off x="4495800" y="4724400"/>
              <a:ext cx="172749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9" idx="3"/>
              <a:endCxn id="48" idx="1"/>
            </p:cNvCxnSpPr>
            <p:nvPr/>
          </p:nvCxnSpPr>
          <p:spPr>
            <a:xfrm>
              <a:off x="4180840" y="541020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8593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Indexing &amp; Hashing?</a:t>
            </a:r>
            <a:endParaRPr lang="en-US" dirty="0"/>
          </a:p>
        </p:txBody>
      </p:sp>
      <p:sp>
        <p:nvSpPr>
          <p:cNvPr id="3" name="Content Placeholder 2"/>
          <p:cNvSpPr>
            <a:spLocks noGrp="1"/>
          </p:cNvSpPr>
          <p:nvPr>
            <p:ph sz="quarter" idx="1"/>
          </p:nvPr>
        </p:nvSpPr>
        <p:spPr/>
        <p:txBody>
          <a:bodyPr>
            <a:normAutofit/>
          </a:bodyPr>
          <a:lstStyle/>
          <a:p>
            <a:r>
              <a:rPr lang="en-US" sz="2000" dirty="0" smtClean="0"/>
              <a:t>Some Queries return only small portion of records from file or only one record from a file.</a:t>
            </a:r>
          </a:p>
          <a:p>
            <a:r>
              <a:rPr lang="en-US" sz="2000" dirty="0" smtClean="0"/>
              <a:t>It is inefficient for the system to read every record.</a:t>
            </a:r>
          </a:p>
          <a:p>
            <a:r>
              <a:rPr lang="en-US" sz="2000" dirty="0" smtClean="0"/>
              <a:t>Is there any way to create an index page like our books. Whenever I want to search about transaction processing. I will go to index and search on which page that chapter starts. so, it will be easy for me to search rather than checking all pages.</a:t>
            </a:r>
          </a:p>
          <a:p>
            <a:endParaRPr lang="en-US" sz="2000" dirty="0"/>
          </a:p>
        </p:txBody>
      </p:sp>
    </p:spTree>
    <p:extLst>
      <p:ext uri="{BB962C8B-B14F-4D97-AF65-F5344CB8AC3E}">
        <p14:creationId xmlns:p14="http://schemas.microsoft.com/office/powerpoint/2010/main" val="3398700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p:cNvSpPr/>
          <p:nvPr/>
        </p:nvSpPr>
        <p:spPr>
          <a:xfrm>
            <a:off x="304800" y="4648200"/>
            <a:ext cx="8534400" cy="16764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13" name="Rectangle 112"/>
          <p:cNvSpPr/>
          <p:nvPr/>
        </p:nvSpPr>
        <p:spPr>
          <a:xfrm>
            <a:off x="304800" y="1524000"/>
            <a:ext cx="8534400" cy="1066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2" name="Title 1"/>
          <p:cNvSpPr>
            <a:spLocks noGrp="1"/>
          </p:cNvSpPr>
          <p:nvPr>
            <p:ph type="title"/>
          </p:nvPr>
        </p:nvSpPr>
        <p:spPr/>
        <p:txBody>
          <a:bodyPr/>
          <a:lstStyle/>
          <a:p>
            <a:endParaRPr lang="en-US"/>
          </a:p>
        </p:txBody>
      </p:sp>
      <p:grpSp>
        <p:nvGrpSpPr>
          <p:cNvPr id="3" name="Group 2"/>
          <p:cNvGrpSpPr/>
          <p:nvPr/>
        </p:nvGrpSpPr>
        <p:grpSpPr>
          <a:xfrm>
            <a:off x="304800" y="2743200"/>
            <a:ext cx="8534400" cy="1752600"/>
            <a:chOff x="304800" y="2743200"/>
            <a:chExt cx="8534400" cy="1752600"/>
          </a:xfrm>
        </p:grpSpPr>
        <p:sp>
          <p:nvSpPr>
            <p:cNvPr id="114" name="Rectangle 113"/>
            <p:cNvSpPr/>
            <p:nvPr/>
          </p:nvSpPr>
          <p:spPr>
            <a:xfrm>
              <a:off x="304800" y="2743200"/>
              <a:ext cx="8534400" cy="1752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grpSp>
          <p:nvGrpSpPr>
            <p:cNvPr id="33" name="Group 11"/>
            <p:cNvGrpSpPr/>
            <p:nvPr/>
          </p:nvGrpSpPr>
          <p:grpSpPr>
            <a:xfrm>
              <a:off x="1828800" y="3833283"/>
              <a:ext cx="2916212" cy="506942"/>
              <a:chOff x="2057400" y="2819400"/>
              <a:chExt cx="4333240" cy="457200"/>
            </a:xfrm>
          </p:grpSpPr>
          <p:sp>
            <p:nvSpPr>
              <p:cNvPr id="53" name="Rectangle 5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54" name="Rectangle 5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57" name="Rectangle 5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4" name="Group 19"/>
            <p:cNvGrpSpPr/>
            <p:nvPr/>
          </p:nvGrpSpPr>
          <p:grpSpPr>
            <a:xfrm>
              <a:off x="5730422" y="3833283"/>
              <a:ext cx="2926216" cy="506942"/>
              <a:chOff x="2057400" y="2819400"/>
              <a:chExt cx="4333240" cy="457200"/>
            </a:xfrm>
          </p:grpSpPr>
          <p:sp>
            <p:nvSpPr>
              <p:cNvPr id="46" name="Rectangle 45"/>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47" name="Rectangle 46"/>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50" name="Rectangle 49"/>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8" name="Straight Arrow Connector 37"/>
            <p:cNvCxnSpPr>
              <a:stCxn id="59" idx="3"/>
              <a:endCxn id="48" idx="1"/>
            </p:cNvCxnSpPr>
            <p:nvPr/>
          </p:nvCxnSpPr>
          <p:spPr>
            <a:xfrm>
              <a:off x="4745012" y="4086754"/>
              <a:ext cx="9854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1676400" y="1828800"/>
            <a:ext cx="4333240" cy="457200"/>
            <a:chOff x="2057400" y="2819400"/>
            <a:chExt cx="4333240" cy="457200"/>
          </a:xfrm>
        </p:grpSpPr>
        <p:sp>
          <p:nvSpPr>
            <p:cNvPr id="97" name="Rectangle 96"/>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98" name="Rectangle 97"/>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Rectangle 98"/>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Rectangle 99"/>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101" name="Rectangle 100"/>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Rectangle 101"/>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103" name="Rectangle 102"/>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762000" y="4648200"/>
            <a:ext cx="8001000" cy="1371600"/>
            <a:chOff x="762000" y="4648200"/>
            <a:chExt cx="8001000" cy="1371600"/>
          </a:xfrm>
        </p:grpSpPr>
        <p:grpSp>
          <p:nvGrpSpPr>
            <p:cNvPr id="60" name="Group 59"/>
            <p:cNvGrpSpPr/>
            <p:nvPr/>
          </p:nvGrpSpPr>
          <p:grpSpPr>
            <a:xfrm>
              <a:off x="6400800" y="5562600"/>
              <a:ext cx="2362200" cy="457200"/>
              <a:chOff x="2057400" y="2819400"/>
              <a:chExt cx="4333240" cy="457200"/>
            </a:xfrm>
          </p:grpSpPr>
          <p:sp>
            <p:nvSpPr>
              <p:cNvPr id="61" name="Rectangle 6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62" name="Rectangle 6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65" name="Rectangle 6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7" name="Rectangle 6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8" name="Group 67"/>
            <p:cNvGrpSpPr/>
            <p:nvPr/>
          </p:nvGrpSpPr>
          <p:grpSpPr>
            <a:xfrm>
              <a:off x="762000" y="4648200"/>
              <a:ext cx="5410200" cy="1371600"/>
              <a:chOff x="1219200" y="4267200"/>
              <a:chExt cx="6934200" cy="1371600"/>
            </a:xfrm>
          </p:grpSpPr>
          <p:grpSp>
            <p:nvGrpSpPr>
              <p:cNvPr id="69" name="Group 11"/>
              <p:cNvGrpSpPr/>
              <p:nvPr/>
            </p:nvGrpSpPr>
            <p:grpSpPr>
              <a:xfrm>
                <a:off x="1219200" y="5181600"/>
                <a:ext cx="2961640" cy="457200"/>
                <a:chOff x="2057400" y="2819400"/>
                <a:chExt cx="4333240" cy="457200"/>
              </a:xfrm>
            </p:grpSpPr>
            <p:sp>
              <p:nvSpPr>
                <p:cNvPr id="89" name="Rectangle 8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90" name="Rectangle 8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Rectangle 9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Rectangle 91"/>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93" name="Rectangle 92"/>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Rectangle 93"/>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Rectangle 94"/>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0" name="Group 19"/>
              <p:cNvGrpSpPr/>
              <p:nvPr/>
            </p:nvGrpSpPr>
            <p:grpSpPr>
              <a:xfrm>
                <a:off x="5181600" y="5181600"/>
                <a:ext cx="2971800" cy="457200"/>
                <a:chOff x="2057400" y="2819400"/>
                <a:chExt cx="4333240" cy="457200"/>
              </a:xfrm>
            </p:grpSpPr>
            <p:sp>
              <p:nvSpPr>
                <p:cNvPr id="82" name="Rectangle 81"/>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83" name="Rectangle 82"/>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86" name="Rectangle 85"/>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Rectangle 86"/>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8" name="Rectangle 87"/>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1" name="Group 27"/>
              <p:cNvGrpSpPr/>
              <p:nvPr/>
            </p:nvGrpSpPr>
            <p:grpSpPr>
              <a:xfrm>
                <a:off x="3429000" y="4267200"/>
                <a:ext cx="2971800" cy="457200"/>
                <a:chOff x="2057400" y="2819400"/>
                <a:chExt cx="4333240" cy="457200"/>
              </a:xfrm>
            </p:grpSpPr>
            <p:sp>
              <p:nvSpPr>
                <p:cNvPr id="75" name="Rectangle 7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76" name="Rectangle 7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Rectangle 7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79" name="Rectangle 78"/>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72" name="Straight Arrow Connector 71"/>
              <p:cNvCxnSpPr>
                <a:stCxn id="77" idx="2"/>
                <a:endCxn id="93" idx="0"/>
              </p:cNvCxnSpPr>
              <p:nvPr/>
            </p:nvCxnSpPr>
            <p:spPr>
              <a:xfrm flipH="1">
                <a:off x="3142703" y="4724400"/>
                <a:ext cx="43959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84" idx="0"/>
              </p:cNvCxnSpPr>
              <p:nvPr/>
            </p:nvCxnSpPr>
            <p:spPr>
              <a:xfrm>
                <a:off x="4495800" y="4724400"/>
                <a:ext cx="839094"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95" idx="3"/>
                <a:endCxn id="84" idx="1"/>
              </p:cNvCxnSpPr>
              <p:nvPr/>
            </p:nvCxnSpPr>
            <p:spPr>
              <a:xfrm>
                <a:off x="4180840" y="541020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p:cNvCxnSpPr>
              <a:endCxn id="63" idx="0"/>
            </p:cNvCxnSpPr>
            <p:nvPr/>
          </p:nvCxnSpPr>
          <p:spPr>
            <a:xfrm>
              <a:off x="3886200" y="5105400"/>
              <a:ext cx="2636449"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63" idx="1"/>
            </p:cNvCxnSpPr>
            <p:nvPr/>
          </p:nvCxnSpPr>
          <p:spPr>
            <a:xfrm>
              <a:off x="6172200" y="57912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9443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Insert 20:</a:t>
            </a:r>
          </a:p>
          <a:p>
            <a:endParaRPr lang="en-US" dirty="0" smtClean="0"/>
          </a:p>
          <a:p>
            <a:endParaRPr lang="en-US" dirty="0" smtClean="0"/>
          </a:p>
          <a:p>
            <a:endParaRPr lang="en-US" dirty="0" smtClean="0"/>
          </a:p>
          <a:p>
            <a:endParaRPr lang="en-US" dirty="0" smtClean="0"/>
          </a:p>
          <a:p>
            <a:r>
              <a:rPr lang="en-US" dirty="0" smtClean="0"/>
              <a:t>Insert 22:</a:t>
            </a:r>
            <a:endParaRPr lang="en-US" dirty="0"/>
          </a:p>
        </p:txBody>
      </p:sp>
      <p:grpSp>
        <p:nvGrpSpPr>
          <p:cNvPr id="43" name="Group 42"/>
          <p:cNvGrpSpPr/>
          <p:nvPr/>
        </p:nvGrpSpPr>
        <p:grpSpPr>
          <a:xfrm>
            <a:off x="685800" y="2209800"/>
            <a:ext cx="8001000" cy="1371600"/>
            <a:chOff x="762000" y="4648200"/>
            <a:chExt cx="8001000" cy="1371600"/>
          </a:xfrm>
        </p:grpSpPr>
        <p:grpSp>
          <p:nvGrpSpPr>
            <p:cNvPr id="44" name="Group 59"/>
            <p:cNvGrpSpPr/>
            <p:nvPr/>
          </p:nvGrpSpPr>
          <p:grpSpPr>
            <a:xfrm>
              <a:off x="6400800" y="5562600"/>
              <a:ext cx="2362200" cy="457200"/>
              <a:chOff x="2057400" y="2819400"/>
              <a:chExt cx="4333240" cy="457200"/>
            </a:xfrm>
          </p:grpSpPr>
          <p:sp>
            <p:nvSpPr>
              <p:cNvPr id="75" name="Rectangle 7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76" name="Rectangle 7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Rectangle 7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79" name="Rectangle 78"/>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81" name="Rectangle 80"/>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5" name="Group 67"/>
            <p:cNvGrpSpPr/>
            <p:nvPr/>
          </p:nvGrpSpPr>
          <p:grpSpPr>
            <a:xfrm>
              <a:off x="762000" y="4648200"/>
              <a:ext cx="5410200" cy="1371600"/>
              <a:chOff x="1219200" y="4267200"/>
              <a:chExt cx="6934200" cy="1371600"/>
            </a:xfrm>
          </p:grpSpPr>
          <p:grpSp>
            <p:nvGrpSpPr>
              <p:cNvPr id="48" name="Group 11"/>
              <p:cNvGrpSpPr/>
              <p:nvPr/>
            </p:nvGrpSpPr>
            <p:grpSpPr>
              <a:xfrm>
                <a:off x="1219200" y="5181600"/>
                <a:ext cx="2961640" cy="457200"/>
                <a:chOff x="2057400" y="2819400"/>
                <a:chExt cx="4333240" cy="457200"/>
              </a:xfrm>
            </p:grpSpPr>
            <p:sp>
              <p:nvSpPr>
                <p:cNvPr id="68" name="Rectangle 67"/>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69" name="Rectangle 68"/>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72" name="Rectangle 71"/>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9" name="Group 19"/>
              <p:cNvGrpSpPr/>
              <p:nvPr/>
            </p:nvGrpSpPr>
            <p:grpSpPr>
              <a:xfrm>
                <a:off x="5181600" y="5181600"/>
                <a:ext cx="2971800" cy="457200"/>
                <a:chOff x="2057400" y="2819400"/>
                <a:chExt cx="4333240" cy="457200"/>
              </a:xfrm>
            </p:grpSpPr>
            <p:sp>
              <p:nvSpPr>
                <p:cNvPr id="61" name="Rectangle 6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62" name="Rectangle 6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65" name="Rectangle 6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7" name="Rectangle 6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0" name="Group 27"/>
              <p:cNvGrpSpPr/>
              <p:nvPr/>
            </p:nvGrpSpPr>
            <p:grpSpPr>
              <a:xfrm>
                <a:off x="3429000" y="4267200"/>
                <a:ext cx="2971800" cy="457200"/>
                <a:chOff x="2057400" y="2819400"/>
                <a:chExt cx="4333240" cy="457200"/>
              </a:xfrm>
            </p:grpSpPr>
            <p:sp>
              <p:nvSpPr>
                <p:cNvPr id="54" name="Rectangle 53"/>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55" name="Rectangle 54"/>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58" name="Rectangle 57"/>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51" name="Straight Arrow Connector 50"/>
              <p:cNvCxnSpPr>
                <a:stCxn id="56" idx="2"/>
                <a:endCxn id="72" idx="0"/>
              </p:cNvCxnSpPr>
              <p:nvPr/>
            </p:nvCxnSpPr>
            <p:spPr>
              <a:xfrm flipH="1">
                <a:off x="3142703" y="4724400"/>
                <a:ext cx="43959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63" idx="0"/>
              </p:cNvCxnSpPr>
              <p:nvPr/>
            </p:nvCxnSpPr>
            <p:spPr>
              <a:xfrm>
                <a:off x="4495800" y="4724400"/>
                <a:ext cx="839094"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4" idx="3"/>
                <a:endCxn id="63" idx="1"/>
              </p:cNvCxnSpPr>
              <p:nvPr/>
            </p:nvCxnSpPr>
            <p:spPr>
              <a:xfrm>
                <a:off x="4180840" y="541020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endCxn id="77" idx="0"/>
            </p:cNvCxnSpPr>
            <p:nvPr/>
          </p:nvCxnSpPr>
          <p:spPr>
            <a:xfrm>
              <a:off x="3886200" y="5105400"/>
              <a:ext cx="2636449"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77" idx="1"/>
            </p:cNvCxnSpPr>
            <p:nvPr/>
          </p:nvCxnSpPr>
          <p:spPr>
            <a:xfrm>
              <a:off x="6172200" y="57912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762000" y="4419600"/>
            <a:ext cx="8001000" cy="1371600"/>
            <a:chOff x="762000" y="4419600"/>
            <a:chExt cx="8001000" cy="1371600"/>
          </a:xfrm>
        </p:grpSpPr>
        <p:grpSp>
          <p:nvGrpSpPr>
            <p:cNvPr id="4" name="Group 3"/>
            <p:cNvGrpSpPr/>
            <p:nvPr/>
          </p:nvGrpSpPr>
          <p:grpSpPr>
            <a:xfrm>
              <a:off x="762000" y="4419600"/>
              <a:ext cx="6019800" cy="1371600"/>
              <a:chOff x="762000" y="4648200"/>
              <a:chExt cx="8001000" cy="1371600"/>
            </a:xfrm>
          </p:grpSpPr>
          <p:grpSp>
            <p:nvGrpSpPr>
              <p:cNvPr id="5" name="Group 59"/>
              <p:cNvGrpSpPr/>
              <p:nvPr/>
            </p:nvGrpSpPr>
            <p:grpSpPr>
              <a:xfrm>
                <a:off x="6400800" y="5562600"/>
                <a:ext cx="2362200" cy="457200"/>
                <a:chOff x="2057400" y="2819400"/>
                <a:chExt cx="4333240" cy="457200"/>
              </a:xfrm>
            </p:grpSpPr>
            <p:sp>
              <p:nvSpPr>
                <p:cNvPr id="36" name="Rectangle 35"/>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37" name="Rectangle 36"/>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0" name="Rectangle 39"/>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 name="Group 67"/>
              <p:cNvGrpSpPr/>
              <p:nvPr/>
            </p:nvGrpSpPr>
            <p:grpSpPr>
              <a:xfrm>
                <a:off x="762000" y="4648200"/>
                <a:ext cx="5410200" cy="1371600"/>
                <a:chOff x="1219200" y="4267200"/>
                <a:chExt cx="6934200" cy="1371600"/>
              </a:xfrm>
            </p:grpSpPr>
            <p:grpSp>
              <p:nvGrpSpPr>
                <p:cNvPr id="9" name="Group 11"/>
                <p:cNvGrpSpPr/>
                <p:nvPr/>
              </p:nvGrpSpPr>
              <p:grpSpPr>
                <a:xfrm>
                  <a:off x="1219200" y="5181600"/>
                  <a:ext cx="2961640" cy="457200"/>
                  <a:chOff x="2057400" y="2819400"/>
                  <a:chExt cx="4333240" cy="457200"/>
                </a:xfrm>
              </p:grpSpPr>
              <p:sp>
                <p:nvSpPr>
                  <p:cNvPr id="29" name="Rectangle 2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30" name="Rectangle 2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33" name="Rectangle 32"/>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 name="Group 19"/>
                <p:cNvGrpSpPr/>
                <p:nvPr/>
              </p:nvGrpSpPr>
              <p:grpSpPr>
                <a:xfrm>
                  <a:off x="5181600" y="5181600"/>
                  <a:ext cx="2971800" cy="457200"/>
                  <a:chOff x="2057400" y="2819400"/>
                  <a:chExt cx="4333240" cy="457200"/>
                </a:xfrm>
              </p:grpSpPr>
              <p:sp>
                <p:nvSpPr>
                  <p:cNvPr id="22" name="Rectangle 21"/>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23" name="Rectangle 22"/>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26" name="Rectangle 25"/>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 name="Group 27"/>
                <p:cNvGrpSpPr/>
                <p:nvPr/>
              </p:nvGrpSpPr>
              <p:grpSpPr>
                <a:xfrm>
                  <a:off x="3429000" y="4267200"/>
                  <a:ext cx="3259428" cy="457200"/>
                  <a:chOff x="2057400" y="2819400"/>
                  <a:chExt cx="4752636" cy="457200"/>
                </a:xfrm>
              </p:grpSpPr>
              <p:sp>
                <p:nvSpPr>
                  <p:cNvPr id="15" name="Rectangle 1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6" name="Rectangle 1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19" name="Rectangle 18"/>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21" name="Rectangle 20"/>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2" name="Straight Arrow Connector 11"/>
                <p:cNvCxnSpPr>
                  <a:stCxn id="17" idx="2"/>
                  <a:endCxn id="33" idx="0"/>
                </p:cNvCxnSpPr>
                <p:nvPr/>
              </p:nvCxnSpPr>
              <p:spPr>
                <a:xfrm flipH="1">
                  <a:off x="3142703" y="4724400"/>
                  <a:ext cx="43959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24" idx="0"/>
                </p:cNvCxnSpPr>
                <p:nvPr/>
              </p:nvCxnSpPr>
              <p:spPr>
                <a:xfrm>
                  <a:off x="4495800" y="4724400"/>
                  <a:ext cx="839094"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5" idx="3"/>
                  <a:endCxn id="24" idx="1"/>
                </p:cNvCxnSpPr>
                <p:nvPr/>
              </p:nvCxnSpPr>
              <p:spPr>
                <a:xfrm>
                  <a:off x="4180840" y="541020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7" name="Straight Arrow Connector 6"/>
              <p:cNvCxnSpPr>
                <a:endCxn id="38" idx="0"/>
              </p:cNvCxnSpPr>
              <p:nvPr/>
            </p:nvCxnSpPr>
            <p:spPr>
              <a:xfrm>
                <a:off x="3886200" y="5105400"/>
                <a:ext cx="2636449"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38" idx="1"/>
              </p:cNvCxnSpPr>
              <p:nvPr/>
            </p:nvCxnSpPr>
            <p:spPr>
              <a:xfrm>
                <a:off x="6172200" y="57912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6934200" y="5334000"/>
              <a:ext cx="1828800" cy="457200"/>
              <a:chOff x="2057400" y="2819400"/>
              <a:chExt cx="4333240" cy="457200"/>
            </a:xfrm>
          </p:grpSpPr>
          <p:sp>
            <p:nvSpPr>
              <p:cNvPr id="83" name="Rectangle 8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84" name="Rectangle 8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Rectangle 8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87" name="Rectangle 8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ectangle 8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0" name="Straight Arrow Connector 89"/>
            <p:cNvCxnSpPr/>
            <p:nvPr/>
          </p:nvCxnSpPr>
          <p:spPr>
            <a:xfrm>
              <a:off x="6781800" y="5562600"/>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85" idx="0"/>
            </p:cNvCxnSpPr>
            <p:nvPr/>
          </p:nvCxnSpPr>
          <p:spPr>
            <a:xfrm>
              <a:off x="3962400" y="4876800"/>
              <a:ext cx="306613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9355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Insert 23:</a:t>
            </a:r>
          </a:p>
          <a:p>
            <a:endParaRPr lang="en-US" dirty="0"/>
          </a:p>
          <a:p>
            <a:endParaRPr lang="en-US" dirty="0" smtClean="0"/>
          </a:p>
          <a:p>
            <a:endParaRPr lang="en-US" dirty="0"/>
          </a:p>
          <a:p>
            <a:endParaRPr lang="en-US" dirty="0" smtClean="0"/>
          </a:p>
          <a:p>
            <a:r>
              <a:rPr lang="en-US" dirty="0" smtClean="0"/>
              <a:t>Insert 24:</a:t>
            </a:r>
            <a:endParaRPr lang="en-US" dirty="0"/>
          </a:p>
        </p:txBody>
      </p:sp>
      <p:grpSp>
        <p:nvGrpSpPr>
          <p:cNvPr id="103" name="Group 102"/>
          <p:cNvGrpSpPr/>
          <p:nvPr/>
        </p:nvGrpSpPr>
        <p:grpSpPr>
          <a:xfrm>
            <a:off x="652058" y="2209800"/>
            <a:ext cx="8001000" cy="1371600"/>
            <a:chOff x="652058" y="2209800"/>
            <a:chExt cx="8001000" cy="1371600"/>
          </a:xfrm>
        </p:grpSpPr>
        <p:grpSp>
          <p:nvGrpSpPr>
            <p:cNvPr id="16" name="Group 59"/>
            <p:cNvGrpSpPr/>
            <p:nvPr/>
          </p:nvGrpSpPr>
          <p:grpSpPr>
            <a:xfrm>
              <a:off x="4894584" y="3124200"/>
              <a:ext cx="1777274" cy="457200"/>
              <a:chOff x="2057400" y="2819400"/>
              <a:chExt cx="4333240" cy="457200"/>
            </a:xfrm>
          </p:grpSpPr>
          <p:sp>
            <p:nvSpPr>
              <p:cNvPr id="47" name="Rectangle 46"/>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48" name="Rectangle 47"/>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51" name="Rectangle 50"/>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0" name="Group 11"/>
            <p:cNvGrpSpPr/>
            <p:nvPr/>
          </p:nvGrpSpPr>
          <p:grpSpPr>
            <a:xfrm>
              <a:off x="652058" y="3124200"/>
              <a:ext cx="1738549" cy="457200"/>
              <a:chOff x="2057400" y="2819400"/>
              <a:chExt cx="4333240" cy="457200"/>
            </a:xfrm>
          </p:grpSpPr>
          <p:sp>
            <p:nvSpPr>
              <p:cNvPr id="40" name="Rectangle 39"/>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1" name="Rectangle 40"/>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44" name="Rectangle 43"/>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19"/>
            <p:cNvGrpSpPr/>
            <p:nvPr/>
          </p:nvGrpSpPr>
          <p:grpSpPr>
            <a:xfrm>
              <a:off x="2978076" y="3124200"/>
              <a:ext cx="1744513" cy="457200"/>
              <a:chOff x="2057400" y="2819400"/>
              <a:chExt cx="4333240" cy="457200"/>
            </a:xfrm>
          </p:grpSpPr>
          <p:sp>
            <p:nvSpPr>
              <p:cNvPr id="33" name="Rectangle 3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34" name="Rectangle 3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37" name="Rectangle 3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ectangle 3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2" name="Group 27"/>
            <p:cNvGrpSpPr/>
            <p:nvPr/>
          </p:nvGrpSpPr>
          <p:grpSpPr>
            <a:xfrm>
              <a:off x="1949260" y="2209800"/>
              <a:ext cx="1913357" cy="457200"/>
              <a:chOff x="2057400" y="2819400"/>
              <a:chExt cx="4752636" cy="457200"/>
            </a:xfrm>
          </p:grpSpPr>
          <p:sp>
            <p:nvSpPr>
              <p:cNvPr id="26" name="Rectangle 25"/>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27" name="Rectangle 26"/>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30" name="Rectangle 29"/>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32" name="Rectangle 31"/>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3" name="Straight Arrow Connector 22"/>
            <p:cNvCxnSpPr>
              <a:stCxn id="28" idx="2"/>
              <a:endCxn id="44" idx="0"/>
            </p:cNvCxnSpPr>
            <p:nvPr/>
          </p:nvCxnSpPr>
          <p:spPr>
            <a:xfrm flipH="1">
              <a:off x="1781197" y="26670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35" idx="0"/>
            </p:cNvCxnSpPr>
            <p:nvPr/>
          </p:nvCxnSpPr>
          <p:spPr>
            <a:xfrm>
              <a:off x="2575496" y="2667000"/>
              <a:ext cx="492567"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6" idx="3"/>
              <a:endCxn id="35" idx="1"/>
            </p:cNvCxnSpPr>
            <p:nvPr/>
          </p:nvCxnSpPr>
          <p:spPr>
            <a:xfrm>
              <a:off x="2390607" y="3352800"/>
              <a:ext cx="5874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49" idx="0"/>
            </p:cNvCxnSpPr>
            <p:nvPr/>
          </p:nvCxnSpPr>
          <p:spPr>
            <a:xfrm>
              <a:off x="3002647" y="2667000"/>
              <a:ext cx="1983614"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9" idx="1"/>
            </p:cNvCxnSpPr>
            <p:nvPr/>
          </p:nvCxnSpPr>
          <p:spPr>
            <a:xfrm>
              <a:off x="4722589" y="3352800"/>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824258" y="3124200"/>
              <a:ext cx="1828800" cy="457200"/>
              <a:chOff x="2057400" y="2819400"/>
              <a:chExt cx="4333240" cy="457200"/>
            </a:xfrm>
          </p:grpSpPr>
          <p:sp>
            <p:nvSpPr>
              <p:cNvPr id="9" name="Rectangle 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10" name="Rectangle 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13" name="Rectangle 12"/>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23</a:t>
                </a:r>
                <a:endParaRPr lang="en-US" dirty="0"/>
              </a:p>
            </p:txBody>
          </p:sp>
          <p:sp>
            <p:nvSpPr>
              <p:cNvPr id="15" name="Rectangle 14"/>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7" name="Straight Arrow Connector 6"/>
            <p:cNvCxnSpPr/>
            <p:nvPr/>
          </p:nvCxnSpPr>
          <p:spPr>
            <a:xfrm>
              <a:off x="6671858" y="3352800"/>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1" idx="0"/>
            </p:cNvCxnSpPr>
            <p:nvPr/>
          </p:nvCxnSpPr>
          <p:spPr>
            <a:xfrm>
              <a:off x="3852458" y="2667000"/>
              <a:ext cx="306613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2879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89639" y="2743200"/>
            <a:ext cx="8534400" cy="17526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                                 </a:t>
            </a:r>
            <a:r>
              <a:rPr lang="en-US" b="1" dirty="0" smtClean="0">
                <a:solidFill>
                  <a:srgbClr val="FF0000"/>
                </a:solidFill>
              </a:rPr>
              <a:t>overflow root</a:t>
            </a:r>
            <a:r>
              <a:rPr lang="en-US" dirty="0" smtClean="0">
                <a:solidFill>
                  <a:srgbClr val="FFFF00"/>
                </a:solidFill>
              </a:rPr>
              <a:t> </a:t>
            </a:r>
            <a:endParaRPr lang="en-US" dirty="0">
              <a:solidFill>
                <a:srgbClr val="FFFF00"/>
              </a:solidFill>
            </a:endParaRPr>
          </a:p>
        </p:txBody>
      </p:sp>
      <p:sp>
        <p:nvSpPr>
          <p:cNvPr id="28" name="Rectangle 27"/>
          <p:cNvSpPr/>
          <p:nvPr/>
        </p:nvSpPr>
        <p:spPr>
          <a:xfrm>
            <a:off x="324889" y="1524000"/>
            <a:ext cx="8534400" cy="1066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2" name="Title 1"/>
          <p:cNvSpPr>
            <a:spLocks noGrp="1"/>
          </p:cNvSpPr>
          <p:nvPr>
            <p:ph type="title"/>
          </p:nvPr>
        </p:nvSpPr>
        <p:spPr/>
        <p:txBody>
          <a:bodyPr/>
          <a:lstStyle/>
          <a:p>
            <a:endParaRPr lang="en-IN"/>
          </a:p>
        </p:txBody>
      </p:sp>
      <p:grpSp>
        <p:nvGrpSpPr>
          <p:cNvPr id="4" name="Group 3"/>
          <p:cNvGrpSpPr/>
          <p:nvPr/>
        </p:nvGrpSpPr>
        <p:grpSpPr>
          <a:xfrm>
            <a:off x="3225243" y="1828800"/>
            <a:ext cx="2394415" cy="457200"/>
            <a:chOff x="2057400" y="2819400"/>
            <a:chExt cx="4333240" cy="457200"/>
          </a:xfrm>
        </p:grpSpPr>
        <p:sp>
          <p:nvSpPr>
            <p:cNvPr id="5" name="Rectangle 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6" name="Rectangle 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9" name="Rectangle 8"/>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23</a:t>
              </a:r>
              <a:endParaRPr lang="en-US" dirty="0"/>
            </a:p>
          </p:txBody>
        </p:sp>
        <p:sp>
          <p:nvSpPr>
            <p:cNvPr id="11" name="Rectangle 10"/>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 name="Group 11"/>
          <p:cNvGrpSpPr/>
          <p:nvPr/>
        </p:nvGrpSpPr>
        <p:grpSpPr>
          <a:xfrm>
            <a:off x="4710108" y="3872347"/>
            <a:ext cx="2362200" cy="457200"/>
            <a:chOff x="2057400" y="2819400"/>
            <a:chExt cx="4333240" cy="457200"/>
          </a:xfrm>
        </p:grpSpPr>
        <p:sp>
          <p:nvSpPr>
            <p:cNvPr id="13" name="Rectangle 1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23</a:t>
              </a:r>
              <a:endParaRPr lang="en-US" dirty="0"/>
            </a:p>
          </p:txBody>
        </p:sp>
        <p:sp>
          <p:nvSpPr>
            <p:cNvPr id="14" name="Rectangle 1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US" dirty="0"/>
            </a:p>
          </p:txBody>
        </p:sp>
        <p:sp>
          <p:nvSpPr>
            <p:cNvPr id="17" name="Rectangle 1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Rectangle 1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0" name="Group 19"/>
          <p:cNvGrpSpPr/>
          <p:nvPr/>
        </p:nvGrpSpPr>
        <p:grpSpPr>
          <a:xfrm>
            <a:off x="1752600" y="3906983"/>
            <a:ext cx="2669851" cy="457200"/>
            <a:chOff x="2057400" y="2819400"/>
            <a:chExt cx="4333240" cy="457200"/>
          </a:xfrm>
        </p:grpSpPr>
        <p:sp>
          <p:nvSpPr>
            <p:cNvPr id="21" name="Rectangle 2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22" name="Rectangle 2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25" name="Rectangle 2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8" name="Group 27"/>
          <p:cNvGrpSpPr/>
          <p:nvPr/>
        </p:nvGrpSpPr>
        <p:grpSpPr>
          <a:xfrm>
            <a:off x="3615321" y="2895600"/>
            <a:ext cx="1913357" cy="457200"/>
            <a:chOff x="2057400" y="2819400"/>
            <a:chExt cx="4752636" cy="457200"/>
          </a:xfrm>
        </p:grpSpPr>
        <p:sp>
          <p:nvSpPr>
            <p:cNvPr id="49" name="Rectangle 4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50" name="Rectangle 4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53" name="Rectangle 52"/>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55" name="Rectangle 54"/>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57" name="Straight Arrow Connector 56"/>
          <p:cNvCxnSpPr/>
          <p:nvPr/>
        </p:nvCxnSpPr>
        <p:spPr>
          <a:xfrm>
            <a:off x="5619658" y="3124200"/>
            <a:ext cx="2000342"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18661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Apply Rule:2</a:t>
            </a:r>
          </a:p>
          <a:p>
            <a:endParaRPr lang="en-IN" dirty="0"/>
          </a:p>
          <a:p>
            <a:pPr marL="274320" lvl="1" indent="0">
              <a:buClr>
                <a:srgbClr val="009DD9"/>
              </a:buClr>
              <a:buNone/>
            </a:pPr>
            <a:r>
              <a:rPr lang="en-US" sz="2000" dirty="0">
                <a:solidFill>
                  <a:srgbClr val="04617B"/>
                </a:solidFill>
              </a:rPr>
              <a:t>If node is non leaf node then break down the node into two partitions.</a:t>
            </a:r>
          </a:p>
          <a:p>
            <a:pPr marL="1062990" lvl="2" indent="-514350">
              <a:buClr>
                <a:srgbClr val="0BD0D9"/>
              </a:buClr>
              <a:buFont typeface="+mj-lt"/>
              <a:buAutoNum type="arabicPeriod"/>
            </a:pPr>
            <a:r>
              <a:rPr lang="en-US" sz="1900" dirty="0">
                <a:solidFill>
                  <a:prstClr val="black"/>
                </a:solidFill>
              </a:rPr>
              <a:t>The first partition should hold ceil of(n/2)-1 key values </a:t>
            </a:r>
          </a:p>
          <a:p>
            <a:pPr marL="1062990" lvl="2" indent="-514350">
              <a:buClr>
                <a:srgbClr val="0BD0D9"/>
              </a:buClr>
              <a:buFont typeface="+mj-lt"/>
              <a:buAutoNum type="arabicPeriod"/>
            </a:pPr>
            <a:r>
              <a:rPr lang="en-US" sz="1900" dirty="0">
                <a:solidFill>
                  <a:prstClr val="black"/>
                </a:solidFill>
              </a:rPr>
              <a:t>Second partition can hold rest of the key values where n is number of pointers</a:t>
            </a:r>
          </a:p>
          <a:p>
            <a:pPr marL="1062990" lvl="2" indent="-514350">
              <a:buClr>
                <a:srgbClr val="0BD0D9"/>
              </a:buClr>
              <a:buFont typeface="+mj-lt"/>
              <a:buAutoNum type="arabicPeriod"/>
            </a:pPr>
            <a:r>
              <a:rPr lang="en-US" sz="1900" dirty="0">
                <a:solidFill>
                  <a:prstClr val="black"/>
                </a:solidFill>
              </a:rPr>
              <a:t>Move the smallest element from second partition to parent node.</a:t>
            </a:r>
          </a:p>
          <a:p>
            <a:endParaRPr lang="en-IN" dirty="0" smtClean="0"/>
          </a:p>
          <a:p>
            <a:r>
              <a:rPr lang="en-IN" dirty="0" smtClean="0"/>
              <a:t>Ceil of (n/2)-1=Ceil of(4/2)-1=2-1=1</a:t>
            </a:r>
            <a:endParaRPr lang="en-IN" dirty="0"/>
          </a:p>
          <a:p>
            <a:endParaRPr lang="en-IN" dirty="0"/>
          </a:p>
        </p:txBody>
      </p:sp>
    </p:spTree>
    <p:extLst>
      <p:ext uri="{BB962C8B-B14F-4D97-AF65-F5344CB8AC3E}">
        <p14:creationId xmlns:p14="http://schemas.microsoft.com/office/powerpoint/2010/main" val="1238342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95" name="Group 94"/>
          <p:cNvGrpSpPr/>
          <p:nvPr/>
        </p:nvGrpSpPr>
        <p:grpSpPr>
          <a:xfrm>
            <a:off x="286512" y="1524000"/>
            <a:ext cx="8688265" cy="2840183"/>
            <a:chOff x="286512" y="1524000"/>
            <a:chExt cx="8688265" cy="2840183"/>
          </a:xfrm>
        </p:grpSpPr>
        <p:grpSp>
          <p:nvGrpSpPr>
            <p:cNvPr id="5" name="Group 59"/>
            <p:cNvGrpSpPr/>
            <p:nvPr/>
          </p:nvGrpSpPr>
          <p:grpSpPr>
            <a:xfrm>
              <a:off x="4145091" y="3186545"/>
              <a:ext cx="1777274" cy="457200"/>
              <a:chOff x="2057400" y="2819400"/>
              <a:chExt cx="4333240" cy="457200"/>
            </a:xfrm>
          </p:grpSpPr>
          <p:sp>
            <p:nvSpPr>
              <p:cNvPr id="45" name="Rectangle 4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46" name="Rectangle 4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49" name="Rectangle 48"/>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1" name="Rectangle 50"/>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 name="Group 11"/>
            <p:cNvGrpSpPr/>
            <p:nvPr/>
          </p:nvGrpSpPr>
          <p:grpSpPr>
            <a:xfrm>
              <a:off x="286512" y="3200400"/>
              <a:ext cx="1738549" cy="457200"/>
              <a:chOff x="2057400" y="2819400"/>
              <a:chExt cx="4333240" cy="457200"/>
            </a:xfrm>
          </p:grpSpPr>
          <p:sp>
            <p:nvSpPr>
              <p:cNvPr id="38" name="Rectangle 37"/>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39" name="Rectangle 38"/>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42" name="Rectangle 41"/>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 name="Group 19"/>
            <p:cNvGrpSpPr/>
            <p:nvPr/>
          </p:nvGrpSpPr>
          <p:grpSpPr>
            <a:xfrm>
              <a:off x="2187444" y="3200400"/>
              <a:ext cx="1744513" cy="457200"/>
              <a:chOff x="2057400" y="2819400"/>
              <a:chExt cx="4333240" cy="457200"/>
            </a:xfrm>
          </p:grpSpPr>
          <p:sp>
            <p:nvSpPr>
              <p:cNvPr id="31" name="Rectangle 3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32" name="Rectangle 3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35" name="Rectangle 3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27"/>
            <p:cNvGrpSpPr/>
            <p:nvPr/>
          </p:nvGrpSpPr>
          <p:grpSpPr>
            <a:xfrm>
              <a:off x="1583714" y="2286000"/>
              <a:ext cx="1913357" cy="457200"/>
              <a:chOff x="2057400" y="2819400"/>
              <a:chExt cx="4752636" cy="457200"/>
            </a:xfrm>
          </p:grpSpPr>
          <p:sp>
            <p:nvSpPr>
              <p:cNvPr id="24" name="Rectangle 23"/>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25" name="Rectangle 24"/>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 name="Straight Arrow Connector 8"/>
            <p:cNvCxnSpPr>
              <a:stCxn id="26" idx="2"/>
              <a:endCxn id="42" idx="0"/>
            </p:cNvCxnSpPr>
            <p:nvPr/>
          </p:nvCxnSpPr>
          <p:spPr>
            <a:xfrm flipH="1">
              <a:off x="1415651" y="27432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3" idx="0"/>
            </p:cNvCxnSpPr>
            <p:nvPr/>
          </p:nvCxnSpPr>
          <p:spPr>
            <a:xfrm>
              <a:off x="2187444" y="2743200"/>
              <a:ext cx="89987"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4" idx="3"/>
              <a:endCxn id="33" idx="1"/>
            </p:cNvCxnSpPr>
            <p:nvPr/>
          </p:nvCxnSpPr>
          <p:spPr>
            <a:xfrm>
              <a:off x="2025061" y="3429000"/>
              <a:ext cx="1623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7" idx="1"/>
            </p:cNvCxnSpPr>
            <p:nvPr/>
          </p:nvCxnSpPr>
          <p:spPr>
            <a:xfrm>
              <a:off x="3973096" y="3415145"/>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922365" y="3429000"/>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7084740" y="3906983"/>
              <a:ext cx="1890037" cy="457200"/>
              <a:chOff x="2057400" y="2819400"/>
              <a:chExt cx="4333240" cy="457200"/>
            </a:xfrm>
          </p:grpSpPr>
          <p:sp>
            <p:nvSpPr>
              <p:cNvPr id="53" name="Rectangle 5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23</a:t>
                </a:r>
                <a:endParaRPr lang="en-US" dirty="0"/>
              </a:p>
            </p:txBody>
          </p:sp>
          <p:sp>
            <p:nvSpPr>
              <p:cNvPr id="54" name="Rectangle 5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US" dirty="0"/>
              </a:p>
            </p:txBody>
          </p:sp>
          <p:sp>
            <p:nvSpPr>
              <p:cNvPr id="57" name="Rectangle 5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9" name="Rectangle 5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0" name="Group 59"/>
            <p:cNvGrpSpPr/>
            <p:nvPr/>
          </p:nvGrpSpPr>
          <p:grpSpPr>
            <a:xfrm>
              <a:off x="6113946" y="3200400"/>
              <a:ext cx="2136194" cy="457200"/>
              <a:chOff x="2057400" y="2819400"/>
              <a:chExt cx="4333240" cy="457200"/>
            </a:xfrm>
          </p:grpSpPr>
          <p:sp>
            <p:nvSpPr>
              <p:cNvPr id="61" name="Rectangle 6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62" name="Rectangle 6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65" name="Rectangle 6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7" name="Rectangle 6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8" name="Group 27"/>
            <p:cNvGrpSpPr/>
            <p:nvPr/>
          </p:nvGrpSpPr>
          <p:grpSpPr>
            <a:xfrm>
              <a:off x="4079132" y="2209800"/>
              <a:ext cx="1913357" cy="457200"/>
              <a:chOff x="2057400" y="2819400"/>
              <a:chExt cx="4752636" cy="457200"/>
            </a:xfrm>
          </p:grpSpPr>
          <p:sp>
            <p:nvSpPr>
              <p:cNvPr id="69" name="Rectangle 6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70" name="Rectangle 6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23</a:t>
                </a:r>
                <a:endParaRPr lang="en-US" dirty="0"/>
              </a:p>
            </p:txBody>
          </p:sp>
          <p:sp>
            <p:nvSpPr>
              <p:cNvPr id="73" name="Rectangle 72"/>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5" name="Rectangle 74"/>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6" name="Group 27"/>
            <p:cNvGrpSpPr/>
            <p:nvPr/>
          </p:nvGrpSpPr>
          <p:grpSpPr>
            <a:xfrm>
              <a:off x="2606795" y="1524000"/>
              <a:ext cx="1913357" cy="457200"/>
              <a:chOff x="2057400" y="2819400"/>
              <a:chExt cx="4752636" cy="457200"/>
            </a:xfrm>
          </p:grpSpPr>
          <p:sp>
            <p:nvSpPr>
              <p:cNvPr id="77" name="Rectangle 76"/>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78" name="Rectangle 77"/>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Rectangle 78"/>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ectangle 80"/>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Rectangle 82"/>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85" name="Straight Arrow Connector 84"/>
            <p:cNvCxnSpPr/>
            <p:nvPr/>
          </p:nvCxnSpPr>
          <p:spPr>
            <a:xfrm>
              <a:off x="4146780" y="2667000"/>
              <a:ext cx="89987"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63" idx="0"/>
            </p:cNvCxnSpPr>
            <p:nvPr/>
          </p:nvCxnSpPr>
          <p:spPr>
            <a:xfrm>
              <a:off x="4723080" y="2667000"/>
              <a:ext cx="1501057"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58" idx="0"/>
            </p:cNvCxnSpPr>
            <p:nvPr/>
          </p:nvCxnSpPr>
          <p:spPr>
            <a:xfrm>
              <a:off x="5284530" y="2667000"/>
              <a:ext cx="3312462" cy="1239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2"/>
              <a:endCxn id="25" idx="0"/>
            </p:cNvCxnSpPr>
            <p:nvPr/>
          </p:nvCxnSpPr>
          <p:spPr>
            <a:xfrm flipH="1">
              <a:off x="2195214" y="1981200"/>
              <a:ext cx="50156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71" idx="0"/>
            </p:cNvCxnSpPr>
            <p:nvPr/>
          </p:nvCxnSpPr>
          <p:spPr>
            <a:xfrm>
              <a:off x="3185477" y="1963882"/>
              <a:ext cx="983642" cy="245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3056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 tree deletion</a:t>
            </a:r>
            <a:endParaRPr lang="en-IN" dirty="0"/>
          </a:p>
        </p:txBody>
      </p:sp>
      <p:sp>
        <p:nvSpPr>
          <p:cNvPr id="3" name="Content Placeholder 2"/>
          <p:cNvSpPr>
            <a:spLocks noGrp="1"/>
          </p:cNvSpPr>
          <p:nvPr>
            <p:ph sz="quarter" idx="1"/>
          </p:nvPr>
        </p:nvSpPr>
        <p:spPr/>
        <p:txBody>
          <a:bodyPr/>
          <a:lstStyle/>
          <a:p>
            <a:r>
              <a:rPr lang="en-IN" dirty="0" smtClean="0"/>
              <a:t>When number of search key values &lt; (n-1)/2 nothing to do.</a:t>
            </a:r>
          </a:p>
          <a:p>
            <a:r>
              <a:rPr lang="en-IN" dirty="0" smtClean="0"/>
              <a:t>Leaf node:</a:t>
            </a:r>
          </a:p>
          <a:p>
            <a:pPr lvl="1"/>
            <a:r>
              <a:rPr lang="en-IN" dirty="0" smtClean="0"/>
              <a:t>Redistribute to sibling </a:t>
            </a:r>
          </a:p>
          <a:p>
            <a:pPr lvl="2"/>
            <a:r>
              <a:rPr lang="en-IN" dirty="0" smtClean="0"/>
              <a:t>Right node greater than left node</a:t>
            </a:r>
          </a:p>
          <a:p>
            <a:pPr lvl="2"/>
            <a:r>
              <a:rPr lang="en-IN" dirty="0" smtClean="0"/>
              <a:t>Replace the between value in parent by their smallest value of the right node.</a:t>
            </a:r>
          </a:p>
          <a:p>
            <a:pPr lvl="1"/>
            <a:r>
              <a:rPr lang="en-IN" dirty="0" smtClean="0"/>
              <a:t>Merge </a:t>
            </a:r>
          </a:p>
          <a:p>
            <a:pPr lvl="2"/>
            <a:r>
              <a:rPr lang="en-IN" dirty="0" smtClean="0"/>
              <a:t>Move all values , pointers to the left node</a:t>
            </a:r>
          </a:p>
          <a:p>
            <a:pPr lvl="2"/>
            <a:r>
              <a:rPr lang="en-IN" dirty="0" smtClean="0"/>
              <a:t>Remove the between value in parent</a:t>
            </a:r>
          </a:p>
          <a:p>
            <a:pPr marL="594360" lvl="2" indent="0">
              <a:buNone/>
            </a:pPr>
            <a:endParaRPr lang="en-IN" dirty="0"/>
          </a:p>
        </p:txBody>
      </p:sp>
    </p:spTree>
    <p:extLst>
      <p:ext uri="{BB962C8B-B14F-4D97-AF65-F5344CB8AC3E}">
        <p14:creationId xmlns:p14="http://schemas.microsoft.com/office/powerpoint/2010/main" val="655054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Non leaf node</a:t>
            </a:r>
          </a:p>
          <a:p>
            <a:pPr lvl="1"/>
            <a:r>
              <a:rPr lang="en-IN" dirty="0" smtClean="0"/>
              <a:t>Redistribute to sibling</a:t>
            </a:r>
          </a:p>
          <a:p>
            <a:pPr lvl="2"/>
            <a:r>
              <a:rPr lang="en-IN" dirty="0" smtClean="0"/>
              <a:t>Through parent </a:t>
            </a:r>
          </a:p>
          <a:p>
            <a:pPr lvl="2"/>
            <a:r>
              <a:rPr lang="en-IN" dirty="0" smtClean="0"/>
              <a:t>Right node not less than left node.</a:t>
            </a:r>
          </a:p>
          <a:p>
            <a:pPr lvl="1"/>
            <a:r>
              <a:rPr lang="en-IN" dirty="0" smtClean="0"/>
              <a:t>Merge</a:t>
            </a:r>
          </a:p>
          <a:p>
            <a:pPr lvl="2"/>
            <a:r>
              <a:rPr lang="en-IN" dirty="0" smtClean="0"/>
              <a:t>Bring down the parent </a:t>
            </a:r>
          </a:p>
          <a:p>
            <a:pPr lvl="2"/>
            <a:r>
              <a:rPr lang="en-IN" dirty="0" smtClean="0"/>
              <a:t>Move all values , pointers to left node</a:t>
            </a:r>
          </a:p>
          <a:p>
            <a:pPr lvl="2"/>
            <a:r>
              <a:rPr lang="en-IN" dirty="0" smtClean="0"/>
              <a:t>Delete the right node and pointers in parent. </a:t>
            </a:r>
            <a:endParaRPr lang="en-IN" dirty="0"/>
          </a:p>
        </p:txBody>
      </p:sp>
    </p:spTree>
    <p:extLst>
      <p:ext uri="{BB962C8B-B14F-4D97-AF65-F5344CB8AC3E}">
        <p14:creationId xmlns:p14="http://schemas.microsoft.com/office/powerpoint/2010/main" val="2089413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03597" y="1828800"/>
            <a:ext cx="6934200" cy="1371600"/>
            <a:chOff x="1219200" y="4267200"/>
            <a:chExt cx="6934200" cy="1371600"/>
          </a:xfrm>
        </p:grpSpPr>
        <p:grpSp>
          <p:nvGrpSpPr>
            <p:cNvPr id="5" name="Group 4"/>
            <p:cNvGrpSpPr/>
            <p:nvPr/>
          </p:nvGrpSpPr>
          <p:grpSpPr>
            <a:xfrm>
              <a:off x="1219200" y="5181600"/>
              <a:ext cx="2961640" cy="457200"/>
              <a:chOff x="2057400" y="2819400"/>
              <a:chExt cx="4333240" cy="457200"/>
            </a:xfrm>
          </p:grpSpPr>
          <p:sp>
            <p:nvSpPr>
              <p:cNvPr id="25" name="Rectangle 2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26" name="Rectangle 2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US" dirty="0"/>
              </a:p>
            </p:txBody>
          </p:sp>
          <p:sp>
            <p:nvSpPr>
              <p:cNvPr id="29" name="Rectangle 28"/>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 name="Group 5"/>
            <p:cNvGrpSpPr/>
            <p:nvPr/>
          </p:nvGrpSpPr>
          <p:grpSpPr>
            <a:xfrm>
              <a:off x="5181600" y="5181600"/>
              <a:ext cx="2971800" cy="457200"/>
              <a:chOff x="2057400" y="2819400"/>
              <a:chExt cx="4333240" cy="457200"/>
            </a:xfrm>
          </p:grpSpPr>
          <p:sp>
            <p:nvSpPr>
              <p:cNvPr id="18" name="Rectangle 17"/>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19" name="Rectangle 18"/>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22" name="Rectangle 21"/>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24" name="Rectangle 23"/>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 name="Group 6"/>
            <p:cNvGrpSpPr/>
            <p:nvPr/>
          </p:nvGrpSpPr>
          <p:grpSpPr>
            <a:xfrm>
              <a:off x="3429000" y="4267200"/>
              <a:ext cx="2971800" cy="457200"/>
              <a:chOff x="2057400" y="2819400"/>
              <a:chExt cx="4333240" cy="457200"/>
            </a:xfrm>
          </p:grpSpPr>
          <p:sp>
            <p:nvSpPr>
              <p:cNvPr id="11" name="Rectangle 1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12" name="Rectangle 1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18</a:t>
                </a:r>
                <a:endParaRPr lang="en-US" dirty="0"/>
              </a:p>
            </p:txBody>
          </p:sp>
          <p:sp>
            <p:nvSpPr>
              <p:cNvPr id="15" name="Rectangle 1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8" name="Straight Arrow Connector 7"/>
            <p:cNvCxnSpPr>
              <a:stCxn id="13" idx="2"/>
              <a:endCxn id="29" idx="0"/>
            </p:cNvCxnSpPr>
            <p:nvPr/>
          </p:nvCxnSpPr>
          <p:spPr>
            <a:xfrm flipH="1">
              <a:off x="3142703" y="4724400"/>
              <a:ext cx="43959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9" idx="0"/>
            </p:cNvCxnSpPr>
            <p:nvPr/>
          </p:nvCxnSpPr>
          <p:spPr>
            <a:xfrm>
              <a:off x="4495800" y="4724400"/>
              <a:ext cx="172749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1" idx="3"/>
              <a:endCxn id="20" idx="1"/>
            </p:cNvCxnSpPr>
            <p:nvPr/>
          </p:nvCxnSpPr>
          <p:spPr>
            <a:xfrm>
              <a:off x="4180840" y="541020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2" name="Title 31"/>
          <p:cNvSpPr>
            <a:spLocks noGrp="1"/>
          </p:cNvSpPr>
          <p:nvPr>
            <p:ph type="title"/>
          </p:nvPr>
        </p:nvSpPr>
        <p:spPr/>
        <p:txBody>
          <a:bodyPr/>
          <a:lstStyle/>
          <a:p>
            <a:r>
              <a:rPr lang="en-IN" dirty="0" smtClean="0"/>
              <a:t>Leaf node deletion</a:t>
            </a:r>
            <a:endParaRPr lang="en-IN" dirty="0"/>
          </a:p>
        </p:txBody>
      </p:sp>
      <p:sp>
        <p:nvSpPr>
          <p:cNvPr id="33" name="Title 1"/>
          <p:cNvSpPr txBox="1">
            <a:spLocks/>
          </p:cNvSpPr>
          <p:nvPr/>
        </p:nvSpPr>
        <p:spPr>
          <a:xfrm>
            <a:off x="301751" y="3352800"/>
            <a:ext cx="2186137" cy="533400"/>
          </a:xfrm>
          <a:prstGeom prst="rect">
            <a:avLst/>
          </a:prstGeom>
        </p:spPr>
        <p:txBody>
          <a:bodyPr vert="horz" anchor="b">
            <a:normAutofit fontScale="92500" lnSpcReduction="10000"/>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IN" dirty="0" smtClean="0">
                <a:solidFill>
                  <a:schemeClr val="tx1"/>
                </a:solidFill>
              </a:rPr>
              <a:t>Delete 10</a:t>
            </a:r>
            <a:endParaRPr lang="en-IN" dirty="0">
              <a:solidFill>
                <a:schemeClr val="tx1"/>
              </a:solidFill>
            </a:endParaRPr>
          </a:p>
        </p:txBody>
      </p:sp>
      <p:grpSp>
        <p:nvGrpSpPr>
          <p:cNvPr id="34" name="Group 33"/>
          <p:cNvGrpSpPr/>
          <p:nvPr/>
        </p:nvGrpSpPr>
        <p:grpSpPr>
          <a:xfrm>
            <a:off x="1155997" y="4038600"/>
            <a:ext cx="6934200" cy="1371600"/>
            <a:chOff x="1219200" y="4267200"/>
            <a:chExt cx="6934200" cy="1371600"/>
          </a:xfrm>
        </p:grpSpPr>
        <p:grpSp>
          <p:nvGrpSpPr>
            <p:cNvPr id="35" name="Group 34"/>
            <p:cNvGrpSpPr/>
            <p:nvPr/>
          </p:nvGrpSpPr>
          <p:grpSpPr>
            <a:xfrm>
              <a:off x="1219200" y="5181600"/>
              <a:ext cx="2961640" cy="457200"/>
              <a:chOff x="2057400" y="2819400"/>
              <a:chExt cx="4333240" cy="457200"/>
            </a:xfrm>
          </p:grpSpPr>
          <p:sp>
            <p:nvSpPr>
              <p:cNvPr id="55" name="Rectangle 5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6" name="Rectangle 5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59" name="Rectangle 58"/>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6" name="Group 35"/>
            <p:cNvGrpSpPr/>
            <p:nvPr/>
          </p:nvGrpSpPr>
          <p:grpSpPr>
            <a:xfrm>
              <a:off x="5181600" y="5181600"/>
              <a:ext cx="2971800" cy="457200"/>
              <a:chOff x="2057400" y="2819400"/>
              <a:chExt cx="4333240" cy="457200"/>
            </a:xfrm>
          </p:grpSpPr>
          <p:sp>
            <p:nvSpPr>
              <p:cNvPr id="48" name="Rectangle 47"/>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9" name="Rectangle 48"/>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16</a:t>
                </a:r>
                <a:endParaRPr lang="en-US" dirty="0"/>
              </a:p>
            </p:txBody>
          </p:sp>
          <p:sp>
            <p:nvSpPr>
              <p:cNvPr id="52" name="Rectangle 51"/>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Rectangle 53"/>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7" name="Group 36"/>
            <p:cNvGrpSpPr/>
            <p:nvPr/>
          </p:nvGrpSpPr>
          <p:grpSpPr>
            <a:xfrm>
              <a:off x="3429000" y="4267200"/>
              <a:ext cx="2971800" cy="457200"/>
              <a:chOff x="2057400" y="2819400"/>
              <a:chExt cx="4333240" cy="457200"/>
            </a:xfrm>
          </p:grpSpPr>
          <p:sp>
            <p:nvSpPr>
              <p:cNvPr id="41" name="Rectangle 4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US" dirty="0"/>
              </a:p>
            </p:txBody>
          </p:sp>
          <p:sp>
            <p:nvSpPr>
              <p:cNvPr id="42" name="Rectangle 4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18</a:t>
                </a:r>
                <a:endParaRPr lang="en-US" dirty="0"/>
              </a:p>
            </p:txBody>
          </p:sp>
          <p:sp>
            <p:nvSpPr>
              <p:cNvPr id="45" name="Rectangle 4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38" name="Straight Arrow Connector 37"/>
            <p:cNvCxnSpPr>
              <a:stCxn id="43" idx="2"/>
              <a:endCxn id="59" idx="0"/>
            </p:cNvCxnSpPr>
            <p:nvPr/>
          </p:nvCxnSpPr>
          <p:spPr>
            <a:xfrm flipH="1">
              <a:off x="3142703" y="4724400"/>
              <a:ext cx="43959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9" idx="0"/>
            </p:cNvCxnSpPr>
            <p:nvPr/>
          </p:nvCxnSpPr>
          <p:spPr>
            <a:xfrm>
              <a:off x="4495800" y="4724400"/>
              <a:ext cx="172749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1" idx="3"/>
              <a:endCxn id="50" idx="1"/>
            </p:cNvCxnSpPr>
            <p:nvPr/>
          </p:nvCxnSpPr>
          <p:spPr>
            <a:xfrm>
              <a:off x="4180840" y="5410200"/>
              <a:ext cx="1000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80698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leaf node deletion</a:t>
            </a:r>
            <a:endParaRPr lang="en-IN" dirty="0"/>
          </a:p>
        </p:txBody>
      </p:sp>
      <p:grpSp>
        <p:nvGrpSpPr>
          <p:cNvPr id="53" name="Group 52"/>
          <p:cNvGrpSpPr/>
          <p:nvPr/>
        </p:nvGrpSpPr>
        <p:grpSpPr>
          <a:xfrm>
            <a:off x="575031" y="1828800"/>
            <a:ext cx="6951394" cy="2590800"/>
            <a:chOff x="575031" y="1828800"/>
            <a:chExt cx="6951394" cy="2590800"/>
          </a:xfrm>
        </p:grpSpPr>
        <p:grpSp>
          <p:nvGrpSpPr>
            <p:cNvPr id="4" name="Group 3"/>
            <p:cNvGrpSpPr/>
            <p:nvPr/>
          </p:nvGrpSpPr>
          <p:grpSpPr>
            <a:xfrm>
              <a:off x="1093688" y="1828800"/>
              <a:ext cx="6045796" cy="2362200"/>
              <a:chOff x="1219200" y="4267200"/>
              <a:chExt cx="6045796" cy="2362200"/>
            </a:xfrm>
          </p:grpSpPr>
          <p:grpSp>
            <p:nvGrpSpPr>
              <p:cNvPr id="5" name="Group 4"/>
              <p:cNvGrpSpPr/>
              <p:nvPr/>
            </p:nvGrpSpPr>
            <p:grpSpPr>
              <a:xfrm>
                <a:off x="1219200" y="5181600"/>
                <a:ext cx="2076273" cy="457200"/>
                <a:chOff x="2057400" y="2819400"/>
                <a:chExt cx="3037840" cy="457200"/>
              </a:xfrm>
            </p:grpSpPr>
            <p:sp>
              <p:nvSpPr>
                <p:cNvPr id="25" name="Rectangle 2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6" name="Rectangle 2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ectangle 28"/>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 name="Group 5"/>
              <p:cNvGrpSpPr/>
              <p:nvPr/>
            </p:nvGrpSpPr>
            <p:grpSpPr>
              <a:xfrm>
                <a:off x="5181600" y="5181600"/>
                <a:ext cx="2083396" cy="457200"/>
                <a:chOff x="2057400" y="2819400"/>
                <a:chExt cx="3037840" cy="457200"/>
              </a:xfrm>
            </p:grpSpPr>
            <p:sp>
              <p:nvSpPr>
                <p:cNvPr id="18" name="Rectangle 17"/>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9" name="Rectangle 18"/>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Rectangle 21"/>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 name="Group 6"/>
              <p:cNvGrpSpPr/>
              <p:nvPr/>
            </p:nvGrpSpPr>
            <p:grpSpPr>
              <a:xfrm>
                <a:off x="3429000" y="4267200"/>
                <a:ext cx="2083396" cy="457200"/>
                <a:chOff x="2057400" y="2819400"/>
                <a:chExt cx="3037840" cy="457200"/>
              </a:xfrm>
            </p:grpSpPr>
            <p:sp>
              <p:nvSpPr>
                <p:cNvPr id="11" name="Rectangle 1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15" name="Rectangle 1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8" name="Straight Arrow Connector 7"/>
              <p:cNvCxnSpPr>
                <a:stCxn id="13" idx="2"/>
                <a:endCxn id="29" idx="0"/>
              </p:cNvCxnSpPr>
              <p:nvPr/>
            </p:nvCxnSpPr>
            <p:spPr>
              <a:xfrm flipH="1">
                <a:off x="3142703" y="4724400"/>
                <a:ext cx="43959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19" idx="0"/>
              </p:cNvCxnSpPr>
              <p:nvPr/>
            </p:nvCxnSpPr>
            <p:spPr>
              <a:xfrm>
                <a:off x="4495800" y="4724400"/>
                <a:ext cx="172749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5" idx="1"/>
              </p:cNvCxnSpPr>
              <p:nvPr/>
            </p:nvCxnSpPr>
            <p:spPr>
              <a:xfrm>
                <a:off x="2737865" y="6608618"/>
                <a:ext cx="359144" cy="2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3283981" y="3962400"/>
              <a:ext cx="57288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Rectangle 33"/>
            <p:cNvSpPr/>
            <p:nvPr/>
          </p:nvSpPr>
          <p:spPr>
            <a:xfrm>
              <a:off x="3856865" y="3962400"/>
              <a:ext cx="305539"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2971497" y="3962400"/>
              <a:ext cx="305539"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4169348" y="3962400"/>
              <a:ext cx="57288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p:nvSpPr>
          <p:spPr>
            <a:xfrm>
              <a:off x="4742232" y="3962400"/>
              <a:ext cx="305539"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887514" y="3962400"/>
              <a:ext cx="57288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9" name="Rectangle 38"/>
            <p:cNvSpPr/>
            <p:nvPr/>
          </p:nvSpPr>
          <p:spPr>
            <a:xfrm>
              <a:off x="1460398" y="3962400"/>
              <a:ext cx="305539"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575031" y="3962400"/>
              <a:ext cx="305539"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1772881" y="3962400"/>
              <a:ext cx="57288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p:nvSpPr>
          <p:spPr>
            <a:xfrm>
              <a:off x="2345765" y="3962400"/>
              <a:ext cx="305539"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4" name="Straight Arrow Connector 43"/>
            <p:cNvCxnSpPr>
              <a:endCxn id="39" idx="0"/>
            </p:cNvCxnSpPr>
            <p:nvPr/>
          </p:nvCxnSpPr>
          <p:spPr>
            <a:xfrm>
              <a:off x="1287940" y="3200400"/>
              <a:ext cx="32522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4" idx="0"/>
            </p:cNvCxnSpPr>
            <p:nvPr/>
          </p:nvCxnSpPr>
          <p:spPr>
            <a:xfrm>
              <a:off x="2034855" y="3200400"/>
              <a:ext cx="197478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187705" y="3172691"/>
              <a:ext cx="1357767" cy="865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Flowchart: Connector 49"/>
            <p:cNvSpPr/>
            <p:nvPr/>
          </p:nvSpPr>
          <p:spPr>
            <a:xfrm>
              <a:off x="6258047" y="4191000"/>
              <a:ext cx="287425"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lowchart: Connector 50"/>
            <p:cNvSpPr/>
            <p:nvPr/>
          </p:nvSpPr>
          <p:spPr>
            <a:xfrm>
              <a:off x="6698765" y="4163291"/>
              <a:ext cx="287425"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lowchart: Connector 51"/>
            <p:cNvSpPr/>
            <p:nvPr/>
          </p:nvSpPr>
          <p:spPr>
            <a:xfrm>
              <a:off x="7239000" y="4180609"/>
              <a:ext cx="287425"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45260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US" sz="2000" dirty="0" smtClean="0"/>
              <a:t>Database grows day by day. You cant save that all data’s (all records) on the same data block because they are having fix size.</a:t>
            </a:r>
          </a:p>
          <a:p>
            <a:r>
              <a:rPr lang="en-US" sz="2000" dirty="0" smtClean="0"/>
              <a:t>So, Can I say that my data resides on number of data blocks?</a:t>
            </a:r>
          </a:p>
          <a:p>
            <a:r>
              <a:rPr lang="en-US" sz="2000" dirty="0" smtClean="0"/>
              <a:t>At the time of searching database system has to copy data block into main memory and search your queried data resides in that block or not. Likewise It has to copy all data block’s one by one just to retrieve 1 or n records.</a:t>
            </a:r>
            <a:endParaRPr lang="en-US" sz="2000" dirty="0"/>
          </a:p>
        </p:txBody>
      </p:sp>
    </p:spTree>
    <p:extLst>
      <p:ext uri="{BB962C8B-B14F-4D97-AF65-F5344CB8AC3E}">
        <p14:creationId xmlns:p14="http://schemas.microsoft.com/office/powerpoint/2010/main" val="11756800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Delete 3</a:t>
            </a:r>
          </a:p>
          <a:p>
            <a:pPr marL="0" indent="0">
              <a:buNone/>
            </a:pPr>
            <a:endParaRPr lang="en-IN" dirty="0"/>
          </a:p>
        </p:txBody>
      </p:sp>
      <p:grpSp>
        <p:nvGrpSpPr>
          <p:cNvPr id="4" name="Group 3"/>
          <p:cNvGrpSpPr/>
          <p:nvPr/>
        </p:nvGrpSpPr>
        <p:grpSpPr>
          <a:xfrm>
            <a:off x="575031" y="1828800"/>
            <a:ext cx="6951394" cy="2590800"/>
            <a:chOff x="575031" y="1828800"/>
            <a:chExt cx="6951394" cy="2590800"/>
          </a:xfrm>
        </p:grpSpPr>
        <p:grpSp>
          <p:nvGrpSpPr>
            <p:cNvPr id="5" name="Group 4"/>
            <p:cNvGrpSpPr/>
            <p:nvPr/>
          </p:nvGrpSpPr>
          <p:grpSpPr>
            <a:xfrm>
              <a:off x="1093688" y="1828800"/>
              <a:ext cx="6045796" cy="1371600"/>
              <a:chOff x="1219200" y="4267200"/>
              <a:chExt cx="6045796" cy="1371600"/>
            </a:xfrm>
          </p:grpSpPr>
          <p:grpSp>
            <p:nvGrpSpPr>
              <p:cNvPr id="22" name="Group 21"/>
              <p:cNvGrpSpPr/>
              <p:nvPr/>
            </p:nvGrpSpPr>
            <p:grpSpPr>
              <a:xfrm>
                <a:off x="1219200" y="5181600"/>
                <a:ext cx="2076273" cy="457200"/>
                <a:chOff x="2057400" y="2819400"/>
                <a:chExt cx="3037840" cy="457200"/>
              </a:xfrm>
            </p:grpSpPr>
            <p:sp>
              <p:nvSpPr>
                <p:cNvPr id="38" name="Rectangle 37"/>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9" name="Rectangle 38"/>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3" name="Group 22"/>
              <p:cNvGrpSpPr/>
              <p:nvPr/>
            </p:nvGrpSpPr>
            <p:grpSpPr>
              <a:xfrm>
                <a:off x="5181600" y="5181600"/>
                <a:ext cx="2083396" cy="457200"/>
                <a:chOff x="2057400" y="2819400"/>
                <a:chExt cx="3037840" cy="457200"/>
              </a:xfrm>
            </p:grpSpPr>
            <p:sp>
              <p:nvSpPr>
                <p:cNvPr id="33" name="Rectangle 3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4" name="Rectangle 3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4" name="Group 23"/>
              <p:cNvGrpSpPr/>
              <p:nvPr/>
            </p:nvGrpSpPr>
            <p:grpSpPr>
              <a:xfrm>
                <a:off x="3429000" y="4267200"/>
                <a:ext cx="2083396" cy="457200"/>
                <a:chOff x="2057400" y="2819400"/>
                <a:chExt cx="3037840" cy="457200"/>
              </a:xfrm>
            </p:grpSpPr>
            <p:sp>
              <p:nvSpPr>
                <p:cNvPr id="28" name="Rectangle 27"/>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29" name="Rectangle 28"/>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5" name="Straight Arrow Connector 24"/>
              <p:cNvCxnSpPr>
                <a:stCxn id="30" idx="2"/>
                <a:endCxn id="42" idx="0"/>
              </p:cNvCxnSpPr>
              <p:nvPr/>
            </p:nvCxnSpPr>
            <p:spPr>
              <a:xfrm flipH="1">
                <a:off x="3142703" y="4724400"/>
                <a:ext cx="43959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34" idx="0"/>
              </p:cNvCxnSpPr>
              <p:nvPr/>
            </p:nvCxnSpPr>
            <p:spPr>
              <a:xfrm>
                <a:off x="4495800" y="4724400"/>
                <a:ext cx="172749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887514" y="3962400"/>
              <a:ext cx="57288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p:cNvSpPr/>
            <p:nvPr/>
          </p:nvSpPr>
          <p:spPr>
            <a:xfrm>
              <a:off x="1460398" y="3962400"/>
              <a:ext cx="305539"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575031" y="3962400"/>
              <a:ext cx="305539"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772881" y="3962400"/>
              <a:ext cx="57288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2345765" y="3962400"/>
              <a:ext cx="305539"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 name="Straight Arrow Connector 15"/>
            <p:cNvCxnSpPr>
              <a:endCxn id="12" idx="0"/>
            </p:cNvCxnSpPr>
            <p:nvPr/>
          </p:nvCxnSpPr>
          <p:spPr>
            <a:xfrm>
              <a:off x="1287940" y="3200400"/>
              <a:ext cx="32522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87705" y="3172691"/>
              <a:ext cx="1357767" cy="865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Flowchart: Connector 18"/>
            <p:cNvSpPr/>
            <p:nvPr/>
          </p:nvSpPr>
          <p:spPr>
            <a:xfrm>
              <a:off x="6258047" y="4191000"/>
              <a:ext cx="287425"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Connector 19"/>
            <p:cNvSpPr/>
            <p:nvPr/>
          </p:nvSpPr>
          <p:spPr>
            <a:xfrm>
              <a:off x="6698765" y="4163291"/>
              <a:ext cx="287425"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p:cNvSpPr/>
            <p:nvPr/>
          </p:nvSpPr>
          <p:spPr>
            <a:xfrm>
              <a:off x="7239000" y="4180609"/>
              <a:ext cx="287425"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142625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66" name="Group 65"/>
          <p:cNvGrpSpPr/>
          <p:nvPr/>
        </p:nvGrpSpPr>
        <p:grpSpPr>
          <a:xfrm>
            <a:off x="1774342" y="2098965"/>
            <a:ext cx="7349401" cy="1371600"/>
            <a:chOff x="94724" y="1905000"/>
            <a:chExt cx="7349401" cy="1371600"/>
          </a:xfrm>
        </p:grpSpPr>
        <p:grpSp>
          <p:nvGrpSpPr>
            <p:cNvPr id="5" name="Group 59"/>
            <p:cNvGrpSpPr/>
            <p:nvPr/>
          </p:nvGrpSpPr>
          <p:grpSpPr>
            <a:xfrm>
              <a:off x="5032050" y="2784764"/>
              <a:ext cx="1777274" cy="457200"/>
              <a:chOff x="2057400" y="2819400"/>
              <a:chExt cx="4333240" cy="457200"/>
            </a:xfrm>
          </p:grpSpPr>
          <p:sp>
            <p:nvSpPr>
              <p:cNvPr id="45" name="Rectangle 44"/>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US" dirty="0"/>
              </a:p>
            </p:txBody>
          </p:sp>
          <p:sp>
            <p:nvSpPr>
              <p:cNvPr id="46" name="Rectangle 45"/>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34</a:t>
                </a:r>
                <a:endParaRPr lang="en-US" dirty="0"/>
              </a:p>
            </p:txBody>
          </p:sp>
          <p:sp>
            <p:nvSpPr>
              <p:cNvPr id="49" name="Rectangle 48"/>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sp>
            <p:nvSpPr>
              <p:cNvPr id="51" name="Rectangle 50"/>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 name="Group 11"/>
            <p:cNvGrpSpPr/>
            <p:nvPr/>
          </p:nvGrpSpPr>
          <p:grpSpPr>
            <a:xfrm>
              <a:off x="94724" y="2819400"/>
              <a:ext cx="1738549" cy="457200"/>
              <a:chOff x="2057400" y="2819400"/>
              <a:chExt cx="4333240" cy="457200"/>
            </a:xfrm>
          </p:grpSpPr>
          <p:sp>
            <p:nvSpPr>
              <p:cNvPr id="38" name="Rectangle 37"/>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a:t>
                </a:r>
                <a:endParaRPr lang="en-US" dirty="0"/>
              </a:p>
            </p:txBody>
          </p:sp>
          <p:sp>
            <p:nvSpPr>
              <p:cNvPr id="39" name="Rectangle 38"/>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42" name="Rectangle 41"/>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44" name="Rectangle 43"/>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 name="Group 19"/>
            <p:cNvGrpSpPr/>
            <p:nvPr/>
          </p:nvGrpSpPr>
          <p:grpSpPr>
            <a:xfrm>
              <a:off x="2685764" y="2819400"/>
              <a:ext cx="1744513" cy="457200"/>
              <a:chOff x="2057400" y="2819400"/>
              <a:chExt cx="4333240" cy="457200"/>
            </a:xfrm>
          </p:grpSpPr>
          <p:sp>
            <p:nvSpPr>
              <p:cNvPr id="31" name="Rectangle 30"/>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US" dirty="0"/>
              </a:p>
            </p:txBody>
          </p:sp>
          <p:sp>
            <p:nvSpPr>
              <p:cNvPr id="32" name="Rectangle 31"/>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27</a:t>
                </a:r>
                <a:endParaRPr lang="en-US" dirty="0"/>
              </a:p>
            </p:txBody>
          </p:sp>
          <p:sp>
            <p:nvSpPr>
              <p:cNvPr id="35" name="Rectangle 34"/>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29</a:t>
                </a:r>
                <a:endParaRPr lang="en-US" dirty="0"/>
              </a:p>
            </p:txBody>
          </p:sp>
          <p:sp>
            <p:nvSpPr>
              <p:cNvPr id="37" name="Rectangle 36"/>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27"/>
            <p:cNvGrpSpPr/>
            <p:nvPr/>
          </p:nvGrpSpPr>
          <p:grpSpPr>
            <a:xfrm>
              <a:off x="1391926" y="1905000"/>
              <a:ext cx="1913357" cy="457200"/>
              <a:chOff x="2057400" y="2819400"/>
              <a:chExt cx="4752636" cy="457200"/>
            </a:xfrm>
          </p:grpSpPr>
          <p:sp>
            <p:nvSpPr>
              <p:cNvPr id="24" name="Rectangle 23"/>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US" dirty="0"/>
              </a:p>
            </p:txBody>
          </p:sp>
          <p:sp>
            <p:nvSpPr>
              <p:cNvPr id="25" name="Rectangle 24"/>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US" dirty="0"/>
              </a:p>
            </p:txBody>
          </p:sp>
          <p:sp>
            <p:nvSpPr>
              <p:cNvPr id="28" name="Rectangle 27"/>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 name="Straight Arrow Connector 8"/>
            <p:cNvCxnSpPr>
              <a:stCxn id="26" idx="2"/>
              <a:endCxn id="42" idx="0"/>
            </p:cNvCxnSpPr>
            <p:nvPr/>
          </p:nvCxnSpPr>
          <p:spPr>
            <a:xfrm flipH="1">
              <a:off x="1223863" y="23622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2" idx="0"/>
            </p:cNvCxnSpPr>
            <p:nvPr/>
          </p:nvCxnSpPr>
          <p:spPr>
            <a:xfrm>
              <a:off x="1935134" y="2327564"/>
              <a:ext cx="1362130" cy="491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4" idx="3"/>
              <a:endCxn id="33" idx="1"/>
            </p:cNvCxnSpPr>
            <p:nvPr/>
          </p:nvCxnSpPr>
          <p:spPr>
            <a:xfrm>
              <a:off x="1833273" y="3048000"/>
              <a:ext cx="8524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8" idx="2"/>
              <a:endCxn id="47" idx="0"/>
            </p:cNvCxnSpPr>
            <p:nvPr/>
          </p:nvCxnSpPr>
          <p:spPr>
            <a:xfrm>
              <a:off x="2623111" y="2362200"/>
              <a:ext cx="2500616" cy="422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7" idx="1"/>
            </p:cNvCxnSpPr>
            <p:nvPr/>
          </p:nvCxnSpPr>
          <p:spPr>
            <a:xfrm>
              <a:off x="4860055" y="3013364"/>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33273" y="28194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2181418"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3218808" y="1905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5" name="Rectangle 54"/>
            <p:cNvSpPr/>
            <p:nvPr/>
          </p:nvSpPr>
          <p:spPr>
            <a:xfrm>
              <a:off x="3733081" y="1905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4430277" y="2819400"/>
              <a:ext cx="26430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4694580"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6789079" y="2763982"/>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US" dirty="0"/>
            </a:p>
          </p:txBody>
        </p:sp>
        <p:sp>
          <p:nvSpPr>
            <p:cNvPr id="59" name="Rectangle 58"/>
            <p:cNvSpPr/>
            <p:nvPr/>
          </p:nvSpPr>
          <p:spPr>
            <a:xfrm>
              <a:off x="7272131" y="2757055"/>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6" name="Group 75"/>
          <p:cNvGrpSpPr/>
          <p:nvPr/>
        </p:nvGrpSpPr>
        <p:grpSpPr>
          <a:xfrm>
            <a:off x="155310" y="2064329"/>
            <a:ext cx="2513149" cy="457200"/>
            <a:chOff x="2900783" y="2147455"/>
            <a:chExt cx="2513149" cy="457200"/>
          </a:xfrm>
        </p:grpSpPr>
        <p:sp>
          <p:nvSpPr>
            <p:cNvPr id="67" name="Rectangle 66"/>
            <p:cNvSpPr/>
            <p:nvPr/>
          </p:nvSpPr>
          <p:spPr>
            <a:xfrm>
              <a:off x="3084847" y="2147455"/>
              <a:ext cx="33745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8" name="Rectangle 67"/>
            <p:cNvSpPr/>
            <p:nvPr/>
          </p:nvSpPr>
          <p:spPr>
            <a:xfrm>
              <a:off x="3422296" y="2147455"/>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2900783" y="2147455"/>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3606359" y="2147455"/>
              <a:ext cx="511821"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71" name="Rectangle 70"/>
            <p:cNvSpPr/>
            <p:nvPr/>
          </p:nvSpPr>
          <p:spPr>
            <a:xfrm>
              <a:off x="4041981" y="2147455"/>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4127873" y="2147455"/>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4642146" y="2147455"/>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p:cNvSpPr/>
            <p:nvPr/>
          </p:nvSpPr>
          <p:spPr>
            <a:xfrm>
              <a:off x="4727665" y="2147455"/>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5" name="Rectangle 74"/>
            <p:cNvSpPr/>
            <p:nvPr/>
          </p:nvSpPr>
          <p:spPr>
            <a:xfrm>
              <a:off x="5241938" y="2147455"/>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1" name="Group 90"/>
          <p:cNvGrpSpPr/>
          <p:nvPr/>
        </p:nvGrpSpPr>
        <p:grpSpPr>
          <a:xfrm>
            <a:off x="2122132" y="1143000"/>
            <a:ext cx="2513149" cy="457200"/>
            <a:chOff x="2122132" y="1143000"/>
            <a:chExt cx="2513149" cy="457200"/>
          </a:xfrm>
        </p:grpSpPr>
        <p:sp>
          <p:nvSpPr>
            <p:cNvPr id="77" name="Rectangle 76"/>
            <p:cNvSpPr/>
            <p:nvPr/>
          </p:nvSpPr>
          <p:spPr>
            <a:xfrm>
              <a:off x="2306196" y="1143000"/>
              <a:ext cx="33745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17</a:t>
              </a:r>
              <a:endParaRPr lang="en-US" dirty="0"/>
            </a:p>
          </p:txBody>
        </p:sp>
        <p:sp>
          <p:nvSpPr>
            <p:cNvPr id="78" name="Rectangle 77"/>
            <p:cNvSpPr/>
            <p:nvPr/>
          </p:nvSpPr>
          <p:spPr>
            <a:xfrm>
              <a:off x="2643645" y="1143000"/>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Rectangle 78"/>
            <p:cNvSpPr/>
            <p:nvPr/>
          </p:nvSpPr>
          <p:spPr>
            <a:xfrm>
              <a:off x="2122132" y="1143000"/>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2827708" y="1143000"/>
              <a:ext cx="511821"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ectangle 80"/>
            <p:cNvSpPr/>
            <p:nvPr/>
          </p:nvSpPr>
          <p:spPr>
            <a:xfrm>
              <a:off x="3263330" y="1143000"/>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p:cNvSpPr/>
            <p:nvPr/>
          </p:nvSpPr>
          <p:spPr>
            <a:xfrm>
              <a:off x="3349222" y="1143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Rectangle 82"/>
            <p:cNvSpPr/>
            <p:nvPr/>
          </p:nvSpPr>
          <p:spPr>
            <a:xfrm>
              <a:off x="3863495" y="1143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3949014" y="1143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5" name="Rectangle 84"/>
            <p:cNvSpPr/>
            <p:nvPr/>
          </p:nvSpPr>
          <p:spPr>
            <a:xfrm>
              <a:off x="4463287" y="1143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86" name="Straight Arrow Connector 85"/>
          <p:cNvCxnSpPr/>
          <p:nvPr/>
        </p:nvCxnSpPr>
        <p:spPr>
          <a:xfrm flipH="1">
            <a:off x="1864082" y="1600202"/>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2772671" y="1572492"/>
            <a:ext cx="1166465" cy="526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379074" y="2556165"/>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Flowchart: Connector 91"/>
          <p:cNvSpPr/>
          <p:nvPr/>
        </p:nvSpPr>
        <p:spPr>
          <a:xfrm>
            <a:off x="508099" y="3207329"/>
            <a:ext cx="168725" cy="2008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Flowchart: Connector 100"/>
          <p:cNvSpPr/>
          <p:nvPr/>
        </p:nvSpPr>
        <p:spPr>
          <a:xfrm>
            <a:off x="717821" y="3259283"/>
            <a:ext cx="168725" cy="2008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Flowchart: Connector 101"/>
          <p:cNvSpPr/>
          <p:nvPr/>
        </p:nvSpPr>
        <p:spPr>
          <a:xfrm>
            <a:off x="961112" y="3259283"/>
            <a:ext cx="168725" cy="2008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3142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dirty="0" smtClean="0"/>
              <a:t>Delete 19</a:t>
            </a:r>
          </a:p>
          <a:p>
            <a:r>
              <a:rPr lang="en-IN" dirty="0" smtClean="0"/>
              <a:t>Calculate (n-1)/2=(5-1)/2=2</a:t>
            </a:r>
          </a:p>
          <a:p>
            <a:r>
              <a:rPr lang="en-IN" dirty="0" smtClean="0"/>
              <a:t>After deleting 19,  2 elements will be there so not to do</a:t>
            </a:r>
          </a:p>
          <a:p>
            <a:endParaRPr lang="en-IN" dirty="0"/>
          </a:p>
          <a:p>
            <a:endParaRPr lang="en-IN" dirty="0" smtClean="0"/>
          </a:p>
          <a:p>
            <a:endParaRPr lang="en-IN" dirty="0" smtClean="0"/>
          </a:p>
          <a:p>
            <a:pPr marL="0" indent="0">
              <a:buNone/>
            </a:pPr>
            <a:r>
              <a:rPr lang="en-IN" dirty="0" smtClean="0"/>
              <a:t> </a:t>
            </a:r>
            <a:endParaRPr lang="en-IN" dirty="0"/>
          </a:p>
        </p:txBody>
      </p:sp>
      <p:grpSp>
        <p:nvGrpSpPr>
          <p:cNvPr id="4" name="Group 3"/>
          <p:cNvGrpSpPr/>
          <p:nvPr/>
        </p:nvGrpSpPr>
        <p:grpSpPr>
          <a:xfrm>
            <a:off x="492167" y="3733800"/>
            <a:ext cx="7349401" cy="1371600"/>
            <a:chOff x="94724" y="1905000"/>
            <a:chExt cx="7349401" cy="1371600"/>
          </a:xfrm>
        </p:grpSpPr>
        <p:grpSp>
          <p:nvGrpSpPr>
            <p:cNvPr id="5" name="Group 59"/>
            <p:cNvGrpSpPr/>
            <p:nvPr/>
          </p:nvGrpSpPr>
          <p:grpSpPr>
            <a:xfrm>
              <a:off x="5032050" y="2784764"/>
              <a:ext cx="1777274" cy="457200"/>
              <a:chOff x="2057400" y="2819400"/>
              <a:chExt cx="4333240" cy="457200"/>
            </a:xfrm>
          </p:grpSpPr>
          <p:sp>
            <p:nvSpPr>
              <p:cNvPr id="43" name="Rectangle 4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US" dirty="0"/>
              </a:p>
            </p:txBody>
          </p:sp>
          <p:sp>
            <p:nvSpPr>
              <p:cNvPr id="44" name="Rectangle 4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34</a:t>
                </a:r>
                <a:endParaRPr lang="en-US" dirty="0"/>
              </a:p>
            </p:txBody>
          </p:sp>
          <p:sp>
            <p:nvSpPr>
              <p:cNvPr id="47" name="Rectangle 4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sp>
            <p:nvSpPr>
              <p:cNvPr id="49" name="Rectangle 4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 name="Group 11"/>
            <p:cNvGrpSpPr/>
            <p:nvPr/>
          </p:nvGrpSpPr>
          <p:grpSpPr>
            <a:xfrm>
              <a:off x="94724" y="2819400"/>
              <a:ext cx="1738549" cy="457200"/>
              <a:chOff x="2057400" y="2819400"/>
              <a:chExt cx="4333240" cy="457200"/>
            </a:xfrm>
          </p:grpSpPr>
          <p:sp>
            <p:nvSpPr>
              <p:cNvPr id="36" name="Rectangle 35"/>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37" name="Rectangle 36"/>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40" name="Rectangle 39"/>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 name="Group 19"/>
            <p:cNvGrpSpPr/>
            <p:nvPr/>
          </p:nvGrpSpPr>
          <p:grpSpPr>
            <a:xfrm>
              <a:off x="2685764" y="2819400"/>
              <a:ext cx="1744513" cy="457200"/>
              <a:chOff x="2057400" y="2819400"/>
              <a:chExt cx="4333240" cy="457200"/>
            </a:xfrm>
          </p:grpSpPr>
          <p:sp>
            <p:nvSpPr>
              <p:cNvPr id="29" name="Rectangle 2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US" dirty="0"/>
              </a:p>
            </p:txBody>
          </p:sp>
          <p:sp>
            <p:nvSpPr>
              <p:cNvPr id="30" name="Rectangle 2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27</a:t>
                </a:r>
                <a:endParaRPr lang="en-US" dirty="0"/>
              </a:p>
            </p:txBody>
          </p:sp>
          <p:sp>
            <p:nvSpPr>
              <p:cNvPr id="33" name="Rectangle 32"/>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29</a:t>
                </a:r>
                <a:endParaRPr lang="en-US" dirty="0"/>
              </a:p>
            </p:txBody>
          </p:sp>
          <p:sp>
            <p:nvSpPr>
              <p:cNvPr id="35" name="Rectangle 34"/>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27"/>
            <p:cNvGrpSpPr/>
            <p:nvPr/>
          </p:nvGrpSpPr>
          <p:grpSpPr>
            <a:xfrm>
              <a:off x="1391926" y="1905000"/>
              <a:ext cx="1913357" cy="457200"/>
              <a:chOff x="2057400" y="2819400"/>
              <a:chExt cx="4752636" cy="457200"/>
            </a:xfrm>
          </p:grpSpPr>
          <p:sp>
            <p:nvSpPr>
              <p:cNvPr id="22" name="Rectangle 21"/>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US" dirty="0"/>
              </a:p>
            </p:txBody>
          </p:sp>
          <p:sp>
            <p:nvSpPr>
              <p:cNvPr id="23" name="Rectangle 22"/>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US" dirty="0"/>
              </a:p>
            </p:txBody>
          </p:sp>
          <p:sp>
            <p:nvSpPr>
              <p:cNvPr id="26" name="Rectangle 25"/>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 name="Straight Arrow Connector 8"/>
            <p:cNvCxnSpPr>
              <a:stCxn id="24" idx="2"/>
              <a:endCxn id="40" idx="0"/>
            </p:cNvCxnSpPr>
            <p:nvPr/>
          </p:nvCxnSpPr>
          <p:spPr>
            <a:xfrm flipH="1">
              <a:off x="1223863" y="23622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0" idx="0"/>
            </p:cNvCxnSpPr>
            <p:nvPr/>
          </p:nvCxnSpPr>
          <p:spPr>
            <a:xfrm>
              <a:off x="1935134" y="2327564"/>
              <a:ext cx="1362130" cy="491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2" idx="3"/>
              <a:endCxn id="31" idx="1"/>
            </p:cNvCxnSpPr>
            <p:nvPr/>
          </p:nvCxnSpPr>
          <p:spPr>
            <a:xfrm>
              <a:off x="1833273" y="3048000"/>
              <a:ext cx="8524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6" idx="2"/>
              <a:endCxn id="45" idx="0"/>
            </p:cNvCxnSpPr>
            <p:nvPr/>
          </p:nvCxnSpPr>
          <p:spPr>
            <a:xfrm>
              <a:off x="2623111" y="2362200"/>
              <a:ext cx="2500616" cy="422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5" idx="1"/>
            </p:cNvCxnSpPr>
            <p:nvPr/>
          </p:nvCxnSpPr>
          <p:spPr>
            <a:xfrm>
              <a:off x="4860055" y="3013364"/>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33273" y="28194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2181418"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3218808" y="1905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3733081" y="1905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4430277" y="2819400"/>
              <a:ext cx="26430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Rectangle 18"/>
            <p:cNvSpPr/>
            <p:nvPr/>
          </p:nvSpPr>
          <p:spPr>
            <a:xfrm>
              <a:off x="4694580"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6789079" y="2763982"/>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US" dirty="0"/>
            </a:p>
          </p:txBody>
        </p:sp>
        <p:sp>
          <p:nvSpPr>
            <p:cNvPr id="21" name="Rectangle 20"/>
            <p:cNvSpPr/>
            <p:nvPr/>
          </p:nvSpPr>
          <p:spPr>
            <a:xfrm>
              <a:off x="7272131" y="2757055"/>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2268629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51" name="Group 50"/>
          <p:cNvGrpSpPr/>
          <p:nvPr/>
        </p:nvGrpSpPr>
        <p:grpSpPr>
          <a:xfrm>
            <a:off x="668739" y="3810000"/>
            <a:ext cx="7349401" cy="1371600"/>
            <a:chOff x="94724" y="1905000"/>
            <a:chExt cx="7349401" cy="1371600"/>
          </a:xfrm>
        </p:grpSpPr>
        <p:grpSp>
          <p:nvGrpSpPr>
            <p:cNvPr id="52" name="Group 59"/>
            <p:cNvGrpSpPr/>
            <p:nvPr/>
          </p:nvGrpSpPr>
          <p:grpSpPr>
            <a:xfrm>
              <a:off x="5032050" y="2784764"/>
              <a:ext cx="1777274" cy="457200"/>
              <a:chOff x="2057400" y="2819400"/>
              <a:chExt cx="4333240" cy="457200"/>
            </a:xfrm>
          </p:grpSpPr>
          <p:sp>
            <p:nvSpPr>
              <p:cNvPr id="90" name="Rectangle 89"/>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US" dirty="0"/>
              </a:p>
            </p:txBody>
          </p:sp>
          <p:sp>
            <p:nvSpPr>
              <p:cNvPr id="91" name="Rectangle 90"/>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Rectangle 91"/>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Rectangle 92"/>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34</a:t>
                </a:r>
                <a:endParaRPr lang="en-US" dirty="0"/>
              </a:p>
            </p:txBody>
          </p:sp>
          <p:sp>
            <p:nvSpPr>
              <p:cNvPr id="94" name="Rectangle 93"/>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Rectangle 94"/>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sp>
            <p:nvSpPr>
              <p:cNvPr id="96" name="Rectangle 95"/>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3" name="Group 11"/>
            <p:cNvGrpSpPr/>
            <p:nvPr/>
          </p:nvGrpSpPr>
          <p:grpSpPr>
            <a:xfrm>
              <a:off x="94724" y="2819400"/>
              <a:ext cx="1738549" cy="457200"/>
              <a:chOff x="2057400" y="2819400"/>
              <a:chExt cx="4333240" cy="457200"/>
            </a:xfrm>
          </p:grpSpPr>
          <p:sp>
            <p:nvSpPr>
              <p:cNvPr id="83" name="Rectangle 8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84" name="Rectangle 8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Rectangle 8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24</a:t>
                </a:r>
                <a:endParaRPr lang="en-US" dirty="0"/>
              </a:p>
            </p:txBody>
          </p:sp>
          <p:sp>
            <p:nvSpPr>
              <p:cNvPr id="87" name="Rectangle 8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ectangle 8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19"/>
            <p:cNvGrpSpPr/>
            <p:nvPr/>
          </p:nvGrpSpPr>
          <p:grpSpPr>
            <a:xfrm>
              <a:off x="2685764" y="2819400"/>
              <a:ext cx="1744513" cy="457200"/>
              <a:chOff x="2057400" y="2819400"/>
              <a:chExt cx="4333240" cy="457200"/>
            </a:xfrm>
          </p:grpSpPr>
          <p:sp>
            <p:nvSpPr>
              <p:cNvPr id="76" name="Rectangle 75"/>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27</a:t>
                </a:r>
                <a:endParaRPr lang="en-US" dirty="0"/>
              </a:p>
            </p:txBody>
          </p:sp>
          <p:sp>
            <p:nvSpPr>
              <p:cNvPr id="77" name="Rectangle 76"/>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Rectangle 78"/>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29</a:t>
                </a:r>
                <a:endParaRPr lang="en-US" dirty="0"/>
              </a:p>
            </p:txBody>
          </p:sp>
          <p:sp>
            <p:nvSpPr>
              <p:cNvPr id="80" name="Rectangle 79"/>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2" name="Rectangle 81"/>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27"/>
            <p:cNvGrpSpPr/>
            <p:nvPr/>
          </p:nvGrpSpPr>
          <p:grpSpPr>
            <a:xfrm>
              <a:off x="1391926" y="1905000"/>
              <a:ext cx="1913357" cy="457200"/>
              <a:chOff x="2057400" y="2819400"/>
              <a:chExt cx="4752636" cy="457200"/>
            </a:xfrm>
          </p:grpSpPr>
          <p:sp>
            <p:nvSpPr>
              <p:cNvPr id="69" name="Rectangle 6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27</a:t>
                </a:r>
                <a:endParaRPr lang="en-US" dirty="0"/>
              </a:p>
            </p:txBody>
          </p:sp>
          <p:sp>
            <p:nvSpPr>
              <p:cNvPr id="70" name="Rectangle 6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US" dirty="0"/>
              </a:p>
            </p:txBody>
          </p:sp>
          <p:sp>
            <p:nvSpPr>
              <p:cNvPr id="73" name="Rectangle 72"/>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5" name="Rectangle 74"/>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56" name="Straight Arrow Connector 55"/>
            <p:cNvCxnSpPr>
              <a:stCxn id="71" idx="2"/>
              <a:endCxn id="87" idx="0"/>
            </p:cNvCxnSpPr>
            <p:nvPr/>
          </p:nvCxnSpPr>
          <p:spPr>
            <a:xfrm flipH="1">
              <a:off x="1223863" y="23622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77" idx="0"/>
            </p:cNvCxnSpPr>
            <p:nvPr/>
          </p:nvCxnSpPr>
          <p:spPr>
            <a:xfrm>
              <a:off x="1935134" y="2327564"/>
              <a:ext cx="1362130" cy="491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89" idx="3"/>
              <a:endCxn id="78" idx="1"/>
            </p:cNvCxnSpPr>
            <p:nvPr/>
          </p:nvCxnSpPr>
          <p:spPr>
            <a:xfrm>
              <a:off x="1833273" y="3048000"/>
              <a:ext cx="8524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73" idx="2"/>
              <a:endCxn id="92" idx="0"/>
            </p:cNvCxnSpPr>
            <p:nvPr/>
          </p:nvCxnSpPr>
          <p:spPr>
            <a:xfrm>
              <a:off x="2623111" y="2362200"/>
              <a:ext cx="2500616" cy="422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92" idx="1"/>
            </p:cNvCxnSpPr>
            <p:nvPr/>
          </p:nvCxnSpPr>
          <p:spPr>
            <a:xfrm>
              <a:off x="4860055" y="3013364"/>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33273" y="28194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Rectangle 61"/>
            <p:cNvSpPr/>
            <p:nvPr/>
          </p:nvSpPr>
          <p:spPr>
            <a:xfrm>
              <a:off x="2181418"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3218808" y="1905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4" name="Rectangle 63"/>
            <p:cNvSpPr/>
            <p:nvPr/>
          </p:nvSpPr>
          <p:spPr>
            <a:xfrm>
              <a:off x="3733081" y="1905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p:cNvSpPr/>
            <p:nvPr/>
          </p:nvSpPr>
          <p:spPr>
            <a:xfrm>
              <a:off x="4430277" y="2819400"/>
              <a:ext cx="26430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p:cNvSpPr/>
            <p:nvPr/>
          </p:nvSpPr>
          <p:spPr>
            <a:xfrm>
              <a:off x="4694580"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6789079" y="2763982"/>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US" dirty="0"/>
            </a:p>
          </p:txBody>
        </p:sp>
        <p:sp>
          <p:nvSpPr>
            <p:cNvPr id="68" name="Rectangle 67"/>
            <p:cNvSpPr/>
            <p:nvPr/>
          </p:nvSpPr>
          <p:spPr>
            <a:xfrm>
              <a:off x="7272131" y="2757055"/>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7" name="Rectangle 96"/>
          <p:cNvSpPr/>
          <p:nvPr/>
        </p:nvSpPr>
        <p:spPr>
          <a:xfrm>
            <a:off x="651996" y="1828800"/>
            <a:ext cx="7577604" cy="923330"/>
          </a:xfrm>
          <a:prstGeom prst="rect">
            <a:avLst/>
          </a:prstGeom>
        </p:spPr>
        <p:txBody>
          <a:bodyPr wrap="square">
            <a:spAutoFit/>
          </a:bodyPr>
          <a:lstStyle/>
          <a:p>
            <a:pPr marL="285750" indent="-285750">
              <a:buFont typeface="Arial" pitchFamily="34" charset="0"/>
              <a:buChar char="•"/>
            </a:pPr>
            <a:r>
              <a:rPr lang="en-IN" dirty="0"/>
              <a:t>Delete 20 only 1 element will be there which is not half full</a:t>
            </a:r>
          </a:p>
          <a:p>
            <a:pPr marL="285750" indent="-285750">
              <a:buFont typeface="Arial" pitchFamily="34" charset="0"/>
              <a:buChar char="•"/>
            </a:pPr>
            <a:r>
              <a:rPr lang="en-IN" dirty="0"/>
              <a:t>deleting at leaf node </a:t>
            </a:r>
            <a:r>
              <a:rPr lang="en-IN" dirty="0" smtClean="0"/>
              <a:t>value </a:t>
            </a:r>
          </a:p>
          <a:p>
            <a:pPr marL="285750" indent="-285750">
              <a:buFont typeface="Arial" pitchFamily="34" charset="0"/>
              <a:buChar char="•"/>
            </a:pPr>
            <a:r>
              <a:rPr lang="en-IN" dirty="0" smtClean="0"/>
              <a:t>Apply  leaf level deletion rule</a:t>
            </a:r>
            <a:endParaRPr lang="en-IN" dirty="0"/>
          </a:p>
        </p:txBody>
      </p:sp>
    </p:spTree>
    <p:extLst>
      <p:ext uri="{BB962C8B-B14F-4D97-AF65-F5344CB8AC3E}">
        <p14:creationId xmlns:p14="http://schemas.microsoft.com/office/powerpoint/2010/main" val="897121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Delete 24</a:t>
            </a:r>
            <a:endParaRPr lang="en-IN" dirty="0"/>
          </a:p>
        </p:txBody>
      </p:sp>
      <p:grpSp>
        <p:nvGrpSpPr>
          <p:cNvPr id="4" name="Group 3"/>
          <p:cNvGrpSpPr/>
          <p:nvPr/>
        </p:nvGrpSpPr>
        <p:grpSpPr>
          <a:xfrm>
            <a:off x="848097" y="2438400"/>
            <a:ext cx="7349401" cy="1371600"/>
            <a:chOff x="94724" y="1905000"/>
            <a:chExt cx="7349401" cy="1371600"/>
          </a:xfrm>
        </p:grpSpPr>
        <p:grpSp>
          <p:nvGrpSpPr>
            <p:cNvPr id="5" name="Group 59"/>
            <p:cNvGrpSpPr/>
            <p:nvPr/>
          </p:nvGrpSpPr>
          <p:grpSpPr>
            <a:xfrm>
              <a:off x="5032050" y="2784764"/>
              <a:ext cx="1777274" cy="457200"/>
              <a:chOff x="2057400" y="2819400"/>
              <a:chExt cx="4333240" cy="457200"/>
            </a:xfrm>
          </p:grpSpPr>
          <p:sp>
            <p:nvSpPr>
              <p:cNvPr id="43" name="Rectangle 4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US" dirty="0"/>
              </a:p>
            </p:txBody>
          </p:sp>
          <p:sp>
            <p:nvSpPr>
              <p:cNvPr id="44" name="Rectangle 4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34</a:t>
                </a:r>
                <a:endParaRPr lang="en-US" dirty="0"/>
              </a:p>
            </p:txBody>
          </p:sp>
          <p:sp>
            <p:nvSpPr>
              <p:cNvPr id="47" name="Rectangle 4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sp>
            <p:nvSpPr>
              <p:cNvPr id="49" name="Rectangle 4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 name="Group 11"/>
            <p:cNvGrpSpPr/>
            <p:nvPr/>
          </p:nvGrpSpPr>
          <p:grpSpPr>
            <a:xfrm>
              <a:off x="94724" y="2819400"/>
              <a:ext cx="1738549" cy="457200"/>
              <a:chOff x="2057400" y="2819400"/>
              <a:chExt cx="4333240" cy="457200"/>
            </a:xfrm>
          </p:grpSpPr>
          <p:sp>
            <p:nvSpPr>
              <p:cNvPr id="36" name="Rectangle 35"/>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37" name="Rectangle 36"/>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27</a:t>
                </a:r>
                <a:endParaRPr lang="en-US" dirty="0"/>
              </a:p>
            </p:txBody>
          </p:sp>
          <p:sp>
            <p:nvSpPr>
              <p:cNvPr id="40" name="Rectangle 39"/>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 name="Group 19"/>
            <p:cNvGrpSpPr/>
            <p:nvPr/>
          </p:nvGrpSpPr>
          <p:grpSpPr>
            <a:xfrm>
              <a:off x="2685764" y="2819400"/>
              <a:ext cx="1744513" cy="457200"/>
              <a:chOff x="2057400" y="2819400"/>
              <a:chExt cx="4333240" cy="457200"/>
            </a:xfrm>
          </p:grpSpPr>
          <p:sp>
            <p:nvSpPr>
              <p:cNvPr id="29" name="Rectangle 2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29</a:t>
                </a:r>
                <a:endParaRPr lang="en-US" dirty="0"/>
              </a:p>
            </p:txBody>
          </p:sp>
          <p:sp>
            <p:nvSpPr>
              <p:cNvPr id="30" name="Rectangle 2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27"/>
            <p:cNvGrpSpPr/>
            <p:nvPr/>
          </p:nvGrpSpPr>
          <p:grpSpPr>
            <a:xfrm>
              <a:off x="1391926" y="1905000"/>
              <a:ext cx="1913357" cy="457200"/>
              <a:chOff x="2057400" y="2819400"/>
              <a:chExt cx="4752636" cy="457200"/>
            </a:xfrm>
          </p:grpSpPr>
          <p:sp>
            <p:nvSpPr>
              <p:cNvPr id="22" name="Rectangle 21"/>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29</a:t>
                </a:r>
                <a:endParaRPr lang="en-US" dirty="0"/>
              </a:p>
            </p:txBody>
          </p:sp>
          <p:sp>
            <p:nvSpPr>
              <p:cNvPr id="23" name="Rectangle 22"/>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US" dirty="0"/>
              </a:p>
            </p:txBody>
          </p:sp>
          <p:sp>
            <p:nvSpPr>
              <p:cNvPr id="26" name="Rectangle 25"/>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 name="Straight Arrow Connector 8"/>
            <p:cNvCxnSpPr>
              <a:stCxn id="24" idx="2"/>
              <a:endCxn id="40" idx="0"/>
            </p:cNvCxnSpPr>
            <p:nvPr/>
          </p:nvCxnSpPr>
          <p:spPr>
            <a:xfrm flipH="1">
              <a:off x="1223863" y="23622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0" idx="0"/>
            </p:cNvCxnSpPr>
            <p:nvPr/>
          </p:nvCxnSpPr>
          <p:spPr>
            <a:xfrm>
              <a:off x="1935134" y="2327564"/>
              <a:ext cx="1362130" cy="491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2" idx="3"/>
              <a:endCxn id="31" idx="1"/>
            </p:cNvCxnSpPr>
            <p:nvPr/>
          </p:nvCxnSpPr>
          <p:spPr>
            <a:xfrm>
              <a:off x="1833273" y="3048000"/>
              <a:ext cx="8524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6" idx="2"/>
              <a:endCxn id="45" idx="0"/>
            </p:cNvCxnSpPr>
            <p:nvPr/>
          </p:nvCxnSpPr>
          <p:spPr>
            <a:xfrm>
              <a:off x="2623111" y="2362200"/>
              <a:ext cx="2500616" cy="422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5" idx="1"/>
            </p:cNvCxnSpPr>
            <p:nvPr/>
          </p:nvCxnSpPr>
          <p:spPr>
            <a:xfrm>
              <a:off x="4860055" y="3013364"/>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33273" y="28194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2181418"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3218808" y="1905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3733081" y="1905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4430277" y="2819400"/>
              <a:ext cx="26430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Rectangle 18"/>
            <p:cNvSpPr/>
            <p:nvPr/>
          </p:nvSpPr>
          <p:spPr>
            <a:xfrm>
              <a:off x="4694580"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6789079" y="2763982"/>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US" dirty="0"/>
            </a:p>
          </p:txBody>
        </p:sp>
        <p:sp>
          <p:nvSpPr>
            <p:cNvPr id="21" name="Rectangle 20"/>
            <p:cNvSpPr/>
            <p:nvPr/>
          </p:nvSpPr>
          <p:spPr>
            <a:xfrm>
              <a:off x="7272131" y="2757055"/>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9942769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pSp>
        <p:nvGrpSpPr>
          <p:cNvPr id="4" name="Group 3"/>
          <p:cNvGrpSpPr/>
          <p:nvPr/>
        </p:nvGrpSpPr>
        <p:grpSpPr>
          <a:xfrm>
            <a:off x="811753" y="2819400"/>
            <a:ext cx="7349401" cy="1371600"/>
            <a:chOff x="94724" y="1905000"/>
            <a:chExt cx="7349401" cy="1371600"/>
          </a:xfrm>
        </p:grpSpPr>
        <p:grpSp>
          <p:nvGrpSpPr>
            <p:cNvPr id="5" name="Group 59"/>
            <p:cNvGrpSpPr/>
            <p:nvPr/>
          </p:nvGrpSpPr>
          <p:grpSpPr>
            <a:xfrm>
              <a:off x="5032050" y="2784764"/>
              <a:ext cx="1777274" cy="457200"/>
              <a:chOff x="2057400" y="2819400"/>
              <a:chExt cx="4333240" cy="457200"/>
            </a:xfrm>
          </p:grpSpPr>
          <p:sp>
            <p:nvSpPr>
              <p:cNvPr id="43" name="Rectangle 4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US" dirty="0"/>
              </a:p>
            </p:txBody>
          </p:sp>
          <p:sp>
            <p:nvSpPr>
              <p:cNvPr id="44" name="Rectangle 4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34</a:t>
                </a:r>
                <a:endParaRPr lang="en-US" dirty="0"/>
              </a:p>
            </p:txBody>
          </p:sp>
          <p:sp>
            <p:nvSpPr>
              <p:cNvPr id="47" name="Rectangle 4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sp>
            <p:nvSpPr>
              <p:cNvPr id="49" name="Rectangle 4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 name="Group 11"/>
            <p:cNvGrpSpPr/>
            <p:nvPr/>
          </p:nvGrpSpPr>
          <p:grpSpPr>
            <a:xfrm>
              <a:off x="94724" y="2819400"/>
              <a:ext cx="1738549" cy="457200"/>
              <a:chOff x="2057400" y="2819400"/>
              <a:chExt cx="4333240" cy="457200"/>
            </a:xfrm>
          </p:grpSpPr>
          <p:sp>
            <p:nvSpPr>
              <p:cNvPr id="36" name="Rectangle 35"/>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37" name="Rectangle 36"/>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27</a:t>
                </a:r>
                <a:endParaRPr lang="en-US" dirty="0"/>
              </a:p>
            </p:txBody>
          </p:sp>
          <p:sp>
            <p:nvSpPr>
              <p:cNvPr id="40" name="Rectangle 39"/>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29</a:t>
                </a:r>
                <a:endParaRPr lang="en-US" dirty="0"/>
              </a:p>
            </p:txBody>
          </p:sp>
          <p:sp>
            <p:nvSpPr>
              <p:cNvPr id="42" name="Rectangle 41"/>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 name="Group 19"/>
            <p:cNvGrpSpPr/>
            <p:nvPr/>
          </p:nvGrpSpPr>
          <p:grpSpPr>
            <a:xfrm>
              <a:off x="2685764" y="2819400"/>
              <a:ext cx="1744513" cy="457200"/>
              <a:chOff x="2057400" y="2819400"/>
              <a:chExt cx="4333240" cy="457200"/>
            </a:xfrm>
          </p:grpSpPr>
          <p:sp>
            <p:nvSpPr>
              <p:cNvPr id="29" name="Rectangle 28"/>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27"/>
            <p:cNvGrpSpPr/>
            <p:nvPr/>
          </p:nvGrpSpPr>
          <p:grpSpPr>
            <a:xfrm>
              <a:off x="1391926" y="1905000"/>
              <a:ext cx="1913357" cy="457200"/>
              <a:chOff x="2057400" y="2819400"/>
              <a:chExt cx="4752636" cy="457200"/>
            </a:xfrm>
          </p:grpSpPr>
          <p:sp>
            <p:nvSpPr>
              <p:cNvPr id="22" name="Rectangle 21"/>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US" dirty="0"/>
              </a:p>
            </p:txBody>
          </p:sp>
          <p:sp>
            <p:nvSpPr>
              <p:cNvPr id="23" name="Rectangle 22"/>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Rectangle 25"/>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 name="Straight Arrow Connector 8"/>
            <p:cNvCxnSpPr>
              <a:stCxn id="24" idx="2"/>
              <a:endCxn id="40" idx="0"/>
            </p:cNvCxnSpPr>
            <p:nvPr/>
          </p:nvCxnSpPr>
          <p:spPr>
            <a:xfrm flipH="1">
              <a:off x="1223863" y="23622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0" idx="0"/>
            </p:cNvCxnSpPr>
            <p:nvPr/>
          </p:nvCxnSpPr>
          <p:spPr>
            <a:xfrm>
              <a:off x="1935134" y="2327564"/>
              <a:ext cx="1362130" cy="491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2" idx="3"/>
              <a:endCxn id="31" idx="1"/>
            </p:cNvCxnSpPr>
            <p:nvPr/>
          </p:nvCxnSpPr>
          <p:spPr>
            <a:xfrm>
              <a:off x="1833273" y="3048000"/>
              <a:ext cx="8524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6" idx="2"/>
              <a:endCxn id="45" idx="0"/>
            </p:cNvCxnSpPr>
            <p:nvPr/>
          </p:nvCxnSpPr>
          <p:spPr>
            <a:xfrm>
              <a:off x="2623111" y="2362200"/>
              <a:ext cx="2500616" cy="422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5" idx="1"/>
            </p:cNvCxnSpPr>
            <p:nvPr/>
          </p:nvCxnSpPr>
          <p:spPr>
            <a:xfrm>
              <a:off x="4860055" y="3013364"/>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33273" y="28194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2181418"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3218808" y="1905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3733081" y="1905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4430277" y="2819400"/>
              <a:ext cx="26430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Rectangle 18"/>
            <p:cNvSpPr/>
            <p:nvPr/>
          </p:nvSpPr>
          <p:spPr>
            <a:xfrm>
              <a:off x="4694580"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6789079" y="2763982"/>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US" dirty="0"/>
            </a:p>
          </p:txBody>
        </p:sp>
        <p:sp>
          <p:nvSpPr>
            <p:cNvPr id="21" name="Rectangle 20"/>
            <p:cNvSpPr/>
            <p:nvPr/>
          </p:nvSpPr>
          <p:spPr>
            <a:xfrm>
              <a:off x="7272131" y="2757055"/>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567990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40" y="384048"/>
            <a:ext cx="8534400" cy="758952"/>
          </a:xfrm>
        </p:spPr>
        <p:txBody>
          <a:bodyPr/>
          <a:lstStyle/>
          <a:p>
            <a:endParaRPr lang="en-IN"/>
          </a:p>
        </p:txBody>
      </p:sp>
      <p:grpSp>
        <p:nvGrpSpPr>
          <p:cNvPr id="83" name="Group 82"/>
          <p:cNvGrpSpPr/>
          <p:nvPr/>
        </p:nvGrpSpPr>
        <p:grpSpPr>
          <a:xfrm>
            <a:off x="692466" y="1600200"/>
            <a:ext cx="8043076" cy="2237509"/>
            <a:chOff x="692466" y="1600200"/>
            <a:chExt cx="8043076" cy="2237509"/>
          </a:xfrm>
        </p:grpSpPr>
        <p:grpSp>
          <p:nvGrpSpPr>
            <p:cNvPr id="76" name="Group 75"/>
            <p:cNvGrpSpPr/>
            <p:nvPr/>
          </p:nvGrpSpPr>
          <p:grpSpPr>
            <a:xfrm>
              <a:off x="3728225" y="2466109"/>
              <a:ext cx="5007317" cy="1371600"/>
              <a:chOff x="905529" y="2667000"/>
              <a:chExt cx="5007317" cy="1371600"/>
            </a:xfrm>
          </p:grpSpPr>
          <p:grpSp>
            <p:nvGrpSpPr>
              <p:cNvPr id="5" name="Group 59"/>
              <p:cNvGrpSpPr/>
              <p:nvPr/>
            </p:nvGrpSpPr>
            <p:grpSpPr>
              <a:xfrm>
                <a:off x="3480526" y="3581400"/>
                <a:ext cx="1777274" cy="457200"/>
                <a:chOff x="2057400" y="2819400"/>
                <a:chExt cx="4333240" cy="457200"/>
              </a:xfrm>
            </p:grpSpPr>
            <p:sp>
              <p:nvSpPr>
                <p:cNvPr id="43" name="Rectangle 4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US" dirty="0"/>
                </a:p>
              </p:txBody>
            </p:sp>
            <p:sp>
              <p:nvSpPr>
                <p:cNvPr id="44" name="Rectangle 4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34</a:t>
                  </a:r>
                  <a:endParaRPr lang="en-US" dirty="0"/>
                </a:p>
              </p:txBody>
            </p:sp>
            <p:sp>
              <p:nvSpPr>
                <p:cNvPr id="47" name="Rectangle 46"/>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sp>
              <p:nvSpPr>
                <p:cNvPr id="49" name="Rectangle 48"/>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 name="Group 11"/>
              <p:cNvGrpSpPr/>
              <p:nvPr/>
            </p:nvGrpSpPr>
            <p:grpSpPr>
              <a:xfrm>
                <a:off x="905529" y="3581400"/>
                <a:ext cx="1738549" cy="457200"/>
                <a:chOff x="2057400" y="2819400"/>
                <a:chExt cx="4333240" cy="457200"/>
              </a:xfrm>
            </p:grpSpPr>
            <p:sp>
              <p:nvSpPr>
                <p:cNvPr id="36" name="Rectangle 35"/>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37" name="Rectangle 36"/>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27</a:t>
                  </a:r>
                  <a:endParaRPr lang="en-US" dirty="0"/>
                </a:p>
              </p:txBody>
            </p:sp>
            <p:sp>
              <p:nvSpPr>
                <p:cNvPr id="40" name="Rectangle 39"/>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29</a:t>
                  </a:r>
                  <a:endParaRPr lang="en-US" dirty="0"/>
                </a:p>
              </p:txBody>
            </p:sp>
            <p:sp>
              <p:nvSpPr>
                <p:cNvPr id="42" name="Rectangle 41"/>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27"/>
              <p:cNvGrpSpPr/>
              <p:nvPr/>
            </p:nvGrpSpPr>
            <p:grpSpPr>
              <a:xfrm>
                <a:off x="2202731" y="2667000"/>
                <a:ext cx="1913357" cy="457200"/>
                <a:chOff x="2057400" y="2819400"/>
                <a:chExt cx="4752636" cy="457200"/>
              </a:xfrm>
            </p:grpSpPr>
            <p:sp>
              <p:nvSpPr>
                <p:cNvPr id="22" name="Rectangle 21"/>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US" dirty="0"/>
                </a:p>
              </p:txBody>
            </p:sp>
            <p:sp>
              <p:nvSpPr>
                <p:cNvPr id="23" name="Rectangle 22"/>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Rectangle 25"/>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 name="Straight Arrow Connector 8"/>
              <p:cNvCxnSpPr>
                <a:stCxn id="24" idx="2"/>
                <a:endCxn id="40" idx="0"/>
              </p:cNvCxnSpPr>
              <p:nvPr/>
            </p:nvCxnSpPr>
            <p:spPr>
              <a:xfrm flipH="1">
                <a:off x="2034668" y="31242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745939" y="3089564"/>
                <a:ext cx="1362130" cy="491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2" idx="3"/>
              </p:cNvCxnSpPr>
              <p:nvPr/>
            </p:nvCxnSpPr>
            <p:spPr>
              <a:xfrm>
                <a:off x="2644078" y="3810000"/>
                <a:ext cx="8524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44078" y="35814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2992223" y="3581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4029613" y="2667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4543886" y="2667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5257800" y="35814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US" dirty="0"/>
              </a:p>
            </p:txBody>
          </p:sp>
          <p:sp>
            <p:nvSpPr>
              <p:cNvPr id="21" name="Rectangle 20"/>
              <p:cNvSpPr/>
              <p:nvPr/>
            </p:nvSpPr>
            <p:spPr>
              <a:xfrm>
                <a:off x="5740852" y="3574473"/>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p:cNvGrpSpPr/>
            <p:nvPr/>
          </p:nvGrpSpPr>
          <p:grpSpPr>
            <a:xfrm>
              <a:off x="692466" y="2431473"/>
              <a:ext cx="2513149" cy="457200"/>
              <a:chOff x="2122132" y="1143000"/>
              <a:chExt cx="2513149" cy="457200"/>
            </a:xfrm>
          </p:grpSpPr>
          <p:sp>
            <p:nvSpPr>
              <p:cNvPr id="57" name="Rectangle 56"/>
              <p:cNvSpPr/>
              <p:nvPr/>
            </p:nvSpPr>
            <p:spPr>
              <a:xfrm>
                <a:off x="2306196" y="1143000"/>
                <a:ext cx="33745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8" name="Rectangle 57"/>
              <p:cNvSpPr/>
              <p:nvPr/>
            </p:nvSpPr>
            <p:spPr>
              <a:xfrm>
                <a:off x="2643645" y="1143000"/>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2122132" y="1143000"/>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2827708" y="1143000"/>
                <a:ext cx="511821"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61" name="Rectangle 60"/>
              <p:cNvSpPr/>
              <p:nvPr/>
            </p:nvSpPr>
            <p:spPr>
              <a:xfrm>
                <a:off x="3263330" y="1143000"/>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p:cNvSpPr/>
              <p:nvPr/>
            </p:nvSpPr>
            <p:spPr>
              <a:xfrm>
                <a:off x="3349222" y="1143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Rectangle 62"/>
              <p:cNvSpPr/>
              <p:nvPr/>
            </p:nvSpPr>
            <p:spPr>
              <a:xfrm>
                <a:off x="3863495" y="1143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3949014" y="1143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p:cNvSpPr/>
              <p:nvPr/>
            </p:nvSpPr>
            <p:spPr>
              <a:xfrm>
                <a:off x="4463287" y="1143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6" name="Group 65"/>
            <p:cNvGrpSpPr/>
            <p:nvPr/>
          </p:nvGrpSpPr>
          <p:grpSpPr>
            <a:xfrm>
              <a:off x="2749831" y="1600200"/>
              <a:ext cx="2513149" cy="457200"/>
              <a:chOff x="2122132" y="1143000"/>
              <a:chExt cx="2513149" cy="457200"/>
            </a:xfrm>
          </p:grpSpPr>
          <p:sp>
            <p:nvSpPr>
              <p:cNvPr id="67" name="Rectangle 66"/>
              <p:cNvSpPr/>
              <p:nvPr/>
            </p:nvSpPr>
            <p:spPr>
              <a:xfrm>
                <a:off x="2306196" y="1143000"/>
                <a:ext cx="33745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17</a:t>
                </a:r>
                <a:endParaRPr lang="en-US" dirty="0"/>
              </a:p>
            </p:txBody>
          </p:sp>
          <p:sp>
            <p:nvSpPr>
              <p:cNvPr id="68" name="Rectangle 67"/>
              <p:cNvSpPr/>
              <p:nvPr/>
            </p:nvSpPr>
            <p:spPr>
              <a:xfrm>
                <a:off x="2643645" y="1143000"/>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2122132" y="1143000"/>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2827708" y="1143000"/>
                <a:ext cx="511821"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1" name="Rectangle 70"/>
              <p:cNvSpPr/>
              <p:nvPr/>
            </p:nvSpPr>
            <p:spPr>
              <a:xfrm>
                <a:off x="3263330" y="1143000"/>
                <a:ext cx="179973"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3349222" y="1143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3863495" y="1143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p:cNvSpPr/>
              <p:nvPr/>
            </p:nvSpPr>
            <p:spPr>
              <a:xfrm>
                <a:off x="3949014" y="1143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5" name="Rectangle 74"/>
              <p:cNvSpPr/>
              <p:nvPr/>
            </p:nvSpPr>
            <p:spPr>
              <a:xfrm>
                <a:off x="4463287" y="1143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77" name="Straight Arrow Connector 76"/>
            <p:cNvCxnSpPr>
              <a:stCxn id="69" idx="2"/>
              <a:endCxn id="61" idx="0"/>
            </p:cNvCxnSpPr>
            <p:nvPr/>
          </p:nvCxnSpPr>
          <p:spPr>
            <a:xfrm flipH="1">
              <a:off x="1923651" y="2057400"/>
              <a:ext cx="916167" cy="374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8" idx="2"/>
              <a:endCxn id="25" idx="0"/>
            </p:cNvCxnSpPr>
            <p:nvPr/>
          </p:nvCxnSpPr>
          <p:spPr>
            <a:xfrm>
              <a:off x="3361331" y="2057400"/>
              <a:ext cx="2625583" cy="408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flipH="1">
            <a:off x="609600" y="29718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Flowchart: Connector 79"/>
          <p:cNvSpPr/>
          <p:nvPr/>
        </p:nvSpPr>
        <p:spPr>
          <a:xfrm>
            <a:off x="738625" y="3622964"/>
            <a:ext cx="168725" cy="2008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Flowchart: Connector 80"/>
          <p:cNvSpPr/>
          <p:nvPr/>
        </p:nvSpPr>
        <p:spPr>
          <a:xfrm>
            <a:off x="948347" y="3674918"/>
            <a:ext cx="168725" cy="2008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lowchart: Connector 81"/>
          <p:cNvSpPr/>
          <p:nvPr/>
        </p:nvSpPr>
        <p:spPr>
          <a:xfrm>
            <a:off x="1191638" y="3674918"/>
            <a:ext cx="168725" cy="2008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9606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pSp>
        <p:nvGrpSpPr>
          <p:cNvPr id="5" name="Group 4"/>
          <p:cNvGrpSpPr/>
          <p:nvPr/>
        </p:nvGrpSpPr>
        <p:grpSpPr>
          <a:xfrm>
            <a:off x="1981200" y="2362200"/>
            <a:ext cx="6220262" cy="1371600"/>
            <a:chOff x="1223863" y="1905000"/>
            <a:chExt cx="6220262" cy="1371600"/>
          </a:xfrm>
        </p:grpSpPr>
        <p:grpSp>
          <p:nvGrpSpPr>
            <p:cNvPr id="6" name="Group 59"/>
            <p:cNvGrpSpPr/>
            <p:nvPr/>
          </p:nvGrpSpPr>
          <p:grpSpPr>
            <a:xfrm>
              <a:off x="5032050" y="2784764"/>
              <a:ext cx="1777274" cy="457200"/>
              <a:chOff x="2057400" y="2819400"/>
              <a:chExt cx="4333240" cy="457200"/>
            </a:xfrm>
          </p:grpSpPr>
          <p:sp>
            <p:nvSpPr>
              <p:cNvPr id="44" name="Rectangle 43"/>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US" dirty="0"/>
              </a:p>
            </p:txBody>
          </p:sp>
          <p:sp>
            <p:nvSpPr>
              <p:cNvPr id="45" name="Rectangle 44"/>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34</a:t>
                </a:r>
                <a:endParaRPr lang="en-US" dirty="0"/>
              </a:p>
            </p:txBody>
          </p:sp>
          <p:sp>
            <p:nvSpPr>
              <p:cNvPr id="48" name="Rectangle 47"/>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38</a:t>
                </a:r>
                <a:endParaRPr lang="en-US" dirty="0"/>
              </a:p>
            </p:txBody>
          </p:sp>
          <p:sp>
            <p:nvSpPr>
              <p:cNvPr id="50" name="Rectangle 49"/>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 name="Group 19"/>
            <p:cNvGrpSpPr/>
            <p:nvPr/>
          </p:nvGrpSpPr>
          <p:grpSpPr>
            <a:xfrm>
              <a:off x="2685764" y="2819400"/>
              <a:ext cx="1744513" cy="457200"/>
              <a:chOff x="2057400" y="2819400"/>
              <a:chExt cx="4333240" cy="457200"/>
            </a:xfrm>
          </p:grpSpPr>
          <p:sp>
            <p:nvSpPr>
              <p:cNvPr id="30" name="Rectangle 29"/>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31" name="Rectangle 30"/>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38100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27</a:t>
                </a:r>
                <a:endParaRPr lang="en-US" dirty="0"/>
              </a:p>
            </p:txBody>
          </p:sp>
          <p:sp>
            <p:nvSpPr>
              <p:cNvPr id="34" name="Rectangle 33"/>
              <p:cNvSpPr/>
              <p:nvPr/>
            </p:nvSpPr>
            <p:spPr>
              <a:xfrm>
                <a:off x="46482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51054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p:nvSpPr>
            <p:spPr>
              <a:xfrm>
                <a:off x="59436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 name="Group 27"/>
            <p:cNvGrpSpPr/>
            <p:nvPr/>
          </p:nvGrpSpPr>
          <p:grpSpPr>
            <a:xfrm>
              <a:off x="1391926" y="1905000"/>
              <a:ext cx="1913357" cy="457200"/>
              <a:chOff x="2057400" y="2819400"/>
              <a:chExt cx="4752636" cy="457200"/>
            </a:xfrm>
          </p:grpSpPr>
          <p:sp>
            <p:nvSpPr>
              <p:cNvPr id="23" name="Rectangle 22"/>
              <p:cNvSpPr/>
              <p:nvPr/>
            </p:nvSpPr>
            <p:spPr>
              <a:xfrm>
                <a:off x="2514600" y="28194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24" name="Rectangle 23"/>
              <p:cNvSpPr/>
              <p:nvPr/>
            </p:nvSpPr>
            <p:spPr>
              <a:xfrm>
                <a:off x="33528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2057400"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p:cNvSpPr/>
              <p:nvPr/>
            </p:nvSpPr>
            <p:spPr>
              <a:xfrm>
                <a:off x="3809998" y="2819400"/>
                <a:ext cx="127132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13</a:t>
                </a:r>
                <a:endParaRPr lang="en-US" dirty="0"/>
              </a:p>
            </p:txBody>
          </p:sp>
          <p:sp>
            <p:nvSpPr>
              <p:cNvPr id="27" name="Rectangle 26"/>
              <p:cNvSpPr/>
              <p:nvPr/>
            </p:nvSpPr>
            <p:spPr>
              <a:xfrm>
                <a:off x="4892051" y="2819400"/>
                <a:ext cx="447040"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5105400" y="2819400"/>
                <a:ext cx="1277415"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17</a:t>
                </a:r>
                <a:endParaRPr lang="en-US" dirty="0"/>
              </a:p>
            </p:txBody>
          </p:sp>
          <p:sp>
            <p:nvSpPr>
              <p:cNvPr id="29" name="Rectangle 28"/>
              <p:cNvSpPr/>
              <p:nvPr/>
            </p:nvSpPr>
            <p:spPr>
              <a:xfrm>
                <a:off x="6382815" y="2819400"/>
                <a:ext cx="427221"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 name="Straight Arrow Connector 9"/>
            <p:cNvCxnSpPr>
              <a:stCxn id="25" idx="2"/>
            </p:cNvCxnSpPr>
            <p:nvPr/>
          </p:nvCxnSpPr>
          <p:spPr>
            <a:xfrm flipH="1">
              <a:off x="1223863" y="23622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31" idx="0"/>
            </p:cNvCxnSpPr>
            <p:nvPr/>
          </p:nvCxnSpPr>
          <p:spPr>
            <a:xfrm>
              <a:off x="3133289" y="2362200"/>
              <a:ext cx="16397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2"/>
              <a:endCxn id="46" idx="0"/>
            </p:cNvCxnSpPr>
            <p:nvPr/>
          </p:nvCxnSpPr>
          <p:spPr>
            <a:xfrm>
              <a:off x="3819078" y="2362200"/>
              <a:ext cx="1304649" cy="422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6" idx="1"/>
            </p:cNvCxnSpPr>
            <p:nvPr/>
          </p:nvCxnSpPr>
          <p:spPr>
            <a:xfrm>
              <a:off x="4860055" y="3013364"/>
              <a:ext cx="17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218808" y="1905000"/>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US" dirty="0"/>
            </a:p>
          </p:txBody>
        </p:sp>
        <p:sp>
          <p:nvSpPr>
            <p:cNvPr id="18" name="Rectangle 17"/>
            <p:cNvSpPr/>
            <p:nvPr/>
          </p:nvSpPr>
          <p:spPr>
            <a:xfrm>
              <a:off x="3733081" y="19050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4430277" y="2819400"/>
              <a:ext cx="26430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p:cNvSpPr/>
            <p:nvPr/>
          </p:nvSpPr>
          <p:spPr>
            <a:xfrm>
              <a:off x="4694580" y="2819400"/>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6789079" y="2763982"/>
              <a:ext cx="51427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US" dirty="0"/>
            </a:p>
          </p:txBody>
        </p:sp>
        <p:sp>
          <p:nvSpPr>
            <p:cNvPr id="22" name="Rectangle 21"/>
            <p:cNvSpPr/>
            <p:nvPr/>
          </p:nvSpPr>
          <p:spPr>
            <a:xfrm>
              <a:off x="7272131" y="2757055"/>
              <a:ext cx="171994" cy="457200"/>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65" name="Straight Arrow Connector 64"/>
          <p:cNvCxnSpPr/>
          <p:nvPr/>
        </p:nvCxnSpPr>
        <p:spPr>
          <a:xfrm flipH="1">
            <a:off x="2590800" y="2819400"/>
            <a:ext cx="25805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7" idx="2"/>
          </p:cNvCxnSpPr>
          <p:nvPr/>
        </p:nvCxnSpPr>
        <p:spPr>
          <a:xfrm flipH="1">
            <a:off x="3124200" y="2819400"/>
            <a:ext cx="256248"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Flowchart: Connector 67"/>
          <p:cNvSpPr/>
          <p:nvPr/>
        </p:nvSpPr>
        <p:spPr>
          <a:xfrm>
            <a:off x="1905000" y="3352800"/>
            <a:ext cx="168725" cy="2008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Flowchart: Connector 76"/>
          <p:cNvSpPr/>
          <p:nvPr/>
        </p:nvSpPr>
        <p:spPr>
          <a:xfrm>
            <a:off x="2590800" y="3429000"/>
            <a:ext cx="168725" cy="2008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Connector 77"/>
          <p:cNvSpPr/>
          <p:nvPr/>
        </p:nvSpPr>
        <p:spPr>
          <a:xfrm>
            <a:off x="3048000" y="3429000"/>
            <a:ext cx="168725" cy="2008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0400560"/>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key Access</a:t>
            </a:r>
            <a:endParaRPr lang="en-US" dirty="0"/>
          </a:p>
        </p:txBody>
      </p:sp>
      <p:sp>
        <p:nvSpPr>
          <p:cNvPr id="3" name="Content Placeholder 2"/>
          <p:cNvSpPr>
            <a:spLocks noGrp="1"/>
          </p:cNvSpPr>
          <p:nvPr>
            <p:ph idx="1"/>
          </p:nvPr>
        </p:nvSpPr>
        <p:spPr/>
        <p:txBody>
          <a:bodyPr/>
          <a:lstStyle/>
          <a:p>
            <a:r>
              <a:rPr lang="en-US" dirty="0"/>
              <a:t>Use multiple indices for certain types of queries. </a:t>
            </a:r>
          </a:p>
          <a:p>
            <a:r>
              <a:rPr lang="en-US" dirty="0" smtClean="0"/>
              <a:t>Example</a:t>
            </a:r>
            <a:r>
              <a:rPr lang="en-US" dirty="0"/>
              <a:t>: select </a:t>
            </a:r>
            <a:r>
              <a:rPr lang="en-US" dirty="0" err="1"/>
              <a:t>account_number</a:t>
            </a:r>
            <a:r>
              <a:rPr lang="en-US" dirty="0"/>
              <a:t> from account where </a:t>
            </a:r>
            <a:r>
              <a:rPr lang="en-US" dirty="0" err="1"/>
              <a:t>branch_name</a:t>
            </a:r>
            <a:r>
              <a:rPr lang="en-US" dirty="0"/>
              <a:t> = “</a:t>
            </a:r>
            <a:r>
              <a:rPr lang="en-US" dirty="0" err="1"/>
              <a:t>Perryridge</a:t>
            </a:r>
            <a:r>
              <a:rPr lang="en-US" dirty="0"/>
              <a:t>” and balance = 1000  </a:t>
            </a:r>
            <a:endParaRPr lang="en-US" dirty="0" smtClean="0"/>
          </a:p>
          <a:p>
            <a:r>
              <a:rPr lang="en-US" dirty="0" smtClean="0"/>
              <a:t>Possible </a:t>
            </a:r>
            <a:r>
              <a:rPr lang="en-US" dirty="0"/>
              <a:t>strategies for processing query using indices on single attributes: </a:t>
            </a:r>
            <a:endParaRPr lang="en-US" dirty="0" smtClean="0"/>
          </a:p>
          <a:p>
            <a:pPr marL="571500" indent="-457200">
              <a:buFont typeface="+mj-lt"/>
              <a:buAutoNum type="arabicPeriod"/>
            </a:pPr>
            <a:r>
              <a:rPr lang="en-US" dirty="0" smtClean="0"/>
              <a:t>Use </a:t>
            </a:r>
            <a:r>
              <a:rPr lang="en-US" dirty="0"/>
              <a:t>index on to find accounts with balances of $1000; test </a:t>
            </a:r>
            <a:r>
              <a:rPr lang="en-US" dirty="0" err="1"/>
              <a:t>branch_name</a:t>
            </a:r>
            <a:r>
              <a:rPr lang="en-US" dirty="0"/>
              <a:t> = “</a:t>
            </a:r>
            <a:r>
              <a:rPr lang="en-US" dirty="0" err="1"/>
              <a:t>Perryridge</a:t>
            </a:r>
            <a:r>
              <a:rPr lang="en-US" dirty="0"/>
              <a:t>”. </a:t>
            </a:r>
            <a:endParaRPr lang="en-US" dirty="0" smtClean="0"/>
          </a:p>
          <a:p>
            <a:pPr marL="571500" indent="-457200">
              <a:buFont typeface="+mj-lt"/>
              <a:buAutoNum type="arabicPeriod"/>
            </a:pPr>
            <a:r>
              <a:rPr lang="en-US" dirty="0"/>
              <a:t>Use index on to find accounts with </a:t>
            </a:r>
            <a:r>
              <a:rPr lang="en-US" dirty="0" err="1"/>
              <a:t>branch_name</a:t>
            </a:r>
            <a:r>
              <a:rPr lang="en-US" dirty="0"/>
              <a:t> = “</a:t>
            </a:r>
            <a:r>
              <a:rPr lang="en-US" dirty="0" err="1"/>
              <a:t>Perryridge</a:t>
            </a:r>
            <a:r>
              <a:rPr lang="en-US" dirty="0" smtClean="0"/>
              <a:t>”, </a:t>
            </a:r>
            <a:r>
              <a:rPr lang="en-US" dirty="0"/>
              <a:t>test balance = 1000 </a:t>
            </a:r>
            <a:r>
              <a:rPr lang="en-US" dirty="0" smtClean="0"/>
              <a:t>.</a:t>
            </a:r>
            <a:endParaRPr lang="en-US" dirty="0"/>
          </a:p>
          <a:p>
            <a:pPr marL="571500" indent="-457200">
              <a:buFont typeface="+mj-lt"/>
              <a:buAutoNum type="arabicPeriod"/>
            </a:pPr>
            <a:endParaRPr lang="en-US" dirty="0"/>
          </a:p>
        </p:txBody>
      </p:sp>
    </p:spTree>
    <p:extLst>
      <p:ext uri="{BB962C8B-B14F-4D97-AF65-F5344CB8AC3E}">
        <p14:creationId xmlns:p14="http://schemas.microsoft.com/office/powerpoint/2010/main" val="738306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Indices on Multiple Keys</a:t>
            </a:r>
          </a:p>
        </p:txBody>
      </p:sp>
      <p:sp>
        <p:nvSpPr>
          <p:cNvPr id="3" name="Content Placeholder 2"/>
          <p:cNvSpPr>
            <a:spLocks noGrp="1"/>
          </p:cNvSpPr>
          <p:nvPr>
            <p:ph idx="1"/>
          </p:nvPr>
        </p:nvSpPr>
        <p:spPr/>
        <p:txBody>
          <a:bodyPr>
            <a:normAutofit fontScale="92500" lnSpcReduction="10000"/>
          </a:bodyPr>
          <a:lstStyle/>
          <a:p>
            <a:pPr marL="114300" indent="0" fontAlgn="base">
              <a:buNone/>
            </a:pPr>
            <a:r>
              <a:rPr lang="en-US" dirty="0"/>
              <a:t>We have table with 3 columns</a:t>
            </a:r>
          </a:p>
          <a:p>
            <a:pPr fontAlgn="base"/>
            <a:r>
              <a:rPr lang="en-US" dirty="0"/>
              <a:t>table test with columns id, first, </a:t>
            </a:r>
            <a:r>
              <a:rPr lang="en-US" dirty="0" smtClean="0"/>
              <a:t>second</a:t>
            </a:r>
          </a:p>
          <a:p>
            <a:pPr fontAlgn="base"/>
            <a:r>
              <a:rPr lang="en-US" dirty="0" smtClean="0"/>
              <a:t>then </a:t>
            </a:r>
            <a:r>
              <a:rPr lang="en-US" dirty="0"/>
              <a:t>we have two </a:t>
            </a:r>
            <a:r>
              <a:rPr lang="en-US" dirty="0" smtClean="0"/>
              <a:t>indexes </a:t>
            </a:r>
            <a:r>
              <a:rPr lang="en-US" dirty="0" err="1" smtClean="0">
                <a:solidFill>
                  <a:srgbClr val="FF0000"/>
                </a:solidFill>
              </a:rPr>
              <a:t>first_second_idx</a:t>
            </a:r>
            <a:r>
              <a:rPr lang="en-US" dirty="0" smtClean="0">
                <a:solidFill>
                  <a:srgbClr val="FF0000"/>
                </a:solidFill>
              </a:rPr>
              <a:t> </a:t>
            </a:r>
            <a:r>
              <a:rPr lang="en-US" dirty="0">
                <a:solidFill>
                  <a:srgbClr val="FF0000"/>
                </a:solidFill>
              </a:rPr>
              <a:t>(first, second) </a:t>
            </a:r>
            <a:r>
              <a:rPr lang="en-US" dirty="0" err="1">
                <a:solidFill>
                  <a:srgbClr val="00B0F0"/>
                </a:solidFill>
              </a:rPr>
              <a:t>first_idx</a:t>
            </a:r>
            <a:r>
              <a:rPr lang="en-US" dirty="0">
                <a:solidFill>
                  <a:srgbClr val="00B0F0"/>
                </a:solidFill>
              </a:rPr>
              <a:t> (first</a:t>
            </a:r>
            <a:r>
              <a:rPr lang="en-US" dirty="0" smtClean="0"/>
              <a:t>)</a:t>
            </a:r>
          </a:p>
          <a:p>
            <a:pPr fontAlgn="base"/>
            <a:r>
              <a:rPr lang="en-US" dirty="0" smtClean="0"/>
              <a:t>then </a:t>
            </a:r>
            <a:r>
              <a:rPr lang="en-US" dirty="0"/>
              <a:t>if we use statement (1)</a:t>
            </a:r>
          </a:p>
          <a:p>
            <a:pPr fontAlgn="base"/>
            <a:r>
              <a:rPr lang="en-US" dirty="0">
                <a:solidFill>
                  <a:srgbClr val="00B0F0"/>
                </a:solidFill>
              </a:rPr>
              <a:t>select * from test where first = 'whatever</a:t>
            </a:r>
            <a:r>
              <a:rPr lang="en-US" dirty="0" smtClean="0">
                <a:solidFill>
                  <a:srgbClr val="00B0F0"/>
                </a:solidFill>
              </a:rPr>
              <a:t>';</a:t>
            </a:r>
          </a:p>
          <a:p>
            <a:pPr fontAlgn="base"/>
            <a:r>
              <a:rPr lang="en-US" dirty="0" smtClean="0"/>
              <a:t>query </a:t>
            </a:r>
            <a:r>
              <a:rPr lang="en-US" dirty="0"/>
              <a:t>planner should use index </a:t>
            </a:r>
            <a:r>
              <a:rPr lang="en-US" dirty="0" err="1"/>
              <a:t>first_idx</a:t>
            </a:r>
            <a:r>
              <a:rPr lang="en-US" dirty="0"/>
              <a:t> ( 'whatever' value is for example 5% of all records). It's faster because index is smaller so there is less read.</a:t>
            </a:r>
          </a:p>
          <a:p>
            <a:pPr fontAlgn="base"/>
            <a:r>
              <a:rPr lang="en-US" dirty="0"/>
              <a:t>For query (2)</a:t>
            </a:r>
          </a:p>
          <a:p>
            <a:pPr fontAlgn="base"/>
            <a:r>
              <a:rPr lang="en-US" dirty="0">
                <a:solidFill>
                  <a:srgbClr val="FF0000"/>
                </a:solidFill>
              </a:rPr>
              <a:t>select * from test where first = 'whatever' and second = </a:t>
            </a:r>
            <a:r>
              <a:rPr lang="en-US" dirty="0" smtClean="0">
                <a:solidFill>
                  <a:srgbClr val="FF0000"/>
                </a:solidFill>
              </a:rPr>
              <a:t>'something‘;</a:t>
            </a:r>
          </a:p>
          <a:p>
            <a:pPr fontAlgn="base"/>
            <a:r>
              <a:rPr lang="en-US" dirty="0" smtClean="0"/>
              <a:t>it's </a:t>
            </a:r>
            <a:r>
              <a:rPr lang="en-US" dirty="0"/>
              <a:t>obvious that index </a:t>
            </a:r>
            <a:r>
              <a:rPr lang="en-US" dirty="0" err="1"/>
              <a:t>first_second_idx</a:t>
            </a:r>
            <a:r>
              <a:rPr lang="en-US" dirty="0"/>
              <a:t> will be </a:t>
            </a:r>
            <a:r>
              <a:rPr lang="en-US" dirty="0" smtClean="0"/>
              <a:t>used But </a:t>
            </a:r>
            <a:r>
              <a:rPr lang="en-US" dirty="0"/>
              <a:t>if we remove </a:t>
            </a:r>
            <a:r>
              <a:rPr lang="en-US" dirty="0" err="1"/>
              <a:t>first_idx</a:t>
            </a:r>
            <a:r>
              <a:rPr lang="en-US" dirty="0"/>
              <a:t> in both queries planer should use </a:t>
            </a:r>
            <a:r>
              <a:rPr lang="en-US" dirty="0" err="1"/>
              <a:t>first_second_idx</a:t>
            </a:r>
            <a:r>
              <a:rPr lang="en-US" dirty="0"/>
              <a:t>.</a:t>
            </a:r>
          </a:p>
          <a:p>
            <a:pPr fontAlgn="base"/>
            <a:r>
              <a:rPr lang="en-US" dirty="0"/>
              <a:t>If there is no index for this table full table scan will be triggered.</a:t>
            </a:r>
          </a:p>
        </p:txBody>
      </p:sp>
    </p:spTree>
    <p:extLst>
      <p:ext uri="{BB962C8B-B14F-4D97-AF65-F5344CB8AC3E}">
        <p14:creationId xmlns:p14="http://schemas.microsoft.com/office/powerpoint/2010/main" val="4023960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sz="quarter" idx="1"/>
          </p:nvPr>
        </p:nvSpPr>
        <p:spPr/>
        <p:txBody>
          <a:bodyPr>
            <a:normAutofit/>
          </a:bodyPr>
          <a:lstStyle/>
          <a:p>
            <a:r>
              <a:rPr lang="en-US" sz="2000" dirty="0" smtClean="0"/>
              <a:t>To retrieve data of an employee having </a:t>
            </a:r>
            <a:r>
              <a:rPr lang="en-US" sz="2000" dirty="0" err="1" smtClean="0"/>
              <a:t>e_id</a:t>
            </a:r>
            <a:r>
              <a:rPr lang="en-US" sz="2000" dirty="0" smtClean="0"/>
              <a:t>=101 . The database system will look up an index to find on which disk block corresponding record resides and then fetch the disk block to get the appropriate record.</a:t>
            </a:r>
          </a:p>
          <a:p>
            <a:endParaRPr lang="en-US" sz="2000" dirty="0" smtClean="0"/>
          </a:p>
          <a:p>
            <a:r>
              <a:rPr lang="en-US" sz="2000" dirty="0" smtClean="0"/>
              <a:t>Indexing mechanisms used to speed up access to desired data.</a:t>
            </a:r>
          </a:p>
          <a:p>
            <a:endParaRPr lang="en-US" sz="2000" dirty="0" smtClean="0"/>
          </a:p>
          <a:p>
            <a:r>
              <a:rPr lang="en-US" sz="2000" dirty="0" smtClean="0"/>
              <a:t>So, how to create indexing?</a:t>
            </a:r>
          </a:p>
        </p:txBody>
      </p:sp>
    </p:spTree>
    <p:extLst>
      <p:ext uri="{BB962C8B-B14F-4D97-AF65-F5344CB8AC3E}">
        <p14:creationId xmlns:p14="http://schemas.microsoft.com/office/powerpoint/2010/main" val="2203034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B-Tree Index </a:t>
            </a:r>
            <a:r>
              <a:rPr lang="en-US" b="1" dirty="0" smtClean="0"/>
              <a:t>Characteristics</a:t>
            </a:r>
            <a:endParaRPr lang="en-US" dirty="0"/>
          </a:p>
        </p:txBody>
      </p:sp>
      <p:sp>
        <p:nvSpPr>
          <p:cNvPr id="3" name="Content Placeholder 2"/>
          <p:cNvSpPr>
            <a:spLocks noGrp="1"/>
          </p:cNvSpPr>
          <p:nvPr>
            <p:ph idx="1"/>
          </p:nvPr>
        </p:nvSpPr>
        <p:spPr/>
        <p:txBody>
          <a:bodyPr/>
          <a:lstStyle/>
          <a:p>
            <a:pPr marL="114300" indent="0">
              <a:buNone/>
            </a:pPr>
            <a:r>
              <a:rPr lang="en-US" dirty="0"/>
              <a:t>A B-tree index can be used for column comparisons in expressions that use the =, &gt;, &gt;=, &lt;, &lt;=, or BETWEEN operators. The index also can be used for LIKE comparisons if the argument to LIKE is a constant string that does not start with a wildcard character. </a:t>
            </a:r>
            <a:endParaRPr lang="en-US" dirty="0" smtClean="0"/>
          </a:p>
          <a:p>
            <a:pPr marL="457200" indent="0">
              <a:buNone/>
            </a:pPr>
            <a:r>
              <a:rPr lang="en-US" dirty="0"/>
              <a:t>SELECT * FROM </a:t>
            </a:r>
            <a:r>
              <a:rPr lang="en-US" dirty="0" err="1"/>
              <a:t>tbl_name</a:t>
            </a:r>
            <a:r>
              <a:rPr lang="en-US" dirty="0"/>
              <a:t> WHERE </a:t>
            </a:r>
            <a:r>
              <a:rPr lang="en-US" dirty="0" err="1"/>
              <a:t>key_col</a:t>
            </a:r>
            <a:r>
              <a:rPr lang="en-US" dirty="0"/>
              <a:t> LIKE 'Patrick%';</a:t>
            </a:r>
          </a:p>
          <a:p>
            <a:pPr marL="457200" indent="0">
              <a:buNone/>
            </a:pPr>
            <a:r>
              <a:rPr lang="en-US" dirty="0"/>
              <a:t>SELECT * FROM </a:t>
            </a:r>
            <a:r>
              <a:rPr lang="en-US" dirty="0" err="1"/>
              <a:t>tbl_name</a:t>
            </a:r>
            <a:r>
              <a:rPr lang="en-US" dirty="0"/>
              <a:t> WHERE </a:t>
            </a:r>
            <a:r>
              <a:rPr lang="en-US" dirty="0" err="1"/>
              <a:t>key_col</a:t>
            </a:r>
            <a:r>
              <a:rPr lang="en-US" dirty="0"/>
              <a:t> LIKE 'Pat%_</a:t>
            </a:r>
            <a:r>
              <a:rPr lang="en-US" dirty="0" err="1"/>
              <a:t>ck</a:t>
            </a:r>
            <a:r>
              <a:rPr lang="en-US" dirty="0" smtClean="0"/>
              <a:t>%';</a:t>
            </a:r>
          </a:p>
          <a:p>
            <a:pPr marL="114300" indent="0">
              <a:buNone/>
            </a:pPr>
            <a:r>
              <a:rPr lang="en-US" dirty="0"/>
              <a:t>The following SELECT statements do not use </a:t>
            </a:r>
            <a:r>
              <a:rPr lang="en-US" dirty="0" smtClean="0"/>
              <a:t>indexes</a:t>
            </a:r>
          </a:p>
          <a:p>
            <a:pPr marL="457200" indent="0">
              <a:buNone/>
            </a:pPr>
            <a:r>
              <a:rPr lang="en-US" dirty="0"/>
              <a:t>SELECT * FROM </a:t>
            </a:r>
            <a:r>
              <a:rPr lang="en-US" dirty="0" err="1"/>
              <a:t>tbl_name</a:t>
            </a:r>
            <a:r>
              <a:rPr lang="en-US" dirty="0"/>
              <a:t> WHERE </a:t>
            </a:r>
            <a:r>
              <a:rPr lang="en-US" dirty="0" err="1"/>
              <a:t>key_col</a:t>
            </a:r>
            <a:r>
              <a:rPr lang="en-US" dirty="0"/>
              <a:t> LIKE '%Patrick%';</a:t>
            </a:r>
          </a:p>
          <a:p>
            <a:pPr marL="457200" indent="0">
              <a:buNone/>
            </a:pPr>
            <a:r>
              <a:rPr lang="en-US" dirty="0"/>
              <a:t>SELECT * FROM </a:t>
            </a:r>
            <a:r>
              <a:rPr lang="en-US" dirty="0" err="1"/>
              <a:t>tbl_name</a:t>
            </a:r>
            <a:r>
              <a:rPr lang="en-US" dirty="0"/>
              <a:t> WHERE </a:t>
            </a:r>
            <a:r>
              <a:rPr lang="en-US" dirty="0" err="1"/>
              <a:t>key_col</a:t>
            </a:r>
            <a:r>
              <a:rPr lang="en-US" dirty="0"/>
              <a:t> LIKE </a:t>
            </a:r>
            <a:r>
              <a:rPr lang="en-US" dirty="0" err="1"/>
              <a:t>other_col</a:t>
            </a:r>
            <a:r>
              <a:rPr lang="en-US" dirty="0"/>
              <a:t>;</a:t>
            </a:r>
          </a:p>
        </p:txBody>
      </p:sp>
    </p:spTree>
    <p:extLst>
      <p:ext uri="{BB962C8B-B14F-4D97-AF65-F5344CB8AC3E}">
        <p14:creationId xmlns:p14="http://schemas.microsoft.com/office/powerpoint/2010/main" val="28931429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Index </a:t>
            </a:r>
            <a:r>
              <a:rPr lang="en-US" b="1" dirty="0" smtClean="0"/>
              <a:t>Characteristics</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t>They are used only for equality comparisons that use the = or &lt;=&gt; operators (but are very fast). They are not used for comparison operators such as &lt; that find a range of values. Systems that rely on this type of single-value lookup are known as “key-value stores</a:t>
            </a:r>
            <a:r>
              <a:rPr lang="en-US" dirty="0" smtClean="0"/>
              <a:t>”.</a:t>
            </a:r>
            <a:endParaRPr lang="en-US" dirty="0"/>
          </a:p>
          <a:p>
            <a:pPr marL="114300" indent="0">
              <a:buNone/>
            </a:pPr>
            <a:endParaRPr lang="en-US" dirty="0"/>
          </a:p>
          <a:p>
            <a:pPr marL="114300" indent="0">
              <a:buNone/>
            </a:pPr>
            <a:r>
              <a:rPr lang="en-US" dirty="0"/>
              <a:t>The optimizer cannot use a hash index to speed up ORDER BY operations. (This type of index cannot be used to search for the next entry in order.)</a:t>
            </a:r>
          </a:p>
          <a:p>
            <a:pPr marL="114300" indent="0">
              <a:buNone/>
            </a:pPr>
            <a:endParaRPr lang="en-US" dirty="0"/>
          </a:p>
          <a:p>
            <a:pPr marL="114300" indent="0">
              <a:buNone/>
            </a:pPr>
            <a:r>
              <a:rPr lang="en-US" dirty="0"/>
              <a:t>MySQL cannot determine approximately how many rows there are between two values (this is used by the range optimizer to decide which index to use). </a:t>
            </a:r>
            <a:endParaRPr lang="en-US" dirty="0" smtClean="0"/>
          </a:p>
          <a:p>
            <a:pPr marL="114300" indent="0">
              <a:buNone/>
            </a:pPr>
            <a:endParaRPr lang="en-US" dirty="0"/>
          </a:p>
          <a:p>
            <a:pPr marL="114300" indent="0">
              <a:buNone/>
            </a:pPr>
            <a:r>
              <a:rPr lang="en-US" dirty="0"/>
              <a:t>Only whole keys can be used to search for a row. (With a B-tree index, any leftmost prefix of the key can be used to find rows.)</a:t>
            </a:r>
          </a:p>
        </p:txBody>
      </p:sp>
    </p:spTree>
    <p:extLst>
      <p:ext uri="{BB962C8B-B14F-4D97-AF65-F5344CB8AC3E}">
        <p14:creationId xmlns:p14="http://schemas.microsoft.com/office/powerpoint/2010/main" val="2379417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B-Tree Indexes are </a:t>
            </a:r>
            <a:r>
              <a:rPr lang="en-US" b="1" dirty="0"/>
              <a:t>suitable for range queries/range scans</a:t>
            </a:r>
            <a:r>
              <a:rPr lang="en-US" dirty="0"/>
              <a:t> since the keys are ordered. For example, the following types of queries will benefit from a typical B-Tree Index structure on “SALARY” column.</a:t>
            </a:r>
          </a:p>
          <a:p>
            <a:pPr lvl="1"/>
            <a:r>
              <a:rPr lang="en-US" dirty="0"/>
              <a:t>“SELECT * FROM T WHERE SALARY&gt;5000 AND SALARY&lt;10000”</a:t>
            </a:r>
          </a:p>
          <a:p>
            <a:pPr lvl="1"/>
            <a:r>
              <a:rPr lang="en-US" dirty="0"/>
              <a:t>“SELECT * FROM T WHERE SALARY&gt;5000”;</a:t>
            </a:r>
          </a:p>
          <a:p>
            <a:pPr lvl="1"/>
            <a:r>
              <a:rPr lang="en-US" dirty="0"/>
              <a:t>The result set for such queries will contain rows in sorted order since the index stores the keys in order.</a:t>
            </a:r>
          </a:p>
          <a:p>
            <a:r>
              <a:rPr lang="en-US" dirty="0"/>
              <a:t>The above point about suitability of B-Tree Indexes for range scans is valid for both UNIQUE and NON-UNIQUE Indexes.</a:t>
            </a:r>
          </a:p>
          <a:p>
            <a:r>
              <a:rPr lang="en-US" dirty="0"/>
              <a:t>It is not the case that B-Tree Indexes are not suitable point lookups. We can definitely use B-Tree indexes for point lookups but </a:t>
            </a:r>
            <a:r>
              <a:rPr lang="en-US" b="1" dirty="0"/>
              <a:t>hash indexes are usually more efficient for such workloads</a:t>
            </a:r>
            <a:r>
              <a:rPr lang="en-US" dirty="0"/>
              <a:t>.</a:t>
            </a:r>
          </a:p>
          <a:p>
            <a:r>
              <a:rPr lang="en-US" dirty="0"/>
              <a:t/>
            </a:r>
            <a:br>
              <a:rPr lang="en-US" dirty="0"/>
            </a:br>
            <a:endParaRPr lang="en-US" dirty="0"/>
          </a:p>
        </p:txBody>
      </p:sp>
    </p:spTree>
    <p:extLst>
      <p:ext uri="{BB962C8B-B14F-4D97-AF65-F5344CB8AC3E}">
        <p14:creationId xmlns:p14="http://schemas.microsoft.com/office/powerpoint/2010/main" val="29871151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2590800"/>
            <a:ext cx="3657600" cy="1298575"/>
          </a:xfrm>
        </p:spPr>
        <p:txBody>
          <a:bodyPr/>
          <a:lstStyle/>
          <a:p>
            <a:r>
              <a:rPr lang="en-US" dirty="0" smtClean="0"/>
              <a:t>Hashing</a:t>
            </a:r>
            <a:endParaRPr lang="en-US" dirty="0"/>
          </a:p>
        </p:txBody>
      </p:sp>
    </p:spTree>
    <p:extLst>
      <p:ext uri="{BB962C8B-B14F-4D97-AF65-F5344CB8AC3E}">
        <p14:creationId xmlns:p14="http://schemas.microsoft.com/office/powerpoint/2010/main" val="7869667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sz="2000" dirty="0" smtClean="0"/>
              <a:t>Disadvantage of sequential file organization is that we must access an index structure to locate data, or must use binary search and that results in </a:t>
            </a:r>
            <a:r>
              <a:rPr lang="en-US" sz="2000" b="1" dirty="0" smtClean="0"/>
              <a:t>more IO operation</a:t>
            </a:r>
            <a:r>
              <a:rPr lang="en-US" sz="2000" dirty="0" smtClean="0"/>
              <a:t>.</a:t>
            </a:r>
          </a:p>
          <a:p>
            <a:endParaRPr lang="en-US" sz="2000" dirty="0" smtClean="0"/>
          </a:p>
          <a:p>
            <a:r>
              <a:rPr lang="en-US" sz="2000" dirty="0" smtClean="0"/>
              <a:t>Hashing is the transformation of a string of characters into a usually shorter fixed-length value or key that represents the original string.</a:t>
            </a:r>
          </a:p>
          <a:p>
            <a:endParaRPr lang="en-US" sz="2000" dirty="0" smtClean="0"/>
          </a:p>
          <a:p>
            <a:r>
              <a:rPr lang="en-US" sz="2000" dirty="0" smtClean="0"/>
              <a:t>File organization based on hashing allow us to avoid accessing an index structure.</a:t>
            </a:r>
          </a:p>
          <a:p>
            <a:endParaRPr lang="en-US" sz="2000" dirty="0" smtClean="0"/>
          </a:p>
          <a:p>
            <a:endParaRPr lang="en-US" dirty="0"/>
          </a:p>
        </p:txBody>
      </p:sp>
    </p:spTree>
    <p:extLst>
      <p:ext uri="{BB962C8B-B14F-4D97-AF65-F5344CB8AC3E}">
        <p14:creationId xmlns:p14="http://schemas.microsoft.com/office/powerpoint/2010/main" val="1357657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Hashing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Static Hashing</a:t>
            </a:r>
          </a:p>
          <a:p>
            <a:pPr marL="457200" indent="-457200">
              <a:buFont typeface="+mj-lt"/>
              <a:buAutoNum type="arabicPeriod"/>
            </a:pPr>
            <a:r>
              <a:rPr lang="en-US" sz="2000" dirty="0" smtClean="0"/>
              <a:t>Dynamic Hashing</a:t>
            </a:r>
            <a:endParaRPr lang="en-US" sz="2000" dirty="0"/>
          </a:p>
        </p:txBody>
      </p:sp>
    </p:spTree>
    <p:extLst>
      <p:ext uri="{BB962C8B-B14F-4D97-AF65-F5344CB8AC3E}">
        <p14:creationId xmlns:p14="http://schemas.microsoft.com/office/powerpoint/2010/main" val="41249055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Hashing</a:t>
            </a:r>
            <a:endParaRPr lang="en-US" dirty="0"/>
          </a:p>
        </p:txBody>
      </p:sp>
      <p:sp>
        <p:nvSpPr>
          <p:cNvPr id="3" name="Content Placeholder 2"/>
          <p:cNvSpPr>
            <a:spLocks noGrp="1"/>
          </p:cNvSpPr>
          <p:nvPr>
            <p:ph idx="1"/>
          </p:nvPr>
        </p:nvSpPr>
        <p:spPr/>
        <p:txBody>
          <a:bodyPr>
            <a:normAutofit/>
          </a:bodyPr>
          <a:lstStyle/>
          <a:p>
            <a:r>
              <a:rPr lang="en-US" sz="2000" dirty="0" smtClean="0"/>
              <a:t>A </a:t>
            </a:r>
            <a:r>
              <a:rPr lang="en-US" sz="2000" b="1" dirty="0" smtClean="0">
                <a:solidFill>
                  <a:schemeClr val="tx2"/>
                </a:solidFill>
              </a:rPr>
              <a:t>bucket</a:t>
            </a:r>
            <a:r>
              <a:rPr lang="en-US" sz="2000" dirty="0" smtClean="0"/>
              <a:t> is a unit of storage containing one or more records (a bucket is typically a disk block). </a:t>
            </a:r>
          </a:p>
          <a:p>
            <a:r>
              <a:rPr lang="en-US" sz="2000" dirty="0" smtClean="0"/>
              <a:t>In a </a:t>
            </a:r>
            <a:r>
              <a:rPr lang="en-US" sz="2000" b="1" dirty="0" smtClean="0">
                <a:solidFill>
                  <a:schemeClr val="tx2"/>
                </a:solidFill>
              </a:rPr>
              <a:t>hash file organization</a:t>
            </a:r>
            <a:r>
              <a:rPr lang="en-US" sz="2000" dirty="0" smtClean="0"/>
              <a:t> we obtain the bucket of a record directly from its search-key value using a </a:t>
            </a:r>
            <a:r>
              <a:rPr lang="en-US" sz="2000" b="1" dirty="0" smtClean="0">
                <a:solidFill>
                  <a:schemeClr val="tx2"/>
                </a:solidFill>
              </a:rPr>
              <a:t>hash</a:t>
            </a:r>
            <a:r>
              <a:rPr lang="en-US" sz="2000" dirty="0" smtClean="0">
                <a:solidFill>
                  <a:schemeClr val="tx2"/>
                </a:solidFill>
              </a:rPr>
              <a:t> </a:t>
            </a:r>
            <a:r>
              <a:rPr lang="en-US" sz="2000" b="1" dirty="0" smtClean="0">
                <a:solidFill>
                  <a:schemeClr val="tx2"/>
                </a:solidFill>
              </a:rPr>
              <a:t>function.</a:t>
            </a:r>
          </a:p>
          <a:p>
            <a:r>
              <a:rPr lang="en-US" sz="2000" dirty="0" smtClean="0"/>
              <a:t>In a </a:t>
            </a:r>
            <a:r>
              <a:rPr lang="en-US" sz="2000" b="1" dirty="0" smtClean="0">
                <a:solidFill>
                  <a:schemeClr val="tx2"/>
                </a:solidFill>
              </a:rPr>
              <a:t>hash index organization </a:t>
            </a:r>
            <a:r>
              <a:rPr lang="en-US" sz="2000" dirty="0" smtClean="0"/>
              <a:t>we organize the search keys, with their associated pointers into a </a:t>
            </a:r>
            <a:r>
              <a:rPr lang="en-US" sz="2000" b="1" dirty="0" smtClean="0">
                <a:solidFill>
                  <a:schemeClr val="tx2"/>
                </a:solidFill>
              </a:rPr>
              <a:t>hash file structure.</a:t>
            </a:r>
            <a:endParaRPr lang="en-US" sz="2000" dirty="0" smtClean="0">
              <a:solidFill>
                <a:schemeClr val="tx2"/>
              </a:solidFill>
            </a:endParaRPr>
          </a:p>
          <a:p>
            <a:r>
              <a:rPr lang="en-US" sz="2000" dirty="0" smtClean="0"/>
              <a:t>Hash function </a:t>
            </a:r>
            <a:r>
              <a:rPr lang="en-US" sz="2000" i="1" dirty="0" smtClean="0"/>
              <a:t>h</a:t>
            </a:r>
            <a:r>
              <a:rPr lang="en-US" sz="2000" dirty="0" smtClean="0"/>
              <a:t> is a function from the set of all search-key values </a:t>
            </a:r>
            <a:r>
              <a:rPr lang="en-US" sz="2000" i="1" dirty="0" smtClean="0"/>
              <a:t>K</a:t>
            </a:r>
            <a:r>
              <a:rPr lang="en-US" sz="2000" dirty="0" smtClean="0"/>
              <a:t> to the set of all bucket addresses </a:t>
            </a:r>
            <a:r>
              <a:rPr lang="en-US" sz="2000" i="1" dirty="0" smtClean="0"/>
              <a:t>B.</a:t>
            </a:r>
          </a:p>
          <a:p>
            <a:r>
              <a:rPr lang="en-US" sz="2000" dirty="0" smtClean="0"/>
              <a:t>Hash function is used to locate records for access, insertion as well as deletion.</a:t>
            </a:r>
          </a:p>
          <a:p>
            <a:r>
              <a:rPr lang="en-US" sz="2000" dirty="0" smtClean="0"/>
              <a:t>Records with different search-key values may be mapped to the same bucket. thus entire bucket has to be searched sequentially to locate a record. </a:t>
            </a:r>
          </a:p>
        </p:txBody>
      </p:sp>
    </p:spTree>
    <p:extLst>
      <p:ext uri="{BB962C8B-B14F-4D97-AF65-F5344CB8AC3E}">
        <p14:creationId xmlns:p14="http://schemas.microsoft.com/office/powerpoint/2010/main" val="22765453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Worst scenario is when hash function maps all possible search key value (SKV) to the same bucket.</a:t>
            </a:r>
          </a:p>
          <a:p>
            <a:endParaRPr lang="en-US" sz="2000" dirty="0" smtClean="0"/>
          </a:p>
          <a:p>
            <a:r>
              <a:rPr lang="en-US" sz="2000" dirty="0" smtClean="0"/>
              <a:t>Ideal hash function distributes the search key uniformly across all the buckets. </a:t>
            </a:r>
          </a:p>
          <a:p>
            <a:endParaRPr lang="en-US" sz="2000" dirty="0" smtClean="0"/>
          </a:p>
          <a:p>
            <a:r>
              <a:rPr lang="en-US" sz="2000" dirty="0" smtClean="0"/>
              <a:t>At design time we don’t know which SKV will be stored in file.</a:t>
            </a:r>
          </a:p>
          <a:p>
            <a:endParaRPr lang="en-US" sz="2000" dirty="0" smtClean="0"/>
          </a:p>
          <a:p>
            <a:r>
              <a:rPr lang="en-US" sz="2000" dirty="0" smtClean="0"/>
              <a:t>So we have to choose a hash function that assign SKV to bucket in such a way that the distribution has these qualities.</a:t>
            </a:r>
          </a:p>
          <a:p>
            <a:pPr lvl="1"/>
            <a:r>
              <a:rPr lang="en-US" sz="2000" dirty="0" smtClean="0"/>
              <a:t>The distribution is Uniform</a:t>
            </a:r>
          </a:p>
          <a:p>
            <a:pPr lvl="1"/>
            <a:r>
              <a:rPr lang="en-US" sz="2000" dirty="0" smtClean="0"/>
              <a:t>The distribution is random</a:t>
            </a:r>
            <a:endParaRPr lang="en-US" sz="2000" dirty="0"/>
          </a:p>
        </p:txBody>
      </p:sp>
    </p:spTree>
    <p:extLst>
      <p:ext uri="{BB962C8B-B14F-4D97-AF65-F5344CB8AC3E}">
        <p14:creationId xmlns:p14="http://schemas.microsoft.com/office/powerpoint/2010/main" val="16412377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For a University database create department wise bucket</a:t>
            </a:r>
          </a:p>
          <a:p>
            <a:r>
              <a:rPr lang="en-US" sz="2000" dirty="0" smtClean="0"/>
              <a:t>For </a:t>
            </a:r>
            <a:r>
              <a:rPr lang="en-US" sz="2000" dirty="0" err="1" smtClean="0"/>
              <a:t>emp</a:t>
            </a:r>
            <a:r>
              <a:rPr lang="en-US" sz="2000" dirty="0" smtClean="0"/>
              <a:t> file create hash function that maps name’s beginning with </a:t>
            </a:r>
            <a:r>
              <a:rPr lang="en-US" sz="2000" dirty="0" err="1" smtClean="0"/>
              <a:t>i</a:t>
            </a:r>
            <a:r>
              <a:rPr lang="en-US" sz="2000" baseline="30000" dirty="0" err="1" smtClean="0"/>
              <a:t>th</a:t>
            </a:r>
            <a:r>
              <a:rPr lang="en-US" sz="2000" dirty="0" smtClean="0"/>
              <a:t> character will be in </a:t>
            </a:r>
            <a:r>
              <a:rPr lang="en-US" sz="2000" dirty="0" err="1" smtClean="0"/>
              <a:t>i</a:t>
            </a:r>
            <a:r>
              <a:rPr lang="en-US" sz="2000" baseline="30000" dirty="0" err="1" smtClean="0"/>
              <a:t>th</a:t>
            </a:r>
            <a:r>
              <a:rPr lang="en-US" sz="2000" dirty="0" smtClean="0"/>
              <a:t> bucket.(for that create 26 bucket’s per alphabet). But it fails to provide uniform distribution.</a:t>
            </a:r>
          </a:p>
          <a:p>
            <a:r>
              <a:rPr lang="en-US" sz="2000" dirty="0" smtClean="0"/>
              <a:t>Create hash function on salary attribute. In our department </a:t>
            </a:r>
            <a:r>
              <a:rPr lang="en-US" sz="2000" dirty="0" err="1" smtClean="0"/>
              <a:t>min_sal</a:t>
            </a:r>
            <a:r>
              <a:rPr lang="en-US" sz="2000" dirty="0" smtClean="0"/>
              <a:t>=4000 and </a:t>
            </a:r>
            <a:r>
              <a:rPr lang="en-US" sz="2000" dirty="0" err="1" smtClean="0"/>
              <a:t>max_sal</a:t>
            </a:r>
            <a:r>
              <a:rPr lang="en-US" sz="2000" dirty="0" smtClean="0"/>
              <a:t> is 13000 then can we design hash function in a 1000 salary gap. It provides uniform distribution but not random. Some buckets can have more records then others.</a:t>
            </a:r>
          </a:p>
          <a:p>
            <a:r>
              <a:rPr lang="en-US" sz="2000" dirty="0" smtClean="0"/>
              <a:t>If search key occurs in only a small fraction of records can be called as random distribution.</a:t>
            </a:r>
          </a:p>
          <a:p>
            <a:endParaRPr lang="en-US" sz="2000" dirty="0" smtClean="0"/>
          </a:p>
          <a:p>
            <a:endParaRPr lang="en-US" sz="2000" dirty="0"/>
          </a:p>
        </p:txBody>
      </p:sp>
    </p:spTree>
    <p:extLst>
      <p:ext uri="{BB962C8B-B14F-4D97-AF65-F5344CB8AC3E}">
        <p14:creationId xmlns:p14="http://schemas.microsoft.com/office/powerpoint/2010/main" val="16675689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Typical hash function perform computation on the internal binary machine representation of characters in the search key.</a:t>
            </a:r>
          </a:p>
          <a:p>
            <a:endParaRPr lang="en-US" sz="2000" dirty="0" smtClean="0"/>
          </a:p>
          <a:p>
            <a:r>
              <a:rPr lang="en-US" sz="2000" dirty="0" smtClean="0"/>
              <a:t>Simple hash function of this type first computes the sum of the binary representation of the characters of a key, then returns the sum modulo the number of buckets.</a:t>
            </a:r>
            <a:endParaRPr lang="en-US" sz="2000" dirty="0"/>
          </a:p>
        </p:txBody>
      </p:sp>
    </p:spTree>
    <p:extLst>
      <p:ext uri="{BB962C8B-B14F-4D97-AF65-F5344CB8AC3E}">
        <p14:creationId xmlns:p14="http://schemas.microsoft.com/office/powerpoint/2010/main" val="3840196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Autofit/>
          </a:bodyPr>
          <a:lstStyle/>
          <a:p>
            <a:r>
              <a:rPr lang="en-US" sz="2000" b="1" dirty="0" smtClean="0">
                <a:solidFill>
                  <a:schemeClr val="tx2"/>
                </a:solidFill>
              </a:rPr>
              <a:t>Search Key</a:t>
            </a:r>
            <a:r>
              <a:rPr lang="en-US" sz="2000" dirty="0" smtClean="0"/>
              <a:t> - attribute to set of attributes used to look up records in a file.</a:t>
            </a:r>
          </a:p>
          <a:p>
            <a:r>
              <a:rPr lang="en-US" sz="2000" dirty="0" smtClean="0"/>
              <a:t>An </a:t>
            </a:r>
            <a:r>
              <a:rPr lang="en-US" sz="2000" b="1" dirty="0" smtClean="0">
                <a:solidFill>
                  <a:schemeClr val="tx2"/>
                </a:solidFill>
              </a:rPr>
              <a:t>index file</a:t>
            </a:r>
            <a:r>
              <a:rPr lang="en-US" sz="2000" b="1" dirty="0" smtClean="0"/>
              <a:t> </a:t>
            </a:r>
            <a:r>
              <a:rPr lang="en-US" sz="2000" dirty="0" smtClean="0"/>
              <a:t>consists of records (called </a:t>
            </a:r>
            <a:r>
              <a:rPr lang="en-US" sz="2000" b="1" dirty="0" smtClean="0">
                <a:solidFill>
                  <a:schemeClr val="tx2"/>
                </a:solidFill>
              </a:rPr>
              <a:t>index entries or index record</a:t>
            </a:r>
            <a:r>
              <a:rPr lang="en-US" sz="2000" dirty="0" smtClean="0"/>
              <a:t>) of the form</a:t>
            </a:r>
            <a:br>
              <a:rPr lang="en-US" sz="2000" dirty="0" smtClean="0"/>
            </a:br>
            <a:endParaRPr lang="en-US" sz="2000" dirty="0" smtClean="0"/>
          </a:p>
          <a:p>
            <a:pPr>
              <a:buNone/>
            </a:pPr>
            <a:r>
              <a:rPr lang="en-US" sz="2000" dirty="0" smtClean="0"/>
              <a:t/>
            </a:r>
            <a:br>
              <a:rPr lang="en-US" sz="2000" dirty="0" smtClean="0"/>
            </a:br>
            <a:endParaRPr lang="en-US" sz="2000" dirty="0" smtClean="0"/>
          </a:p>
          <a:p>
            <a:endParaRPr lang="en-US" sz="2000" dirty="0" smtClean="0"/>
          </a:p>
          <a:p>
            <a:r>
              <a:rPr lang="en-US" sz="2000" dirty="0" smtClean="0"/>
              <a:t>Index files are typically much smaller than the original file </a:t>
            </a:r>
          </a:p>
          <a:p>
            <a:r>
              <a:rPr lang="en-US" sz="2000" dirty="0" smtClean="0"/>
              <a:t>Two basic kinds of indices:</a:t>
            </a:r>
          </a:p>
          <a:p>
            <a:pPr lvl="1"/>
            <a:r>
              <a:rPr lang="en-US" sz="2000" b="1" dirty="0" smtClean="0"/>
              <a:t>Ordered indices:  </a:t>
            </a:r>
            <a:r>
              <a:rPr lang="en-US" sz="2000" dirty="0" smtClean="0">
                <a:solidFill>
                  <a:schemeClr val="tx1"/>
                </a:solidFill>
              </a:rPr>
              <a:t>search keys are stored in sorted order</a:t>
            </a:r>
          </a:p>
          <a:p>
            <a:pPr lvl="1"/>
            <a:r>
              <a:rPr lang="en-US" sz="2000" b="1" dirty="0" smtClean="0"/>
              <a:t>Hash indices:</a:t>
            </a:r>
            <a:r>
              <a:rPr lang="en-US" sz="2000" dirty="0" smtClean="0"/>
              <a:t>  </a:t>
            </a:r>
            <a:r>
              <a:rPr lang="en-US" sz="2000" dirty="0" smtClean="0">
                <a:solidFill>
                  <a:schemeClr val="tx1"/>
                </a:solidFill>
              </a:rPr>
              <a:t>search keys are distributed uniformly across “buckets” using a “hash function”. </a:t>
            </a:r>
          </a:p>
          <a:p>
            <a:endParaRPr lang="en-US" sz="2000" dirty="0"/>
          </a:p>
        </p:txBody>
      </p:sp>
      <p:grpSp>
        <p:nvGrpSpPr>
          <p:cNvPr id="7" name="Group 6"/>
          <p:cNvGrpSpPr/>
          <p:nvPr/>
        </p:nvGrpSpPr>
        <p:grpSpPr>
          <a:xfrm>
            <a:off x="4648200" y="2667000"/>
            <a:ext cx="4038600" cy="1517474"/>
            <a:chOff x="2286000" y="1524000"/>
            <a:chExt cx="3962400" cy="2703250"/>
          </a:xfrm>
        </p:grpSpPr>
        <p:sp>
          <p:nvSpPr>
            <p:cNvPr id="8" name="Rectangle 7"/>
            <p:cNvSpPr/>
            <p:nvPr/>
          </p:nvSpPr>
          <p:spPr>
            <a:xfrm>
              <a:off x="2362200" y="23622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14800" y="23622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029200" y="2590800"/>
              <a:ext cx="12192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Left Brace 10"/>
            <p:cNvSpPr/>
            <p:nvPr/>
          </p:nvSpPr>
          <p:spPr>
            <a:xfrm rot="16200000">
              <a:off x="3467100" y="1714500"/>
              <a:ext cx="838200" cy="3048000"/>
            </a:xfrm>
            <a:prstGeom prst="leftBrace">
              <a:avLst>
                <a:gd name="adj1" fmla="val 8333"/>
                <a:gd name="adj2" fmla="val 51486"/>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16200000">
              <a:off x="2971800" y="1219200"/>
              <a:ext cx="457200" cy="1676400"/>
            </a:xfrm>
            <a:prstGeom prst="righ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16200000">
              <a:off x="4495800" y="1447800"/>
              <a:ext cx="457200" cy="1219200"/>
            </a:xfrm>
            <a:prstGeom prst="righ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286000" y="1524000"/>
              <a:ext cx="1828800" cy="493450"/>
            </a:xfrm>
            <a:prstGeom prst="rect">
              <a:avLst/>
            </a:prstGeom>
            <a:noFill/>
          </p:spPr>
          <p:txBody>
            <a:bodyPr wrap="square" rtlCol="0">
              <a:spAutoFit/>
            </a:bodyPr>
            <a:lstStyle/>
            <a:p>
              <a:r>
                <a:rPr lang="en-US" sz="1200" dirty="0" smtClean="0"/>
                <a:t>Search key value</a:t>
              </a:r>
              <a:endParaRPr lang="en-US" sz="1200" dirty="0"/>
            </a:p>
          </p:txBody>
        </p:sp>
        <p:sp>
          <p:nvSpPr>
            <p:cNvPr id="15" name="TextBox 14"/>
            <p:cNvSpPr txBox="1"/>
            <p:nvPr/>
          </p:nvSpPr>
          <p:spPr>
            <a:xfrm>
              <a:off x="3962400" y="1524000"/>
              <a:ext cx="1828800" cy="493450"/>
            </a:xfrm>
            <a:prstGeom prst="rect">
              <a:avLst/>
            </a:prstGeom>
            <a:noFill/>
          </p:spPr>
          <p:txBody>
            <a:bodyPr wrap="square" rtlCol="0">
              <a:spAutoFit/>
            </a:bodyPr>
            <a:lstStyle/>
            <a:p>
              <a:r>
                <a:rPr lang="en-US" sz="1200" dirty="0" smtClean="0"/>
                <a:t>Pointer to record</a:t>
              </a:r>
              <a:endParaRPr lang="en-US" sz="1200" dirty="0"/>
            </a:p>
          </p:txBody>
        </p:sp>
        <p:sp>
          <p:nvSpPr>
            <p:cNvPr id="16" name="TextBox 15"/>
            <p:cNvSpPr txBox="1"/>
            <p:nvPr/>
          </p:nvSpPr>
          <p:spPr>
            <a:xfrm>
              <a:off x="2667000" y="3733800"/>
              <a:ext cx="2514600" cy="493450"/>
            </a:xfrm>
            <a:prstGeom prst="rect">
              <a:avLst/>
            </a:prstGeom>
            <a:noFill/>
          </p:spPr>
          <p:txBody>
            <a:bodyPr wrap="square" rtlCol="0">
              <a:spAutoFit/>
            </a:bodyPr>
            <a:lstStyle/>
            <a:p>
              <a:r>
                <a:rPr lang="en-US" sz="1200" dirty="0" smtClean="0"/>
                <a:t>Index entry/index record</a:t>
              </a:r>
              <a:endParaRPr lang="en-US" sz="1200" dirty="0"/>
            </a:p>
          </p:txBody>
        </p:sp>
      </p:grpSp>
    </p:spTree>
    <p:extLst>
      <p:ext uri="{BB962C8B-B14F-4D97-AF65-F5344CB8AC3E}">
        <p14:creationId xmlns:p14="http://schemas.microsoft.com/office/powerpoint/2010/main" val="37819855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05002759"/>
              </p:ext>
            </p:extLst>
          </p:nvPr>
        </p:nvGraphicFramePr>
        <p:xfrm>
          <a:off x="457200" y="1295400"/>
          <a:ext cx="2667001" cy="2966720"/>
        </p:xfrm>
        <a:graphic>
          <a:graphicData uri="http://schemas.openxmlformats.org/drawingml/2006/table">
            <a:tbl>
              <a:tblPr firstRow="1" bandRow="1">
                <a:tableStyleId>{5C22544A-7EE6-4342-B048-85BDC9FD1C3A}</a:tableStyleId>
              </a:tblPr>
              <a:tblGrid>
                <a:gridCol w="1219200"/>
                <a:gridCol w="1447801"/>
              </a:tblGrid>
              <a:tr h="370840">
                <a:tc>
                  <a:txBody>
                    <a:bodyPr/>
                    <a:lstStyle/>
                    <a:p>
                      <a:r>
                        <a:rPr lang="en-US" dirty="0" err="1" smtClean="0"/>
                        <a:t>Emp_id</a:t>
                      </a:r>
                      <a:endParaRPr lang="en-US" dirty="0"/>
                    </a:p>
                  </a:txBody>
                  <a:tcPr/>
                </a:tc>
                <a:tc>
                  <a:txBody>
                    <a:bodyPr/>
                    <a:lstStyle/>
                    <a:p>
                      <a:r>
                        <a:rPr lang="en-US" dirty="0" err="1" smtClean="0"/>
                        <a:t>Emp</a:t>
                      </a:r>
                      <a:r>
                        <a:rPr lang="en-US" dirty="0" smtClean="0"/>
                        <a:t> _name</a:t>
                      </a:r>
                      <a:endParaRPr lang="en-US" dirty="0"/>
                    </a:p>
                  </a:txBody>
                  <a:tcPr/>
                </a:tc>
              </a:tr>
              <a:tr h="370840">
                <a:tc>
                  <a:txBody>
                    <a:bodyPr/>
                    <a:lstStyle/>
                    <a:p>
                      <a:r>
                        <a:rPr lang="en-US" dirty="0" smtClean="0"/>
                        <a:t>21</a:t>
                      </a:r>
                      <a:endParaRPr lang="en-US" dirty="0"/>
                    </a:p>
                  </a:txBody>
                  <a:tcPr/>
                </a:tc>
                <a:tc>
                  <a:txBody>
                    <a:bodyPr/>
                    <a:lstStyle/>
                    <a:p>
                      <a:r>
                        <a:rPr lang="en-US" dirty="0" smtClean="0"/>
                        <a:t>Smith</a:t>
                      </a:r>
                      <a:endParaRPr lang="en-US" dirty="0"/>
                    </a:p>
                  </a:txBody>
                  <a:tcPr/>
                </a:tc>
              </a:tr>
              <a:tr h="370840">
                <a:tc>
                  <a:txBody>
                    <a:bodyPr/>
                    <a:lstStyle/>
                    <a:p>
                      <a:r>
                        <a:rPr lang="en-US" dirty="0" smtClean="0"/>
                        <a:t>37</a:t>
                      </a:r>
                      <a:endParaRPr lang="en-US" dirty="0"/>
                    </a:p>
                  </a:txBody>
                  <a:tcPr/>
                </a:tc>
                <a:tc>
                  <a:txBody>
                    <a:bodyPr/>
                    <a:lstStyle/>
                    <a:p>
                      <a:r>
                        <a:rPr lang="en-US" dirty="0" smtClean="0"/>
                        <a:t>Ron</a:t>
                      </a:r>
                      <a:endParaRPr lang="en-US" dirty="0"/>
                    </a:p>
                  </a:txBody>
                  <a:tcPr/>
                </a:tc>
              </a:tr>
              <a:tr h="370840">
                <a:tc>
                  <a:txBody>
                    <a:bodyPr/>
                    <a:lstStyle/>
                    <a:p>
                      <a:r>
                        <a:rPr lang="en-US" dirty="0" smtClean="0"/>
                        <a:t>57</a:t>
                      </a:r>
                      <a:endParaRPr lang="en-US" dirty="0"/>
                    </a:p>
                  </a:txBody>
                  <a:tcPr/>
                </a:tc>
                <a:tc>
                  <a:txBody>
                    <a:bodyPr/>
                    <a:lstStyle/>
                    <a:p>
                      <a:r>
                        <a:rPr lang="en-US" dirty="0" err="1" smtClean="0"/>
                        <a:t>Saira</a:t>
                      </a:r>
                      <a:endParaRPr lang="en-US" dirty="0"/>
                    </a:p>
                  </a:txBody>
                  <a:tcPr/>
                </a:tc>
              </a:tr>
              <a:tr h="370840">
                <a:tc>
                  <a:txBody>
                    <a:bodyPr/>
                    <a:lstStyle/>
                    <a:p>
                      <a:r>
                        <a:rPr lang="en-US" dirty="0" smtClean="0"/>
                        <a:t>11</a:t>
                      </a:r>
                      <a:endParaRPr lang="en-US" dirty="0"/>
                    </a:p>
                  </a:txBody>
                  <a:tcPr/>
                </a:tc>
                <a:tc>
                  <a:txBody>
                    <a:bodyPr/>
                    <a:lstStyle/>
                    <a:p>
                      <a:r>
                        <a:rPr lang="en-US" dirty="0" err="1" smtClean="0"/>
                        <a:t>Samir</a:t>
                      </a:r>
                      <a:endParaRPr lang="en-US" dirty="0"/>
                    </a:p>
                  </a:txBody>
                  <a:tcPr/>
                </a:tc>
              </a:tr>
              <a:tr h="370840">
                <a:tc>
                  <a:txBody>
                    <a:bodyPr/>
                    <a:lstStyle/>
                    <a:p>
                      <a:r>
                        <a:rPr lang="en-US" dirty="0" smtClean="0"/>
                        <a:t>22</a:t>
                      </a:r>
                      <a:endParaRPr lang="en-US" dirty="0"/>
                    </a:p>
                  </a:txBody>
                  <a:tcPr/>
                </a:tc>
                <a:tc>
                  <a:txBody>
                    <a:bodyPr/>
                    <a:lstStyle/>
                    <a:p>
                      <a:r>
                        <a:rPr lang="en-US" dirty="0" err="1" smtClean="0"/>
                        <a:t>Mittal</a:t>
                      </a:r>
                      <a:endParaRPr lang="en-US" dirty="0"/>
                    </a:p>
                  </a:txBody>
                  <a:tcPr/>
                </a:tc>
              </a:tr>
              <a:tr h="370840">
                <a:tc>
                  <a:txBody>
                    <a:bodyPr/>
                    <a:lstStyle/>
                    <a:p>
                      <a:r>
                        <a:rPr lang="en-US" dirty="0" smtClean="0"/>
                        <a:t>43</a:t>
                      </a:r>
                      <a:endParaRPr lang="en-US" dirty="0"/>
                    </a:p>
                  </a:txBody>
                  <a:tcPr/>
                </a:tc>
                <a:tc>
                  <a:txBody>
                    <a:bodyPr/>
                    <a:lstStyle/>
                    <a:p>
                      <a:r>
                        <a:rPr lang="en-US" dirty="0" err="1" smtClean="0"/>
                        <a:t>Janvi</a:t>
                      </a:r>
                      <a:endParaRPr lang="en-US" dirty="0"/>
                    </a:p>
                  </a:txBody>
                  <a:tcPr/>
                </a:tc>
              </a:tr>
              <a:tr h="370840">
                <a:tc>
                  <a:txBody>
                    <a:bodyPr/>
                    <a:lstStyle/>
                    <a:p>
                      <a:r>
                        <a:rPr lang="en-US" dirty="0" smtClean="0"/>
                        <a:t>32</a:t>
                      </a:r>
                      <a:endParaRPr lang="en-US" dirty="0"/>
                    </a:p>
                  </a:txBody>
                  <a:tcPr/>
                </a:tc>
                <a:tc>
                  <a:txBody>
                    <a:bodyPr/>
                    <a:lstStyle/>
                    <a:p>
                      <a:r>
                        <a:rPr lang="en-US" dirty="0" err="1" smtClean="0"/>
                        <a:t>Delnaz</a:t>
                      </a:r>
                      <a:endParaRPr lang="en-US" dirty="0"/>
                    </a:p>
                  </a:txBody>
                  <a:tcPr/>
                </a:tc>
              </a:tr>
            </a:tbl>
          </a:graphicData>
        </a:graphic>
      </p:graphicFrame>
      <p:sp>
        <p:nvSpPr>
          <p:cNvPr id="5" name="TextBox 4"/>
          <p:cNvSpPr txBox="1"/>
          <p:nvPr/>
        </p:nvSpPr>
        <p:spPr>
          <a:xfrm>
            <a:off x="3505200" y="1447800"/>
            <a:ext cx="5105400" cy="923330"/>
          </a:xfrm>
          <a:prstGeom prst="rect">
            <a:avLst/>
          </a:prstGeom>
          <a:noFill/>
        </p:spPr>
        <p:txBody>
          <a:bodyPr wrap="square" rtlCol="0">
            <a:spAutoFit/>
          </a:bodyPr>
          <a:lstStyle/>
          <a:p>
            <a:r>
              <a:rPr lang="en-US" dirty="0" smtClean="0"/>
              <a:t>Create Hash Function h which will sum digits of </a:t>
            </a:r>
          </a:p>
          <a:p>
            <a:r>
              <a:rPr lang="en-US" dirty="0" smtClean="0"/>
              <a:t>attribute </a:t>
            </a:r>
            <a:r>
              <a:rPr lang="en-US" dirty="0" err="1" smtClean="0"/>
              <a:t>Emp_id</a:t>
            </a:r>
            <a:r>
              <a:rPr lang="en-US" dirty="0" smtClean="0"/>
              <a:t> and number of buckets=3. assume bucket size=2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98396011"/>
              </p:ext>
            </p:extLst>
          </p:nvPr>
        </p:nvGraphicFramePr>
        <p:xfrm>
          <a:off x="3657600" y="2362200"/>
          <a:ext cx="3810001" cy="2966720"/>
        </p:xfrm>
        <a:graphic>
          <a:graphicData uri="http://schemas.openxmlformats.org/drawingml/2006/table">
            <a:tbl>
              <a:tblPr firstRow="1" bandRow="1">
                <a:tableStyleId>{5C22544A-7EE6-4342-B048-85BDC9FD1C3A}</a:tableStyleId>
              </a:tblPr>
              <a:tblGrid>
                <a:gridCol w="1128889"/>
                <a:gridCol w="1340556"/>
                <a:gridCol w="1340556"/>
              </a:tblGrid>
              <a:tr h="370840">
                <a:tc>
                  <a:txBody>
                    <a:bodyPr/>
                    <a:lstStyle/>
                    <a:p>
                      <a:r>
                        <a:rPr lang="en-US" dirty="0" err="1" smtClean="0"/>
                        <a:t>Emp_id</a:t>
                      </a:r>
                      <a:endParaRPr lang="en-US" dirty="0"/>
                    </a:p>
                  </a:txBody>
                  <a:tcPr/>
                </a:tc>
                <a:tc>
                  <a:txBody>
                    <a:bodyPr/>
                    <a:lstStyle/>
                    <a:p>
                      <a:r>
                        <a:rPr lang="en-US" dirty="0" err="1" smtClean="0"/>
                        <a:t>Emp</a:t>
                      </a:r>
                      <a:r>
                        <a:rPr lang="en-US" dirty="0" smtClean="0"/>
                        <a:t> _name</a:t>
                      </a:r>
                      <a:endParaRPr lang="en-US" dirty="0"/>
                    </a:p>
                  </a:txBody>
                  <a:tcPr/>
                </a:tc>
                <a:tc>
                  <a:txBody>
                    <a:bodyPr/>
                    <a:lstStyle/>
                    <a:p>
                      <a:endParaRPr lang="en-US" dirty="0"/>
                    </a:p>
                  </a:txBody>
                  <a:tcPr/>
                </a:tc>
              </a:tr>
              <a:tr h="370840">
                <a:tc>
                  <a:txBody>
                    <a:bodyPr/>
                    <a:lstStyle/>
                    <a:p>
                      <a:r>
                        <a:rPr lang="en-US" dirty="0" smtClean="0"/>
                        <a:t>21</a:t>
                      </a:r>
                      <a:endParaRPr lang="en-US" dirty="0"/>
                    </a:p>
                  </a:txBody>
                  <a:tcPr/>
                </a:tc>
                <a:tc>
                  <a:txBody>
                    <a:bodyPr/>
                    <a:lstStyle/>
                    <a:p>
                      <a:r>
                        <a:rPr lang="en-US" dirty="0" smtClean="0"/>
                        <a:t>Smith</a:t>
                      </a:r>
                      <a:endParaRPr lang="en-US" dirty="0"/>
                    </a:p>
                  </a:txBody>
                  <a:tcPr/>
                </a:tc>
                <a:tc>
                  <a:txBody>
                    <a:bodyPr/>
                    <a:lstStyle/>
                    <a:p>
                      <a:r>
                        <a:rPr lang="en-US" dirty="0" smtClean="0"/>
                        <a:t>(2+1)%3=0</a:t>
                      </a:r>
                      <a:endParaRPr lang="en-US" dirty="0"/>
                    </a:p>
                  </a:txBody>
                  <a:tcPr/>
                </a:tc>
              </a:tr>
              <a:tr h="370840">
                <a:tc>
                  <a:txBody>
                    <a:bodyPr/>
                    <a:lstStyle/>
                    <a:p>
                      <a:r>
                        <a:rPr lang="en-US" dirty="0" smtClean="0"/>
                        <a:t>37</a:t>
                      </a:r>
                      <a:endParaRPr lang="en-US" dirty="0"/>
                    </a:p>
                  </a:txBody>
                  <a:tcPr/>
                </a:tc>
                <a:tc>
                  <a:txBody>
                    <a:bodyPr/>
                    <a:lstStyle/>
                    <a:p>
                      <a:r>
                        <a:rPr lang="en-US" dirty="0" smtClean="0"/>
                        <a:t>Ron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(3+7)%3=1</a:t>
                      </a:r>
                    </a:p>
                  </a:txBody>
                  <a:tcPr/>
                </a:tc>
              </a:tr>
              <a:tr h="370840">
                <a:tc>
                  <a:txBody>
                    <a:bodyPr/>
                    <a:lstStyle/>
                    <a:p>
                      <a:r>
                        <a:rPr lang="en-US" dirty="0" smtClean="0"/>
                        <a:t>57</a:t>
                      </a:r>
                      <a:endParaRPr lang="en-US" dirty="0"/>
                    </a:p>
                  </a:txBody>
                  <a:tcPr/>
                </a:tc>
                <a:tc>
                  <a:txBody>
                    <a:bodyPr/>
                    <a:lstStyle/>
                    <a:p>
                      <a:r>
                        <a:rPr lang="en-US" dirty="0" err="1" smtClean="0"/>
                        <a:t>Saira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(5+7)%3=0</a:t>
                      </a:r>
                    </a:p>
                  </a:txBody>
                  <a:tcPr/>
                </a:tc>
              </a:tr>
              <a:tr h="370840">
                <a:tc>
                  <a:txBody>
                    <a:bodyPr/>
                    <a:lstStyle/>
                    <a:p>
                      <a:r>
                        <a:rPr lang="en-US" dirty="0" smtClean="0"/>
                        <a:t>11</a:t>
                      </a:r>
                      <a:endParaRPr lang="en-US" dirty="0"/>
                    </a:p>
                  </a:txBody>
                  <a:tcPr/>
                </a:tc>
                <a:tc>
                  <a:txBody>
                    <a:bodyPr/>
                    <a:lstStyle/>
                    <a:p>
                      <a:r>
                        <a:rPr lang="en-US" dirty="0" err="1" smtClean="0"/>
                        <a:t>Samir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(1+1)%3=2</a:t>
                      </a:r>
                    </a:p>
                  </a:txBody>
                  <a:tcPr/>
                </a:tc>
              </a:tr>
              <a:tr h="370840">
                <a:tc>
                  <a:txBody>
                    <a:bodyPr/>
                    <a:lstStyle/>
                    <a:p>
                      <a:r>
                        <a:rPr lang="en-US" dirty="0" smtClean="0"/>
                        <a:t>22</a:t>
                      </a:r>
                      <a:endParaRPr lang="en-US" dirty="0"/>
                    </a:p>
                  </a:txBody>
                  <a:tcPr/>
                </a:tc>
                <a:tc>
                  <a:txBody>
                    <a:bodyPr/>
                    <a:lstStyle/>
                    <a:p>
                      <a:r>
                        <a:rPr lang="en-US" dirty="0" err="1" smtClean="0"/>
                        <a:t>Mittal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(2+2)%3=1</a:t>
                      </a:r>
                    </a:p>
                  </a:txBody>
                  <a:tcPr/>
                </a:tc>
              </a:tr>
              <a:tr h="370840">
                <a:tc>
                  <a:txBody>
                    <a:bodyPr/>
                    <a:lstStyle/>
                    <a:p>
                      <a:r>
                        <a:rPr lang="en-US" dirty="0" smtClean="0"/>
                        <a:t>43</a:t>
                      </a:r>
                      <a:endParaRPr lang="en-US" dirty="0"/>
                    </a:p>
                  </a:txBody>
                  <a:tcPr/>
                </a:tc>
                <a:tc>
                  <a:txBody>
                    <a:bodyPr/>
                    <a:lstStyle/>
                    <a:p>
                      <a:r>
                        <a:rPr lang="en-US" dirty="0" err="1" smtClean="0"/>
                        <a:t>Janvi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(4+3)%3=1</a:t>
                      </a:r>
                    </a:p>
                  </a:txBody>
                  <a:tcPr/>
                </a:tc>
              </a:tr>
              <a:tr h="370840">
                <a:tc>
                  <a:txBody>
                    <a:bodyPr/>
                    <a:lstStyle/>
                    <a:p>
                      <a:r>
                        <a:rPr lang="en-US" dirty="0" smtClean="0"/>
                        <a:t>32</a:t>
                      </a:r>
                      <a:endParaRPr lang="en-US" dirty="0"/>
                    </a:p>
                  </a:txBody>
                  <a:tcPr/>
                </a:tc>
                <a:tc>
                  <a:txBody>
                    <a:bodyPr/>
                    <a:lstStyle/>
                    <a:p>
                      <a:r>
                        <a:rPr lang="en-US" dirty="0" err="1" smtClean="0"/>
                        <a:t>Delnaz</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(3+2)%3=2</a:t>
                      </a:r>
                    </a:p>
                  </a:txBody>
                  <a:tcPr/>
                </a:tc>
              </a:tr>
            </a:tbl>
          </a:graphicData>
        </a:graphic>
      </p:graphicFrame>
    </p:spTree>
    <p:extLst>
      <p:ext uri="{BB962C8B-B14F-4D97-AF65-F5344CB8AC3E}">
        <p14:creationId xmlns:p14="http://schemas.microsoft.com/office/powerpoint/2010/main" val="275142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49371833"/>
              </p:ext>
            </p:extLst>
          </p:nvPr>
        </p:nvGraphicFramePr>
        <p:xfrm>
          <a:off x="762000" y="1981200"/>
          <a:ext cx="2438400" cy="1112520"/>
        </p:xfrm>
        <a:graphic>
          <a:graphicData uri="http://schemas.openxmlformats.org/drawingml/2006/table">
            <a:tbl>
              <a:tblPr firstRow="1" bandRow="1">
                <a:tableStyleId>{5C22544A-7EE6-4342-B048-85BDC9FD1C3A}</a:tableStyleId>
              </a:tblPr>
              <a:tblGrid>
                <a:gridCol w="1219200"/>
                <a:gridCol w="1219200"/>
              </a:tblGrid>
              <a:tr h="370840">
                <a:tc gridSpan="2">
                  <a:txBody>
                    <a:bodyPr/>
                    <a:lstStyle/>
                    <a:p>
                      <a:r>
                        <a:rPr lang="en-US" dirty="0" smtClean="0"/>
                        <a:t>Bucket 0</a:t>
                      </a:r>
                      <a:endParaRPr lang="en-US" dirty="0"/>
                    </a:p>
                  </a:txBody>
                  <a:tcPr/>
                </a:tc>
                <a:tc hMerge="1">
                  <a:txBody>
                    <a:bodyPr/>
                    <a:lstStyle/>
                    <a:p>
                      <a:endParaRPr lang="en-US" dirty="0"/>
                    </a:p>
                  </a:txBody>
                  <a:tcPr/>
                </a:tc>
              </a:tr>
              <a:tr h="370840">
                <a:tc>
                  <a:txBody>
                    <a:bodyPr/>
                    <a:lstStyle/>
                    <a:p>
                      <a:r>
                        <a:rPr lang="en-US" dirty="0" smtClean="0"/>
                        <a:t>21</a:t>
                      </a:r>
                      <a:endParaRPr lang="en-US" dirty="0"/>
                    </a:p>
                  </a:txBody>
                  <a:tcPr/>
                </a:tc>
                <a:tc>
                  <a:txBody>
                    <a:bodyPr/>
                    <a:lstStyle/>
                    <a:p>
                      <a:r>
                        <a:rPr lang="en-US" dirty="0" smtClean="0"/>
                        <a:t>Smith</a:t>
                      </a:r>
                      <a:endParaRPr lang="en-US" dirty="0"/>
                    </a:p>
                  </a:txBody>
                  <a:tcPr/>
                </a:tc>
              </a:tr>
              <a:tr h="370840">
                <a:tc>
                  <a:txBody>
                    <a:bodyPr/>
                    <a:lstStyle/>
                    <a:p>
                      <a:r>
                        <a:rPr lang="en-US" dirty="0" smtClean="0"/>
                        <a:t>57</a:t>
                      </a:r>
                      <a:endParaRPr lang="en-US" dirty="0"/>
                    </a:p>
                  </a:txBody>
                  <a:tcPr/>
                </a:tc>
                <a:tc>
                  <a:txBody>
                    <a:bodyPr/>
                    <a:lstStyle/>
                    <a:p>
                      <a:r>
                        <a:rPr lang="en-US" dirty="0" err="1" smtClean="0"/>
                        <a:t>Saira</a:t>
                      </a:r>
                      <a:endParaRPr lang="en-US" dirty="0"/>
                    </a:p>
                  </a:txBody>
                  <a:tcPr/>
                </a:tc>
              </a:tr>
            </a:tbl>
          </a:graphicData>
        </a:graphic>
      </p:graphicFrame>
      <p:graphicFrame>
        <p:nvGraphicFramePr>
          <p:cNvPr id="5" name="Table 4"/>
          <p:cNvGraphicFramePr>
            <a:graphicFrameLocks noGrp="1"/>
          </p:cNvGraphicFramePr>
          <p:nvPr/>
        </p:nvGraphicFramePr>
        <p:xfrm>
          <a:off x="838200" y="3657600"/>
          <a:ext cx="2438400" cy="1112520"/>
        </p:xfrm>
        <a:graphic>
          <a:graphicData uri="http://schemas.openxmlformats.org/drawingml/2006/table">
            <a:tbl>
              <a:tblPr firstRow="1" bandRow="1">
                <a:tableStyleId>{5C22544A-7EE6-4342-B048-85BDC9FD1C3A}</a:tableStyleId>
              </a:tblPr>
              <a:tblGrid>
                <a:gridCol w="1219200"/>
                <a:gridCol w="1219200"/>
              </a:tblGrid>
              <a:tr h="370840">
                <a:tc gridSpan="2">
                  <a:txBody>
                    <a:bodyPr/>
                    <a:lstStyle/>
                    <a:p>
                      <a:r>
                        <a:rPr lang="en-US" dirty="0" smtClean="0"/>
                        <a:t>Bucket 1</a:t>
                      </a:r>
                      <a:endParaRPr lang="en-US" dirty="0"/>
                    </a:p>
                  </a:txBody>
                  <a:tcPr/>
                </a:tc>
                <a:tc hMerge="1">
                  <a:txBody>
                    <a:bodyPr/>
                    <a:lstStyle/>
                    <a:p>
                      <a:endParaRPr lang="en-US" dirty="0"/>
                    </a:p>
                  </a:txBody>
                  <a:tcPr/>
                </a:tc>
              </a:tr>
              <a:tr h="370840">
                <a:tc>
                  <a:txBody>
                    <a:bodyPr/>
                    <a:lstStyle/>
                    <a:p>
                      <a:r>
                        <a:rPr lang="en-US" dirty="0" smtClean="0"/>
                        <a:t>22</a:t>
                      </a:r>
                      <a:endParaRPr lang="en-US" dirty="0"/>
                    </a:p>
                  </a:txBody>
                  <a:tcPr/>
                </a:tc>
                <a:tc>
                  <a:txBody>
                    <a:bodyPr/>
                    <a:lstStyle/>
                    <a:p>
                      <a:r>
                        <a:rPr lang="en-US" dirty="0" err="1" smtClean="0"/>
                        <a:t>Mittal</a:t>
                      </a:r>
                      <a:endParaRPr lang="en-US" dirty="0"/>
                    </a:p>
                  </a:txBody>
                  <a:tcPr/>
                </a:tc>
              </a:tr>
              <a:tr h="370840">
                <a:tc>
                  <a:txBody>
                    <a:bodyPr/>
                    <a:lstStyle/>
                    <a:p>
                      <a:r>
                        <a:rPr lang="en-US" dirty="0" smtClean="0"/>
                        <a:t>37</a:t>
                      </a:r>
                      <a:endParaRPr lang="en-US" dirty="0"/>
                    </a:p>
                  </a:txBody>
                  <a:tcPr/>
                </a:tc>
                <a:tc>
                  <a:txBody>
                    <a:bodyPr/>
                    <a:lstStyle/>
                    <a:p>
                      <a:r>
                        <a:rPr lang="en-US" dirty="0" smtClean="0"/>
                        <a:t>Ron</a:t>
                      </a:r>
                      <a:endParaRPr lang="en-US" dirty="0"/>
                    </a:p>
                  </a:txBody>
                  <a:tcPr/>
                </a:tc>
              </a:tr>
            </a:tbl>
          </a:graphicData>
        </a:graphic>
      </p:graphicFrame>
      <p:graphicFrame>
        <p:nvGraphicFramePr>
          <p:cNvPr id="6" name="Table 5"/>
          <p:cNvGraphicFramePr>
            <a:graphicFrameLocks noGrp="1"/>
          </p:cNvGraphicFramePr>
          <p:nvPr/>
        </p:nvGraphicFramePr>
        <p:xfrm>
          <a:off x="762000" y="5334000"/>
          <a:ext cx="2438400" cy="1112520"/>
        </p:xfrm>
        <a:graphic>
          <a:graphicData uri="http://schemas.openxmlformats.org/drawingml/2006/table">
            <a:tbl>
              <a:tblPr firstRow="1" bandRow="1">
                <a:tableStyleId>{5C22544A-7EE6-4342-B048-85BDC9FD1C3A}</a:tableStyleId>
              </a:tblPr>
              <a:tblGrid>
                <a:gridCol w="1219200"/>
                <a:gridCol w="1219200"/>
              </a:tblGrid>
              <a:tr h="370840">
                <a:tc gridSpan="2">
                  <a:txBody>
                    <a:bodyPr/>
                    <a:lstStyle/>
                    <a:p>
                      <a:r>
                        <a:rPr lang="en-US" dirty="0" smtClean="0"/>
                        <a:t>Bucket 2</a:t>
                      </a:r>
                      <a:endParaRPr lang="en-US" dirty="0"/>
                    </a:p>
                  </a:txBody>
                  <a:tcPr/>
                </a:tc>
                <a:tc hMerge="1">
                  <a:txBody>
                    <a:bodyPr/>
                    <a:lstStyle/>
                    <a:p>
                      <a:endParaRPr lang="en-US" dirty="0"/>
                    </a:p>
                  </a:txBody>
                  <a:tcPr/>
                </a:tc>
              </a:tr>
              <a:tr h="370840">
                <a:tc>
                  <a:txBody>
                    <a:bodyPr/>
                    <a:lstStyle/>
                    <a:p>
                      <a:r>
                        <a:rPr lang="en-US" dirty="0" smtClean="0"/>
                        <a:t>11</a:t>
                      </a:r>
                      <a:endParaRPr lang="en-US" dirty="0"/>
                    </a:p>
                  </a:txBody>
                  <a:tcPr/>
                </a:tc>
                <a:tc>
                  <a:txBody>
                    <a:bodyPr/>
                    <a:lstStyle/>
                    <a:p>
                      <a:r>
                        <a:rPr lang="en-US" dirty="0" err="1" smtClean="0"/>
                        <a:t>Samir</a:t>
                      </a:r>
                      <a:endParaRPr lang="en-US" dirty="0"/>
                    </a:p>
                  </a:txBody>
                  <a:tcPr/>
                </a:tc>
              </a:tr>
              <a:tr h="370840">
                <a:tc>
                  <a:txBody>
                    <a:bodyPr/>
                    <a:lstStyle/>
                    <a:p>
                      <a:r>
                        <a:rPr lang="en-US" dirty="0" smtClean="0"/>
                        <a:t>32</a:t>
                      </a:r>
                      <a:endParaRPr lang="en-US" dirty="0"/>
                    </a:p>
                  </a:txBody>
                  <a:tcPr/>
                </a:tc>
                <a:tc>
                  <a:txBody>
                    <a:bodyPr/>
                    <a:lstStyle/>
                    <a:p>
                      <a:r>
                        <a:rPr lang="en-US" dirty="0" err="1" smtClean="0"/>
                        <a:t>Delnaz</a:t>
                      </a:r>
                      <a:endParaRPr lang="en-US" dirty="0"/>
                    </a:p>
                  </a:txBody>
                  <a:tcPr/>
                </a:tc>
              </a:tr>
            </a:tbl>
          </a:graphicData>
        </a:graphic>
      </p:graphicFrame>
      <p:sp>
        <p:nvSpPr>
          <p:cNvPr id="7" name="TextBox 6"/>
          <p:cNvSpPr txBox="1"/>
          <p:nvPr/>
        </p:nvSpPr>
        <p:spPr>
          <a:xfrm>
            <a:off x="3810000" y="2514600"/>
            <a:ext cx="5105400" cy="369332"/>
          </a:xfrm>
          <a:prstGeom prst="rect">
            <a:avLst/>
          </a:prstGeom>
          <a:noFill/>
        </p:spPr>
        <p:txBody>
          <a:bodyPr wrap="square" rtlCol="0">
            <a:spAutoFit/>
          </a:bodyPr>
          <a:lstStyle/>
          <a:p>
            <a:pPr fontAlgn="t"/>
            <a:r>
              <a:rPr lang="en-US" dirty="0" smtClean="0"/>
              <a:t>Where to insert   </a:t>
            </a:r>
            <a:r>
              <a:rPr lang="en-US" b="1" dirty="0" smtClean="0"/>
              <a:t>43   </a:t>
            </a:r>
            <a:r>
              <a:rPr lang="en-US" b="1" dirty="0" err="1" smtClean="0"/>
              <a:t>Janvi</a:t>
            </a:r>
            <a:endParaRPr lang="en-US" b="1" dirty="0" smtClean="0"/>
          </a:p>
        </p:txBody>
      </p:sp>
    </p:spTree>
    <p:extLst>
      <p:ext uri="{BB962C8B-B14F-4D97-AF65-F5344CB8AC3E}">
        <p14:creationId xmlns:p14="http://schemas.microsoft.com/office/powerpoint/2010/main" val="206255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 Overflow</a:t>
            </a:r>
            <a:endParaRPr lang="en-US" dirty="0"/>
          </a:p>
        </p:txBody>
      </p:sp>
      <p:sp>
        <p:nvSpPr>
          <p:cNvPr id="4" name="Rectangle 3"/>
          <p:cNvSpPr/>
          <p:nvPr/>
        </p:nvSpPr>
        <p:spPr>
          <a:xfrm>
            <a:off x="457200" y="1600200"/>
            <a:ext cx="8229600" cy="5078313"/>
          </a:xfrm>
          <a:prstGeom prst="rect">
            <a:avLst/>
          </a:prstGeom>
        </p:spPr>
        <p:txBody>
          <a:bodyPr wrap="square">
            <a:spAutoFit/>
          </a:bodyPr>
          <a:lstStyle/>
          <a:p>
            <a:pPr marL="225425" indent="-225425">
              <a:buFont typeface="Wingdings" pitchFamily="2" charset="2"/>
              <a:buChar char="ü"/>
            </a:pPr>
            <a:r>
              <a:rPr lang="en-US" dirty="0" smtClean="0"/>
              <a:t>Bucket overflow can occur because of </a:t>
            </a:r>
          </a:p>
          <a:p>
            <a:pPr marL="688975" lvl="1" indent="-225425">
              <a:buFont typeface="Arial" pitchFamily="34" charset="0"/>
              <a:buChar char="•"/>
            </a:pPr>
            <a:r>
              <a:rPr lang="en-US" dirty="0" smtClean="0"/>
              <a:t>Insufficient buckets: The number of Buckets NB &gt; ((number of records that will be stored NR)/(number of records that will fit in bucket FR))</a:t>
            </a:r>
          </a:p>
          <a:p>
            <a:pPr marL="1146175" lvl="2" indent="-225425">
              <a:buFont typeface="Arial" pitchFamily="34" charset="0"/>
              <a:buChar char="•"/>
            </a:pPr>
            <a:r>
              <a:rPr lang="en-US" dirty="0" smtClean="0"/>
              <a:t>In our example (3&gt;(7/2)) is not correct.</a:t>
            </a:r>
          </a:p>
          <a:p>
            <a:pPr marL="688975" lvl="1" indent="-225425">
              <a:buFont typeface="Arial" pitchFamily="34" charset="0"/>
              <a:buChar char="•"/>
            </a:pPr>
            <a:r>
              <a:rPr lang="en-US" dirty="0" smtClean="0"/>
              <a:t>Bucket Skew: some buckets are overflowed though others are having space.</a:t>
            </a:r>
          </a:p>
          <a:p>
            <a:pPr marL="688975" lvl="1" indent="-225425"/>
            <a:r>
              <a:rPr lang="en-US" dirty="0" smtClean="0"/>
              <a:t>	</a:t>
            </a:r>
          </a:p>
          <a:p>
            <a:pPr marL="688975" lvl="1" indent="-225425"/>
            <a:r>
              <a:rPr lang="en-US" dirty="0" smtClean="0"/>
              <a:t>	This can occur due to two reasons:</a:t>
            </a:r>
          </a:p>
          <a:p>
            <a:pPr marL="688975" lvl="1" indent="-225425"/>
            <a:endParaRPr lang="en-US" dirty="0" smtClean="0"/>
          </a:p>
          <a:p>
            <a:pPr marL="1139825" lvl="2" indent="-225425">
              <a:buFont typeface="Wingdings" pitchFamily="2" charset="2"/>
              <a:buChar char="q"/>
            </a:pPr>
            <a:r>
              <a:rPr lang="en-US" dirty="0" smtClean="0"/>
              <a:t>multiple records have same search-key value</a:t>
            </a:r>
          </a:p>
          <a:p>
            <a:pPr marL="1139825" lvl="2" indent="-225425">
              <a:buFont typeface="Wingdings" pitchFamily="2" charset="2"/>
              <a:buChar char="q"/>
            </a:pPr>
            <a:r>
              <a:rPr lang="en-US" dirty="0" smtClean="0"/>
              <a:t>chosen hash function produces non-uniform distribution of key values</a:t>
            </a:r>
          </a:p>
          <a:p>
            <a:pPr marL="1139825" lvl="2" indent="-225425"/>
            <a:endParaRPr lang="en-US" dirty="0" smtClean="0"/>
          </a:p>
          <a:p>
            <a:pPr marL="225425" indent="-225425">
              <a:buFont typeface="Wingdings" pitchFamily="2" charset="2"/>
              <a:buChar char="ü"/>
            </a:pPr>
            <a:r>
              <a:rPr lang="en-US" dirty="0" smtClean="0"/>
              <a:t>Although the probability of bucket overflow can be reduced, it cannot be eliminated; it is handled by using </a:t>
            </a:r>
            <a:r>
              <a:rPr lang="en-US" i="1" dirty="0" smtClean="0">
                <a:solidFill>
                  <a:schemeClr val="tx2"/>
                </a:solidFill>
              </a:rPr>
              <a:t>overflow buckets</a:t>
            </a:r>
            <a:r>
              <a:rPr lang="en-US" i="1" dirty="0" smtClean="0"/>
              <a:t>.</a:t>
            </a:r>
          </a:p>
          <a:p>
            <a:pPr marL="225425" indent="-225425">
              <a:buFont typeface="Wingdings" pitchFamily="2" charset="2"/>
              <a:buChar char="ü"/>
            </a:pPr>
            <a:endParaRPr lang="en-US" i="1" dirty="0" smtClean="0"/>
          </a:p>
          <a:p>
            <a:pPr marL="225425" indent="-225425">
              <a:buFont typeface="Wingdings" pitchFamily="2" charset="2"/>
              <a:buChar char="ü"/>
            </a:pPr>
            <a:endParaRPr lang="en-US" i="1" dirty="0" smtClean="0"/>
          </a:p>
          <a:p>
            <a:pPr marL="225425" indent="-225425">
              <a:buFont typeface="Wingdings" pitchFamily="2" charset="2"/>
              <a:buChar char="ü"/>
            </a:pPr>
            <a:endParaRPr lang="en-US" i="1" dirty="0" smtClean="0"/>
          </a:p>
          <a:p>
            <a:pPr marL="225425" indent="-225425">
              <a:buFont typeface="Wingdings" pitchFamily="2" charset="2"/>
              <a:buChar char="ü"/>
            </a:pPr>
            <a:endParaRPr lang="en-US" i="1" dirty="0" smtClean="0"/>
          </a:p>
          <a:p>
            <a:pPr marL="225425" indent="-225425">
              <a:buFont typeface="Wingdings" pitchFamily="2" charset="2"/>
              <a:buChar char="ü"/>
            </a:pPr>
            <a:endParaRPr lang="en-US" dirty="0" smtClean="0"/>
          </a:p>
        </p:txBody>
      </p:sp>
    </p:spTree>
    <p:extLst>
      <p:ext uri="{BB962C8B-B14F-4D97-AF65-F5344CB8AC3E}">
        <p14:creationId xmlns:p14="http://schemas.microsoft.com/office/powerpoint/2010/main" val="39091561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The probability of bucket overflow is reduced.</a:t>
            </a:r>
          </a:p>
          <a:p>
            <a:pPr marL="0" indent="0">
              <a:buNone/>
            </a:pPr>
            <a:r>
              <a:rPr lang="en-IN" sz="2000" dirty="0"/>
              <a:t> </a:t>
            </a:r>
            <a:r>
              <a:rPr lang="en-IN" sz="2000" dirty="0" smtClean="0"/>
              <a:t>     The number of bucket is chosen to be</a:t>
            </a:r>
          </a:p>
          <a:p>
            <a:pPr marL="0" indent="0">
              <a:buNone/>
            </a:pPr>
            <a:r>
              <a:rPr lang="en-IN" sz="2000" dirty="0"/>
              <a:t> </a:t>
            </a:r>
            <a:r>
              <a:rPr lang="en-IN" sz="2000" dirty="0" smtClean="0"/>
              <a:t>     NB =(NR/FR)*(1+d), where d id fudge factor having value around 0.2</a:t>
            </a:r>
          </a:p>
          <a:p>
            <a:pPr marL="0" indent="0">
              <a:buNone/>
            </a:pPr>
            <a:r>
              <a:rPr lang="en-IN" sz="2000" dirty="0" smtClean="0"/>
              <a:t>      According to above example NB=(7/2)*(1.2)=3.5*1.2=4.2</a:t>
            </a:r>
          </a:p>
          <a:p>
            <a:r>
              <a:rPr lang="en-IN" sz="2000" dirty="0" smtClean="0"/>
              <a:t>We handle bucket overflow by </a:t>
            </a:r>
            <a:r>
              <a:rPr lang="en-IN" sz="2000" b="1" dirty="0" smtClean="0"/>
              <a:t>overflowed bucket.</a:t>
            </a:r>
          </a:p>
          <a:p>
            <a:endParaRPr lang="en-IN" sz="2000" b="1" dirty="0"/>
          </a:p>
        </p:txBody>
      </p:sp>
    </p:spTree>
    <p:extLst>
      <p:ext uri="{BB962C8B-B14F-4D97-AF65-F5344CB8AC3E}">
        <p14:creationId xmlns:p14="http://schemas.microsoft.com/office/powerpoint/2010/main" val="26501870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111421349"/>
              </p:ext>
            </p:extLst>
          </p:nvPr>
        </p:nvGraphicFramePr>
        <p:xfrm>
          <a:off x="762000" y="1981200"/>
          <a:ext cx="2438400" cy="1112520"/>
        </p:xfrm>
        <a:graphic>
          <a:graphicData uri="http://schemas.openxmlformats.org/drawingml/2006/table">
            <a:tbl>
              <a:tblPr firstRow="1" bandRow="1">
                <a:tableStyleId>{5C22544A-7EE6-4342-B048-85BDC9FD1C3A}</a:tableStyleId>
              </a:tblPr>
              <a:tblGrid>
                <a:gridCol w="1219200"/>
                <a:gridCol w="1219200"/>
              </a:tblGrid>
              <a:tr h="370840">
                <a:tc gridSpan="2">
                  <a:txBody>
                    <a:bodyPr/>
                    <a:lstStyle/>
                    <a:p>
                      <a:r>
                        <a:rPr lang="en-US" dirty="0" smtClean="0"/>
                        <a:t>Bucket 0</a:t>
                      </a:r>
                      <a:endParaRPr lang="en-US" dirty="0"/>
                    </a:p>
                  </a:txBody>
                  <a:tcPr/>
                </a:tc>
                <a:tc hMerge="1">
                  <a:txBody>
                    <a:bodyPr/>
                    <a:lstStyle/>
                    <a:p>
                      <a:endParaRPr lang="en-US" dirty="0"/>
                    </a:p>
                  </a:txBody>
                  <a:tcPr/>
                </a:tc>
              </a:tr>
              <a:tr h="370840">
                <a:tc>
                  <a:txBody>
                    <a:bodyPr/>
                    <a:lstStyle/>
                    <a:p>
                      <a:r>
                        <a:rPr lang="en-US" dirty="0" smtClean="0"/>
                        <a:t>21</a:t>
                      </a:r>
                      <a:endParaRPr lang="en-US" dirty="0"/>
                    </a:p>
                  </a:txBody>
                  <a:tcPr/>
                </a:tc>
                <a:tc>
                  <a:txBody>
                    <a:bodyPr/>
                    <a:lstStyle/>
                    <a:p>
                      <a:r>
                        <a:rPr lang="en-US" dirty="0" smtClean="0"/>
                        <a:t>Smith</a:t>
                      </a:r>
                      <a:endParaRPr lang="en-US" dirty="0"/>
                    </a:p>
                  </a:txBody>
                  <a:tcPr/>
                </a:tc>
              </a:tr>
              <a:tr h="370840">
                <a:tc>
                  <a:txBody>
                    <a:bodyPr/>
                    <a:lstStyle/>
                    <a:p>
                      <a:r>
                        <a:rPr lang="en-US" dirty="0" smtClean="0"/>
                        <a:t>57</a:t>
                      </a:r>
                      <a:endParaRPr lang="en-US" dirty="0"/>
                    </a:p>
                  </a:txBody>
                  <a:tcPr/>
                </a:tc>
                <a:tc>
                  <a:txBody>
                    <a:bodyPr/>
                    <a:lstStyle/>
                    <a:p>
                      <a:r>
                        <a:rPr lang="en-US" dirty="0" err="1" smtClean="0"/>
                        <a:t>Saira</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35647955"/>
              </p:ext>
            </p:extLst>
          </p:nvPr>
        </p:nvGraphicFramePr>
        <p:xfrm>
          <a:off x="838200" y="3657600"/>
          <a:ext cx="2438400" cy="1112520"/>
        </p:xfrm>
        <a:graphic>
          <a:graphicData uri="http://schemas.openxmlformats.org/drawingml/2006/table">
            <a:tbl>
              <a:tblPr firstRow="1" bandRow="1">
                <a:tableStyleId>{5C22544A-7EE6-4342-B048-85BDC9FD1C3A}</a:tableStyleId>
              </a:tblPr>
              <a:tblGrid>
                <a:gridCol w="1219200"/>
                <a:gridCol w="1219200"/>
              </a:tblGrid>
              <a:tr h="370840">
                <a:tc gridSpan="2">
                  <a:txBody>
                    <a:bodyPr/>
                    <a:lstStyle/>
                    <a:p>
                      <a:r>
                        <a:rPr lang="en-US" dirty="0" smtClean="0"/>
                        <a:t>Bucket 1</a:t>
                      </a:r>
                      <a:endParaRPr lang="en-US" dirty="0"/>
                    </a:p>
                  </a:txBody>
                  <a:tcPr/>
                </a:tc>
                <a:tc hMerge="1">
                  <a:txBody>
                    <a:bodyPr/>
                    <a:lstStyle/>
                    <a:p>
                      <a:endParaRPr lang="en-US" dirty="0"/>
                    </a:p>
                  </a:txBody>
                  <a:tcPr/>
                </a:tc>
              </a:tr>
              <a:tr h="370840">
                <a:tc>
                  <a:txBody>
                    <a:bodyPr/>
                    <a:lstStyle/>
                    <a:p>
                      <a:r>
                        <a:rPr lang="en-US" dirty="0" smtClean="0"/>
                        <a:t>22</a:t>
                      </a:r>
                      <a:endParaRPr lang="en-US" dirty="0"/>
                    </a:p>
                  </a:txBody>
                  <a:tcPr/>
                </a:tc>
                <a:tc>
                  <a:txBody>
                    <a:bodyPr/>
                    <a:lstStyle/>
                    <a:p>
                      <a:r>
                        <a:rPr lang="en-US" dirty="0" err="1" smtClean="0"/>
                        <a:t>Mittal</a:t>
                      </a:r>
                      <a:endParaRPr lang="en-US" dirty="0"/>
                    </a:p>
                  </a:txBody>
                  <a:tcPr/>
                </a:tc>
              </a:tr>
              <a:tr h="370840">
                <a:tc>
                  <a:txBody>
                    <a:bodyPr/>
                    <a:lstStyle/>
                    <a:p>
                      <a:r>
                        <a:rPr lang="en-US" dirty="0" smtClean="0"/>
                        <a:t>37</a:t>
                      </a:r>
                      <a:endParaRPr lang="en-US" dirty="0"/>
                    </a:p>
                  </a:txBody>
                  <a:tcPr/>
                </a:tc>
                <a:tc>
                  <a:txBody>
                    <a:bodyPr/>
                    <a:lstStyle/>
                    <a:p>
                      <a:r>
                        <a:rPr lang="en-US" dirty="0" smtClean="0"/>
                        <a:t>Ron</a:t>
                      </a:r>
                      <a:endParaRPr lang="en-US" dirty="0"/>
                    </a:p>
                  </a:txBody>
                  <a:tcPr/>
                </a:tc>
              </a:tr>
            </a:tbl>
          </a:graphicData>
        </a:graphic>
      </p:graphicFrame>
      <p:graphicFrame>
        <p:nvGraphicFramePr>
          <p:cNvPr id="6" name="Table 5"/>
          <p:cNvGraphicFramePr>
            <a:graphicFrameLocks noGrp="1"/>
          </p:cNvGraphicFramePr>
          <p:nvPr/>
        </p:nvGraphicFramePr>
        <p:xfrm>
          <a:off x="762000" y="5334000"/>
          <a:ext cx="2438400" cy="1112520"/>
        </p:xfrm>
        <a:graphic>
          <a:graphicData uri="http://schemas.openxmlformats.org/drawingml/2006/table">
            <a:tbl>
              <a:tblPr firstRow="1" bandRow="1">
                <a:tableStyleId>{5C22544A-7EE6-4342-B048-85BDC9FD1C3A}</a:tableStyleId>
              </a:tblPr>
              <a:tblGrid>
                <a:gridCol w="1219200"/>
                <a:gridCol w="1219200"/>
              </a:tblGrid>
              <a:tr h="370840">
                <a:tc gridSpan="2">
                  <a:txBody>
                    <a:bodyPr/>
                    <a:lstStyle/>
                    <a:p>
                      <a:r>
                        <a:rPr lang="en-US" dirty="0" smtClean="0"/>
                        <a:t>Bucket 2</a:t>
                      </a:r>
                      <a:endParaRPr lang="en-US" dirty="0"/>
                    </a:p>
                  </a:txBody>
                  <a:tcPr/>
                </a:tc>
                <a:tc hMerge="1">
                  <a:txBody>
                    <a:bodyPr/>
                    <a:lstStyle/>
                    <a:p>
                      <a:endParaRPr lang="en-US" dirty="0"/>
                    </a:p>
                  </a:txBody>
                  <a:tcPr/>
                </a:tc>
              </a:tr>
              <a:tr h="370840">
                <a:tc>
                  <a:txBody>
                    <a:bodyPr/>
                    <a:lstStyle/>
                    <a:p>
                      <a:r>
                        <a:rPr lang="en-US" dirty="0" smtClean="0"/>
                        <a:t>11</a:t>
                      </a:r>
                      <a:endParaRPr lang="en-US" dirty="0"/>
                    </a:p>
                  </a:txBody>
                  <a:tcPr/>
                </a:tc>
                <a:tc>
                  <a:txBody>
                    <a:bodyPr/>
                    <a:lstStyle/>
                    <a:p>
                      <a:r>
                        <a:rPr lang="en-US" dirty="0" err="1" smtClean="0"/>
                        <a:t>Samir</a:t>
                      </a:r>
                      <a:endParaRPr lang="en-US" dirty="0"/>
                    </a:p>
                  </a:txBody>
                  <a:tcPr/>
                </a:tc>
              </a:tr>
              <a:tr h="370840">
                <a:tc>
                  <a:txBody>
                    <a:bodyPr/>
                    <a:lstStyle/>
                    <a:p>
                      <a:r>
                        <a:rPr lang="en-US" dirty="0" smtClean="0"/>
                        <a:t>32</a:t>
                      </a:r>
                      <a:endParaRPr lang="en-US" dirty="0"/>
                    </a:p>
                  </a:txBody>
                  <a:tcPr/>
                </a:tc>
                <a:tc>
                  <a:txBody>
                    <a:bodyPr/>
                    <a:lstStyle/>
                    <a:p>
                      <a:r>
                        <a:rPr lang="en-US" dirty="0" err="1" smtClean="0"/>
                        <a:t>Delnaz</a:t>
                      </a:r>
                      <a:endParaRPr lang="en-US" dirty="0"/>
                    </a:p>
                  </a:txBody>
                  <a:tcPr/>
                </a:tc>
              </a:tr>
            </a:tbl>
          </a:graphicData>
        </a:graphic>
      </p:graphicFrame>
      <p:sp>
        <p:nvSpPr>
          <p:cNvPr id="7" name="TextBox 6"/>
          <p:cNvSpPr txBox="1"/>
          <p:nvPr/>
        </p:nvSpPr>
        <p:spPr>
          <a:xfrm>
            <a:off x="3650673" y="5029200"/>
            <a:ext cx="3505200" cy="369332"/>
          </a:xfrm>
          <a:prstGeom prst="rect">
            <a:avLst/>
          </a:prstGeom>
          <a:noFill/>
        </p:spPr>
        <p:txBody>
          <a:bodyPr wrap="square" rtlCol="0">
            <a:spAutoFit/>
          </a:bodyPr>
          <a:lstStyle/>
          <a:p>
            <a:pPr fontAlgn="t"/>
            <a:r>
              <a:rPr lang="en-US" dirty="0" smtClean="0"/>
              <a:t>Overflowed  Bucket for Bucket1</a:t>
            </a:r>
            <a:endParaRPr lang="en-US" b="1" dirty="0" smtClean="0"/>
          </a:p>
        </p:txBody>
      </p:sp>
      <p:graphicFrame>
        <p:nvGraphicFramePr>
          <p:cNvPr id="8" name="Table 7"/>
          <p:cNvGraphicFramePr>
            <a:graphicFrameLocks noGrp="1"/>
          </p:cNvGraphicFramePr>
          <p:nvPr>
            <p:extLst>
              <p:ext uri="{D42A27DB-BD31-4B8C-83A1-F6EECF244321}">
                <p14:modId xmlns:p14="http://schemas.microsoft.com/office/powerpoint/2010/main" val="2704353381"/>
              </p:ext>
            </p:extLst>
          </p:nvPr>
        </p:nvGraphicFramePr>
        <p:xfrm>
          <a:off x="3657600" y="3657600"/>
          <a:ext cx="2438400" cy="1112520"/>
        </p:xfrm>
        <a:graphic>
          <a:graphicData uri="http://schemas.openxmlformats.org/drawingml/2006/table">
            <a:tbl>
              <a:tblPr firstRow="1" bandRow="1">
                <a:tableStyleId>{5C22544A-7EE6-4342-B048-85BDC9FD1C3A}</a:tableStyleId>
              </a:tblPr>
              <a:tblGrid>
                <a:gridCol w="1219200"/>
                <a:gridCol w="1219200"/>
              </a:tblGrid>
              <a:tr h="370840">
                <a:tc gridSpan="2">
                  <a:txBody>
                    <a:bodyPr/>
                    <a:lstStyle/>
                    <a:p>
                      <a:r>
                        <a:rPr lang="en-US" dirty="0" smtClean="0"/>
                        <a:t>Bucket 1</a:t>
                      </a:r>
                      <a:endParaRPr lang="en-US" dirty="0"/>
                    </a:p>
                  </a:txBody>
                  <a:tcPr/>
                </a:tc>
                <a:tc hMerge="1">
                  <a:txBody>
                    <a:bodyPr/>
                    <a:lstStyle/>
                    <a:p>
                      <a:endParaRPr lang="en-US" dirty="0"/>
                    </a:p>
                  </a:txBody>
                  <a:tcPr/>
                </a:tc>
              </a:tr>
              <a:tr h="370840">
                <a:tc>
                  <a:txBody>
                    <a:bodyPr/>
                    <a:lstStyle/>
                    <a:p>
                      <a:r>
                        <a:rPr lang="en-US" dirty="0" smtClean="0"/>
                        <a:t>43</a:t>
                      </a:r>
                      <a:endParaRPr lang="en-US" dirty="0"/>
                    </a:p>
                  </a:txBody>
                  <a:tcPr/>
                </a:tc>
                <a:tc>
                  <a:txBody>
                    <a:bodyPr/>
                    <a:lstStyle/>
                    <a:p>
                      <a:r>
                        <a:rPr lang="en-US" dirty="0" err="1" smtClean="0"/>
                        <a:t>Janvi</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12" name="Right Arrow 11"/>
          <p:cNvSpPr/>
          <p:nvPr/>
        </p:nvSpPr>
        <p:spPr>
          <a:xfrm>
            <a:off x="3276600" y="42672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311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If overflow bucket is full then system provides another overflow bucket and so on…</a:t>
            </a:r>
          </a:p>
          <a:p>
            <a:r>
              <a:rPr lang="en-IN" sz="2000" dirty="0" smtClean="0"/>
              <a:t>All overflow buckets are chained together in linked list.</a:t>
            </a:r>
          </a:p>
          <a:p>
            <a:r>
              <a:rPr lang="en-IN" sz="2000" dirty="0" smtClean="0"/>
              <a:t>Overflow handling using such linked list is called </a:t>
            </a:r>
            <a:r>
              <a:rPr lang="en-IN" sz="2000" b="1" dirty="0" smtClean="0"/>
              <a:t>overflow chaining.</a:t>
            </a:r>
          </a:p>
          <a:p>
            <a:endParaRPr lang="en-IN" sz="2000" b="1" dirty="0"/>
          </a:p>
          <a:p>
            <a:r>
              <a:rPr lang="en-IN" sz="2000" b="1" dirty="0" smtClean="0"/>
              <a:t>Open hashing:</a:t>
            </a:r>
            <a:endParaRPr lang="en-IN" sz="2000" dirty="0"/>
          </a:p>
          <a:p>
            <a:pPr lvl="1"/>
            <a:r>
              <a:rPr lang="en-IN" sz="1600" dirty="0" smtClean="0"/>
              <a:t>Set of bucket is fixed.</a:t>
            </a:r>
          </a:p>
          <a:p>
            <a:pPr lvl="1"/>
            <a:r>
              <a:rPr lang="en-IN" sz="1600" dirty="0" smtClean="0"/>
              <a:t>There are no overflow chains.</a:t>
            </a:r>
          </a:p>
          <a:p>
            <a:pPr lvl="1"/>
            <a:r>
              <a:rPr lang="en-IN" sz="1600" dirty="0" smtClean="0"/>
              <a:t>If a bucket is full the system inserts records in some other bucket in the initial set of bucket B.(use next bucket in cyclic order)that has space called </a:t>
            </a:r>
            <a:r>
              <a:rPr lang="en-IN" sz="1600" b="1" dirty="0" smtClean="0"/>
              <a:t>linear probing</a:t>
            </a:r>
          </a:p>
          <a:p>
            <a:pPr lvl="1"/>
            <a:r>
              <a:rPr lang="en-IN" sz="1600" dirty="0" smtClean="0"/>
              <a:t>Used to construct symbol table for compiler and assembler.</a:t>
            </a:r>
          </a:p>
          <a:p>
            <a:pPr lvl="1"/>
            <a:r>
              <a:rPr lang="en-IN" sz="1600" dirty="0" smtClean="0"/>
              <a:t>Deletion under open hashing is troublesome</a:t>
            </a:r>
            <a:endParaRPr lang="en-IN" sz="2000" dirty="0"/>
          </a:p>
          <a:p>
            <a:r>
              <a:rPr lang="en-IN" sz="2000" b="1" dirty="0" smtClean="0"/>
              <a:t>Closed hashing:</a:t>
            </a:r>
          </a:p>
          <a:p>
            <a:pPr lvl="1"/>
            <a:r>
              <a:rPr lang="en-IN" sz="1600" dirty="0" smtClean="0"/>
              <a:t>Preferable for  database systems.</a:t>
            </a:r>
          </a:p>
          <a:p>
            <a:pPr lvl="1"/>
            <a:endParaRPr lang="en-IN" sz="1600" dirty="0"/>
          </a:p>
        </p:txBody>
      </p:sp>
    </p:spTree>
    <p:extLst>
      <p:ext uri="{BB962C8B-B14F-4D97-AF65-F5344CB8AC3E}">
        <p14:creationId xmlns:p14="http://schemas.microsoft.com/office/powerpoint/2010/main" val="18037262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Hashing is not only for file organization but also for index structure creation.</a:t>
            </a:r>
          </a:p>
          <a:p>
            <a:r>
              <a:rPr lang="en-IN" sz="2000" b="1" dirty="0" smtClean="0"/>
              <a:t>Hash index</a:t>
            </a:r>
            <a:r>
              <a:rPr lang="en-IN" sz="2000" dirty="0" smtClean="0"/>
              <a:t> organizes the search key , with their associated pointer into a hash file structure.</a:t>
            </a:r>
            <a:endParaRPr lang="en-IN" sz="2000" dirty="0"/>
          </a:p>
        </p:txBody>
      </p:sp>
    </p:spTree>
    <p:extLst>
      <p:ext uri="{BB962C8B-B14F-4D97-AF65-F5344CB8AC3E}">
        <p14:creationId xmlns:p14="http://schemas.microsoft.com/office/powerpoint/2010/main" val="785017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Hash index on a search key Eid of </a:t>
            </a:r>
            <a:r>
              <a:rPr lang="en-IN" sz="3200" dirty="0" err="1" smtClean="0"/>
              <a:t>emp</a:t>
            </a:r>
            <a:r>
              <a:rPr lang="en-IN" sz="3200" dirty="0" smtClean="0"/>
              <a:t> file</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val="863172354"/>
              </p:ext>
            </p:extLst>
          </p:nvPr>
        </p:nvGraphicFramePr>
        <p:xfrm>
          <a:off x="762000" y="1981200"/>
          <a:ext cx="1752600" cy="1112520"/>
        </p:xfrm>
        <a:graphic>
          <a:graphicData uri="http://schemas.openxmlformats.org/drawingml/2006/table">
            <a:tbl>
              <a:tblPr firstRow="1" bandRow="1">
                <a:tableStyleId>{5C22544A-7EE6-4342-B048-85BDC9FD1C3A}</a:tableStyleId>
              </a:tblPr>
              <a:tblGrid>
                <a:gridCol w="876300"/>
                <a:gridCol w="876300"/>
              </a:tblGrid>
              <a:tr h="370840">
                <a:tc gridSpan="2">
                  <a:txBody>
                    <a:bodyPr/>
                    <a:lstStyle/>
                    <a:p>
                      <a:r>
                        <a:rPr lang="en-US" dirty="0" smtClean="0"/>
                        <a:t>Bucket 0</a:t>
                      </a:r>
                      <a:endParaRPr lang="en-US" dirty="0"/>
                    </a:p>
                  </a:txBody>
                  <a:tcPr/>
                </a:tc>
                <a:tc hMerge="1">
                  <a:txBody>
                    <a:bodyPr/>
                    <a:lstStyle/>
                    <a:p>
                      <a:endParaRPr lang="en-US" dirty="0"/>
                    </a:p>
                  </a:txBody>
                  <a:tcPr/>
                </a:tc>
              </a:tr>
              <a:tr h="370840">
                <a:tc>
                  <a:txBody>
                    <a:bodyPr/>
                    <a:lstStyle/>
                    <a:p>
                      <a:r>
                        <a:rPr lang="en-US" dirty="0" smtClean="0"/>
                        <a:t>21</a:t>
                      </a:r>
                      <a:endParaRPr lang="en-US" dirty="0"/>
                    </a:p>
                  </a:txBody>
                  <a:tcPr/>
                </a:tc>
                <a:tc>
                  <a:txBody>
                    <a:bodyPr/>
                    <a:lstStyle/>
                    <a:p>
                      <a:endParaRPr lang="en-US" dirty="0"/>
                    </a:p>
                  </a:txBody>
                  <a:tcPr/>
                </a:tc>
              </a:tr>
              <a:tr h="370840">
                <a:tc>
                  <a:txBody>
                    <a:bodyPr/>
                    <a:lstStyle/>
                    <a:p>
                      <a:r>
                        <a:rPr lang="en-US" dirty="0" smtClean="0"/>
                        <a:t>57</a:t>
                      </a:r>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1505820"/>
              </p:ext>
            </p:extLst>
          </p:nvPr>
        </p:nvGraphicFramePr>
        <p:xfrm>
          <a:off x="838200" y="3657600"/>
          <a:ext cx="1676400" cy="1112520"/>
        </p:xfrm>
        <a:graphic>
          <a:graphicData uri="http://schemas.openxmlformats.org/drawingml/2006/table">
            <a:tbl>
              <a:tblPr firstRow="1" bandRow="1">
                <a:tableStyleId>{5C22544A-7EE6-4342-B048-85BDC9FD1C3A}</a:tableStyleId>
              </a:tblPr>
              <a:tblGrid>
                <a:gridCol w="838200"/>
                <a:gridCol w="838200"/>
              </a:tblGrid>
              <a:tr h="370840">
                <a:tc gridSpan="2">
                  <a:txBody>
                    <a:bodyPr/>
                    <a:lstStyle/>
                    <a:p>
                      <a:r>
                        <a:rPr lang="en-US" dirty="0" smtClean="0"/>
                        <a:t>Bucket 1</a:t>
                      </a:r>
                      <a:endParaRPr lang="en-US" dirty="0"/>
                    </a:p>
                  </a:txBody>
                  <a:tcPr/>
                </a:tc>
                <a:tc hMerge="1">
                  <a:txBody>
                    <a:bodyPr/>
                    <a:lstStyle/>
                    <a:p>
                      <a:endParaRPr lang="en-US" dirty="0"/>
                    </a:p>
                  </a:txBody>
                  <a:tcPr/>
                </a:tc>
              </a:tr>
              <a:tr h="370840">
                <a:tc>
                  <a:txBody>
                    <a:bodyPr/>
                    <a:lstStyle/>
                    <a:p>
                      <a:r>
                        <a:rPr lang="en-US" dirty="0" smtClean="0"/>
                        <a:t>22</a:t>
                      </a:r>
                      <a:endParaRPr lang="en-US" dirty="0"/>
                    </a:p>
                  </a:txBody>
                  <a:tcPr/>
                </a:tc>
                <a:tc>
                  <a:txBody>
                    <a:bodyPr/>
                    <a:lstStyle/>
                    <a:p>
                      <a:endParaRPr lang="en-US" dirty="0"/>
                    </a:p>
                  </a:txBody>
                  <a:tcPr/>
                </a:tc>
              </a:tr>
              <a:tr h="370840">
                <a:tc>
                  <a:txBody>
                    <a:bodyPr/>
                    <a:lstStyle/>
                    <a:p>
                      <a:r>
                        <a:rPr lang="en-US" dirty="0" smtClean="0"/>
                        <a:t>37</a:t>
                      </a:r>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191900"/>
              </p:ext>
            </p:extLst>
          </p:nvPr>
        </p:nvGraphicFramePr>
        <p:xfrm>
          <a:off x="762000" y="5334000"/>
          <a:ext cx="1752600" cy="1112520"/>
        </p:xfrm>
        <a:graphic>
          <a:graphicData uri="http://schemas.openxmlformats.org/drawingml/2006/table">
            <a:tbl>
              <a:tblPr firstRow="1" bandRow="1">
                <a:tableStyleId>{5C22544A-7EE6-4342-B048-85BDC9FD1C3A}</a:tableStyleId>
              </a:tblPr>
              <a:tblGrid>
                <a:gridCol w="876300"/>
                <a:gridCol w="876300"/>
              </a:tblGrid>
              <a:tr h="370840">
                <a:tc gridSpan="2">
                  <a:txBody>
                    <a:bodyPr/>
                    <a:lstStyle/>
                    <a:p>
                      <a:r>
                        <a:rPr lang="en-US" dirty="0" smtClean="0"/>
                        <a:t>Bucket 2</a:t>
                      </a:r>
                      <a:endParaRPr lang="en-US" dirty="0"/>
                    </a:p>
                  </a:txBody>
                  <a:tcPr/>
                </a:tc>
                <a:tc hMerge="1">
                  <a:txBody>
                    <a:bodyPr/>
                    <a:lstStyle/>
                    <a:p>
                      <a:endParaRPr lang="en-US" dirty="0"/>
                    </a:p>
                  </a:txBody>
                  <a:tcPr/>
                </a:tc>
              </a:tr>
              <a:tr h="370840">
                <a:tc>
                  <a:txBody>
                    <a:bodyPr/>
                    <a:lstStyle/>
                    <a:p>
                      <a:r>
                        <a:rPr lang="en-US" dirty="0" smtClean="0"/>
                        <a:t>11</a:t>
                      </a:r>
                      <a:endParaRPr lang="en-US" dirty="0"/>
                    </a:p>
                  </a:txBody>
                  <a:tcPr/>
                </a:tc>
                <a:tc>
                  <a:txBody>
                    <a:bodyPr/>
                    <a:lstStyle/>
                    <a:p>
                      <a:endParaRPr lang="en-US" dirty="0"/>
                    </a:p>
                  </a:txBody>
                  <a:tcPr/>
                </a:tc>
              </a:tr>
              <a:tr h="370840">
                <a:tc>
                  <a:txBody>
                    <a:bodyPr/>
                    <a:lstStyle/>
                    <a:p>
                      <a:r>
                        <a:rPr lang="en-US" dirty="0" smtClean="0"/>
                        <a:t>32</a:t>
                      </a:r>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81153051"/>
              </p:ext>
            </p:extLst>
          </p:nvPr>
        </p:nvGraphicFramePr>
        <p:xfrm>
          <a:off x="2909455" y="3749040"/>
          <a:ext cx="1600200" cy="1112520"/>
        </p:xfrm>
        <a:graphic>
          <a:graphicData uri="http://schemas.openxmlformats.org/drawingml/2006/table">
            <a:tbl>
              <a:tblPr firstRow="1" bandRow="1">
                <a:tableStyleId>{5C22544A-7EE6-4342-B048-85BDC9FD1C3A}</a:tableStyleId>
              </a:tblPr>
              <a:tblGrid>
                <a:gridCol w="800100"/>
                <a:gridCol w="800100"/>
              </a:tblGrid>
              <a:tr h="370840">
                <a:tc gridSpan="2">
                  <a:txBody>
                    <a:bodyPr/>
                    <a:lstStyle/>
                    <a:p>
                      <a:r>
                        <a:rPr lang="en-US" dirty="0" smtClean="0"/>
                        <a:t>Bucket 1</a:t>
                      </a:r>
                      <a:endParaRPr lang="en-US" dirty="0"/>
                    </a:p>
                  </a:txBody>
                  <a:tcPr/>
                </a:tc>
                <a:tc hMerge="1">
                  <a:txBody>
                    <a:bodyPr/>
                    <a:lstStyle/>
                    <a:p>
                      <a:endParaRPr lang="en-US" dirty="0"/>
                    </a:p>
                  </a:txBody>
                  <a:tcPr/>
                </a:tc>
              </a:tr>
              <a:tr h="370840">
                <a:tc>
                  <a:txBody>
                    <a:bodyPr/>
                    <a:lstStyle/>
                    <a:p>
                      <a:r>
                        <a:rPr lang="en-US" dirty="0" smtClean="0"/>
                        <a:t>43</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8" name="Right Arrow 7"/>
          <p:cNvSpPr/>
          <p:nvPr/>
        </p:nvSpPr>
        <p:spPr>
          <a:xfrm>
            <a:off x="2514600" y="43053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8"/>
          <p:cNvGraphicFramePr>
            <a:graphicFrameLocks noGrp="1"/>
          </p:cNvGraphicFramePr>
          <p:nvPr>
            <p:extLst>
              <p:ext uri="{D42A27DB-BD31-4B8C-83A1-F6EECF244321}">
                <p14:modId xmlns:p14="http://schemas.microsoft.com/office/powerpoint/2010/main" val="2777593563"/>
              </p:ext>
            </p:extLst>
          </p:nvPr>
        </p:nvGraphicFramePr>
        <p:xfrm>
          <a:off x="5486400" y="1643380"/>
          <a:ext cx="2667001" cy="2966720"/>
        </p:xfrm>
        <a:graphic>
          <a:graphicData uri="http://schemas.openxmlformats.org/drawingml/2006/table">
            <a:tbl>
              <a:tblPr firstRow="1" bandRow="1">
                <a:tableStyleId>{5C22544A-7EE6-4342-B048-85BDC9FD1C3A}</a:tableStyleId>
              </a:tblPr>
              <a:tblGrid>
                <a:gridCol w="1219200"/>
                <a:gridCol w="1447801"/>
              </a:tblGrid>
              <a:tr h="370840">
                <a:tc>
                  <a:txBody>
                    <a:bodyPr/>
                    <a:lstStyle/>
                    <a:p>
                      <a:r>
                        <a:rPr lang="en-US" dirty="0" err="1" smtClean="0"/>
                        <a:t>Emp_id</a:t>
                      </a:r>
                      <a:endParaRPr lang="en-US" dirty="0"/>
                    </a:p>
                  </a:txBody>
                  <a:tcPr/>
                </a:tc>
                <a:tc>
                  <a:txBody>
                    <a:bodyPr/>
                    <a:lstStyle/>
                    <a:p>
                      <a:r>
                        <a:rPr lang="en-US" dirty="0" err="1" smtClean="0"/>
                        <a:t>Emp</a:t>
                      </a:r>
                      <a:r>
                        <a:rPr lang="en-US" dirty="0" smtClean="0"/>
                        <a:t> _name</a:t>
                      </a:r>
                      <a:endParaRPr lang="en-US" dirty="0"/>
                    </a:p>
                  </a:txBody>
                  <a:tcPr/>
                </a:tc>
              </a:tr>
              <a:tr h="370840">
                <a:tc>
                  <a:txBody>
                    <a:bodyPr/>
                    <a:lstStyle/>
                    <a:p>
                      <a:r>
                        <a:rPr lang="en-US" dirty="0" smtClean="0"/>
                        <a:t>21</a:t>
                      </a:r>
                      <a:endParaRPr lang="en-US" dirty="0"/>
                    </a:p>
                  </a:txBody>
                  <a:tcPr/>
                </a:tc>
                <a:tc>
                  <a:txBody>
                    <a:bodyPr/>
                    <a:lstStyle/>
                    <a:p>
                      <a:r>
                        <a:rPr lang="en-US" dirty="0" smtClean="0"/>
                        <a:t>Smith</a:t>
                      </a:r>
                      <a:endParaRPr lang="en-US" dirty="0"/>
                    </a:p>
                  </a:txBody>
                  <a:tcPr/>
                </a:tc>
              </a:tr>
              <a:tr h="370840">
                <a:tc>
                  <a:txBody>
                    <a:bodyPr/>
                    <a:lstStyle/>
                    <a:p>
                      <a:r>
                        <a:rPr lang="en-US" dirty="0" smtClean="0"/>
                        <a:t>37</a:t>
                      </a:r>
                      <a:endParaRPr lang="en-US" dirty="0"/>
                    </a:p>
                  </a:txBody>
                  <a:tcPr/>
                </a:tc>
                <a:tc>
                  <a:txBody>
                    <a:bodyPr/>
                    <a:lstStyle/>
                    <a:p>
                      <a:r>
                        <a:rPr lang="en-US" dirty="0" smtClean="0"/>
                        <a:t>Ron</a:t>
                      </a:r>
                      <a:endParaRPr lang="en-US" dirty="0"/>
                    </a:p>
                  </a:txBody>
                  <a:tcPr/>
                </a:tc>
              </a:tr>
              <a:tr h="370840">
                <a:tc>
                  <a:txBody>
                    <a:bodyPr/>
                    <a:lstStyle/>
                    <a:p>
                      <a:r>
                        <a:rPr lang="en-US" dirty="0" smtClean="0"/>
                        <a:t>57</a:t>
                      </a:r>
                      <a:endParaRPr lang="en-US" dirty="0"/>
                    </a:p>
                  </a:txBody>
                  <a:tcPr/>
                </a:tc>
                <a:tc>
                  <a:txBody>
                    <a:bodyPr/>
                    <a:lstStyle/>
                    <a:p>
                      <a:r>
                        <a:rPr lang="en-US" dirty="0" err="1" smtClean="0"/>
                        <a:t>Saira</a:t>
                      </a:r>
                      <a:endParaRPr lang="en-US" dirty="0"/>
                    </a:p>
                  </a:txBody>
                  <a:tcPr/>
                </a:tc>
              </a:tr>
              <a:tr h="370840">
                <a:tc>
                  <a:txBody>
                    <a:bodyPr/>
                    <a:lstStyle/>
                    <a:p>
                      <a:r>
                        <a:rPr lang="en-US" dirty="0" smtClean="0"/>
                        <a:t>11</a:t>
                      </a:r>
                      <a:endParaRPr lang="en-US" dirty="0"/>
                    </a:p>
                  </a:txBody>
                  <a:tcPr/>
                </a:tc>
                <a:tc>
                  <a:txBody>
                    <a:bodyPr/>
                    <a:lstStyle/>
                    <a:p>
                      <a:r>
                        <a:rPr lang="en-US" dirty="0" err="1" smtClean="0"/>
                        <a:t>Samir</a:t>
                      </a:r>
                      <a:endParaRPr lang="en-US" dirty="0"/>
                    </a:p>
                  </a:txBody>
                  <a:tcPr/>
                </a:tc>
              </a:tr>
              <a:tr h="370840">
                <a:tc>
                  <a:txBody>
                    <a:bodyPr/>
                    <a:lstStyle/>
                    <a:p>
                      <a:r>
                        <a:rPr lang="en-US" dirty="0" smtClean="0"/>
                        <a:t>22</a:t>
                      </a:r>
                      <a:endParaRPr lang="en-US" dirty="0"/>
                    </a:p>
                  </a:txBody>
                  <a:tcPr/>
                </a:tc>
                <a:tc>
                  <a:txBody>
                    <a:bodyPr/>
                    <a:lstStyle/>
                    <a:p>
                      <a:r>
                        <a:rPr lang="en-US" dirty="0" err="1" smtClean="0"/>
                        <a:t>Mittal</a:t>
                      </a:r>
                      <a:endParaRPr lang="en-US" dirty="0"/>
                    </a:p>
                  </a:txBody>
                  <a:tcPr/>
                </a:tc>
              </a:tr>
              <a:tr h="370840">
                <a:tc>
                  <a:txBody>
                    <a:bodyPr/>
                    <a:lstStyle/>
                    <a:p>
                      <a:r>
                        <a:rPr lang="en-US" dirty="0" smtClean="0"/>
                        <a:t>43</a:t>
                      </a:r>
                      <a:endParaRPr lang="en-US" dirty="0"/>
                    </a:p>
                  </a:txBody>
                  <a:tcPr/>
                </a:tc>
                <a:tc>
                  <a:txBody>
                    <a:bodyPr/>
                    <a:lstStyle/>
                    <a:p>
                      <a:r>
                        <a:rPr lang="en-US" dirty="0" err="1" smtClean="0"/>
                        <a:t>Janvi</a:t>
                      </a:r>
                      <a:endParaRPr lang="en-US" dirty="0"/>
                    </a:p>
                  </a:txBody>
                  <a:tcPr/>
                </a:tc>
              </a:tr>
              <a:tr h="370840">
                <a:tc>
                  <a:txBody>
                    <a:bodyPr/>
                    <a:lstStyle/>
                    <a:p>
                      <a:r>
                        <a:rPr lang="en-US" dirty="0" smtClean="0"/>
                        <a:t>32</a:t>
                      </a:r>
                      <a:endParaRPr lang="en-US" dirty="0"/>
                    </a:p>
                  </a:txBody>
                  <a:tcPr/>
                </a:tc>
                <a:tc>
                  <a:txBody>
                    <a:bodyPr/>
                    <a:lstStyle/>
                    <a:p>
                      <a:r>
                        <a:rPr lang="en-US" dirty="0" err="1" smtClean="0"/>
                        <a:t>Delnaz</a:t>
                      </a:r>
                      <a:endParaRPr lang="en-US" dirty="0"/>
                    </a:p>
                  </a:txBody>
                  <a:tcPr/>
                </a:tc>
              </a:tr>
            </a:tbl>
          </a:graphicData>
        </a:graphic>
      </p:graphicFrame>
      <p:cxnSp>
        <p:nvCxnSpPr>
          <p:cNvPr id="11" name="Straight Arrow Connector 10"/>
          <p:cNvCxnSpPr/>
          <p:nvPr/>
        </p:nvCxnSpPr>
        <p:spPr>
          <a:xfrm flipV="1">
            <a:off x="2209800" y="2286000"/>
            <a:ext cx="3429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79073" y="2895600"/>
            <a:ext cx="34359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279073" y="3733800"/>
            <a:ext cx="3435927"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244436" y="2590800"/>
            <a:ext cx="3470564" cy="201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209800" y="3352800"/>
            <a:ext cx="35052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209800" y="4381500"/>
            <a:ext cx="3505200" cy="1943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191000" y="3962400"/>
            <a:ext cx="1447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3412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Hashing</a:t>
            </a:r>
            <a:endParaRPr lang="en-US" dirty="0"/>
          </a:p>
        </p:txBody>
      </p:sp>
      <p:sp>
        <p:nvSpPr>
          <p:cNvPr id="3" name="Content Placeholder 2"/>
          <p:cNvSpPr>
            <a:spLocks noGrp="1"/>
          </p:cNvSpPr>
          <p:nvPr>
            <p:ph idx="1"/>
          </p:nvPr>
        </p:nvSpPr>
        <p:spPr/>
        <p:txBody>
          <a:bodyPr>
            <a:normAutofit/>
          </a:bodyPr>
          <a:lstStyle/>
          <a:p>
            <a:r>
              <a:rPr lang="en-US" sz="2000" dirty="0" smtClean="0"/>
              <a:t>Database grow over large time. so it’s a big problem to set number of buckets.</a:t>
            </a:r>
          </a:p>
          <a:p>
            <a:r>
              <a:rPr lang="en-US" sz="2000" dirty="0" smtClean="0"/>
              <a:t>If we are choosing hashing for such a database we are having below 3 options.</a:t>
            </a:r>
          </a:p>
          <a:p>
            <a:pPr lvl="1"/>
            <a:r>
              <a:rPr lang="en-US" sz="1800" dirty="0" smtClean="0"/>
              <a:t>Choose hash function based on current file size where performance degrade as file grows.</a:t>
            </a:r>
          </a:p>
          <a:p>
            <a:pPr lvl="1"/>
            <a:r>
              <a:rPr lang="en-US" sz="1800" dirty="0" smtClean="0"/>
              <a:t>Choose a hash function based on anticipated file size where a significant amount of space may be wasted.</a:t>
            </a:r>
          </a:p>
          <a:p>
            <a:pPr lvl="1"/>
            <a:r>
              <a:rPr lang="en-US" sz="1800" dirty="0" smtClean="0"/>
              <a:t>Periodically reorganize the hash structure in response to file growth.</a:t>
            </a:r>
          </a:p>
          <a:p>
            <a:r>
              <a:rPr lang="en-US" sz="2000" dirty="0" smtClean="0"/>
              <a:t>Several dynamic hashing technique allow the hash function to be modified dynamically to accommodate the growth or shrinkage of database.</a:t>
            </a:r>
          </a:p>
          <a:p>
            <a:r>
              <a:rPr lang="en-US" sz="2000" dirty="0" smtClean="0"/>
              <a:t>One of the technique is </a:t>
            </a:r>
            <a:r>
              <a:rPr lang="en-US" sz="2000" b="1" dirty="0" smtClean="0"/>
              <a:t>Extendable hashing.</a:t>
            </a:r>
          </a:p>
          <a:p>
            <a:endParaRPr lang="en-US" sz="2000" dirty="0"/>
          </a:p>
        </p:txBody>
      </p:sp>
    </p:spTree>
    <p:extLst>
      <p:ext uri="{BB962C8B-B14F-4D97-AF65-F5344CB8AC3E}">
        <p14:creationId xmlns:p14="http://schemas.microsoft.com/office/powerpoint/2010/main" val="25620689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Extendable hashing copes with changes in database size by splitting and coalescing buckets as database grows.</a:t>
            </a:r>
          </a:p>
          <a:p>
            <a:endParaRPr lang="en-US" sz="2000" dirty="0" smtClean="0"/>
          </a:p>
          <a:p>
            <a:r>
              <a:rPr lang="en-US" sz="2000" dirty="0" smtClean="0"/>
              <a:t>Choose a hash function h with desirable properties like uniformity and randomness.</a:t>
            </a:r>
          </a:p>
          <a:p>
            <a:endParaRPr lang="en-US" sz="2000" dirty="0" smtClean="0"/>
          </a:p>
          <a:p>
            <a:r>
              <a:rPr lang="en-US" sz="2000" dirty="0" smtClean="0"/>
              <a:t>This hash function generates values over a relatively large range- namely x bit binary integer. Typical value for x is 32.</a:t>
            </a:r>
          </a:p>
          <a:p>
            <a:endParaRPr lang="en-US" sz="2000" dirty="0" smtClean="0"/>
          </a:p>
          <a:p>
            <a:r>
              <a:rPr lang="en-US" sz="2000" dirty="0" smtClean="0"/>
              <a:t>Don’t create bucket for each  hash value. Because to create  2^x  bucket is unreasonable.</a:t>
            </a:r>
          </a:p>
          <a:p>
            <a:endParaRPr lang="en-US" sz="2000" dirty="0" smtClean="0"/>
          </a:p>
          <a:p>
            <a:r>
              <a:rPr lang="en-US" sz="2000" dirty="0" smtClean="0"/>
              <a:t>Create bucket on demand.</a:t>
            </a:r>
            <a:endParaRPr lang="en-US" sz="2000" dirty="0"/>
          </a:p>
        </p:txBody>
      </p:sp>
    </p:spTree>
    <p:extLst>
      <p:ext uri="{BB962C8B-B14F-4D97-AF65-F5344CB8AC3E}">
        <p14:creationId xmlns:p14="http://schemas.microsoft.com/office/powerpoint/2010/main" val="1446199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US" sz="2000" dirty="0" smtClean="0"/>
              <a:t>From above two techniques which one to choose?</a:t>
            </a:r>
          </a:p>
          <a:p>
            <a:r>
              <a:rPr lang="en-US" sz="2000" dirty="0" smtClean="0"/>
              <a:t>Each techniques have evaluated on the basis of below factors.</a:t>
            </a:r>
          </a:p>
          <a:p>
            <a:pPr lvl="1"/>
            <a:r>
              <a:rPr lang="en-US" sz="2000" dirty="0" smtClean="0">
                <a:solidFill>
                  <a:schemeClr val="tx1"/>
                </a:solidFill>
              </a:rPr>
              <a:t>Access type</a:t>
            </a:r>
          </a:p>
          <a:p>
            <a:pPr lvl="1"/>
            <a:r>
              <a:rPr lang="en-US" sz="2000" dirty="0" smtClean="0">
                <a:solidFill>
                  <a:schemeClr val="tx1"/>
                </a:solidFill>
              </a:rPr>
              <a:t>Access time</a:t>
            </a:r>
          </a:p>
          <a:p>
            <a:pPr lvl="1"/>
            <a:r>
              <a:rPr lang="en-US" sz="2000" dirty="0" smtClean="0">
                <a:solidFill>
                  <a:schemeClr val="tx1"/>
                </a:solidFill>
              </a:rPr>
              <a:t>Insertion time</a:t>
            </a:r>
          </a:p>
          <a:p>
            <a:pPr lvl="1"/>
            <a:r>
              <a:rPr lang="en-US" sz="2000" dirty="0" smtClean="0">
                <a:solidFill>
                  <a:schemeClr val="tx1"/>
                </a:solidFill>
              </a:rPr>
              <a:t>Deletion time</a:t>
            </a:r>
          </a:p>
          <a:p>
            <a:pPr lvl="1"/>
            <a:r>
              <a:rPr lang="en-US" sz="2000" dirty="0" smtClean="0">
                <a:solidFill>
                  <a:schemeClr val="tx1"/>
                </a:solidFill>
              </a:rPr>
              <a:t>Space overhead</a:t>
            </a:r>
            <a:endParaRPr lang="en-US" sz="2000" dirty="0">
              <a:solidFill>
                <a:schemeClr val="tx1"/>
              </a:solidFill>
            </a:endParaRPr>
          </a:p>
        </p:txBody>
      </p:sp>
    </p:spTree>
    <p:extLst>
      <p:ext uri="{BB962C8B-B14F-4D97-AF65-F5344CB8AC3E}">
        <p14:creationId xmlns:p14="http://schemas.microsoft.com/office/powerpoint/2010/main" val="30256041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We do not use entire x bit of hash value initially. At any point we use I bits where 0&lt;=</a:t>
            </a:r>
            <a:r>
              <a:rPr lang="en-US" sz="2000" dirty="0" err="1" smtClean="0"/>
              <a:t>i</a:t>
            </a:r>
            <a:r>
              <a:rPr lang="en-US" sz="2000" dirty="0" smtClean="0"/>
              <a:t>&lt;=x</a:t>
            </a:r>
          </a:p>
          <a:p>
            <a:endParaRPr lang="en-US" sz="2000" dirty="0" smtClean="0"/>
          </a:p>
          <a:p>
            <a:r>
              <a:rPr lang="en-US" sz="2000" dirty="0" smtClean="0"/>
              <a:t>This I bits are used as an offset into an additional </a:t>
            </a:r>
            <a:r>
              <a:rPr lang="en-US" sz="2000" b="1" dirty="0" smtClean="0"/>
              <a:t>table of bucket addresses.</a:t>
            </a:r>
          </a:p>
          <a:p>
            <a:endParaRPr lang="en-US" sz="2000" dirty="0" smtClean="0"/>
          </a:p>
          <a:p>
            <a:r>
              <a:rPr lang="en-US" sz="2000" dirty="0" smtClean="0"/>
              <a:t>The value of I grow and shrinks with the size of database.</a:t>
            </a:r>
          </a:p>
          <a:p>
            <a:endParaRPr lang="en-US" sz="2000" dirty="0" smtClean="0"/>
          </a:p>
          <a:p>
            <a:endParaRPr lang="en-US" sz="2000" dirty="0"/>
          </a:p>
        </p:txBody>
      </p:sp>
    </p:spTree>
    <p:extLst>
      <p:ext uri="{BB962C8B-B14F-4D97-AF65-F5344CB8AC3E}">
        <p14:creationId xmlns:p14="http://schemas.microsoft.com/office/powerpoint/2010/main" val="24771045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609600" y="2057400"/>
          <a:ext cx="1143000" cy="1483360"/>
        </p:xfrm>
        <a:graphic>
          <a:graphicData uri="http://schemas.openxmlformats.org/drawingml/2006/table">
            <a:tbl>
              <a:tblPr firstRow="1" bandRow="1">
                <a:tableStyleId>{BC89EF96-8CEA-46FF-86C4-4CE0E7609802}</a:tableStyleId>
              </a:tblPr>
              <a:tblGrid>
                <a:gridCol w="1143000"/>
              </a:tblGrid>
              <a:tr h="370840">
                <a:tc>
                  <a:txBody>
                    <a:bodyPr/>
                    <a:lstStyle/>
                    <a:p>
                      <a:endParaRPr lang="en-US" dirty="0"/>
                    </a:p>
                  </a:txBody>
                  <a:tcPr>
                    <a:solidFill>
                      <a:schemeClr val="bg2"/>
                    </a:solidFill>
                  </a:tcPr>
                </a:tc>
              </a:tr>
              <a:tr h="370840">
                <a:tc>
                  <a:txBody>
                    <a:bodyPr/>
                    <a:lstStyle/>
                    <a:p>
                      <a:endParaRPr lang="en-US" dirty="0"/>
                    </a:p>
                  </a:txBody>
                  <a:tcPr>
                    <a:solidFill>
                      <a:schemeClr val="bg2"/>
                    </a:solidFill>
                  </a:tcPr>
                </a:tc>
              </a:tr>
              <a:tr h="370840">
                <a:tc>
                  <a:txBody>
                    <a:bodyPr/>
                    <a:lstStyle/>
                    <a:p>
                      <a:endParaRPr lang="en-US" dirty="0"/>
                    </a:p>
                  </a:txBody>
                  <a:tcPr>
                    <a:solidFill>
                      <a:schemeClr val="bg2"/>
                    </a:solidFill>
                  </a:tcPr>
                </a:tc>
              </a:tr>
              <a:tr h="370840">
                <a:tc>
                  <a:txBody>
                    <a:bodyPr/>
                    <a:lstStyle/>
                    <a:p>
                      <a:endParaRPr lang="en-US" dirty="0"/>
                    </a:p>
                  </a:txBody>
                  <a:tcPr>
                    <a:solidFill>
                      <a:schemeClr val="bg2"/>
                    </a:solidFill>
                  </a:tcPr>
                </a:tc>
              </a:tr>
            </a:tbl>
          </a:graphicData>
        </a:graphic>
      </p:graphicFrame>
      <p:sp>
        <p:nvSpPr>
          <p:cNvPr id="5" name="Rectangle 4"/>
          <p:cNvSpPr/>
          <p:nvPr/>
        </p:nvSpPr>
        <p:spPr>
          <a:xfrm>
            <a:off x="685800" y="1600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a:t>
            </a:r>
            <a:endParaRPr lang="en-US" dirty="0"/>
          </a:p>
        </p:txBody>
      </p:sp>
      <p:sp>
        <p:nvSpPr>
          <p:cNvPr id="6" name="TextBox 5"/>
          <p:cNvSpPr txBox="1"/>
          <p:nvPr/>
        </p:nvSpPr>
        <p:spPr>
          <a:xfrm>
            <a:off x="533400" y="3962400"/>
            <a:ext cx="2819400" cy="369332"/>
          </a:xfrm>
          <a:prstGeom prst="rect">
            <a:avLst/>
          </a:prstGeom>
          <a:noFill/>
        </p:spPr>
        <p:txBody>
          <a:bodyPr wrap="square" rtlCol="0">
            <a:spAutoFit/>
          </a:bodyPr>
          <a:lstStyle/>
          <a:p>
            <a:r>
              <a:rPr lang="en-US" dirty="0" smtClean="0"/>
              <a:t>Bucket Address Table</a:t>
            </a:r>
            <a:endParaRPr lang="en-US" dirty="0"/>
          </a:p>
        </p:txBody>
      </p:sp>
      <p:sp>
        <p:nvSpPr>
          <p:cNvPr id="7" name="TextBox 6"/>
          <p:cNvSpPr txBox="1"/>
          <p:nvPr/>
        </p:nvSpPr>
        <p:spPr>
          <a:xfrm>
            <a:off x="2209800" y="1524000"/>
            <a:ext cx="5943600" cy="646331"/>
          </a:xfrm>
          <a:prstGeom prst="rect">
            <a:avLst/>
          </a:prstGeom>
          <a:noFill/>
        </p:spPr>
        <p:txBody>
          <a:bodyPr wrap="square" rtlCol="0">
            <a:spAutoFit/>
          </a:bodyPr>
          <a:lstStyle/>
          <a:p>
            <a:r>
              <a:rPr lang="en-US" dirty="0" smtClean="0"/>
              <a:t>I bits of the hash value h(k) are required to determine the correct bucket for k</a:t>
            </a:r>
            <a:endParaRPr lang="en-US" dirty="0"/>
          </a:p>
        </p:txBody>
      </p:sp>
      <p:sp>
        <p:nvSpPr>
          <p:cNvPr id="8" name="Left Arrow 7"/>
          <p:cNvSpPr/>
          <p:nvPr/>
        </p:nvSpPr>
        <p:spPr>
          <a:xfrm>
            <a:off x="1295400" y="1676400"/>
            <a:ext cx="914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611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1066800" y="2286000"/>
          <a:ext cx="6096000" cy="33375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err="1" smtClean="0"/>
                        <a:t>Eid</a:t>
                      </a:r>
                      <a:endParaRPr lang="en-US" dirty="0"/>
                    </a:p>
                  </a:txBody>
                  <a:tcPr/>
                </a:tc>
                <a:tc>
                  <a:txBody>
                    <a:bodyPr/>
                    <a:lstStyle/>
                    <a:p>
                      <a:r>
                        <a:rPr lang="en-US" dirty="0" smtClean="0"/>
                        <a:t>Name</a:t>
                      </a:r>
                      <a:endParaRPr lang="en-US" dirty="0"/>
                    </a:p>
                  </a:txBody>
                  <a:tcPr/>
                </a:tc>
                <a:tc>
                  <a:txBody>
                    <a:bodyPr/>
                    <a:lstStyle/>
                    <a:p>
                      <a:r>
                        <a:rPr lang="en-US" dirty="0" err="1" smtClean="0"/>
                        <a:t>Dept_name</a:t>
                      </a:r>
                      <a:endParaRPr lang="en-US" dirty="0"/>
                    </a:p>
                  </a:txBody>
                  <a:tcPr/>
                </a:tc>
                <a:tc>
                  <a:txBody>
                    <a:bodyPr/>
                    <a:lstStyle/>
                    <a:p>
                      <a:r>
                        <a:rPr lang="en-US" dirty="0" smtClean="0"/>
                        <a:t>salary</a:t>
                      </a:r>
                      <a:endParaRPr lang="en-US" dirty="0"/>
                    </a:p>
                  </a:txBody>
                  <a:tcPr/>
                </a:tc>
              </a:tr>
              <a:tr h="370840">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70840">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r h="370840">
                <a:tc>
                  <a:txBody>
                    <a:bodyPr/>
                    <a:lstStyle/>
                    <a:p>
                      <a:r>
                        <a:rPr lang="en-US" dirty="0" smtClean="0"/>
                        <a:t>15151</a:t>
                      </a:r>
                      <a:endParaRPr lang="en-US" dirty="0"/>
                    </a:p>
                  </a:txBody>
                  <a:tcPr/>
                </a:tc>
                <a:tc>
                  <a:txBody>
                    <a:bodyPr/>
                    <a:lstStyle/>
                    <a:p>
                      <a:r>
                        <a:rPr lang="en-US" dirty="0" err="1" smtClean="0"/>
                        <a:t>Mohit</a:t>
                      </a:r>
                      <a:endParaRPr lang="en-US" dirty="0"/>
                    </a:p>
                  </a:txBody>
                  <a:tcPr/>
                </a:tc>
                <a:tc>
                  <a:txBody>
                    <a:bodyPr/>
                    <a:lstStyle/>
                    <a:p>
                      <a:r>
                        <a:rPr lang="en-US" dirty="0" smtClean="0"/>
                        <a:t>Music</a:t>
                      </a:r>
                      <a:endParaRPr lang="en-US" dirty="0"/>
                    </a:p>
                  </a:txBody>
                  <a:tcPr/>
                </a:tc>
                <a:tc>
                  <a:txBody>
                    <a:bodyPr/>
                    <a:lstStyle/>
                    <a:p>
                      <a:r>
                        <a:rPr lang="en-US" dirty="0" smtClean="0"/>
                        <a:t>4000</a:t>
                      </a:r>
                      <a:endParaRPr lang="en-US" dirty="0"/>
                    </a:p>
                  </a:txBody>
                  <a:tcPr/>
                </a:tc>
              </a:tr>
              <a:tr h="370840">
                <a:tc>
                  <a:txBody>
                    <a:bodyPr/>
                    <a:lstStyle/>
                    <a:p>
                      <a:r>
                        <a:rPr lang="en-US" dirty="0" smtClean="0"/>
                        <a:t>22222</a:t>
                      </a:r>
                      <a:endParaRPr lang="en-US" dirty="0"/>
                    </a:p>
                  </a:txBody>
                  <a:tcPr/>
                </a:tc>
                <a:tc>
                  <a:txBody>
                    <a:bodyPr/>
                    <a:lstStyle/>
                    <a:p>
                      <a:r>
                        <a:rPr lang="en-US" dirty="0" err="1" smtClean="0"/>
                        <a:t>Elin</a:t>
                      </a:r>
                      <a:endParaRPr lang="en-US" dirty="0"/>
                    </a:p>
                  </a:txBody>
                  <a:tcPr/>
                </a:tc>
                <a:tc>
                  <a:txBody>
                    <a:bodyPr/>
                    <a:lstStyle/>
                    <a:p>
                      <a:r>
                        <a:rPr lang="en-US" dirty="0" smtClean="0"/>
                        <a:t>Physics</a:t>
                      </a:r>
                      <a:endParaRPr lang="en-US" dirty="0"/>
                    </a:p>
                  </a:txBody>
                  <a:tcPr/>
                </a:tc>
                <a:tc>
                  <a:txBody>
                    <a:bodyPr/>
                    <a:lstStyle/>
                    <a:p>
                      <a:r>
                        <a:rPr lang="en-US" dirty="0" smtClean="0"/>
                        <a:t>9500</a:t>
                      </a:r>
                      <a:endParaRPr lang="en-US" dirty="0"/>
                    </a:p>
                  </a:txBody>
                  <a:tcPr/>
                </a:tc>
              </a:tr>
              <a:tr h="370840">
                <a:tc>
                  <a:txBody>
                    <a:bodyPr/>
                    <a:lstStyle/>
                    <a:p>
                      <a:r>
                        <a:rPr lang="en-US" dirty="0" smtClean="0"/>
                        <a:t>32343</a:t>
                      </a:r>
                      <a:endParaRPr lang="en-US" dirty="0"/>
                    </a:p>
                  </a:txBody>
                  <a:tcPr/>
                </a:tc>
                <a:tc>
                  <a:txBody>
                    <a:bodyPr/>
                    <a:lstStyle/>
                    <a:p>
                      <a:r>
                        <a:rPr lang="en-US" dirty="0" smtClean="0"/>
                        <a:t>James</a:t>
                      </a:r>
                      <a:endParaRPr lang="en-US" dirty="0"/>
                    </a:p>
                  </a:txBody>
                  <a:tcPr/>
                </a:tc>
                <a:tc>
                  <a:txBody>
                    <a:bodyPr/>
                    <a:lstStyle/>
                    <a:p>
                      <a:r>
                        <a:rPr lang="en-US" dirty="0" smtClean="0"/>
                        <a:t>History</a:t>
                      </a:r>
                      <a:endParaRPr lang="en-US" dirty="0"/>
                    </a:p>
                  </a:txBody>
                  <a:tcPr/>
                </a:tc>
                <a:tc>
                  <a:txBody>
                    <a:bodyPr/>
                    <a:lstStyle/>
                    <a:p>
                      <a:r>
                        <a:rPr lang="en-US" dirty="0" smtClean="0"/>
                        <a:t>6000</a:t>
                      </a:r>
                      <a:endParaRPr lang="en-US" dirty="0"/>
                    </a:p>
                  </a:txBody>
                  <a:tcPr/>
                </a:tc>
              </a:tr>
              <a:tr h="370840">
                <a:tc>
                  <a:txBody>
                    <a:bodyPr/>
                    <a:lstStyle/>
                    <a:p>
                      <a:r>
                        <a:rPr lang="en-US" dirty="0" smtClean="0"/>
                        <a:t>33456</a:t>
                      </a:r>
                      <a:endParaRPr lang="en-US" dirty="0"/>
                    </a:p>
                  </a:txBody>
                  <a:tcPr/>
                </a:tc>
                <a:tc>
                  <a:txBody>
                    <a:bodyPr/>
                    <a:lstStyle/>
                    <a:p>
                      <a:r>
                        <a:rPr lang="en-US" dirty="0" err="1" smtClean="0"/>
                        <a:t>Goldy</a:t>
                      </a:r>
                      <a:endParaRPr lang="en-US" dirty="0"/>
                    </a:p>
                  </a:txBody>
                  <a:tcPr/>
                </a:tc>
                <a:tc>
                  <a:txBody>
                    <a:bodyPr/>
                    <a:lstStyle/>
                    <a:p>
                      <a:r>
                        <a:rPr lang="en-US" dirty="0" smtClean="0"/>
                        <a:t>Physics</a:t>
                      </a:r>
                      <a:endParaRPr lang="en-US" dirty="0"/>
                    </a:p>
                  </a:txBody>
                  <a:tcPr/>
                </a:tc>
                <a:tc>
                  <a:txBody>
                    <a:bodyPr/>
                    <a:lstStyle/>
                    <a:p>
                      <a:r>
                        <a:rPr lang="en-US" dirty="0" smtClean="0"/>
                        <a:t>8700</a:t>
                      </a:r>
                      <a:endParaRPr lang="en-US" dirty="0"/>
                    </a:p>
                  </a:txBody>
                  <a:tcPr/>
                </a:tc>
              </a:tr>
              <a:tr h="370840">
                <a:tc>
                  <a:txBody>
                    <a:bodyPr/>
                    <a:lstStyle/>
                    <a:p>
                      <a:r>
                        <a:rPr lang="en-US" dirty="0" smtClean="0"/>
                        <a:t>45565</a:t>
                      </a:r>
                      <a:endParaRPr lang="en-US" dirty="0"/>
                    </a:p>
                  </a:txBody>
                  <a:tcPr/>
                </a:tc>
                <a:tc>
                  <a:txBody>
                    <a:bodyPr/>
                    <a:lstStyle/>
                    <a:p>
                      <a:r>
                        <a:rPr lang="en-US" dirty="0" err="1" smtClean="0"/>
                        <a:t>Ket</a:t>
                      </a:r>
                      <a:endParaRPr lang="en-US" dirty="0"/>
                    </a:p>
                  </a:txBody>
                  <a:tcPr/>
                </a:tc>
                <a:tc>
                  <a:txBody>
                    <a:bodyPr/>
                    <a:lstStyle/>
                    <a:p>
                      <a:r>
                        <a:rPr lang="en-US" dirty="0" smtClean="0"/>
                        <a:t>CS</a:t>
                      </a:r>
                      <a:endParaRPr lang="en-US" dirty="0"/>
                    </a:p>
                  </a:txBody>
                  <a:tcPr/>
                </a:tc>
                <a:tc>
                  <a:txBody>
                    <a:bodyPr/>
                    <a:lstStyle/>
                    <a:p>
                      <a:r>
                        <a:rPr lang="en-US" dirty="0" smtClean="0"/>
                        <a:t>7500</a:t>
                      </a:r>
                      <a:endParaRPr lang="en-US" dirty="0"/>
                    </a:p>
                  </a:txBody>
                  <a:tcPr/>
                </a:tc>
              </a:tr>
              <a:tr h="370840">
                <a:tc>
                  <a:txBody>
                    <a:bodyPr/>
                    <a:lstStyle/>
                    <a:p>
                      <a:r>
                        <a:rPr lang="en-US" dirty="0" smtClean="0"/>
                        <a:t>83821</a:t>
                      </a:r>
                      <a:endParaRPr lang="en-US" dirty="0"/>
                    </a:p>
                  </a:txBody>
                  <a:tcPr/>
                </a:tc>
                <a:tc>
                  <a:txBody>
                    <a:bodyPr/>
                    <a:lstStyle/>
                    <a:p>
                      <a:r>
                        <a:rPr lang="en-US" dirty="0" err="1" smtClean="0"/>
                        <a:t>Banny</a:t>
                      </a:r>
                      <a:endParaRPr lang="en-US" dirty="0"/>
                    </a:p>
                  </a:txBody>
                  <a:tcPr/>
                </a:tc>
                <a:tc>
                  <a:txBody>
                    <a:bodyPr/>
                    <a:lstStyle/>
                    <a:p>
                      <a:r>
                        <a:rPr lang="en-US" dirty="0" smtClean="0"/>
                        <a:t>CS</a:t>
                      </a:r>
                      <a:endParaRPr lang="en-US" dirty="0"/>
                    </a:p>
                  </a:txBody>
                  <a:tcPr/>
                </a:tc>
                <a:tc>
                  <a:txBody>
                    <a:bodyPr/>
                    <a:lstStyle/>
                    <a:p>
                      <a:r>
                        <a:rPr lang="en-US" dirty="0" smtClean="0"/>
                        <a:t>9200</a:t>
                      </a:r>
                      <a:endParaRPr lang="en-US" dirty="0"/>
                    </a:p>
                  </a:txBody>
                  <a:tcPr/>
                </a:tc>
              </a:tr>
            </a:tbl>
          </a:graphicData>
        </a:graphic>
      </p:graphicFrame>
      <p:sp>
        <p:nvSpPr>
          <p:cNvPr id="6" name="TextBox 5"/>
          <p:cNvSpPr txBox="1"/>
          <p:nvPr/>
        </p:nvSpPr>
        <p:spPr>
          <a:xfrm>
            <a:off x="1066800" y="1752600"/>
            <a:ext cx="3429000" cy="369332"/>
          </a:xfrm>
          <a:prstGeom prst="rect">
            <a:avLst/>
          </a:prstGeom>
          <a:noFill/>
        </p:spPr>
        <p:txBody>
          <a:bodyPr wrap="square" rtlCol="0">
            <a:spAutoFit/>
          </a:bodyPr>
          <a:lstStyle/>
          <a:p>
            <a:r>
              <a:rPr lang="en-US" dirty="0" err="1" smtClean="0"/>
              <a:t>Emp</a:t>
            </a:r>
            <a:r>
              <a:rPr lang="en-US" dirty="0" smtClean="0"/>
              <a:t> file data</a:t>
            </a:r>
            <a:endParaRPr lang="en-US" dirty="0"/>
          </a:p>
        </p:txBody>
      </p:sp>
    </p:spTree>
    <p:extLst>
      <p:ext uri="{BB962C8B-B14F-4D97-AF65-F5344CB8AC3E}">
        <p14:creationId xmlns:p14="http://schemas.microsoft.com/office/powerpoint/2010/main" val="699252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Applying Hash function for </a:t>
            </a:r>
            <a:r>
              <a:rPr lang="en-US" sz="2000" dirty="0" err="1" smtClean="0"/>
              <a:t>dept_name</a:t>
            </a:r>
            <a:endParaRPr lang="en-US" sz="2000" dirty="0" smtClean="0"/>
          </a:p>
          <a:p>
            <a:pPr>
              <a:buNone/>
            </a:pPr>
            <a:endParaRPr lang="en-US" sz="2000" dirty="0" smtClean="0"/>
          </a:p>
          <a:p>
            <a:pPr>
              <a:buNone/>
            </a:pPr>
            <a:r>
              <a:rPr lang="en-US" sz="2000" b="1" dirty="0" err="1" smtClean="0"/>
              <a:t>Dept_name</a:t>
            </a:r>
            <a:r>
              <a:rPr lang="en-US" sz="2000" b="1" dirty="0" smtClean="0"/>
              <a:t>	h(</a:t>
            </a:r>
            <a:r>
              <a:rPr lang="en-US" sz="2000" b="1" dirty="0" err="1" smtClean="0"/>
              <a:t>dept_name</a:t>
            </a:r>
            <a:r>
              <a:rPr lang="en-US" sz="2000" b="1" dirty="0" smtClean="0"/>
              <a:t>)</a:t>
            </a:r>
          </a:p>
          <a:p>
            <a:r>
              <a:rPr lang="en-US" sz="2000" dirty="0" smtClean="0"/>
              <a:t>Biology    	0010</a:t>
            </a:r>
          </a:p>
          <a:p>
            <a:r>
              <a:rPr lang="en-US" sz="2000" dirty="0" smtClean="0"/>
              <a:t>CS		1111</a:t>
            </a:r>
          </a:p>
          <a:p>
            <a:r>
              <a:rPr lang="en-US" sz="2000" dirty="0" smtClean="0"/>
              <a:t>EE		0100</a:t>
            </a:r>
            <a:br>
              <a:rPr lang="en-US" sz="2000" dirty="0" smtClean="0"/>
            </a:br>
            <a:r>
              <a:rPr lang="en-US" sz="2000" dirty="0" smtClean="0"/>
              <a:t>Finance	1010</a:t>
            </a:r>
          </a:p>
          <a:p>
            <a:r>
              <a:rPr lang="en-US" sz="2000" dirty="0" smtClean="0"/>
              <a:t>History	1100</a:t>
            </a:r>
          </a:p>
          <a:p>
            <a:r>
              <a:rPr lang="en-US" sz="2000" dirty="0" smtClean="0"/>
              <a:t>Music	0011</a:t>
            </a:r>
          </a:p>
          <a:p>
            <a:r>
              <a:rPr lang="en-US" sz="2000" dirty="0" smtClean="0"/>
              <a:t>Physics	1001</a:t>
            </a:r>
          </a:p>
          <a:p>
            <a:endParaRPr lang="en-US" sz="2000" dirty="0" smtClean="0"/>
          </a:p>
          <a:p>
            <a:pPr>
              <a:buNone/>
            </a:pPr>
            <a:r>
              <a:rPr lang="en-US" sz="2000" dirty="0" smtClean="0"/>
              <a:t>I have assumed here only 4 bit hash value from book rather than 32bit.</a:t>
            </a:r>
          </a:p>
          <a:p>
            <a:pPr>
              <a:buNone/>
            </a:pPr>
            <a:r>
              <a:rPr lang="en-US" sz="2000" b="1" dirty="0" smtClean="0"/>
              <a:t>Assumed bucket can hold only two records.</a:t>
            </a:r>
          </a:p>
          <a:p>
            <a:pPr>
              <a:buNone/>
            </a:pPr>
            <a:endParaRPr lang="en-US" sz="2000" dirty="0" smtClean="0"/>
          </a:p>
          <a:p>
            <a:endParaRPr lang="en-US" sz="2000" dirty="0"/>
          </a:p>
        </p:txBody>
      </p:sp>
    </p:spTree>
    <p:extLst>
      <p:ext uri="{BB962C8B-B14F-4D97-AF65-F5344CB8AC3E}">
        <p14:creationId xmlns:p14="http://schemas.microsoft.com/office/powerpoint/2010/main" val="9289883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Initially assume file is empty</a:t>
            </a:r>
          </a:p>
          <a:p>
            <a:endParaRPr lang="en-US" dirty="0" smtClean="0"/>
          </a:p>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838200" y="2895600"/>
          <a:ext cx="1371600" cy="370840"/>
        </p:xfrm>
        <a:graphic>
          <a:graphicData uri="http://schemas.openxmlformats.org/drawingml/2006/table">
            <a:tbl>
              <a:tblPr firstRow="1" bandRow="1">
                <a:tableStyleId>{5C22544A-7EE6-4342-B048-85BDC9FD1C3A}</a:tableStyleId>
              </a:tblPr>
              <a:tblGrid>
                <a:gridCol w="1371600"/>
              </a:tblGrid>
              <a:tr h="370840">
                <a:tc>
                  <a:txBody>
                    <a:bodyPr/>
                    <a:lstStyle/>
                    <a:p>
                      <a:endParaRPr lang="en-US" dirty="0"/>
                    </a:p>
                  </a:txBody>
                  <a:tcPr/>
                </a:tc>
              </a:tr>
            </a:tbl>
          </a:graphicData>
        </a:graphic>
      </p:graphicFrame>
      <p:sp>
        <p:nvSpPr>
          <p:cNvPr id="5" name="Rectangle 4"/>
          <p:cNvSpPr/>
          <p:nvPr/>
        </p:nvSpPr>
        <p:spPr>
          <a:xfrm>
            <a:off x="838200" y="2362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3581400" y="2743200"/>
          <a:ext cx="3048000" cy="741680"/>
        </p:xfrm>
        <a:graphic>
          <a:graphicData uri="http://schemas.openxmlformats.org/drawingml/2006/table">
            <a:tbl>
              <a:tblPr firstRow="1" bandRow="1">
                <a:tableStyleId>{5C22544A-7EE6-4342-B048-85BDC9FD1C3A}</a:tableStyleId>
              </a:tblPr>
              <a:tblGrid>
                <a:gridCol w="762000"/>
                <a:gridCol w="762000"/>
                <a:gridCol w="762000"/>
                <a:gridCol w="7620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Rectangle 6"/>
          <p:cNvSpPr/>
          <p:nvPr/>
        </p:nvSpPr>
        <p:spPr>
          <a:xfrm>
            <a:off x="3581400" y="2286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62000" y="3429000"/>
            <a:ext cx="2209800" cy="369332"/>
          </a:xfrm>
          <a:prstGeom prst="rect">
            <a:avLst/>
          </a:prstGeom>
          <a:noFill/>
        </p:spPr>
        <p:txBody>
          <a:bodyPr wrap="square" rtlCol="0">
            <a:spAutoFit/>
          </a:bodyPr>
          <a:lstStyle/>
          <a:p>
            <a:r>
              <a:rPr lang="en-US" dirty="0" smtClean="0"/>
              <a:t>Bucket Address Table</a:t>
            </a:r>
            <a:endParaRPr lang="en-US" dirty="0"/>
          </a:p>
        </p:txBody>
      </p:sp>
      <p:sp>
        <p:nvSpPr>
          <p:cNvPr id="9" name="TextBox 8"/>
          <p:cNvSpPr txBox="1"/>
          <p:nvPr/>
        </p:nvSpPr>
        <p:spPr>
          <a:xfrm>
            <a:off x="3657600" y="3657600"/>
            <a:ext cx="990600" cy="369332"/>
          </a:xfrm>
          <a:prstGeom prst="rect">
            <a:avLst/>
          </a:prstGeom>
          <a:noFill/>
        </p:spPr>
        <p:txBody>
          <a:bodyPr wrap="square" rtlCol="0">
            <a:spAutoFit/>
          </a:bodyPr>
          <a:lstStyle/>
          <a:p>
            <a:r>
              <a:rPr lang="en-US" dirty="0" smtClean="0"/>
              <a:t>Bucket 1</a:t>
            </a:r>
            <a:endParaRPr lang="en-US" dirty="0"/>
          </a:p>
        </p:txBody>
      </p:sp>
      <p:cxnSp>
        <p:nvCxnSpPr>
          <p:cNvPr id="11" name="Straight Arrow Connector 10"/>
          <p:cNvCxnSpPr>
            <a:stCxn id="12" idx="1"/>
          </p:cNvCxnSpPr>
          <p:nvPr/>
        </p:nvCxnSpPr>
        <p:spPr>
          <a:xfrm flipH="1">
            <a:off x="1295400" y="2242066"/>
            <a:ext cx="533400"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28800" y="2057400"/>
            <a:ext cx="304800" cy="369332"/>
          </a:xfrm>
          <a:prstGeom prst="rect">
            <a:avLst/>
          </a:prstGeom>
          <a:noFill/>
        </p:spPr>
        <p:txBody>
          <a:bodyPr wrap="square" rtlCol="0">
            <a:spAutoFit/>
          </a:bodyPr>
          <a:lstStyle/>
          <a:p>
            <a:r>
              <a:rPr lang="en-US" dirty="0" err="1" smtClean="0"/>
              <a:t>i</a:t>
            </a:r>
            <a:endParaRPr lang="en-US" dirty="0"/>
          </a:p>
        </p:txBody>
      </p:sp>
      <p:cxnSp>
        <p:nvCxnSpPr>
          <p:cNvPr id="16" name="Straight Arrow Connector 15"/>
          <p:cNvCxnSpPr>
            <a:stCxn id="17" idx="1"/>
          </p:cNvCxnSpPr>
          <p:nvPr/>
        </p:nvCxnSpPr>
        <p:spPr>
          <a:xfrm flipH="1">
            <a:off x="4114800" y="2165866"/>
            <a:ext cx="533400"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48200" y="1981200"/>
            <a:ext cx="304800" cy="369332"/>
          </a:xfrm>
          <a:prstGeom prst="rect">
            <a:avLst/>
          </a:prstGeom>
          <a:noFill/>
        </p:spPr>
        <p:txBody>
          <a:bodyPr wrap="square" rtlCol="0">
            <a:spAutoFit/>
          </a:bodyPr>
          <a:lstStyle/>
          <a:p>
            <a:r>
              <a:rPr lang="en-US" dirty="0" err="1" smtClean="0"/>
              <a:t>i</a:t>
            </a:r>
            <a:r>
              <a:rPr lang="en-US" baseline="-25000" dirty="0" err="1" smtClean="0"/>
              <a:t>j</a:t>
            </a:r>
            <a:endParaRPr lang="en-US" baseline="-25000" dirty="0"/>
          </a:p>
        </p:txBody>
      </p:sp>
    </p:spTree>
    <p:extLst>
      <p:ext uri="{BB962C8B-B14F-4D97-AF65-F5344CB8AC3E}">
        <p14:creationId xmlns:p14="http://schemas.microsoft.com/office/powerpoint/2010/main" val="14734623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838200" y="2895600"/>
          <a:ext cx="1371600" cy="370840"/>
        </p:xfrm>
        <a:graphic>
          <a:graphicData uri="http://schemas.openxmlformats.org/drawingml/2006/table">
            <a:tbl>
              <a:tblPr firstRow="1" bandRow="1">
                <a:tableStyleId>{5C22544A-7EE6-4342-B048-85BDC9FD1C3A}</a:tableStyleId>
              </a:tblPr>
              <a:tblGrid>
                <a:gridCol w="1371600"/>
              </a:tblGrid>
              <a:tr h="370840">
                <a:tc>
                  <a:txBody>
                    <a:bodyPr/>
                    <a:lstStyle/>
                    <a:p>
                      <a:endParaRPr lang="en-US" dirty="0"/>
                    </a:p>
                  </a:txBody>
                  <a:tcPr/>
                </a:tc>
              </a:tr>
            </a:tbl>
          </a:graphicData>
        </a:graphic>
      </p:graphicFrame>
      <p:sp>
        <p:nvSpPr>
          <p:cNvPr id="5" name="Rectangle 4"/>
          <p:cNvSpPr/>
          <p:nvPr/>
        </p:nvSpPr>
        <p:spPr>
          <a:xfrm>
            <a:off x="838200" y="2362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aphicFrame>
        <p:nvGraphicFramePr>
          <p:cNvPr id="6" name="Table 5"/>
          <p:cNvGraphicFramePr>
            <a:graphicFrameLocks noGrp="1"/>
          </p:cNvGraphicFramePr>
          <p:nvPr/>
        </p:nvGraphicFramePr>
        <p:xfrm>
          <a:off x="3581400" y="2743200"/>
          <a:ext cx="3429000" cy="741680"/>
        </p:xfrm>
        <a:graphic>
          <a:graphicData uri="http://schemas.openxmlformats.org/drawingml/2006/table">
            <a:tbl>
              <a:tblPr firstRow="1" bandRow="1">
                <a:tableStyleId>{5C22544A-7EE6-4342-B048-85BDC9FD1C3A}</a:tableStyleId>
              </a:tblPr>
              <a:tblGrid>
                <a:gridCol w="857250"/>
                <a:gridCol w="857250"/>
                <a:gridCol w="857250"/>
                <a:gridCol w="857250"/>
              </a:tblGrid>
              <a:tr h="370840">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7" name="Rectangle 6"/>
          <p:cNvSpPr/>
          <p:nvPr/>
        </p:nvSpPr>
        <p:spPr>
          <a:xfrm>
            <a:off x="3581400" y="2286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8" name="TextBox 7"/>
          <p:cNvSpPr txBox="1"/>
          <p:nvPr/>
        </p:nvSpPr>
        <p:spPr>
          <a:xfrm>
            <a:off x="762000" y="3429000"/>
            <a:ext cx="2209800" cy="369332"/>
          </a:xfrm>
          <a:prstGeom prst="rect">
            <a:avLst/>
          </a:prstGeom>
          <a:noFill/>
        </p:spPr>
        <p:txBody>
          <a:bodyPr wrap="square" rtlCol="0">
            <a:spAutoFit/>
          </a:bodyPr>
          <a:lstStyle/>
          <a:p>
            <a:r>
              <a:rPr lang="en-US" dirty="0" smtClean="0"/>
              <a:t>Bucket Address Table</a:t>
            </a:r>
            <a:endParaRPr lang="en-US" dirty="0"/>
          </a:p>
        </p:txBody>
      </p:sp>
      <p:sp>
        <p:nvSpPr>
          <p:cNvPr id="9" name="TextBox 8"/>
          <p:cNvSpPr txBox="1"/>
          <p:nvPr/>
        </p:nvSpPr>
        <p:spPr>
          <a:xfrm>
            <a:off x="3657600" y="3657600"/>
            <a:ext cx="990600" cy="369332"/>
          </a:xfrm>
          <a:prstGeom prst="rect">
            <a:avLst/>
          </a:prstGeom>
          <a:noFill/>
        </p:spPr>
        <p:txBody>
          <a:bodyPr wrap="square" rtlCol="0">
            <a:spAutoFit/>
          </a:bodyPr>
          <a:lstStyle/>
          <a:p>
            <a:r>
              <a:rPr lang="en-US" dirty="0" smtClean="0"/>
              <a:t>Bucket 1</a:t>
            </a:r>
            <a:endParaRPr lang="en-US" dirty="0"/>
          </a:p>
        </p:txBody>
      </p:sp>
      <p:sp>
        <p:nvSpPr>
          <p:cNvPr id="10" name="TextBox 9"/>
          <p:cNvSpPr txBox="1"/>
          <p:nvPr/>
        </p:nvSpPr>
        <p:spPr>
          <a:xfrm>
            <a:off x="457200" y="1524000"/>
            <a:ext cx="7010400" cy="646331"/>
          </a:xfrm>
          <a:prstGeom prst="rect">
            <a:avLst/>
          </a:prstGeom>
          <a:noFill/>
        </p:spPr>
        <p:txBody>
          <a:bodyPr wrap="square" rtlCol="0">
            <a:spAutoFit/>
          </a:bodyPr>
          <a:lstStyle/>
          <a:p>
            <a:pPr fontAlgn="t"/>
            <a:r>
              <a:rPr lang="en-US" dirty="0" smtClean="0"/>
              <a:t>Insert </a:t>
            </a:r>
            <a:r>
              <a:rPr lang="en-US" b="1" dirty="0" smtClean="0"/>
              <a:t>10101 Jay CS 6500</a:t>
            </a:r>
          </a:p>
          <a:p>
            <a:r>
              <a:rPr lang="en-US" dirty="0" smtClean="0"/>
              <a:t> </a:t>
            </a:r>
            <a:endParaRPr lang="en-US" dirty="0"/>
          </a:p>
        </p:txBody>
      </p:sp>
      <p:cxnSp>
        <p:nvCxnSpPr>
          <p:cNvPr id="12" name="Straight Arrow Connector 11"/>
          <p:cNvCxnSpPr/>
          <p:nvPr/>
        </p:nvCxnSpPr>
        <p:spPr>
          <a:xfrm flipV="1">
            <a:off x="2133600" y="2895600"/>
            <a:ext cx="14478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1304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838200" y="2895600"/>
          <a:ext cx="1371600" cy="370840"/>
        </p:xfrm>
        <a:graphic>
          <a:graphicData uri="http://schemas.openxmlformats.org/drawingml/2006/table">
            <a:tbl>
              <a:tblPr firstRow="1" bandRow="1">
                <a:tableStyleId>{5C22544A-7EE6-4342-B048-85BDC9FD1C3A}</a:tableStyleId>
              </a:tblPr>
              <a:tblGrid>
                <a:gridCol w="1371600"/>
              </a:tblGrid>
              <a:tr h="370840">
                <a:tc>
                  <a:txBody>
                    <a:bodyPr/>
                    <a:lstStyle/>
                    <a:p>
                      <a:endParaRPr lang="en-US" dirty="0"/>
                    </a:p>
                  </a:txBody>
                  <a:tcPr/>
                </a:tc>
              </a:tr>
            </a:tbl>
          </a:graphicData>
        </a:graphic>
      </p:graphicFrame>
      <p:sp>
        <p:nvSpPr>
          <p:cNvPr id="5" name="Rectangle 4"/>
          <p:cNvSpPr/>
          <p:nvPr/>
        </p:nvSpPr>
        <p:spPr>
          <a:xfrm>
            <a:off x="838200" y="2362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aphicFrame>
        <p:nvGraphicFramePr>
          <p:cNvPr id="6" name="Table 5"/>
          <p:cNvGraphicFramePr>
            <a:graphicFrameLocks noGrp="1"/>
          </p:cNvGraphicFramePr>
          <p:nvPr/>
        </p:nvGraphicFramePr>
        <p:xfrm>
          <a:off x="3581400" y="2743200"/>
          <a:ext cx="3733800" cy="741680"/>
        </p:xfrm>
        <a:graphic>
          <a:graphicData uri="http://schemas.openxmlformats.org/drawingml/2006/table">
            <a:tbl>
              <a:tblPr firstRow="1" bandRow="1">
                <a:tableStyleId>{5C22544A-7EE6-4342-B048-85BDC9FD1C3A}</a:tableStyleId>
              </a:tblPr>
              <a:tblGrid>
                <a:gridCol w="933450"/>
                <a:gridCol w="933450"/>
                <a:gridCol w="933450"/>
                <a:gridCol w="933450"/>
              </a:tblGrid>
              <a:tr h="370840">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70840">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bl>
          </a:graphicData>
        </a:graphic>
      </p:graphicFrame>
      <p:sp>
        <p:nvSpPr>
          <p:cNvPr id="7" name="Rectangle 6"/>
          <p:cNvSpPr/>
          <p:nvPr/>
        </p:nvSpPr>
        <p:spPr>
          <a:xfrm>
            <a:off x="3581400" y="2286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8" name="TextBox 7"/>
          <p:cNvSpPr txBox="1"/>
          <p:nvPr/>
        </p:nvSpPr>
        <p:spPr>
          <a:xfrm>
            <a:off x="762000" y="3429000"/>
            <a:ext cx="2209800" cy="369332"/>
          </a:xfrm>
          <a:prstGeom prst="rect">
            <a:avLst/>
          </a:prstGeom>
          <a:noFill/>
        </p:spPr>
        <p:txBody>
          <a:bodyPr wrap="square" rtlCol="0">
            <a:spAutoFit/>
          </a:bodyPr>
          <a:lstStyle/>
          <a:p>
            <a:r>
              <a:rPr lang="en-US" dirty="0" smtClean="0"/>
              <a:t>Bucket Address Table</a:t>
            </a:r>
            <a:endParaRPr lang="en-US" dirty="0"/>
          </a:p>
        </p:txBody>
      </p:sp>
      <p:sp>
        <p:nvSpPr>
          <p:cNvPr id="9" name="TextBox 8"/>
          <p:cNvSpPr txBox="1"/>
          <p:nvPr/>
        </p:nvSpPr>
        <p:spPr>
          <a:xfrm>
            <a:off x="3657600" y="3657600"/>
            <a:ext cx="990600" cy="369332"/>
          </a:xfrm>
          <a:prstGeom prst="rect">
            <a:avLst/>
          </a:prstGeom>
          <a:noFill/>
        </p:spPr>
        <p:txBody>
          <a:bodyPr wrap="square" rtlCol="0">
            <a:spAutoFit/>
          </a:bodyPr>
          <a:lstStyle/>
          <a:p>
            <a:r>
              <a:rPr lang="en-US" dirty="0" smtClean="0"/>
              <a:t>Bucket 1</a:t>
            </a:r>
            <a:endParaRPr lang="en-US" dirty="0"/>
          </a:p>
        </p:txBody>
      </p:sp>
      <p:sp>
        <p:nvSpPr>
          <p:cNvPr id="10" name="TextBox 9"/>
          <p:cNvSpPr txBox="1"/>
          <p:nvPr/>
        </p:nvSpPr>
        <p:spPr>
          <a:xfrm>
            <a:off x="457200" y="1524000"/>
            <a:ext cx="7010400" cy="923330"/>
          </a:xfrm>
          <a:prstGeom prst="rect">
            <a:avLst/>
          </a:prstGeom>
          <a:noFill/>
        </p:spPr>
        <p:txBody>
          <a:bodyPr wrap="square" rtlCol="0">
            <a:spAutoFit/>
          </a:bodyPr>
          <a:lstStyle/>
          <a:p>
            <a:pPr fontAlgn="t"/>
            <a:r>
              <a:rPr lang="en-US" dirty="0" smtClean="0"/>
              <a:t>Insert </a:t>
            </a:r>
            <a:r>
              <a:rPr lang="en-US" b="1" dirty="0" smtClean="0"/>
              <a:t>12121 </a:t>
            </a:r>
            <a:r>
              <a:rPr lang="en-US" b="1" dirty="0" err="1" smtClean="0"/>
              <a:t>Sonali</a:t>
            </a:r>
            <a:r>
              <a:rPr lang="en-US" b="1" dirty="0" smtClean="0"/>
              <a:t> Finance 9000</a:t>
            </a:r>
          </a:p>
          <a:p>
            <a:pPr fontAlgn="t"/>
            <a:endParaRPr lang="en-US" b="1" dirty="0" smtClean="0"/>
          </a:p>
          <a:p>
            <a:r>
              <a:rPr lang="en-US" dirty="0" smtClean="0"/>
              <a:t> </a:t>
            </a:r>
            <a:endParaRPr lang="en-US" dirty="0"/>
          </a:p>
        </p:txBody>
      </p:sp>
      <p:cxnSp>
        <p:nvCxnSpPr>
          <p:cNvPr id="11" name="Straight Arrow Connector 10"/>
          <p:cNvCxnSpPr/>
          <p:nvPr/>
        </p:nvCxnSpPr>
        <p:spPr>
          <a:xfrm flipV="1">
            <a:off x="2133600" y="2895600"/>
            <a:ext cx="14478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29887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838200" y="2895600"/>
          <a:ext cx="1371600" cy="397858"/>
        </p:xfrm>
        <a:graphic>
          <a:graphicData uri="http://schemas.openxmlformats.org/drawingml/2006/table">
            <a:tbl>
              <a:tblPr firstRow="1" bandRow="1">
                <a:tableStyleId>{5C22544A-7EE6-4342-B048-85BDC9FD1C3A}</a:tableStyleId>
              </a:tblPr>
              <a:tblGrid>
                <a:gridCol w="1371600"/>
              </a:tblGrid>
              <a:tr h="397858">
                <a:tc>
                  <a:txBody>
                    <a:bodyPr/>
                    <a:lstStyle/>
                    <a:p>
                      <a:endParaRPr lang="en-US" dirty="0"/>
                    </a:p>
                  </a:txBody>
                  <a:tcPr/>
                </a:tc>
              </a:tr>
            </a:tbl>
          </a:graphicData>
        </a:graphic>
      </p:graphicFrame>
      <p:sp>
        <p:nvSpPr>
          <p:cNvPr id="5" name="Rectangle 4"/>
          <p:cNvSpPr/>
          <p:nvPr/>
        </p:nvSpPr>
        <p:spPr>
          <a:xfrm>
            <a:off x="838200" y="2362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graphicFrame>
        <p:nvGraphicFramePr>
          <p:cNvPr id="6" name="Table 5"/>
          <p:cNvGraphicFramePr>
            <a:graphicFrameLocks noGrp="1"/>
          </p:cNvGraphicFramePr>
          <p:nvPr/>
        </p:nvGraphicFramePr>
        <p:xfrm>
          <a:off x="3581400" y="27432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97858">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bl>
          </a:graphicData>
        </a:graphic>
      </p:graphicFrame>
      <p:sp>
        <p:nvSpPr>
          <p:cNvPr id="7" name="Rectangle 6"/>
          <p:cNvSpPr/>
          <p:nvPr/>
        </p:nvSpPr>
        <p:spPr>
          <a:xfrm>
            <a:off x="3581400" y="22860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8" name="TextBox 7"/>
          <p:cNvSpPr txBox="1"/>
          <p:nvPr/>
        </p:nvSpPr>
        <p:spPr>
          <a:xfrm>
            <a:off x="762000" y="3429000"/>
            <a:ext cx="2209800" cy="369332"/>
          </a:xfrm>
          <a:prstGeom prst="rect">
            <a:avLst/>
          </a:prstGeom>
          <a:noFill/>
        </p:spPr>
        <p:txBody>
          <a:bodyPr wrap="square" rtlCol="0">
            <a:spAutoFit/>
          </a:bodyPr>
          <a:lstStyle/>
          <a:p>
            <a:r>
              <a:rPr lang="en-US" dirty="0" smtClean="0"/>
              <a:t>Bucket Address Table</a:t>
            </a:r>
            <a:endParaRPr lang="en-US" dirty="0"/>
          </a:p>
        </p:txBody>
      </p:sp>
      <p:sp>
        <p:nvSpPr>
          <p:cNvPr id="9" name="TextBox 8"/>
          <p:cNvSpPr txBox="1"/>
          <p:nvPr/>
        </p:nvSpPr>
        <p:spPr>
          <a:xfrm>
            <a:off x="3657600" y="3657600"/>
            <a:ext cx="990600" cy="369332"/>
          </a:xfrm>
          <a:prstGeom prst="rect">
            <a:avLst/>
          </a:prstGeom>
          <a:noFill/>
        </p:spPr>
        <p:txBody>
          <a:bodyPr wrap="square" rtlCol="0">
            <a:spAutoFit/>
          </a:bodyPr>
          <a:lstStyle/>
          <a:p>
            <a:r>
              <a:rPr lang="en-US" dirty="0" smtClean="0"/>
              <a:t>Bucket 1</a:t>
            </a:r>
            <a:endParaRPr lang="en-US" dirty="0"/>
          </a:p>
        </p:txBody>
      </p:sp>
      <p:sp>
        <p:nvSpPr>
          <p:cNvPr id="10" name="TextBox 9"/>
          <p:cNvSpPr txBox="1"/>
          <p:nvPr/>
        </p:nvSpPr>
        <p:spPr>
          <a:xfrm>
            <a:off x="457200" y="1524000"/>
            <a:ext cx="7010400" cy="369332"/>
          </a:xfrm>
          <a:prstGeom prst="rect">
            <a:avLst/>
          </a:prstGeom>
          <a:noFill/>
        </p:spPr>
        <p:txBody>
          <a:bodyPr wrap="square" rtlCol="0">
            <a:spAutoFit/>
          </a:bodyPr>
          <a:lstStyle/>
          <a:p>
            <a:pPr fontAlgn="t"/>
            <a:r>
              <a:rPr lang="en-US" dirty="0" smtClean="0"/>
              <a:t>Insert </a:t>
            </a:r>
            <a:r>
              <a:rPr lang="en-US" b="1" dirty="0" smtClean="0"/>
              <a:t>15151 </a:t>
            </a:r>
            <a:r>
              <a:rPr lang="en-US" b="1" dirty="0" err="1" smtClean="0"/>
              <a:t>Mohit</a:t>
            </a:r>
            <a:r>
              <a:rPr lang="en-US" b="1" dirty="0" smtClean="0"/>
              <a:t> Music 4000</a:t>
            </a:r>
            <a:endParaRPr lang="en-US" dirty="0"/>
          </a:p>
        </p:txBody>
      </p:sp>
      <p:cxnSp>
        <p:nvCxnSpPr>
          <p:cNvPr id="11" name="Straight Arrow Connector 10"/>
          <p:cNvCxnSpPr/>
          <p:nvPr/>
        </p:nvCxnSpPr>
        <p:spPr>
          <a:xfrm flipV="1">
            <a:off x="2133600" y="2895600"/>
            <a:ext cx="14478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85800" y="4343400"/>
            <a:ext cx="7239000" cy="1877437"/>
          </a:xfrm>
          <a:prstGeom prst="rect">
            <a:avLst/>
          </a:prstGeom>
          <a:noFill/>
        </p:spPr>
        <p:txBody>
          <a:bodyPr wrap="square" rtlCol="0">
            <a:spAutoFit/>
          </a:bodyPr>
          <a:lstStyle/>
          <a:p>
            <a:pPr marL="231775" indent="-231775" fontAlgn="t">
              <a:buFont typeface="Arial" pitchFamily="34" charset="0"/>
              <a:buChar char="•"/>
            </a:pPr>
            <a:r>
              <a:rPr lang="en-US" dirty="0" smtClean="0"/>
              <a:t>Bucket Overflow arise. Since </a:t>
            </a:r>
            <a:r>
              <a:rPr lang="en-US" dirty="0" err="1" smtClean="0"/>
              <a:t>i</a:t>
            </a:r>
            <a:r>
              <a:rPr lang="en-US" dirty="0" smtClean="0"/>
              <a:t>=i</a:t>
            </a:r>
            <a:r>
              <a:rPr lang="en-US" baseline="-50000" dirty="0" smtClean="0"/>
              <a:t>0</a:t>
            </a:r>
          </a:p>
          <a:p>
            <a:pPr marL="231775" indent="-231775" fontAlgn="t">
              <a:buFont typeface="Arial" pitchFamily="34" charset="0"/>
              <a:buChar char="•"/>
            </a:pPr>
            <a:r>
              <a:rPr lang="en-US" sz="2000" dirty="0" smtClean="0"/>
              <a:t>Increase number of bits =0+1=1</a:t>
            </a:r>
          </a:p>
          <a:p>
            <a:pPr marL="231775" indent="-231775" fontAlgn="t">
              <a:buFont typeface="Arial" pitchFamily="34" charset="0"/>
              <a:buChar char="•"/>
            </a:pPr>
            <a:r>
              <a:rPr lang="en-US" sz="2000" dirty="0" smtClean="0"/>
              <a:t>Number of buckets will be 2^1=2</a:t>
            </a:r>
          </a:p>
          <a:p>
            <a:pPr marL="231775" indent="-231775" fontAlgn="t">
              <a:buFont typeface="Arial" pitchFamily="34" charset="0"/>
              <a:buChar char="•"/>
            </a:pPr>
            <a:r>
              <a:rPr lang="en-US" sz="2000" dirty="0" smtClean="0"/>
              <a:t>Increase in number of bits will double the size of bucket address table.</a:t>
            </a:r>
          </a:p>
          <a:p>
            <a:pPr fontAlgn="t"/>
            <a:endParaRPr lang="en-US" dirty="0"/>
          </a:p>
        </p:txBody>
      </p:sp>
    </p:spTree>
    <p:extLst>
      <p:ext uri="{BB962C8B-B14F-4D97-AF65-F5344CB8AC3E}">
        <p14:creationId xmlns:p14="http://schemas.microsoft.com/office/powerpoint/2010/main" val="10770865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838200" y="2895600"/>
          <a:ext cx="1371600" cy="795716"/>
        </p:xfrm>
        <a:graphic>
          <a:graphicData uri="http://schemas.openxmlformats.org/drawingml/2006/table">
            <a:tbl>
              <a:tblPr firstRow="1" bandRow="1">
                <a:tableStyleId>{5C22544A-7EE6-4342-B048-85BDC9FD1C3A}</a:tableStyleId>
              </a:tblPr>
              <a:tblGrid>
                <a:gridCol w="1371600"/>
              </a:tblGrid>
              <a:tr h="397858">
                <a:tc>
                  <a:txBody>
                    <a:bodyPr/>
                    <a:lstStyle/>
                    <a:p>
                      <a:endParaRPr lang="en-US" dirty="0"/>
                    </a:p>
                  </a:txBody>
                  <a:tcPr/>
                </a:tc>
              </a:tr>
              <a:tr h="397858">
                <a:tc>
                  <a:txBody>
                    <a:bodyPr/>
                    <a:lstStyle/>
                    <a:p>
                      <a:endParaRPr lang="en-US" dirty="0"/>
                    </a:p>
                  </a:txBody>
                  <a:tcPr/>
                </a:tc>
              </a:tr>
            </a:tbl>
          </a:graphicData>
        </a:graphic>
      </p:graphicFrame>
      <p:sp>
        <p:nvSpPr>
          <p:cNvPr id="5" name="Rectangle 4"/>
          <p:cNvSpPr/>
          <p:nvPr/>
        </p:nvSpPr>
        <p:spPr>
          <a:xfrm>
            <a:off x="838200" y="2362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TextBox 7"/>
          <p:cNvSpPr txBox="1"/>
          <p:nvPr/>
        </p:nvSpPr>
        <p:spPr>
          <a:xfrm>
            <a:off x="685800" y="4572000"/>
            <a:ext cx="2209800" cy="369332"/>
          </a:xfrm>
          <a:prstGeom prst="rect">
            <a:avLst/>
          </a:prstGeom>
          <a:noFill/>
        </p:spPr>
        <p:txBody>
          <a:bodyPr wrap="square" rtlCol="0">
            <a:spAutoFit/>
          </a:bodyPr>
          <a:lstStyle/>
          <a:p>
            <a:r>
              <a:rPr lang="en-US" dirty="0" smtClean="0"/>
              <a:t>Bucket Address Table</a:t>
            </a:r>
            <a:endParaRPr lang="en-US" dirty="0"/>
          </a:p>
        </p:txBody>
      </p:sp>
      <p:cxnSp>
        <p:nvCxnSpPr>
          <p:cNvPr id="10" name="Straight Arrow Connector 9"/>
          <p:cNvCxnSpPr/>
          <p:nvPr/>
        </p:nvCxnSpPr>
        <p:spPr>
          <a:xfrm flipV="1">
            <a:off x="2057400" y="2895600"/>
            <a:ext cx="1676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5" name="Table 14"/>
          <p:cNvGraphicFramePr>
            <a:graphicFrameLocks noGrp="1"/>
          </p:cNvGraphicFramePr>
          <p:nvPr/>
        </p:nvGraphicFramePr>
        <p:xfrm>
          <a:off x="3733800" y="41910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97858">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bl>
          </a:graphicData>
        </a:graphic>
      </p:graphicFrame>
      <p:sp>
        <p:nvSpPr>
          <p:cNvPr id="16" name="Rectangle 15"/>
          <p:cNvSpPr/>
          <p:nvPr/>
        </p:nvSpPr>
        <p:spPr>
          <a:xfrm>
            <a:off x="3733800" y="37338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aphicFrame>
        <p:nvGraphicFramePr>
          <p:cNvPr id="17" name="Table 16"/>
          <p:cNvGraphicFramePr>
            <a:graphicFrameLocks noGrp="1"/>
          </p:cNvGraphicFramePr>
          <p:nvPr/>
        </p:nvGraphicFramePr>
        <p:xfrm>
          <a:off x="3733800" y="27432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15151</a:t>
                      </a:r>
                      <a:endParaRPr lang="en-US" dirty="0"/>
                    </a:p>
                  </a:txBody>
                  <a:tcPr/>
                </a:tc>
                <a:tc>
                  <a:txBody>
                    <a:bodyPr/>
                    <a:lstStyle/>
                    <a:p>
                      <a:r>
                        <a:rPr lang="en-US" dirty="0" err="1" smtClean="0"/>
                        <a:t>Mohit</a:t>
                      </a:r>
                      <a:endParaRPr lang="en-US" dirty="0"/>
                    </a:p>
                  </a:txBody>
                  <a:tcPr/>
                </a:tc>
                <a:tc>
                  <a:txBody>
                    <a:bodyPr/>
                    <a:lstStyle/>
                    <a:p>
                      <a:r>
                        <a:rPr lang="en-US" dirty="0" smtClean="0"/>
                        <a:t>Music</a:t>
                      </a:r>
                      <a:endParaRPr lang="en-US" dirty="0"/>
                    </a:p>
                  </a:txBody>
                  <a:tcPr/>
                </a:tc>
                <a:tc>
                  <a:txBody>
                    <a:bodyPr/>
                    <a:lstStyle/>
                    <a:p>
                      <a:r>
                        <a:rPr lang="en-US" dirty="0" smtClean="0"/>
                        <a:t>4000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8" name="Rectangle 17"/>
          <p:cNvSpPr/>
          <p:nvPr/>
        </p:nvSpPr>
        <p:spPr>
          <a:xfrm>
            <a:off x="3810000" y="22098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9" name="Straight Arrow Connector 18"/>
          <p:cNvCxnSpPr/>
          <p:nvPr/>
        </p:nvCxnSpPr>
        <p:spPr>
          <a:xfrm>
            <a:off x="2057400" y="3505200"/>
            <a:ext cx="1752600" cy="914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495800" y="1752600"/>
            <a:ext cx="2819400" cy="369332"/>
          </a:xfrm>
          <a:prstGeom prst="rect">
            <a:avLst/>
          </a:prstGeom>
          <a:noFill/>
        </p:spPr>
        <p:txBody>
          <a:bodyPr wrap="square" rtlCol="0">
            <a:spAutoFit/>
          </a:bodyPr>
          <a:lstStyle/>
          <a:p>
            <a:r>
              <a:rPr lang="en-US" dirty="0" smtClean="0"/>
              <a:t>Hash value beginning with 0</a:t>
            </a:r>
            <a:endParaRPr lang="en-US" dirty="0"/>
          </a:p>
        </p:txBody>
      </p:sp>
      <p:sp>
        <p:nvSpPr>
          <p:cNvPr id="23" name="TextBox 22"/>
          <p:cNvSpPr txBox="1"/>
          <p:nvPr/>
        </p:nvSpPr>
        <p:spPr>
          <a:xfrm>
            <a:off x="4800600" y="3657600"/>
            <a:ext cx="2819400" cy="369332"/>
          </a:xfrm>
          <a:prstGeom prst="rect">
            <a:avLst/>
          </a:prstGeom>
          <a:noFill/>
        </p:spPr>
        <p:txBody>
          <a:bodyPr wrap="square" rtlCol="0">
            <a:spAutoFit/>
          </a:bodyPr>
          <a:lstStyle/>
          <a:p>
            <a:r>
              <a:rPr lang="en-US" dirty="0" smtClean="0"/>
              <a:t>Hash value beginning with 1</a:t>
            </a:r>
            <a:endParaRPr lang="en-US" dirty="0"/>
          </a:p>
        </p:txBody>
      </p:sp>
    </p:spTree>
    <p:extLst>
      <p:ext uri="{BB962C8B-B14F-4D97-AF65-F5344CB8AC3E}">
        <p14:creationId xmlns:p14="http://schemas.microsoft.com/office/powerpoint/2010/main" val="21995205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457200" y="1524000"/>
            <a:ext cx="7010400" cy="369332"/>
          </a:xfrm>
          <a:prstGeom prst="rect">
            <a:avLst/>
          </a:prstGeom>
          <a:noFill/>
        </p:spPr>
        <p:txBody>
          <a:bodyPr wrap="square" rtlCol="0">
            <a:spAutoFit/>
          </a:bodyPr>
          <a:lstStyle/>
          <a:p>
            <a:pPr fontAlgn="t"/>
            <a:r>
              <a:rPr lang="en-US" dirty="0" smtClean="0"/>
              <a:t>Insert </a:t>
            </a:r>
            <a:r>
              <a:rPr lang="en-US" b="1" dirty="0" smtClean="0"/>
              <a:t>22222 </a:t>
            </a:r>
            <a:r>
              <a:rPr lang="en-US" b="1" dirty="0" err="1" smtClean="0"/>
              <a:t>Elin</a:t>
            </a:r>
            <a:r>
              <a:rPr lang="en-US" b="1" dirty="0" smtClean="0"/>
              <a:t> Physics 9500 </a:t>
            </a:r>
            <a:r>
              <a:rPr lang="en-US" b="1" dirty="0" smtClean="0">
                <a:solidFill>
                  <a:srgbClr val="FF0000"/>
                </a:solidFill>
              </a:rPr>
              <a:t>hash value starts from 1</a:t>
            </a:r>
            <a:endParaRPr lang="en-US" dirty="0">
              <a:solidFill>
                <a:srgbClr val="FF0000"/>
              </a:solidFill>
            </a:endParaRPr>
          </a:p>
        </p:txBody>
      </p:sp>
      <p:graphicFrame>
        <p:nvGraphicFramePr>
          <p:cNvPr id="5" name="Table 4"/>
          <p:cNvGraphicFramePr>
            <a:graphicFrameLocks noGrp="1"/>
          </p:cNvGraphicFramePr>
          <p:nvPr/>
        </p:nvGraphicFramePr>
        <p:xfrm>
          <a:off x="838200" y="2895600"/>
          <a:ext cx="1371600" cy="795716"/>
        </p:xfrm>
        <a:graphic>
          <a:graphicData uri="http://schemas.openxmlformats.org/drawingml/2006/table">
            <a:tbl>
              <a:tblPr firstRow="1" bandRow="1">
                <a:tableStyleId>{5C22544A-7EE6-4342-B048-85BDC9FD1C3A}</a:tableStyleId>
              </a:tblPr>
              <a:tblGrid>
                <a:gridCol w="1371600"/>
              </a:tblGrid>
              <a:tr h="397858">
                <a:tc>
                  <a:txBody>
                    <a:bodyPr/>
                    <a:lstStyle/>
                    <a:p>
                      <a:endParaRPr lang="en-US" dirty="0"/>
                    </a:p>
                  </a:txBody>
                  <a:tcPr/>
                </a:tc>
              </a:tr>
              <a:tr h="397858">
                <a:tc>
                  <a:txBody>
                    <a:bodyPr/>
                    <a:lstStyle/>
                    <a:p>
                      <a:endParaRPr lang="en-US" dirty="0"/>
                    </a:p>
                  </a:txBody>
                  <a:tcPr/>
                </a:tc>
              </a:tr>
            </a:tbl>
          </a:graphicData>
        </a:graphic>
      </p:graphicFrame>
      <p:sp>
        <p:nvSpPr>
          <p:cNvPr id="6" name="Rectangle 5"/>
          <p:cNvSpPr/>
          <p:nvPr/>
        </p:nvSpPr>
        <p:spPr>
          <a:xfrm>
            <a:off x="838200" y="2362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TextBox 6"/>
          <p:cNvSpPr txBox="1"/>
          <p:nvPr/>
        </p:nvSpPr>
        <p:spPr>
          <a:xfrm>
            <a:off x="685800" y="4572000"/>
            <a:ext cx="2209800" cy="369332"/>
          </a:xfrm>
          <a:prstGeom prst="rect">
            <a:avLst/>
          </a:prstGeom>
          <a:noFill/>
        </p:spPr>
        <p:txBody>
          <a:bodyPr wrap="square" rtlCol="0">
            <a:spAutoFit/>
          </a:bodyPr>
          <a:lstStyle/>
          <a:p>
            <a:r>
              <a:rPr lang="en-US" dirty="0" smtClean="0"/>
              <a:t>Bucket Address Table</a:t>
            </a:r>
            <a:endParaRPr lang="en-US" dirty="0"/>
          </a:p>
        </p:txBody>
      </p:sp>
      <p:cxnSp>
        <p:nvCxnSpPr>
          <p:cNvPr id="9" name="Straight Arrow Connector 8"/>
          <p:cNvCxnSpPr/>
          <p:nvPr/>
        </p:nvCxnSpPr>
        <p:spPr>
          <a:xfrm flipV="1">
            <a:off x="2057400" y="2895600"/>
            <a:ext cx="1676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3733800" y="41910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97858">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bl>
          </a:graphicData>
        </a:graphic>
      </p:graphicFrame>
      <p:sp>
        <p:nvSpPr>
          <p:cNvPr id="11" name="Rectangle 10"/>
          <p:cNvSpPr/>
          <p:nvPr/>
        </p:nvSpPr>
        <p:spPr>
          <a:xfrm>
            <a:off x="3733800" y="37338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aphicFrame>
        <p:nvGraphicFramePr>
          <p:cNvPr id="12" name="Table 11"/>
          <p:cNvGraphicFramePr>
            <a:graphicFrameLocks noGrp="1"/>
          </p:cNvGraphicFramePr>
          <p:nvPr/>
        </p:nvGraphicFramePr>
        <p:xfrm>
          <a:off x="3733800" y="27432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15151</a:t>
                      </a:r>
                      <a:endParaRPr lang="en-US" dirty="0"/>
                    </a:p>
                  </a:txBody>
                  <a:tcPr/>
                </a:tc>
                <a:tc>
                  <a:txBody>
                    <a:bodyPr/>
                    <a:lstStyle/>
                    <a:p>
                      <a:r>
                        <a:rPr lang="en-US" dirty="0" err="1" smtClean="0"/>
                        <a:t>Mohit</a:t>
                      </a:r>
                      <a:endParaRPr lang="en-US" dirty="0"/>
                    </a:p>
                  </a:txBody>
                  <a:tcPr/>
                </a:tc>
                <a:tc>
                  <a:txBody>
                    <a:bodyPr/>
                    <a:lstStyle/>
                    <a:p>
                      <a:r>
                        <a:rPr lang="en-US" dirty="0" smtClean="0"/>
                        <a:t>Music</a:t>
                      </a:r>
                      <a:endParaRPr lang="en-US" dirty="0"/>
                    </a:p>
                  </a:txBody>
                  <a:tcPr/>
                </a:tc>
                <a:tc>
                  <a:txBody>
                    <a:bodyPr/>
                    <a:lstStyle/>
                    <a:p>
                      <a:r>
                        <a:rPr lang="en-US" dirty="0" smtClean="0"/>
                        <a:t>4000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3" name="Rectangle 12"/>
          <p:cNvSpPr/>
          <p:nvPr/>
        </p:nvSpPr>
        <p:spPr>
          <a:xfrm>
            <a:off x="3810000" y="22098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4" name="Straight Arrow Connector 13"/>
          <p:cNvCxnSpPr/>
          <p:nvPr/>
        </p:nvCxnSpPr>
        <p:spPr>
          <a:xfrm>
            <a:off x="2057400" y="3505200"/>
            <a:ext cx="1752600" cy="914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95800" y="1752600"/>
            <a:ext cx="2819400" cy="369332"/>
          </a:xfrm>
          <a:prstGeom prst="rect">
            <a:avLst/>
          </a:prstGeom>
          <a:noFill/>
        </p:spPr>
        <p:txBody>
          <a:bodyPr wrap="square" rtlCol="0">
            <a:spAutoFit/>
          </a:bodyPr>
          <a:lstStyle/>
          <a:p>
            <a:r>
              <a:rPr lang="en-US" dirty="0" smtClean="0"/>
              <a:t>Hash value beginning with 0</a:t>
            </a:r>
            <a:endParaRPr lang="en-US" dirty="0"/>
          </a:p>
        </p:txBody>
      </p:sp>
      <p:sp>
        <p:nvSpPr>
          <p:cNvPr id="16" name="TextBox 15"/>
          <p:cNvSpPr txBox="1"/>
          <p:nvPr/>
        </p:nvSpPr>
        <p:spPr>
          <a:xfrm>
            <a:off x="4800600" y="3657600"/>
            <a:ext cx="2819400" cy="369332"/>
          </a:xfrm>
          <a:prstGeom prst="rect">
            <a:avLst/>
          </a:prstGeom>
          <a:noFill/>
        </p:spPr>
        <p:txBody>
          <a:bodyPr wrap="square" rtlCol="0">
            <a:spAutoFit/>
          </a:bodyPr>
          <a:lstStyle/>
          <a:p>
            <a:r>
              <a:rPr lang="en-US" dirty="0" smtClean="0"/>
              <a:t>Hash value beginning with 1</a:t>
            </a:r>
            <a:endParaRPr lang="en-US" dirty="0"/>
          </a:p>
        </p:txBody>
      </p:sp>
      <p:sp>
        <p:nvSpPr>
          <p:cNvPr id="17" name="TextBox 16"/>
          <p:cNvSpPr txBox="1"/>
          <p:nvPr/>
        </p:nvSpPr>
        <p:spPr>
          <a:xfrm>
            <a:off x="457200" y="5181600"/>
            <a:ext cx="7239000" cy="1107996"/>
          </a:xfrm>
          <a:prstGeom prst="rect">
            <a:avLst/>
          </a:prstGeom>
          <a:noFill/>
        </p:spPr>
        <p:txBody>
          <a:bodyPr wrap="square" rtlCol="0">
            <a:spAutoFit/>
          </a:bodyPr>
          <a:lstStyle/>
          <a:p>
            <a:pPr marL="231775" indent="-231775" fontAlgn="t">
              <a:buFont typeface="Arial" pitchFamily="34" charset="0"/>
              <a:buChar char="•"/>
            </a:pPr>
            <a:r>
              <a:rPr lang="en-US" sz="1600" dirty="0" smtClean="0"/>
              <a:t>Bucket Overflow arise. Since </a:t>
            </a:r>
            <a:r>
              <a:rPr lang="en-US" sz="1600" dirty="0" err="1" smtClean="0"/>
              <a:t>i</a:t>
            </a:r>
            <a:r>
              <a:rPr lang="en-US" sz="1600" dirty="0" smtClean="0"/>
              <a:t>=i</a:t>
            </a:r>
            <a:r>
              <a:rPr lang="en-US" sz="1600" baseline="-50000" dirty="0" smtClean="0"/>
              <a:t>0</a:t>
            </a:r>
          </a:p>
          <a:p>
            <a:pPr marL="231775" indent="-231775" fontAlgn="t">
              <a:buFont typeface="Arial" pitchFamily="34" charset="0"/>
              <a:buChar char="•"/>
            </a:pPr>
            <a:r>
              <a:rPr lang="en-US" sz="1600" dirty="0" smtClean="0"/>
              <a:t>Increase number of bits =1+1=2</a:t>
            </a:r>
          </a:p>
          <a:p>
            <a:pPr marL="231775" indent="-231775" fontAlgn="t">
              <a:buFont typeface="Arial" pitchFamily="34" charset="0"/>
              <a:buChar char="•"/>
            </a:pPr>
            <a:r>
              <a:rPr lang="en-US" sz="1600" dirty="0" smtClean="0"/>
              <a:t>Increase in number of bits will double the size of bucket address table.</a:t>
            </a:r>
          </a:p>
          <a:p>
            <a:pPr fontAlgn="t"/>
            <a:endParaRPr lang="en-US" dirty="0"/>
          </a:p>
        </p:txBody>
      </p:sp>
    </p:spTree>
    <p:extLst>
      <p:ext uri="{BB962C8B-B14F-4D97-AF65-F5344CB8AC3E}">
        <p14:creationId xmlns:p14="http://schemas.microsoft.com/office/powerpoint/2010/main" val="2422484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indices</a:t>
            </a:r>
            <a:endParaRPr lang="en-US" dirty="0"/>
          </a:p>
        </p:txBody>
      </p:sp>
      <p:sp>
        <p:nvSpPr>
          <p:cNvPr id="3" name="Content Placeholder 2"/>
          <p:cNvSpPr>
            <a:spLocks noGrp="1"/>
          </p:cNvSpPr>
          <p:nvPr>
            <p:ph sz="quarter" idx="1"/>
          </p:nvPr>
        </p:nvSpPr>
        <p:spPr/>
        <p:txBody>
          <a:bodyPr>
            <a:noAutofit/>
          </a:bodyPr>
          <a:lstStyle/>
          <a:p>
            <a:r>
              <a:rPr lang="en-US" sz="1800" dirty="0" smtClean="0">
                <a:latin typeface="Calibri" pitchFamily="34" charset="0"/>
                <a:cs typeface="Calibri" pitchFamily="34" charset="0"/>
              </a:rPr>
              <a:t>In an </a:t>
            </a:r>
            <a:r>
              <a:rPr lang="en-US" sz="1800" b="1" dirty="0" smtClean="0">
                <a:latin typeface="Calibri" pitchFamily="34" charset="0"/>
                <a:cs typeface="Calibri" pitchFamily="34" charset="0"/>
              </a:rPr>
              <a:t>ordered index, </a:t>
            </a:r>
            <a:r>
              <a:rPr lang="en-US" sz="1800" dirty="0" smtClean="0">
                <a:latin typeface="Calibri" pitchFamily="34" charset="0"/>
                <a:cs typeface="Calibri" pitchFamily="34" charset="0"/>
              </a:rPr>
              <a:t>index entries are stored sorted on the search key value.</a:t>
            </a:r>
          </a:p>
          <a:p>
            <a:r>
              <a:rPr lang="en-US" sz="1800" b="1" dirty="0" smtClean="0">
                <a:solidFill>
                  <a:schemeClr val="accent2"/>
                </a:solidFill>
                <a:latin typeface="Calibri" pitchFamily="34" charset="0"/>
                <a:cs typeface="Calibri" pitchFamily="34" charset="0"/>
              </a:rPr>
              <a:t>Primary index: </a:t>
            </a:r>
            <a:r>
              <a:rPr lang="en-US" sz="1800" dirty="0" smtClean="0">
                <a:latin typeface="Calibri" pitchFamily="34" charset="0"/>
                <a:cs typeface="Calibri" pitchFamily="34" charset="0"/>
              </a:rPr>
              <a:t>in a sequentially ordered file, the index whose search key specifies the sequential order of the file.</a:t>
            </a:r>
          </a:p>
          <a:p>
            <a:pPr lvl="1"/>
            <a:r>
              <a:rPr lang="en-US" sz="1800" dirty="0" smtClean="0">
                <a:solidFill>
                  <a:schemeClr val="tx1"/>
                </a:solidFill>
                <a:latin typeface="Calibri" pitchFamily="34" charset="0"/>
                <a:cs typeface="Calibri" pitchFamily="34" charset="0"/>
              </a:rPr>
              <a:t>Also called </a:t>
            </a:r>
            <a:r>
              <a:rPr lang="en-US" sz="1800" b="1" dirty="0" smtClean="0">
                <a:solidFill>
                  <a:schemeClr val="tx1"/>
                </a:solidFill>
                <a:latin typeface="Calibri" pitchFamily="34" charset="0"/>
                <a:cs typeface="Calibri" pitchFamily="34" charset="0"/>
              </a:rPr>
              <a:t>clustering index</a:t>
            </a:r>
            <a:endParaRPr lang="en-US" sz="1800" dirty="0" smtClean="0">
              <a:solidFill>
                <a:schemeClr val="tx1"/>
              </a:solidFill>
              <a:latin typeface="Calibri" pitchFamily="34" charset="0"/>
              <a:cs typeface="Calibri" pitchFamily="34" charset="0"/>
            </a:endParaRPr>
          </a:p>
          <a:p>
            <a:pPr lvl="1"/>
            <a:r>
              <a:rPr lang="en-US" sz="1800" dirty="0" smtClean="0">
                <a:solidFill>
                  <a:schemeClr val="tx1"/>
                </a:solidFill>
                <a:latin typeface="Calibri" pitchFamily="34" charset="0"/>
                <a:cs typeface="Calibri" pitchFamily="34" charset="0"/>
              </a:rPr>
              <a:t>The search key of a primary index is usually but not necessarily the primary key.</a:t>
            </a:r>
          </a:p>
          <a:p>
            <a:pPr lvl="1"/>
            <a:r>
              <a:rPr lang="en-US" sz="1800" dirty="0" smtClean="0">
                <a:solidFill>
                  <a:schemeClr val="tx1"/>
                </a:solidFill>
                <a:latin typeface="Calibri" pitchFamily="34" charset="0"/>
                <a:cs typeface="Calibri" pitchFamily="34" charset="0"/>
              </a:rPr>
              <a:t>[in a sequentially ordered file (e.g. the index whose search key </a:t>
            </a:r>
            <a:r>
              <a:rPr lang="en-US" sz="1800" dirty="0" err="1" smtClean="0">
                <a:solidFill>
                  <a:schemeClr val="tx1"/>
                </a:solidFill>
                <a:latin typeface="Calibri" pitchFamily="34" charset="0"/>
                <a:cs typeface="Calibri" pitchFamily="34" charset="0"/>
              </a:rPr>
              <a:t>specifies</a:t>
            </a:r>
            <a:r>
              <a:rPr lang="en-US" sz="1800" dirty="0" smtClean="0">
                <a:solidFill>
                  <a:schemeClr val="tx1"/>
                </a:solidFill>
                <a:latin typeface="Calibri" pitchFamily="34" charset="0"/>
                <a:cs typeface="Calibri" pitchFamily="34" charset="0"/>
              </a:rPr>
              <a:t> the sequential order of the file]</a:t>
            </a:r>
          </a:p>
          <a:p>
            <a:r>
              <a:rPr lang="en-US" sz="1800" b="1" dirty="0" smtClean="0">
                <a:solidFill>
                  <a:schemeClr val="accent2"/>
                </a:solidFill>
                <a:latin typeface="Calibri" pitchFamily="34" charset="0"/>
                <a:cs typeface="Calibri" pitchFamily="34" charset="0"/>
              </a:rPr>
              <a:t>Secondary index</a:t>
            </a:r>
            <a:r>
              <a:rPr lang="en-US" sz="1800" dirty="0" smtClean="0">
                <a:solidFill>
                  <a:schemeClr val="accent2"/>
                </a:solidFill>
                <a:latin typeface="Calibri" pitchFamily="34" charset="0"/>
                <a:cs typeface="Calibri" pitchFamily="34" charset="0"/>
              </a:rPr>
              <a:t>:</a:t>
            </a:r>
            <a:r>
              <a:rPr lang="en-US" sz="1800" b="1" dirty="0" smtClean="0">
                <a:solidFill>
                  <a:schemeClr val="accent2"/>
                </a:solidFill>
                <a:latin typeface="Calibri" pitchFamily="34" charset="0"/>
                <a:cs typeface="Calibri" pitchFamily="34" charset="0"/>
              </a:rPr>
              <a:t> </a:t>
            </a:r>
            <a:r>
              <a:rPr lang="en-US" sz="1800" dirty="0" smtClean="0">
                <a:latin typeface="Calibri" pitchFamily="34" charset="0"/>
                <a:cs typeface="Calibri" pitchFamily="34" charset="0"/>
              </a:rPr>
              <a:t>an index whose search key specifies an order different from the sequential order of the file.  Also called </a:t>
            </a:r>
            <a:r>
              <a:rPr lang="en-US" sz="1800" b="1" dirty="0" smtClean="0">
                <a:latin typeface="Calibri" pitchFamily="34" charset="0"/>
                <a:cs typeface="Calibri" pitchFamily="34" charset="0"/>
              </a:rPr>
              <a:t>non-clustering index.</a:t>
            </a:r>
          </a:p>
          <a:p>
            <a:pPr>
              <a:buNone/>
            </a:pPr>
            <a:r>
              <a:rPr lang="en-US" sz="1800" b="1" dirty="0" smtClean="0">
                <a:latin typeface="Calibri" pitchFamily="34" charset="0"/>
                <a:cs typeface="Calibri" pitchFamily="34" charset="0"/>
              </a:rPr>
              <a:t>     [an index whose search key is different from the sequential order of the file ]</a:t>
            </a:r>
          </a:p>
          <a:p>
            <a:r>
              <a:rPr lang="en-US" sz="1800" dirty="0" smtClean="0">
                <a:solidFill>
                  <a:schemeClr val="accent2"/>
                </a:solidFill>
              </a:rPr>
              <a:t>Index-sequential file</a:t>
            </a:r>
            <a:r>
              <a:rPr lang="en-US" sz="1800" b="1" dirty="0" smtClean="0">
                <a:solidFill>
                  <a:schemeClr val="accent2"/>
                </a:solidFill>
              </a:rPr>
              <a:t>:</a:t>
            </a:r>
            <a:r>
              <a:rPr lang="en-US" sz="1800" dirty="0" smtClean="0">
                <a:solidFill>
                  <a:schemeClr val="accent2"/>
                </a:solidFill>
              </a:rPr>
              <a:t> </a:t>
            </a:r>
            <a:r>
              <a:rPr lang="en-US" sz="1800" dirty="0" smtClean="0"/>
              <a:t>ordered sequential file with a primary index.</a:t>
            </a:r>
          </a:p>
          <a:p>
            <a:endParaRPr lang="en-US" sz="1800" dirty="0"/>
          </a:p>
        </p:txBody>
      </p:sp>
    </p:spTree>
    <p:extLst>
      <p:ext uri="{BB962C8B-B14F-4D97-AF65-F5344CB8AC3E}">
        <p14:creationId xmlns:p14="http://schemas.microsoft.com/office/powerpoint/2010/main" val="25599949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838200" y="2895600"/>
          <a:ext cx="1371600" cy="1591432"/>
        </p:xfrm>
        <a:graphic>
          <a:graphicData uri="http://schemas.openxmlformats.org/drawingml/2006/table">
            <a:tbl>
              <a:tblPr firstRow="1" bandRow="1">
                <a:tableStyleId>{5C22544A-7EE6-4342-B048-85BDC9FD1C3A}</a:tableStyleId>
              </a:tblPr>
              <a:tblGrid>
                <a:gridCol w="1371600"/>
              </a:tblGrid>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bl>
          </a:graphicData>
        </a:graphic>
      </p:graphicFrame>
      <p:sp>
        <p:nvSpPr>
          <p:cNvPr id="5" name="Rectangle 4"/>
          <p:cNvSpPr/>
          <p:nvPr/>
        </p:nvSpPr>
        <p:spPr>
          <a:xfrm>
            <a:off x="838200" y="2362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TextBox 5"/>
          <p:cNvSpPr txBox="1"/>
          <p:nvPr/>
        </p:nvSpPr>
        <p:spPr>
          <a:xfrm>
            <a:off x="457200" y="4648200"/>
            <a:ext cx="2209800" cy="369332"/>
          </a:xfrm>
          <a:prstGeom prst="rect">
            <a:avLst/>
          </a:prstGeom>
          <a:noFill/>
        </p:spPr>
        <p:txBody>
          <a:bodyPr wrap="square" rtlCol="0">
            <a:spAutoFit/>
          </a:bodyPr>
          <a:lstStyle/>
          <a:p>
            <a:r>
              <a:rPr lang="en-US" dirty="0" smtClean="0"/>
              <a:t>Bucket Address Table</a:t>
            </a:r>
            <a:endParaRPr lang="en-US" dirty="0"/>
          </a:p>
        </p:txBody>
      </p:sp>
      <p:cxnSp>
        <p:nvCxnSpPr>
          <p:cNvPr id="8" name="Straight Arrow Connector 7"/>
          <p:cNvCxnSpPr/>
          <p:nvPr/>
        </p:nvCxnSpPr>
        <p:spPr>
          <a:xfrm flipV="1">
            <a:off x="2057400" y="2895600"/>
            <a:ext cx="1676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3733800" y="41910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r h="397858">
                <a:tc>
                  <a:txBody>
                    <a:bodyPr/>
                    <a:lstStyle/>
                    <a:p>
                      <a:r>
                        <a:rPr lang="en-US" dirty="0" smtClean="0"/>
                        <a:t>22222</a:t>
                      </a:r>
                      <a:endParaRPr lang="en-US" dirty="0"/>
                    </a:p>
                  </a:txBody>
                  <a:tcPr/>
                </a:tc>
                <a:tc>
                  <a:txBody>
                    <a:bodyPr/>
                    <a:lstStyle/>
                    <a:p>
                      <a:r>
                        <a:rPr lang="en-US" dirty="0" err="1" smtClean="0"/>
                        <a:t>Elin</a:t>
                      </a:r>
                      <a:endParaRPr lang="en-US" dirty="0"/>
                    </a:p>
                  </a:txBody>
                  <a:tcPr/>
                </a:tc>
                <a:tc>
                  <a:txBody>
                    <a:bodyPr/>
                    <a:lstStyle/>
                    <a:p>
                      <a:r>
                        <a:rPr lang="en-US" dirty="0" smtClean="0"/>
                        <a:t>Physics</a:t>
                      </a:r>
                      <a:endParaRPr lang="en-US" dirty="0"/>
                    </a:p>
                  </a:txBody>
                  <a:tcPr/>
                </a:tc>
                <a:tc>
                  <a:txBody>
                    <a:bodyPr/>
                    <a:lstStyle/>
                    <a:p>
                      <a:r>
                        <a:rPr lang="en-US" dirty="0" smtClean="0"/>
                        <a:t>9500</a:t>
                      </a:r>
                      <a:endParaRPr lang="en-US" dirty="0"/>
                    </a:p>
                  </a:txBody>
                  <a:tcPr/>
                </a:tc>
              </a:tr>
            </a:tbl>
          </a:graphicData>
        </a:graphic>
      </p:graphicFrame>
      <p:sp>
        <p:nvSpPr>
          <p:cNvPr id="10" name="Rectangle 9"/>
          <p:cNvSpPr/>
          <p:nvPr/>
        </p:nvSpPr>
        <p:spPr>
          <a:xfrm>
            <a:off x="3733800" y="37338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aphicFrame>
        <p:nvGraphicFramePr>
          <p:cNvPr id="11" name="Table 10"/>
          <p:cNvGraphicFramePr>
            <a:graphicFrameLocks noGrp="1"/>
          </p:cNvGraphicFramePr>
          <p:nvPr/>
        </p:nvGraphicFramePr>
        <p:xfrm>
          <a:off x="3733800" y="27432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15151</a:t>
                      </a:r>
                      <a:endParaRPr lang="en-US" dirty="0"/>
                    </a:p>
                  </a:txBody>
                  <a:tcPr/>
                </a:tc>
                <a:tc>
                  <a:txBody>
                    <a:bodyPr/>
                    <a:lstStyle/>
                    <a:p>
                      <a:r>
                        <a:rPr lang="en-US" dirty="0" err="1" smtClean="0"/>
                        <a:t>Mohit</a:t>
                      </a:r>
                      <a:endParaRPr lang="en-US" dirty="0"/>
                    </a:p>
                  </a:txBody>
                  <a:tcPr/>
                </a:tc>
                <a:tc>
                  <a:txBody>
                    <a:bodyPr/>
                    <a:lstStyle/>
                    <a:p>
                      <a:r>
                        <a:rPr lang="en-US" dirty="0" smtClean="0"/>
                        <a:t>Music</a:t>
                      </a:r>
                      <a:endParaRPr lang="en-US" dirty="0"/>
                    </a:p>
                  </a:txBody>
                  <a:tcPr/>
                </a:tc>
                <a:tc>
                  <a:txBody>
                    <a:bodyPr/>
                    <a:lstStyle/>
                    <a:p>
                      <a:r>
                        <a:rPr lang="en-US" dirty="0" smtClean="0"/>
                        <a:t>4000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3810000" y="22098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3" name="Straight Arrow Connector 12"/>
          <p:cNvCxnSpPr/>
          <p:nvPr/>
        </p:nvCxnSpPr>
        <p:spPr>
          <a:xfrm flipV="1">
            <a:off x="2057400" y="2971800"/>
            <a:ext cx="16764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495800" y="1752600"/>
            <a:ext cx="2819400" cy="369332"/>
          </a:xfrm>
          <a:prstGeom prst="rect">
            <a:avLst/>
          </a:prstGeom>
          <a:noFill/>
        </p:spPr>
        <p:txBody>
          <a:bodyPr wrap="square" rtlCol="0">
            <a:spAutoFit/>
          </a:bodyPr>
          <a:lstStyle/>
          <a:p>
            <a:r>
              <a:rPr lang="en-US" dirty="0" smtClean="0"/>
              <a:t>Hash value beginning with 0</a:t>
            </a:r>
            <a:endParaRPr lang="en-US" dirty="0"/>
          </a:p>
        </p:txBody>
      </p:sp>
      <p:sp>
        <p:nvSpPr>
          <p:cNvPr id="15" name="TextBox 14"/>
          <p:cNvSpPr txBox="1"/>
          <p:nvPr/>
        </p:nvSpPr>
        <p:spPr>
          <a:xfrm>
            <a:off x="4800600" y="3657600"/>
            <a:ext cx="3352800" cy="369332"/>
          </a:xfrm>
          <a:prstGeom prst="rect">
            <a:avLst/>
          </a:prstGeom>
          <a:noFill/>
        </p:spPr>
        <p:txBody>
          <a:bodyPr wrap="square" rtlCol="0">
            <a:spAutoFit/>
          </a:bodyPr>
          <a:lstStyle/>
          <a:p>
            <a:r>
              <a:rPr lang="en-US" dirty="0" smtClean="0"/>
              <a:t>Hash value beginning with 10</a:t>
            </a:r>
            <a:endParaRPr lang="en-US" dirty="0"/>
          </a:p>
        </p:txBody>
      </p:sp>
      <p:graphicFrame>
        <p:nvGraphicFramePr>
          <p:cNvPr id="16" name="Table 15"/>
          <p:cNvGraphicFramePr>
            <a:graphicFrameLocks noGrp="1"/>
          </p:cNvGraphicFramePr>
          <p:nvPr/>
        </p:nvGraphicFramePr>
        <p:xfrm>
          <a:off x="3657600" y="54864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7" name="Rectangle 16"/>
          <p:cNvSpPr/>
          <p:nvPr/>
        </p:nvSpPr>
        <p:spPr>
          <a:xfrm>
            <a:off x="3657600" y="5029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8" name="TextBox 17"/>
          <p:cNvSpPr txBox="1"/>
          <p:nvPr/>
        </p:nvSpPr>
        <p:spPr>
          <a:xfrm>
            <a:off x="4648200" y="5105400"/>
            <a:ext cx="3352800" cy="369332"/>
          </a:xfrm>
          <a:prstGeom prst="rect">
            <a:avLst/>
          </a:prstGeom>
          <a:noFill/>
        </p:spPr>
        <p:txBody>
          <a:bodyPr wrap="square" rtlCol="0">
            <a:spAutoFit/>
          </a:bodyPr>
          <a:lstStyle/>
          <a:p>
            <a:r>
              <a:rPr lang="en-US" dirty="0" smtClean="0"/>
              <a:t>Hash value beginning with 11</a:t>
            </a:r>
            <a:endParaRPr lang="en-US" dirty="0"/>
          </a:p>
        </p:txBody>
      </p:sp>
      <p:cxnSp>
        <p:nvCxnSpPr>
          <p:cNvPr id="20" name="Straight Arrow Connector 19"/>
          <p:cNvCxnSpPr/>
          <p:nvPr/>
        </p:nvCxnSpPr>
        <p:spPr>
          <a:xfrm>
            <a:off x="2057400" y="3962400"/>
            <a:ext cx="167640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133600" y="4343400"/>
            <a:ext cx="1524000" cy="1371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472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457200" y="1524000"/>
            <a:ext cx="7010400" cy="369332"/>
          </a:xfrm>
          <a:prstGeom prst="rect">
            <a:avLst/>
          </a:prstGeom>
          <a:noFill/>
        </p:spPr>
        <p:txBody>
          <a:bodyPr wrap="square" rtlCol="0">
            <a:spAutoFit/>
          </a:bodyPr>
          <a:lstStyle/>
          <a:p>
            <a:pPr fontAlgn="t"/>
            <a:r>
              <a:rPr lang="en-US" dirty="0" smtClean="0"/>
              <a:t>Insert </a:t>
            </a:r>
            <a:r>
              <a:rPr lang="en-US" b="1" dirty="0" smtClean="0"/>
              <a:t>32343 James History 6000 </a:t>
            </a:r>
            <a:r>
              <a:rPr lang="en-US" dirty="0" smtClean="0"/>
              <a:t> </a:t>
            </a:r>
            <a:r>
              <a:rPr lang="en-US" b="1" dirty="0" smtClean="0">
                <a:solidFill>
                  <a:srgbClr val="FF0000"/>
                </a:solidFill>
              </a:rPr>
              <a:t>hash value starts from 11</a:t>
            </a:r>
            <a:endParaRPr lang="en-US" dirty="0">
              <a:solidFill>
                <a:srgbClr val="FF0000"/>
              </a:solidFill>
            </a:endParaRPr>
          </a:p>
        </p:txBody>
      </p:sp>
      <p:graphicFrame>
        <p:nvGraphicFramePr>
          <p:cNvPr id="5" name="Table 4"/>
          <p:cNvGraphicFramePr>
            <a:graphicFrameLocks noGrp="1"/>
          </p:cNvGraphicFramePr>
          <p:nvPr/>
        </p:nvGraphicFramePr>
        <p:xfrm>
          <a:off x="838200" y="2895600"/>
          <a:ext cx="1371600" cy="1591432"/>
        </p:xfrm>
        <a:graphic>
          <a:graphicData uri="http://schemas.openxmlformats.org/drawingml/2006/table">
            <a:tbl>
              <a:tblPr firstRow="1" bandRow="1">
                <a:tableStyleId>{5C22544A-7EE6-4342-B048-85BDC9FD1C3A}</a:tableStyleId>
              </a:tblPr>
              <a:tblGrid>
                <a:gridCol w="1371600"/>
              </a:tblGrid>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bl>
          </a:graphicData>
        </a:graphic>
      </p:graphicFrame>
      <p:sp>
        <p:nvSpPr>
          <p:cNvPr id="6" name="Rectangle 5"/>
          <p:cNvSpPr/>
          <p:nvPr/>
        </p:nvSpPr>
        <p:spPr>
          <a:xfrm>
            <a:off x="838200" y="2362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TextBox 6"/>
          <p:cNvSpPr txBox="1"/>
          <p:nvPr/>
        </p:nvSpPr>
        <p:spPr>
          <a:xfrm>
            <a:off x="457200" y="4648200"/>
            <a:ext cx="2209800" cy="369332"/>
          </a:xfrm>
          <a:prstGeom prst="rect">
            <a:avLst/>
          </a:prstGeom>
          <a:noFill/>
        </p:spPr>
        <p:txBody>
          <a:bodyPr wrap="square" rtlCol="0">
            <a:spAutoFit/>
          </a:bodyPr>
          <a:lstStyle/>
          <a:p>
            <a:r>
              <a:rPr lang="en-US" dirty="0" smtClean="0"/>
              <a:t>Bucket Address Table</a:t>
            </a:r>
            <a:endParaRPr lang="en-US" dirty="0"/>
          </a:p>
        </p:txBody>
      </p:sp>
      <p:cxnSp>
        <p:nvCxnSpPr>
          <p:cNvPr id="9" name="Straight Arrow Connector 8"/>
          <p:cNvCxnSpPr/>
          <p:nvPr/>
        </p:nvCxnSpPr>
        <p:spPr>
          <a:xfrm flipV="1">
            <a:off x="2057400" y="2895600"/>
            <a:ext cx="1676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3733800" y="41910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r h="397858">
                <a:tc>
                  <a:txBody>
                    <a:bodyPr/>
                    <a:lstStyle/>
                    <a:p>
                      <a:r>
                        <a:rPr lang="en-US" dirty="0" smtClean="0"/>
                        <a:t>22222</a:t>
                      </a:r>
                      <a:endParaRPr lang="en-US" dirty="0"/>
                    </a:p>
                  </a:txBody>
                  <a:tcPr/>
                </a:tc>
                <a:tc>
                  <a:txBody>
                    <a:bodyPr/>
                    <a:lstStyle/>
                    <a:p>
                      <a:r>
                        <a:rPr lang="en-US" dirty="0" err="1" smtClean="0"/>
                        <a:t>Elin</a:t>
                      </a:r>
                      <a:endParaRPr lang="en-US" dirty="0"/>
                    </a:p>
                  </a:txBody>
                  <a:tcPr/>
                </a:tc>
                <a:tc>
                  <a:txBody>
                    <a:bodyPr/>
                    <a:lstStyle/>
                    <a:p>
                      <a:r>
                        <a:rPr lang="en-US" dirty="0" smtClean="0"/>
                        <a:t>Physics</a:t>
                      </a:r>
                      <a:endParaRPr lang="en-US" dirty="0"/>
                    </a:p>
                  </a:txBody>
                  <a:tcPr/>
                </a:tc>
                <a:tc>
                  <a:txBody>
                    <a:bodyPr/>
                    <a:lstStyle/>
                    <a:p>
                      <a:r>
                        <a:rPr lang="en-US" dirty="0" smtClean="0"/>
                        <a:t>9500</a:t>
                      </a:r>
                      <a:endParaRPr lang="en-US" dirty="0"/>
                    </a:p>
                  </a:txBody>
                  <a:tcPr/>
                </a:tc>
              </a:tr>
            </a:tbl>
          </a:graphicData>
        </a:graphic>
      </p:graphicFrame>
      <p:sp>
        <p:nvSpPr>
          <p:cNvPr id="11" name="Rectangle 10"/>
          <p:cNvSpPr/>
          <p:nvPr/>
        </p:nvSpPr>
        <p:spPr>
          <a:xfrm>
            <a:off x="3733800" y="37338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aphicFrame>
        <p:nvGraphicFramePr>
          <p:cNvPr id="12" name="Table 11"/>
          <p:cNvGraphicFramePr>
            <a:graphicFrameLocks noGrp="1"/>
          </p:cNvGraphicFramePr>
          <p:nvPr/>
        </p:nvGraphicFramePr>
        <p:xfrm>
          <a:off x="3733800" y="27432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15151</a:t>
                      </a:r>
                      <a:endParaRPr lang="en-US" dirty="0"/>
                    </a:p>
                  </a:txBody>
                  <a:tcPr/>
                </a:tc>
                <a:tc>
                  <a:txBody>
                    <a:bodyPr/>
                    <a:lstStyle/>
                    <a:p>
                      <a:r>
                        <a:rPr lang="en-US" dirty="0" err="1" smtClean="0"/>
                        <a:t>Mohit</a:t>
                      </a:r>
                      <a:endParaRPr lang="en-US" dirty="0"/>
                    </a:p>
                  </a:txBody>
                  <a:tcPr/>
                </a:tc>
                <a:tc>
                  <a:txBody>
                    <a:bodyPr/>
                    <a:lstStyle/>
                    <a:p>
                      <a:r>
                        <a:rPr lang="en-US" dirty="0" smtClean="0"/>
                        <a:t>Music</a:t>
                      </a:r>
                      <a:endParaRPr lang="en-US" dirty="0"/>
                    </a:p>
                  </a:txBody>
                  <a:tcPr/>
                </a:tc>
                <a:tc>
                  <a:txBody>
                    <a:bodyPr/>
                    <a:lstStyle/>
                    <a:p>
                      <a:r>
                        <a:rPr lang="en-US" dirty="0" smtClean="0"/>
                        <a:t>4000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3" name="Rectangle 12"/>
          <p:cNvSpPr/>
          <p:nvPr/>
        </p:nvSpPr>
        <p:spPr>
          <a:xfrm>
            <a:off x="3810000" y="22098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4" name="Straight Arrow Connector 13"/>
          <p:cNvCxnSpPr/>
          <p:nvPr/>
        </p:nvCxnSpPr>
        <p:spPr>
          <a:xfrm flipV="1">
            <a:off x="2057400" y="2971800"/>
            <a:ext cx="16764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95800" y="1752600"/>
            <a:ext cx="2819400" cy="369332"/>
          </a:xfrm>
          <a:prstGeom prst="rect">
            <a:avLst/>
          </a:prstGeom>
          <a:noFill/>
        </p:spPr>
        <p:txBody>
          <a:bodyPr wrap="square" rtlCol="0">
            <a:spAutoFit/>
          </a:bodyPr>
          <a:lstStyle/>
          <a:p>
            <a:r>
              <a:rPr lang="en-US" dirty="0" smtClean="0"/>
              <a:t>Hash value beginning with 0</a:t>
            </a:r>
            <a:endParaRPr lang="en-US" dirty="0"/>
          </a:p>
        </p:txBody>
      </p:sp>
      <p:sp>
        <p:nvSpPr>
          <p:cNvPr id="16" name="TextBox 15"/>
          <p:cNvSpPr txBox="1"/>
          <p:nvPr/>
        </p:nvSpPr>
        <p:spPr>
          <a:xfrm>
            <a:off x="4800600" y="3657600"/>
            <a:ext cx="3352800" cy="369332"/>
          </a:xfrm>
          <a:prstGeom prst="rect">
            <a:avLst/>
          </a:prstGeom>
          <a:noFill/>
        </p:spPr>
        <p:txBody>
          <a:bodyPr wrap="square" rtlCol="0">
            <a:spAutoFit/>
          </a:bodyPr>
          <a:lstStyle/>
          <a:p>
            <a:r>
              <a:rPr lang="en-US" dirty="0" smtClean="0"/>
              <a:t>Hash value beginning with 10</a:t>
            </a:r>
            <a:endParaRPr lang="en-US" dirty="0"/>
          </a:p>
        </p:txBody>
      </p:sp>
      <p:graphicFrame>
        <p:nvGraphicFramePr>
          <p:cNvPr id="17" name="Table 16"/>
          <p:cNvGraphicFramePr>
            <a:graphicFrameLocks noGrp="1"/>
          </p:cNvGraphicFramePr>
          <p:nvPr/>
        </p:nvGraphicFramePr>
        <p:xfrm>
          <a:off x="3657600" y="54864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97858">
                <a:tc>
                  <a:txBody>
                    <a:bodyPr/>
                    <a:lstStyle/>
                    <a:p>
                      <a:r>
                        <a:rPr lang="en-US" dirty="0" smtClean="0"/>
                        <a:t>32343</a:t>
                      </a:r>
                      <a:endParaRPr lang="en-US" dirty="0"/>
                    </a:p>
                  </a:txBody>
                  <a:tcPr/>
                </a:tc>
                <a:tc>
                  <a:txBody>
                    <a:bodyPr/>
                    <a:lstStyle/>
                    <a:p>
                      <a:r>
                        <a:rPr lang="en-US" dirty="0" smtClean="0"/>
                        <a:t>James</a:t>
                      </a:r>
                      <a:endParaRPr lang="en-US" dirty="0"/>
                    </a:p>
                  </a:txBody>
                  <a:tcPr/>
                </a:tc>
                <a:tc>
                  <a:txBody>
                    <a:bodyPr/>
                    <a:lstStyle/>
                    <a:p>
                      <a:r>
                        <a:rPr lang="en-US" dirty="0" smtClean="0"/>
                        <a:t>History</a:t>
                      </a:r>
                      <a:endParaRPr lang="en-US" dirty="0"/>
                    </a:p>
                  </a:txBody>
                  <a:tcPr/>
                </a:tc>
                <a:tc>
                  <a:txBody>
                    <a:bodyPr/>
                    <a:lstStyle/>
                    <a:p>
                      <a:r>
                        <a:rPr lang="en-US" dirty="0" smtClean="0"/>
                        <a:t>6000</a:t>
                      </a:r>
                      <a:endParaRPr lang="en-US" dirty="0"/>
                    </a:p>
                  </a:txBody>
                  <a:tcPr/>
                </a:tc>
              </a:tr>
            </a:tbl>
          </a:graphicData>
        </a:graphic>
      </p:graphicFrame>
      <p:sp>
        <p:nvSpPr>
          <p:cNvPr id="18" name="Rectangle 17"/>
          <p:cNvSpPr/>
          <p:nvPr/>
        </p:nvSpPr>
        <p:spPr>
          <a:xfrm>
            <a:off x="3657600" y="5029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TextBox 18"/>
          <p:cNvSpPr txBox="1"/>
          <p:nvPr/>
        </p:nvSpPr>
        <p:spPr>
          <a:xfrm>
            <a:off x="4648200" y="5105400"/>
            <a:ext cx="3352800" cy="369332"/>
          </a:xfrm>
          <a:prstGeom prst="rect">
            <a:avLst/>
          </a:prstGeom>
          <a:noFill/>
        </p:spPr>
        <p:txBody>
          <a:bodyPr wrap="square" rtlCol="0">
            <a:spAutoFit/>
          </a:bodyPr>
          <a:lstStyle/>
          <a:p>
            <a:r>
              <a:rPr lang="en-US" dirty="0" smtClean="0"/>
              <a:t>Hash value beginning with 11</a:t>
            </a:r>
            <a:endParaRPr lang="en-US" dirty="0"/>
          </a:p>
        </p:txBody>
      </p:sp>
      <p:cxnSp>
        <p:nvCxnSpPr>
          <p:cNvPr id="20" name="Straight Arrow Connector 19"/>
          <p:cNvCxnSpPr/>
          <p:nvPr/>
        </p:nvCxnSpPr>
        <p:spPr>
          <a:xfrm>
            <a:off x="2057400" y="3962400"/>
            <a:ext cx="167640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133600" y="4343400"/>
            <a:ext cx="1524000" cy="1371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4641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457200" y="1600200"/>
            <a:ext cx="7010400" cy="369332"/>
          </a:xfrm>
          <a:prstGeom prst="rect">
            <a:avLst/>
          </a:prstGeom>
          <a:noFill/>
        </p:spPr>
        <p:txBody>
          <a:bodyPr wrap="square" rtlCol="0">
            <a:spAutoFit/>
          </a:bodyPr>
          <a:lstStyle/>
          <a:p>
            <a:pPr fontAlgn="t"/>
            <a:r>
              <a:rPr lang="en-US" dirty="0" smtClean="0"/>
              <a:t>Insert </a:t>
            </a:r>
            <a:r>
              <a:rPr lang="en-US" b="1" dirty="0" smtClean="0"/>
              <a:t>33456 </a:t>
            </a:r>
            <a:r>
              <a:rPr lang="en-US" b="1" dirty="0" err="1" smtClean="0"/>
              <a:t>Goldy</a:t>
            </a:r>
            <a:r>
              <a:rPr lang="en-US" b="1" dirty="0" smtClean="0"/>
              <a:t> Physics 8700 </a:t>
            </a:r>
            <a:r>
              <a:rPr lang="en-US" b="1" dirty="0" smtClean="0">
                <a:solidFill>
                  <a:srgbClr val="FF0000"/>
                </a:solidFill>
              </a:rPr>
              <a:t>hash value starts from 10</a:t>
            </a:r>
            <a:endParaRPr lang="en-US" dirty="0">
              <a:solidFill>
                <a:srgbClr val="FF0000"/>
              </a:solidFill>
            </a:endParaRPr>
          </a:p>
        </p:txBody>
      </p:sp>
      <p:sp>
        <p:nvSpPr>
          <p:cNvPr id="5" name="TextBox 4"/>
          <p:cNvSpPr txBox="1"/>
          <p:nvPr/>
        </p:nvSpPr>
        <p:spPr>
          <a:xfrm>
            <a:off x="457200" y="2209800"/>
            <a:ext cx="7239000" cy="1107996"/>
          </a:xfrm>
          <a:prstGeom prst="rect">
            <a:avLst/>
          </a:prstGeom>
          <a:noFill/>
        </p:spPr>
        <p:txBody>
          <a:bodyPr wrap="square" rtlCol="0">
            <a:spAutoFit/>
          </a:bodyPr>
          <a:lstStyle/>
          <a:p>
            <a:pPr marL="231775" indent="-231775" fontAlgn="t">
              <a:buFont typeface="Arial" pitchFamily="34" charset="0"/>
              <a:buChar char="•"/>
            </a:pPr>
            <a:r>
              <a:rPr lang="en-US" sz="1600" dirty="0" smtClean="0"/>
              <a:t>Bucket Overflow arise. Since </a:t>
            </a:r>
            <a:r>
              <a:rPr lang="en-US" sz="1600" dirty="0" err="1" smtClean="0"/>
              <a:t>i</a:t>
            </a:r>
            <a:r>
              <a:rPr lang="en-US" sz="1600" dirty="0" smtClean="0"/>
              <a:t>=i</a:t>
            </a:r>
            <a:r>
              <a:rPr lang="en-US" sz="1600" baseline="-50000" dirty="0" smtClean="0"/>
              <a:t>0</a:t>
            </a:r>
          </a:p>
          <a:p>
            <a:pPr marL="231775" indent="-231775" fontAlgn="t">
              <a:buFont typeface="Arial" pitchFamily="34" charset="0"/>
              <a:buChar char="•"/>
            </a:pPr>
            <a:r>
              <a:rPr lang="en-US" sz="1600" dirty="0" smtClean="0"/>
              <a:t>Increase number of bits =2+1=3</a:t>
            </a:r>
          </a:p>
          <a:p>
            <a:pPr marL="231775" indent="-231775" fontAlgn="t">
              <a:buFont typeface="Arial" pitchFamily="34" charset="0"/>
              <a:buChar char="•"/>
            </a:pPr>
            <a:r>
              <a:rPr lang="en-US" sz="1600" dirty="0" smtClean="0"/>
              <a:t>Increase in number of bits will double the size of bucket address table.</a:t>
            </a:r>
          </a:p>
          <a:p>
            <a:pPr fontAlgn="t"/>
            <a:endParaRPr lang="en-US" dirty="0"/>
          </a:p>
        </p:txBody>
      </p:sp>
    </p:spTree>
    <p:extLst>
      <p:ext uri="{BB962C8B-B14F-4D97-AF65-F5344CB8AC3E}">
        <p14:creationId xmlns:p14="http://schemas.microsoft.com/office/powerpoint/2010/main" val="9153688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685800"/>
          <a:ext cx="1371600" cy="3182864"/>
        </p:xfrm>
        <a:graphic>
          <a:graphicData uri="http://schemas.openxmlformats.org/drawingml/2006/table">
            <a:tbl>
              <a:tblPr firstRow="1" bandRow="1">
                <a:tableStyleId>{5C22544A-7EE6-4342-B048-85BDC9FD1C3A}</a:tableStyleId>
              </a:tblPr>
              <a:tblGrid>
                <a:gridCol w="1371600"/>
              </a:tblGrid>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bl>
          </a:graphicData>
        </a:graphic>
      </p:graphicFrame>
      <p:sp>
        <p:nvSpPr>
          <p:cNvPr id="5" name="Rectangle 4"/>
          <p:cNvSpPr/>
          <p:nvPr/>
        </p:nvSpPr>
        <p:spPr>
          <a:xfrm>
            <a:off x="838200" y="1524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 name="TextBox 5"/>
          <p:cNvSpPr txBox="1"/>
          <p:nvPr/>
        </p:nvSpPr>
        <p:spPr>
          <a:xfrm>
            <a:off x="304800" y="4038600"/>
            <a:ext cx="2209800" cy="369332"/>
          </a:xfrm>
          <a:prstGeom prst="rect">
            <a:avLst/>
          </a:prstGeom>
          <a:noFill/>
        </p:spPr>
        <p:txBody>
          <a:bodyPr wrap="square" rtlCol="0">
            <a:spAutoFit/>
          </a:bodyPr>
          <a:lstStyle/>
          <a:p>
            <a:r>
              <a:rPr lang="en-US" dirty="0" smtClean="0"/>
              <a:t>Bucket Address Table</a:t>
            </a:r>
            <a:endParaRPr lang="en-US" dirty="0"/>
          </a:p>
        </p:txBody>
      </p:sp>
      <p:cxnSp>
        <p:nvCxnSpPr>
          <p:cNvPr id="8" name="Straight Arrow Connector 7"/>
          <p:cNvCxnSpPr/>
          <p:nvPr/>
        </p:nvCxnSpPr>
        <p:spPr>
          <a:xfrm flipV="1">
            <a:off x="2057400" y="762000"/>
            <a:ext cx="1676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3733800" y="20574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22222</a:t>
                      </a:r>
                      <a:endParaRPr lang="en-US" dirty="0"/>
                    </a:p>
                  </a:txBody>
                  <a:tcPr/>
                </a:tc>
                <a:tc>
                  <a:txBody>
                    <a:bodyPr/>
                    <a:lstStyle/>
                    <a:p>
                      <a:r>
                        <a:rPr lang="en-US" dirty="0" err="1" smtClean="0"/>
                        <a:t>Elin</a:t>
                      </a:r>
                      <a:endParaRPr lang="en-US" dirty="0"/>
                    </a:p>
                  </a:txBody>
                  <a:tcPr/>
                </a:tc>
                <a:tc>
                  <a:txBody>
                    <a:bodyPr/>
                    <a:lstStyle/>
                    <a:p>
                      <a:r>
                        <a:rPr lang="en-US" dirty="0" smtClean="0"/>
                        <a:t>Physics</a:t>
                      </a:r>
                      <a:endParaRPr lang="en-US" dirty="0"/>
                    </a:p>
                  </a:txBody>
                  <a:tcPr/>
                </a:tc>
                <a:tc>
                  <a:txBody>
                    <a:bodyPr/>
                    <a:lstStyle/>
                    <a:p>
                      <a:r>
                        <a:rPr lang="en-US" dirty="0" smtClean="0"/>
                        <a:t>9500</a:t>
                      </a:r>
                      <a:endParaRPr lang="en-US" dirty="0"/>
                    </a:p>
                  </a:txBody>
                  <a:tcPr/>
                </a:tc>
              </a:tr>
              <a:tr h="397858">
                <a:tc>
                  <a:txBody>
                    <a:bodyPr/>
                    <a:lstStyle/>
                    <a:p>
                      <a:r>
                        <a:rPr lang="en-US" dirty="0" smtClean="0"/>
                        <a:t>33456</a:t>
                      </a:r>
                      <a:endParaRPr lang="en-US" dirty="0"/>
                    </a:p>
                  </a:txBody>
                  <a:tcPr/>
                </a:tc>
                <a:tc>
                  <a:txBody>
                    <a:bodyPr/>
                    <a:lstStyle/>
                    <a:p>
                      <a:r>
                        <a:rPr lang="en-US" dirty="0" err="1" smtClean="0"/>
                        <a:t>Goldy</a:t>
                      </a:r>
                      <a:endParaRPr lang="en-US" dirty="0"/>
                    </a:p>
                  </a:txBody>
                  <a:tcPr/>
                </a:tc>
                <a:tc>
                  <a:txBody>
                    <a:bodyPr/>
                    <a:lstStyle/>
                    <a:p>
                      <a:r>
                        <a:rPr lang="en-US" dirty="0" smtClean="0"/>
                        <a:t>Physics</a:t>
                      </a:r>
                      <a:endParaRPr lang="en-US" dirty="0"/>
                    </a:p>
                  </a:txBody>
                  <a:tcPr/>
                </a:tc>
                <a:tc>
                  <a:txBody>
                    <a:bodyPr/>
                    <a:lstStyle/>
                    <a:p>
                      <a:r>
                        <a:rPr lang="en-US" dirty="0" smtClean="0"/>
                        <a:t>8700</a:t>
                      </a:r>
                      <a:endParaRPr lang="en-US" dirty="0"/>
                    </a:p>
                  </a:txBody>
                  <a:tcPr/>
                </a:tc>
              </a:tr>
            </a:tbl>
          </a:graphicData>
        </a:graphic>
      </p:graphicFrame>
      <p:sp>
        <p:nvSpPr>
          <p:cNvPr id="10" name="Rectangle 9"/>
          <p:cNvSpPr/>
          <p:nvPr/>
        </p:nvSpPr>
        <p:spPr>
          <a:xfrm>
            <a:off x="3733800" y="1600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aphicFrame>
        <p:nvGraphicFramePr>
          <p:cNvPr id="11" name="Table 10"/>
          <p:cNvGraphicFramePr>
            <a:graphicFrameLocks noGrp="1"/>
          </p:cNvGraphicFramePr>
          <p:nvPr/>
        </p:nvGraphicFramePr>
        <p:xfrm>
          <a:off x="3733800" y="6096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15151</a:t>
                      </a:r>
                      <a:endParaRPr lang="en-US" dirty="0"/>
                    </a:p>
                  </a:txBody>
                  <a:tcPr/>
                </a:tc>
                <a:tc>
                  <a:txBody>
                    <a:bodyPr/>
                    <a:lstStyle/>
                    <a:p>
                      <a:r>
                        <a:rPr lang="en-US" dirty="0" err="1" smtClean="0"/>
                        <a:t>Mohit</a:t>
                      </a:r>
                      <a:endParaRPr lang="en-US" dirty="0"/>
                    </a:p>
                  </a:txBody>
                  <a:tcPr/>
                </a:tc>
                <a:tc>
                  <a:txBody>
                    <a:bodyPr/>
                    <a:lstStyle/>
                    <a:p>
                      <a:r>
                        <a:rPr lang="en-US" dirty="0" smtClean="0"/>
                        <a:t>Music</a:t>
                      </a:r>
                      <a:endParaRPr lang="en-US" dirty="0"/>
                    </a:p>
                  </a:txBody>
                  <a:tcPr/>
                </a:tc>
                <a:tc>
                  <a:txBody>
                    <a:bodyPr/>
                    <a:lstStyle/>
                    <a:p>
                      <a:r>
                        <a:rPr lang="en-US" dirty="0" smtClean="0"/>
                        <a:t>4000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3810000" y="76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3" name="Straight Arrow Connector 12"/>
          <p:cNvCxnSpPr/>
          <p:nvPr/>
        </p:nvCxnSpPr>
        <p:spPr>
          <a:xfrm flipV="1">
            <a:off x="2057400" y="838200"/>
            <a:ext cx="16764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0" y="152400"/>
            <a:ext cx="2819400" cy="369332"/>
          </a:xfrm>
          <a:prstGeom prst="rect">
            <a:avLst/>
          </a:prstGeom>
          <a:noFill/>
        </p:spPr>
        <p:txBody>
          <a:bodyPr wrap="square" rtlCol="0">
            <a:spAutoFit/>
          </a:bodyPr>
          <a:lstStyle/>
          <a:p>
            <a:r>
              <a:rPr lang="en-US" dirty="0" smtClean="0"/>
              <a:t>Hash value beginning with 0</a:t>
            </a:r>
            <a:endParaRPr lang="en-US" dirty="0"/>
          </a:p>
        </p:txBody>
      </p:sp>
      <p:sp>
        <p:nvSpPr>
          <p:cNvPr id="15" name="TextBox 14"/>
          <p:cNvSpPr txBox="1"/>
          <p:nvPr/>
        </p:nvSpPr>
        <p:spPr>
          <a:xfrm>
            <a:off x="4800600" y="1524000"/>
            <a:ext cx="3352800" cy="369332"/>
          </a:xfrm>
          <a:prstGeom prst="rect">
            <a:avLst/>
          </a:prstGeom>
          <a:noFill/>
        </p:spPr>
        <p:txBody>
          <a:bodyPr wrap="square" rtlCol="0">
            <a:spAutoFit/>
          </a:bodyPr>
          <a:lstStyle/>
          <a:p>
            <a:r>
              <a:rPr lang="en-US" dirty="0" smtClean="0"/>
              <a:t>Hash value beginning with 100</a:t>
            </a:r>
            <a:endParaRPr lang="en-US" dirty="0"/>
          </a:p>
        </p:txBody>
      </p:sp>
      <p:graphicFrame>
        <p:nvGraphicFramePr>
          <p:cNvPr id="16" name="Table 15"/>
          <p:cNvGraphicFramePr>
            <a:graphicFrameLocks noGrp="1"/>
          </p:cNvGraphicFramePr>
          <p:nvPr/>
        </p:nvGraphicFramePr>
        <p:xfrm>
          <a:off x="3657600" y="33528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7" name="Rectangle 16"/>
          <p:cNvSpPr/>
          <p:nvPr/>
        </p:nvSpPr>
        <p:spPr>
          <a:xfrm>
            <a:off x="3657600" y="28956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8" name="TextBox 17"/>
          <p:cNvSpPr txBox="1"/>
          <p:nvPr/>
        </p:nvSpPr>
        <p:spPr>
          <a:xfrm>
            <a:off x="4648200" y="2971800"/>
            <a:ext cx="3352800" cy="369332"/>
          </a:xfrm>
          <a:prstGeom prst="rect">
            <a:avLst/>
          </a:prstGeom>
          <a:noFill/>
        </p:spPr>
        <p:txBody>
          <a:bodyPr wrap="square" rtlCol="0">
            <a:spAutoFit/>
          </a:bodyPr>
          <a:lstStyle/>
          <a:p>
            <a:r>
              <a:rPr lang="en-US" dirty="0" smtClean="0"/>
              <a:t>Hash value beginning with 101</a:t>
            </a:r>
            <a:endParaRPr lang="en-US" dirty="0"/>
          </a:p>
        </p:txBody>
      </p:sp>
      <p:cxnSp>
        <p:nvCxnSpPr>
          <p:cNvPr id="19" name="Straight Arrow Connector 18"/>
          <p:cNvCxnSpPr/>
          <p:nvPr/>
        </p:nvCxnSpPr>
        <p:spPr>
          <a:xfrm flipV="1">
            <a:off x="2057400" y="914400"/>
            <a:ext cx="1676400" cy="914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133600" y="914400"/>
            <a:ext cx="1600200" cy="1219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3" name="Table 22"/>
          <p:cNvGraphicFramePr>
            <a:graphicFrameLocks noGrp="1"/>
          </p:cNvGraphicFramePr>
          <p:nvPr/>
        </p:nvGraphicFramePr>
        <p:xfrm>
          <a:off x="3657600" y="47244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97858">
                <a:tc>
                  <a:txBody>
                    <a:bodyPr/>
                    <a:lstStyle/>
                    <a:p>
                      <a:r>
                        <a:rPr lang="en-US" dirty="0" smtClean="0"/>
                        <a:t>32343</a:t>
                      </a:r>
                      <a:endParaRPr lang="en-US" dirty="0"/>
                    </a:p>
                  </a:txBody>
                  <a:tcPr/>
                </a:tc>
                <a:tc>
                  <a:txBody>
                    <a:bodyPr/>
                    <a:lstStyle/>
                    <a:p>
                      <a:r>
                        <a:rPr lang="en-US" dirty="0" smtClean="0"/>
                        <a:t>James</a:t>
                      </a:r>
                      <a:endParaRPr lang="en-US" dirty="0"/>
                    </a:p>
                  </a:txBody>
                  <a:tcPr/>
                </a:tc>
                <a:tc>
                  <a:txBody>
                    <a:bodyPr/>
                    <a:lstStyle/>
                    <a:p>
                      <a:r>
                        <a:rPr lang="en-US" dirty="0" smtClean="0"/>
                        <a:t>History</a:t>
                      </a:r>
                      <a:endParaRPr lang="en-US" dirty="0"/>
                    </a:p>
                  </a:txBody>
                  <a:tcPr/>
                </a:tc>
                <a:tc>
                  <a:txBody>
                    <a:bodyPr/>
                    <a:lstStyle/>
                    <a:p>
                      <a:r>
                        <a:rPr lang="en-US" dirty="0" smtClean="0"/>
                        <a:t>6000</a:t>
                      </a:r>
                      <a:endParaRPr lang="en-US" dirty="0"/>
                    </a:p>
                  </a:txBody>
                  <a:tcPr/>
                </a:tc>
              </a:tr>
            </a:tbl>
          </a:graphicData>
        </a:graphic>
      </p:graphicFrame>
      <p:sp>
        <p:nvSpPr>
          <p:cNvPr id="24" name="Rectangle 23"/>
          <p:cNvSpPr/>
          <p:nvPr/>
        </p:nvSpPr>
        <p:spPr>
          <a:xfrm>
            <a:off x="3657600" y="4267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7" name="TextBox 26"/>
          <p:cNvSpPr txBox="1"/>
          <p:nvPr/>
        </p:nvSpPr>
        <p:spPr>
          <a:xfrm>
            <a:off x="4495800" y="4267200"/>
            <a:ext cx="3352800" cy="369332"/>
          </a:xfrm>
          <a:prstGeom prst="rect">
            <a:avLst/>
          </a:prstGeom>
          <a:noFill/>
        </p:spPr>
        <p:txBody>
          <a:bodyPr wrap="square" rtlCol="0">
            <a:spAutoFit/>
          </a:bodyPr>
          <a:lstStyle/>
          <a:p>
            <a:r>
              <a:rPr lang="en-US" dirty="0" smtClean="0"/>
              <a:t>Hash value beginning with 11</a:t>
            </a:r>
            <a:endParaRPr lang="en-US" dirty="0"/>
          </a:p>
        </p:txBody>
      </p:sp>
      <p:cxnSp>
        <p:nvCxnSpPr>
          <p:cNvPr id="31" name="Straight Arrow Connector 30"/>
          <p:cNvCxnSpPr/>
          <p:nvPr/>
        </p:nvCxnSpPr>
        <p:spPr>
          <a:xfrm flipV="1">
            <a:off x="2057400" y="2209800"/>
            <a:ext cx="1676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057400" y="2971800"/>
            <a:ext cx="16002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057400" y="3352800"/>
            <a:ext cx="1600200" cy="1524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2057400" y="3810000"/>
            <a:ext cx="1524000" cy="1066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7650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TextBox 3"/>
          <p:cNvSpPr txBox="1"/>
          <p:nvPr/>
        </p:nvSpPr>
        <p:spPr>
          <a:xfrm>
            <a:off x="304800" y="4800600"/>
            <a:ext cx="2895600" cy="646331"/>
          </a:xfrm>
          <a:prstGeom prst="rect">
            <a:avLst/>
          </a:prstGeom>
          <a:noFill/>
        </p:spPr>
        <p:txBody>
          <a:bodyPr wrap="square" rtlCol="0">
            <a:spAutoFit/>
          </a:bodyPr>
          <a:lstStyle/>
          <a:p>
            <a:pPr fontAlgn="t"/>
            <a:r>
              <a:rPr lang="en-US" dirty="0" smtClean="0"/>
              <a:t>Insert </a:t>
            </a:r>
            <a:r>
              <a:rPr lang="en-US" b="1" dirty="0" smtClean="0"/>
              <a:t>45565 </a:t>
            </a:r>
            <a:r>
              <a:rPr lang="en-US" b="1" dirty="0" err="1" smtClean="0"/>
              <a:t>Ket</a:t>
            </a:r>
            <a:r>
              <a:rPr lang="en-US" b="1" dirty="0" smtClean="0"/>
              <a:t> CS 7500 </a:t>
            </a:r>
            <a:r>
              <a:rPr lang="en-US" b="1" dirty="0" smtClean="0">
                <a:solidFill>
                  <a:srgbClr val="FF0000"/>
                </a:solidFill>
              </a:rPr>
              <a:t>hash value starts from 11</a:t>
            </a:r>
            <a:endParaRPr lang="en-US" dirty="0">
              <a:solidFill>
                <a:srgbClr val="FF0000"/>
              </a:solidFill>
            </a:endParaRPr>
          </a:p>
        </p:txBody>
      </p:sp>
      <p:graphicFrame>
        <p:nvGraphicFramePr>
          <p:cNvPr id="5" name="Table 4"/>
          <p:cNvGraphicFramePr>
            <a:graphicFrameLocks noGrp="1"/>
          </p:cNvGraphicFramePr>
          <p:nvPr/>
        </p:nvGraphicFramePr>
        <p:xfrm>
          <a:off x="838200" y="685800"/>
          <a:ext cx="1371600" cy="3182864"/>
        </p:xfrm>
        <a:graphic>
          <a:graphicData uri="http://schemas.openxmlformats.org/drawingml/2006/table">
            <a:tbl>
              <a:tblPr firstRow="1" bandRow="1">
                <a:tableStyleId>{5C22544A-7EE6-4342-B048-85BDC9FD1C3A}</a:tableStyleId>
              </a:tblPr>
              <a:tblGrid>
                <a:gridCol w="1371600"/>
              </a:tblGrid>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bl>
          </a:graphicData>
        </a:graphic>
      </p:graphicFrame>
      <p:sp>
        <p:nvSpPr>
          <p:cNvPr id="6" name="Rectangle 5"/>
          <p:cNvSpPr/>
          <p:nvPr/>
        </p:nvSpPr>
        <p:spPr>
          <a:xfrm>
            <a:off x="838200" y="1524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TextBox 6"/>
          <p:cNvSpPr txBox="1"/>
          <p:nvPr/>
        </p:nvSpPr>
        <p:spPr>
          <a:xfrm>
            <a:off x="304800" y="4038600"/>
            <a:ext cx="2209800" cy="369332"/>
          </a:xfrm>
          <a:prstGeom prst="rect">
            <a:avLst/>
          </a:prstGeom>
          <a:noFill/>
        </p:spPr>
        <p:txBody>
          <a:bodyPr wrap="square" rtlCol="0">
            <a:spAutoFit/>
          </a:bodyPr>
          <a:lstStyle/>
          <a:p>
            <a:r>
              <a:rPr lang="en-US" dirty="0" smtClean="0"/>
              <a:t>Bucket Address Table</a:t>
            </a:r>
            <a:endParaRPr lang="en-US" dirty="0"/>
          </a:p>
        </p:txBody>
      </p:sp>
      <p:cxnSp>
        <p:nvCxnSpPr>
          <p:cNvPr id="8" name="Straight Arrow Connector 7"/>
          <p:cNvCxnSpPr/>
          <p:nvPr/>
        </p:nvCxnSpPr>
        <p:spPr>
          <a:xfrm flipV="1">
            <a:off x="2057400" y="762000"/>
            <a:ext cx="1676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3733800" y="20574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22222</a:t>
                      </a:r>
                      <a:endParaRPr lang="en-US" dirty="0"/>
                    </a:p>
                  </a:txBody>
                  <a:tcPr/>
                </a:tc>
                <a:tc>
                  <a:txBody>
                    <a:bodyPr/>
                    <a:lstStyle/>
                    <a:p>
                      <a:r>
                        <a:rPr lang="en-US" dirty="0" err="1" smtClean="0"/>
                        <a:t>Elin</a:t>
                      </a:r>
                      <a:endParaRPr lang="en-US" dirty="0"/>
                    </a:p>
                  </a:txBody>
                  <a:tcPr/>
                </a:tc>
                <a:tc>
                  <a:txBody>
                    <a:bodyPr/>
                    <a:lstStyle/>
                    <a:p>
                      <a:r>
                        <a:rPr lang="en-US" dirty="0" smtClean="0"/>
                        <a:t>Physics</a:t>
                      </a:r>
                      <a:endParaRPr lang="en-US" dirty="0"/>
                    </a:p>
                  </a:txBody>
                  <a:tcPr/>
                </a:tc>
                <a:tc>
                  <a:txBody>
                    <a:bodyPr/>
                    <a:lstStyle/>
                    <a:p>
                      <a:r>
                        <a:rPr lang="en-US" dirty="0" smtClean="0"/>
                        <a:t>9500</a:t>
                      </a:r>
                      <a:endParaRPr lang="en-US" dirty="0"/>
                    </a:p>
                  </a:txBody>
                  <a:tcPr/>
                </a:tc>
              </a:tr>
              <a:tr h="397858">
                <a:tc>
                  <a:txBody>
                    <a:bodyPr/>
                    <a:lstStyle/>
                    <a:p>
                      <a:r>
                        <a:rPr lang="en-US" dirty="0" smtClean="0"/>
                        <a:t>33456</a:t>
                      </a:r>
                      <a:endParaRPr lang="en-US" dirty="0"/>
                    </a:p>
                  </a:txBody>
                  <a:tcPr/>
                </a:tc>
                <a:tc>
                  <a:txBody>
                    <a:bodyPr/>
                    <a:lstStyle/>
                    <a:p>
                      <a:r>
                        <a:rPr lang="en-US" dirty="0" err="1" smtClean="0"/>
                        <a:t>Goldy</a:t>
                      </a:r>
                      <a:endParaRPr lang="en-US" dirty="0"/>
                    </a:p>
                  </a:txBody>
                  <a:tcPr/>
                </a:tc>
                <a:tc>
                  <a:txBody>
                    <a:bodyPr/>
                    <a:lstStyle/>
                    <a:p>
                      <a:r>
                        <a:rPr lang="en-US" dirty="0" smtClean="0"/>
                        <a:t>Physics</a:t>
                      </a:r>
                      <a:endParaRPr lang="en-US" dirty="0"/>
                    </a:p>
                  </a:txBody>
                  <a:tcPr/>
                </a:tc>
                <a:tc>
                  <a:txBody>
                    <a:bodyPr/>
                    <a:lstStyle/>
                    <a:p>
                      <a:r>
                        <a:rPr lang="en-US" dirty="0" smtClean="0"/>
                        <a:t>8700</a:t>
                      </a:r>
                      <a:endParaRPr lang="en-US" dirty="0"/>
                    </a:p>
                  </a:txBody>
                  <a:tcPr/>
                </a:tc>
              </a:tr>
            </a:tbl>
          </a:graphicData>
        </a:graphic>
      </p:graphicFrame>
      <p:sp>
        <p:nvSpPr>
          <p:cNvPr id="10" name="Rectangle 9"/>
          <p:cNvSpPr/>
          <p:nvPr/>
        </p:nvSpPr>
        <p:spPr>
          <a:xfrm>
            <a:off x="3733800" y="1600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aphicFrame>
        <p:nvGraphicFramePr>
          <p:cNvPr id="11" name="Table 10"/>
          <p:cNvGraphicFramePr>
            <a:graphicFrameLocks noGrp="1"/>
          </p:cNvGraphicFramePr>
          <p:nvPr/>
        </p:nvGraphicFramePr>
        <p:xfrm>
          <a:off x="3733800" y="6096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15151</a:t>
                      </a:r>
                      <a:endParaRPr lang="en-US" dirty="0"/>
                    </a:p>
                  </a:txBody>
                  <a:tcPr/>
                </a:tc>
                <a:tc>
                  <a:txBody>
                    <a:bodyPr/>
                    <a:lstStyle/>
                    <a:p>
                      <a:r>
                        <a:rPr lang="en-US" dirty="0" err="1" smtClean="0"/>
                        <a:t>Mohit</a:t>
                      </a:r>
                      <a:endParaRPr lang="en-US" dirty="0"/>
                    </a:p>
                  </a:txBody>
                  <a:tcPr/>
                </a:tc>
                <a:tc>
                  <a:txBody>
                    <a:bodyPr/>
                    <a:lstStyle/>
                    <a:p>
                      <a:r>
                        <a:rPr lang="en-US" dirty="0" smtClean="0"/>
                        <a:t>Music</a:t>
                      </a:r>
                      <a:endParaRPr lang="en-US" dirty="0"/>
                    </a:p>
                  </a:txBody>
                  <a:tcPr/>
                </a:tc>
                <a:tc>
                  <a:txBody>
                    <a:bodyPr/>
                    <a:lstStyle/>
                    <a:p>
                      <a:r>
                        <a:rPr lang="en-US" dirty="0" smtClean="0"/>
                        <a:t>4000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3810000" y="76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3" name="Straight Arrow Connector 12"/>
          <p:cNvCxnSpPr/>
          <p:nvPr/>
        </p:nvCxnSpPr>
        <p:spPr>
          <a:xfrm flipV="1">
            <a:off x="2057400" y="838200"/>
            <a:ext cx="16764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0" y="152400"/>
            <a:ext cx="2819400" cy="369332"/>
          </a:xfrm>
          <a:prstGeom prst="rect">
            <a:avLst/>
          </a:prstGeom>
          <a:noFill/>
        </p:spPr>
        <p:txBody>
          <a:bodyPr wrap="square" rtlCol="0">
            <a:spAutoFit/>
          </a:bodyPr>
          <a:lstStyle/>
          <a:p>
            <a:r>
              <a:rPr lang="en-US" dirty="0" smtClean="0"/>
              <a:t>Hash value beginning with 0</a:t>
            </a:r>
            <a:endParaRPr lang="en-US" dirty="0"/>
          </a:p>
        </p:txBody>
      </p:sp>
      <p:sp>
        <p:nvSpPr>
          <p:cNvPr id="15" name="TextBox 14"/>
          <p:cNvSpPr txBox="1"/>
          <p:nvPr/>
        </p:nvSpPr>
        <p:spPr>
          <a:xfrm>
            <a:off x="4800600" y="1524000"/>
            <a:ext cx="3352800" cy="369332"/>
          </a:xfrm>
          <a:prstGeom prst="rect">
            <a:avLst/>
          </a:prstGeom>
          <a:noFill/>
        </p:spPr>
        <p:txBody>
          <a:bodyPr wrap="square" rtlCol="0">
            <a:spAutoFit/>
          </a:bodyPr>
          <a:lstStyle/>
          <a:p>
            <a:r>
              <a:rPr lang="en-US" dirty="0" smtClean="0"/>
              <a:t>Hash value beginning with 100</a:t>
            </a:r>
            <a:endParaRPr lang="en-US" dirty="0"/>
          </a:p>
        </p:txBody>
      </p:sp>
      <p:graphicFrame>
        <p:nvGraphicFramePr>
          <p:cNvPr id="16" name="Table 15"/>
          <p:cNvGraphicFramePr>
            <a:graphicFrameLocks noGrp="1"/>
          </p:cNvGraphicFramePr>
          <p:nvPr/>
        </p:nvGraphicFramePr>
        <p:xfrm>
          <a:off x="3657600" y="33528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7" name="Rectangle 16"/>
          <p:cNvSpPr/>
          <p:nvPr/>
        </p:nvSpPr>
        <p:spPr>
          <a:xfrm>
            <a:off x="3657600" y="28956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8" name="TextBox 17"/>
          <p:cNvSpPr txBox="1"/>
          <p:nvPr/>
        </p:nvSpPr>
        <p:spPr>
          <a:xfrm>
            <a:off x="4648200" y="2971800"/>
            <a:ext cx="3352800" cy="369332"/>
          </a:xfrm>
          <a:prstGeom prst="rect">
            <a:avLst/>
          </a:prstGeom>
          <a:noFill/>
        </p:spPr>
        <p:txBody>
          <a:bodyPr wrap="square" rtlCol="0">
            <a:spAutoFit/>
          </a:bodyPr>
          <a:lstStyle/>
          <a:p>
            <a:r>
              <a:rPr lang="en-US" dirty="0" smtClean="0"/>
              <a:t>Hash value beginning with 101</a:t>
            </a:r>
            <a:endParaRPr lang="en-US" dirty="0"/>
          </a:p>
        </p:txBody>
      </p:sp>
      <p:cxnSp>
        <p:nvCxnSpPr>
          <p:cNvPr id="19" name="Straight Arrow Connector 18"/>
          <p:cNvCxnSpPr/>
          <p:nvPr/>
        </p:nvCxnSpPr>
        <p:spPr>
          <a:xfrm flipV="1">
            <a:off x="2057400" y="914400"/>
            <a:ext cx="1676400" cy="914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133600" y="914400"/>
            <a:ext cx="1600200" cy="1219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3657600" y="47244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97858">
                <a:tc>
                  <a:txBody>
                    <a:bodyPr/>
                    <a:lstStyle/>
                    <a:p>
                      <a:r>
                        <a:rPr lang="en-US" dirty="0" smtClean="0"/>
                        <a:t>45565</a:t>
                      </a:r>
                      <a:endParaRPr lang="en-US" dirty="0"/>
                    </a:p>
                  </a:txBody>
                  <a:tcPr/>
                </a:tc>
                <a:tc>
                  <a:txBody>
                    <a:bodyPr/>
                    <a:lstStyle/>
                    <a:p>
                      <a:r>
                        <a:rPr lang="en-US" dirty="0" err="1" smtClean="0"/>
                        <a:t>Ket</a:t>
                      </a:r>
                      <a:endParaRPr lang="en-US" dirty="0"/>
                    </a:p>
                  </a:txBody>
                  <a:tcPr/>
                </a:tc>
                <a:tc>
                  <a:txBody>
                    <a:bodyPr/>
                    <a:lstStyle/>
                    <a:p>
                      <a:r>
                        <a:rPr lang="en-US" dirty="0" smtClean="0"/>
                        <a:t>CS</a:t>
                      </a:r>
                      <a:endParaRPr lang="en-US" dirty="0"/>
                    </a:p>
                  </a:txBody>
                  <a:tcPr/>
                </a:tc>
                <a:tc>
                  <a:txBody>
                    <a:bodyPr/>
                    <a:lstStyle/>
                    <a:p>
                      <a:r>
                        <a:rPr lang="en-US" dirty="0" smtClean="0"/>
                        <a:t>7500</a:t>
                      </a:r>
                      <a:endParaRPr lang="en-US" dirty="0"/>
                    </a:p>
                  </a:txBody>
                  <a:tcPr/>
                </a:tc>
              </a:tr>
            </a:tbl>
          </a:graphicData>
        </a:graphic>
      </p:graphicFrame>
      <p:sp>
        <p:nvSpPr>
          <p:cNvPr id="22" name="Rectangle 21"/>
          <p:cNvSpPr/>
          <p:nvPr/>
        </p:nvSpPr>
        <p:spPr>
          <a:xfrm>
            <a:off x="3657600" y="4267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TextBox 22"/>
          <p:cNvSpPr txBox="1"/>
          <p:nvPr/>
        </p:nvSpPr>
        <p:spPr>
          <a:xfrm>
            <a:off x="4495800" y="4267200"/>
            <a:ext cx="3352800" cy="369332"/>
          </a:xfrm>
          <a:prstGeom prst="rect">
            <a:avLst/>
          </a:prstGeom>
          <a:noFill/>
        </p:spPr>
        <p:txBody>
          <a:bodyPr wrap="square" rtlCol="0">
            <a:spAutoFit/>
          </a:bodyPr>
          <a:lstStyle/>
          <a:p>
            <a:r>
              <a:rPr lang="en-US" dirty="0" smtClean="0"/>
              <a:t>Hash value beginning with 111</a:t>
            </a:r>
            <a:endParaRPr lang="en-US" dirty="0"/>
          </a:p>
        </p:txBody>
      </p:sp>
      <p:cxnSp>
        <p:nvCxnSpPr>
          <p:cNvPr id="24" name="Straight Arrow Connector 23"/>
          <p:cNvCxnSpPr/>
          <p:nvPr/>
        </p:nvCxnSpPr>
        <p:spPr>
          <a:xfrm flipV="1">
            <a:off x="2057400" y="2209800"/>
            <a:ext cx="1676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057400" y="2971800"/>
            <a:ext cx="16002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057400" y="3352800"/>
            <a:ext cx="1600200" cy="2971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057400" y="3810000"/>
            <a:ext cx="1524000" cy="1066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3657600" y="6062284"/>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32343</a:t>
                      </a:r>
                      <a:endParaRPr lang="en-US" dirty="0"/>
                    </a:p>
                  </a:txBody>
                  <a:tcPr/>
                </a:tc>
                <a:tc>
                  <a:txBody>
                    <a:bodyPr/>
                    <a:lstStyle/>
                    <a:p>
                      <a:r>
                        <a:rPr lang="en-US" dirty="0" smtClean="0"/>
                        <a:t>James</a:t>
                      </a:r>
                      <a:endParaRPr lang="en-US" dirty="0"/>
                    </a:p>
                  </a:txBody>
                  <a:tcPr/>
                </a:tc>
                <a:tc>
                  <a:txBody>
                    <a:bodyPr/>
                    <a:lstStyle/>
                    <a:p>
                      <a:r>
                        <a:rPr lang="en-US" dirty="0" smtClean="0"/>
                        <a:t>History</a:t>
                      </a:r>
                      <a:endParaRPr lang="en-US" dirty="0"/>
                    </a:p>
                  </a:txBody>
                  <a:tcPr/>
                </a:tc>
                <a:tc>
                  <a:txBody>
                    <a:bodyPr/>
                    <a:lstStyle/>
                    <a:p>
                      <a:r>
                        <a:rPr lang="en-US" dirty="0" smtClean="0"/>
                        <a:t>6000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29" name="Rectangle 28"/>
          <p:cNvSpPr/>
          <p:nvPr/>
        </p:nvSpPr>
        <p:spPr>
          <a:xfrm>
            <a:off x="3657600" y="5605084"/>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2" name="TextBox 31"/>
          <p:cNvSpPr txBox="1"/>
          <p:nvPr/>
        </p:nvSpPr>
        <p:spPr>
          <a:xfrm>
            <a:off x="4572000" y="5562600"/>
            <a:ext cx="3352800" cy="369332"/>
          </a:xfrm>
          <a:prstGeom prst="rect">
            <a:avLst/>
          </a:prstGeom>
          <a:noFill/>
        </p:spPr>
        <p:txBody>
          <a:bodyPr wrap="square" rtlCol="0">
            <a:spAutoFit/>
          </a:bodyPr>
          <a:lstStyle/>
          <a:p>
            <a:r>
              <a:rPr lang="en-US" dirty="0" smtClean="0"/>
              <a:t>Hash value beginning with 110</a:t>
            </a:r>
            <a:endParaRPr lang="en-US" dirty="0"/>
          </a:p>
        </p:txBody>
      </p:sp>
    </p:spTree>
    <p:extLst>
      <p:ext uri="{BB962C8B-B14F-4D97-AF65-F5344CB8AC3E}">
        <p14:creationId xmlns:p14="http://schemas.microsoft.com/office/powerpoint/2010/main" val="6061591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457200" y="1524000"/>
            <a:ext cx="7010400" cy="369332"/>
          </a:xfrm>
          <a:prstGeom prst="rect">
            <a:avLst/>
          </a:prstGeom>
          <a:noFill/>
        </p:spPr>
        <p:txBody>
          <a:bodyPr wrap="square" rtlCol="0">
            <a:spAutoFit/>
          </a:bodyPr>
          <a:lstStyle/>
          <a:p>
            <a:pPr fontAlgn="t"/>
            <a:r>
              <a:rPr lang="en-US" dirty="0" smtClean="0"/>
              <a:t>Insert </a:t>
            </a:r>
            <a:r>
              <a:rPr lang="en-US" b="1" dirty="0" smtClean="0"/>
              <a:t>83821 </a:t>
            </a:r>
            <a:r>
              <a:rPr lang="en-US" b="1" dirty="0" err="1" smtClean="0"/>
              <a:t>Banny</a:t>
            </a:r>
            <a:r>
              <a:rPr lang="en-US" b="1" dirty="0" smtClean="0"/>
              <a:t> CS 9200 </a:t>
            </a:r>
            <a:r>
              <a:rPr lang="en-US" b="1" dirty="0" smtClean="0">
                <a:solidFill>
                  <a:srgbClr val="FF0000"/>
                </a:solidFill>
              </a:rPr>
              <a:t>hash value starts from 111</a:t>
            </a:r>
            <a:endParaRPr lang="en-US" dirty="0">
              <a:solidFill>
                <a:srgbClr val="FF0000"/>
              </a:solidFill>
            </a:endParaRPr>
          </a:p>
        </p:txBody>
      </p:sp>
    </p:spTree>
    <p:extLst>
      <p:ext uri="{BB962C8B-B14F-4D97-AF65-F5344CB8AC3E}">
        <p14:creationId xmlns:p14="http://schemas.microsoft.com/office/powerpoint/2010/main" val="208819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838200" y="685800"/>
          <a:ext cx="1371600" cy="3182864"/>
        </p:xfrm>
        <a:graphic>
          <a:graphicData uri="http://schemas.openxmlformats.org/drawingml/2006/table">
            <a:tbl>
              <a:tblPr firstRow="1" bandRow="1">
                <a:tableStyleId>{5C22544A-7EE6-4342-B048-85BDC9FD1C3A}</a:tableStyleId>
              </a:tblPr>
              <a:tblGrid>
                <a:gridCol w="1371600"/>
              </a:tblGrid>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r h="397858">
                <a:tc>
                  <a:txBody>
                    <a:bodyPr/>
                    <a:lstStyle/>
                    <a:p>
                      <a:endParaRPr lang="en-US" dirty="0"/>
                    </a:p>
                  </a:txBody>
                  <a:tcPr/>
                </a:tc>
              </a:tr>
            </a:tbl>
          </a:graphicData>
        </a:graphic>
      </p:graphicFrame>
      <p:sp>
        <p:nvSpPr>
          <p:cNvPr id="6" name="Rectangle 5"/>
          <p:cNvSpPr/>
          <p:nvPr/>
        </p:nvSpPr>
        <p:spPr>
          <a:xfrm>
            <a:off x="838200" y="1524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TextBox 6"/>
          <p:cNvSpPr txBox="1"/>
          <p:nvPr/>
        </p:nvSpPr>
        <p:spPr>
          <a:xfrm>
            <a:off x="304800" y="4038600"/>
            <a:ext cx="2209800" cy="369332"/>
          </a:xfrm>
          <a:prstGeom prst="rect">
            <a:avLst/>
          </a:prstGeom>
          <a:noFill/>
        </p:spPr>
        <p:txBody>
          <a:bodyPr wrap="square" rtlCol="0">
            <a:spAutoFit/>
          </a:bodyPr>
          <a:lstStyle/>
          <a:p>
            <a:r>
              <a:rPr lang="en-US" dirty="0" smtClean="0"/>
              <a:t>Bucket Address Table</a:t>
            </a:r>
            <a:endParaRPr lang="en-US" dirty="0"/>
          </a:p>
        </p:txBody>
      </p:sp>
      <p:cxnSp>
        <p:nvCxnSpPr>
          <p:cNvPr id="8" name="Straight Arrow Connector 7"/>
          <p:cNvCxnSpPr/>
          <p:nvPr/>
        </p:nvCxnSpPr>
        <p:spPr>
          <a:xfrm flipV="1">
            <a:off x="2057400" y="762000"/>
            <a:ext cx="1676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nvGraphicFramePr>
        <p:xfrm>
          <a:off x="3733800" y="20574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22222</a:t>
                      </a:r>
                      <a:endParaRPr lang="en-US" dirty="0"/>
                    </a:p>
                  </a:txBody>
                  <a:tcPr/>
                </a:tc>
                <a:tc>
                  <a:txBody>
                    <a:bodyPr/>
                    <a:lstStyle/>
                    <a:p>
                      <a:r>
                        <a:rPr lang="en-US" dirty="0" err="1" smtClean="0"/>
                        <a:t>Elin</a:t>
                      </a:r>
                      <a:endParaRPr lang="en-US" dirty="0"/>
                    </a:p>
                  </a:txBody>
                  <a:tcPr/>
                </a:tc>
                <a:tc>
                  <a:txBody>
                    <a:bodyPr/>
                    <a:lstStyle/>
                    <a:p>
                      <a:r>
                        <a:rPr lang="en-US" dirty="0" smtClean="0"/>
                        <a:t>Physics</a:t>
                      </a:r>
                      <a:endParaRPr lang="en-US" dirty="0"/>
                    </a:p>
                  </a:txBody>
                  <a:tcPr/>
                </a:tc>
                <a:tc>
                  <a:txBody>
                    <a:bodyPr/>
                    <a:lstStyle/>
                    <a:p>
                      <a:r>
                        <a:rPr lang="en-US" dirty="0" smtClean="0"/>
                        <a:t>9500</a:t>
                      </a:r>
                      <a:endParaRPr lang="en-US" dirty="0"/>
                    </a:p>
                  </a:txBody>
                  <a:tcPr/>
                </a:tc>
              </a:tr>
              <a:tr h="397858">
                <a:tc>
                  <a:txBody>
                    <a:bodyPr/>
                    <a:lstStyle/>
                    <a:p>
                      <a:r>
                        <a:rPr lang="en-US" dirty="0" smtClean="0"/>
                        <a:t>33456</a:t>
                      </a:r>
                      <a:endParaRPr lang="en-US" dirty="0"/>
                    </a:p>
                  </a:txBody>
                  <a:tcPr/>
                </a:tc>
                <a:tc>
                  <a:txBody>
                    <a:bodyPr/>
                    <a:lstStyle/>
                    <a:p>
                      <a:r>
                        <a:rPr lang="en-US" dirty="0" err="1" smtClean="0"/>
                        <a:t>Goldy</a:t>
                      </a:r>
                      <a:endParaRPr lang="en-US" dirty="0"/>
                    </a:p>
                  </a:txBody>
                  <a:tcPr/>
                </a:tc>
                <a:tc>
                  <a:txBody>
                    <a:bodyPr/>
                    <a:lstStyle/>
                    <a:p>
                      <a:r>
                        <a:rPr lang="en-US" dirty="0" smtClean="0"/>
                        <a:t>Physics</a:t>
                      </a:r>
                      <a:endParaRPr lang="en-US" dirty="0"/>
                    </a:p>
                  </a:txBody>
                  <a:tcPr/>
                </a:tc>
                <a:tc>
                  <a:txBody>
                    <a:bodyPr/>
                    <a:lstStyle/>
                    <a:p>
                      <a:r>
                        <a:rPr lang="en-US" dirty="0" smtClean="0"/>
                        <a:t>8700</a:t>
                      </a:r>
                      <a:endParaRPr lang="en-US" dirty="0"/>
                    </a:p>
                  </a:txBody>
                  <a:tcPr/>
                </a:tc>
              </a:tr>
            </a:tbl>
          </a:graphicData>
        </a:graphic>
      </p:graphicFrame>
      <p:sp>
        <p:nvSpPr>
          <p:cNvPr id="10" name="Rectangle 9"/>
          <p:cNvSpPr/>
          <p:nvPr/>
        </p:nvSpPr>
        <p:spPr>
          <a:xfrm>
            <a:off x="3733800" y="1600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aphicFrame>
        <p:nvGraphicFramePr>
          <p:cNvPr id="11" name="Table 10"/>
          <p:cNvGraphicFramePr>
            <a:graphicFrameLocks noGrp="1"/>
          </p:cNvGraphicFramePr>
          <p:nvPr/>
        </p:nvGraphicFramePr>
        <p:xfrm>
          <a:off x="3733800" y="6096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15151</a:t>
                      </a:r>
                      <a:endParaRPr lang="en-US" dirty="0"/>
                    </a:p>
                  </a:txBody>
                  <a:tcPr/>
                </a:tc>
                <a:tc>
                  <a:txBody>
                    <a:bodyPr/>
                    <a:lstStyle/>
                    <a:p>
                      <a:r>
                        <a:rPr lang="en-US" dirty="0" err="1" smtClean="0"/>
                        <a:t>Mohit</a:t>
                      </a:r>
                      <a:endParaRPr lang="en-US" dirty="0"/>
                    </a:p>
                  </a:txBody>
                  <a:tcPr/>
                </a:tc>
                <a:tc>
                  <a:txBody>
                    <a:bodyPr/>
                    <a:lstStyle/>
                    <a:p>
                      <a:r>
                        <a:rPr lang="en-US" dirty="0" smtClean="0"/>
                        <a:t>Music</a:t>
                      </a:r>
                      <a:endParaRPr lang="en-US" dirty="0"/>
                    </a:p>
                  </a:txBody>
                  <a:tcPr/>
                </a:tc>
                <a:tc>
                  <a:txBody>
                    <a:bodyPr/>
                    <a:lstStyle/>
                    <a:p>
                      <a:r>
                        <a:rPr lang="en-US" dirty="0" smtClean="0"/>
                        <a:t>4000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3810000" y="76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13" name="Straight Arrow Connector 12"/>
          <p:cNvCxnSpPr/>
          <p:nvPr/>
        </p:nvCxnSpPr>
        <p:spPr>
          <a:xfrm flipV="1">
            <a:off x="2057400" y="838200"/>
            <a:ext cx="16764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0" y="152400"/>
            <a:ext cx="2819400" cy="369332"/>
          </a:xfrm>
          <a:prstGeom prst="rect">
            <a:avLst/>
          </a:prstGeom>
          <a:noFill/>
        </p:spPr>
        <p:txBody>
          <a:bodyPr wrap="square" rtlCol="0">
            <a:spAutoFit/>
          </a:bodyPr>
          <a:lstStyle/>
          <a:p>
            <a:r>
              <a:rPr lang="en-US" dirty="0" smtClean="0"/>
              <a:t>Hash value beginning with 0</a:t>
            </a:r>
            <a:endParaRPr lang="en-US" dirty="0"/>
          </a:p>
        </p:txBody>
      </p:sp>
      <p:sp>
        <p:nvSpPr>
          <p:cNvPr id="15" name="TextBox 14"/>
          <p:cNvSpPr txBox="1"/>
          <p:nvPr/>
        </p:nvSpPr>
        <p:spPr>
          <a:xfrm>
            <a:off x="4800600" y="1524000"/>
            <a:ext cx="3352800" cy="369332"/>
          </a:xfrm>
          <a:prstGeom prst="rect">
            <a:avLst/>
          </a:prstGeom>
          <a:noFill/>
        </p:spPr>
        <p:txBody>
          <a:bodyPr wrap="square" rtlCol="0">
            <a:spAutoFit/>
          </a:bodyPr>
          <a:lstStyle/>
          <a:p>
            <a:r>
              <a:rPr lang="en-US" dirty="0" smtClean="0"/>
              <a:t>Hash value beginning with 100</a:t>
            </a:r>
            <a:endParaRPr lang="en-US" dirty="0"/>
          </a:p>
        </p:txBody>
      </p:sp>
      <p:graphicFrame>
        <p:nvGraphicFramePr>
          <p:cNvPr id="16" name="Table 15"/>
          <p:cNvGraphicFramePr>
            <a:graphicFrameLocks noGrp="1"/>
          </p:cNvGraphicFramePr>
          <p:nvPr/>
        </p:nvGraphicFramePr>
        <p:xfrm>
          <a:off x="3657600" y="3352800"/>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12121</a:t>
                      </a:r>
                      <a:endParaRPr lang="en-US" dirty="0"/>
                    </a:p>
                  </a:txBody>
                  <a:tcPr/>
                </a:tc>
                <a:tc>
                  <a:txBody>
                    <a:bodyPr/>
                    <a:lstStyle/>
                    <a:p>
                      <a:r>
                        <a:rPr lang="en-US" dirty="0" err="1" smtClean="0"/>
                        <a:t>Sonali</a:t>
                      </a:r>
                      <a:endParaRPr lang="en-US" dirty="0"/>
                    </a:p>
                  </a:txBody>
                  <a:tcPr/>
                </a:tc>
                <a:tc>
                  <a:txBody>
                    <a:bodyPr/>
                    <a:lstStyle/>
                    <a:p>
                      <a:r>
                        <a:rPr lang="en-US" dirty="0" smtClean="0"/>
                        <a:t>Finance</a:t>
                      </a:r>
                      <a:endParaRPr lang="en-US" dirty="0"/>
                    </a:p>
                  </a:txBody>
                  <a:tcPr/>
                </a:tc>
                <a:tc>
                  <a:txBody>
                    <a:bodyPr/>
                    <a:lstStyle/>
                    <a:p>
                      <a:r>
                        <a:rPr lang="en-US" dirty="0" smtClean="0"/>
                        <a:t>9000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7" name="Rectangle 16"/>
          <p:cNvSpPr/>
          <p:nvPr/>
        </p:nvSpPr>
        <p:spPr>
          <a:xfrm>
            <a:off x="3657600" y="28956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8" name="TextBox 17"/>
          <p:cNvSpPr txBox="1"/>
          <p:nvPr/>
        </p:nvSpPr>
        <p:spPr>
          <a:xfrm>
            <a:off x="4648200" y="2971800"/>
            <a:ext cx="3352800" cy="369332"/>
          </a:xfrm>
          <a:prstGeom prst="rect">
            <a:avLst/>
          </a:prstGeom>
          <a:noFill/>
        </p:spPr>
        <p:txBody>
          <a:bodyPr wrap="square" rtlCol="0">
            <a:spAutoFit/>
          </a:bodyPr>
          <a:lstStyle/>
          <a:p>
            <a:r>
              <a:rPr lang="en-US" dirty="0" smtClean="0"/>
              <a:t>Hash value beginning with 101</a:t>
            </a:r>
            <a:endParaRPr lang="en-US" dirty="0"/>
          </a:p>
        </p:txBody>
      </p:sp>
      <p:cxnSp>
        <p:nvCxnSpPr>
          <p:cNvPr id="19" name="Straight Arrow Connector 18"/>
          <p:cNvCxnSpPr/>
          <p:nvPr/>
        </p:nvCxnSpPr>
        <p:spPr>
          <a:xfrm flipV="1">
            <a:off x="2057400" y="914400"/>
            <a:ext cx="1676400" cy="914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133600" y="914400"/>
            <a:ext cx="1600200" cy="1219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3200400" y="4724400"/>
          <a:ext cx="2667000" cy="795716"/>
        </p:xfrm>
        <a:graphic>
          <a:graphicData uri="http://schemas.openxmlformats.org/drawingml/2006/table">
            <a:tbl>
              <a:tblPr firstRow="1" bandRow="1">
                <a:tableStyleId>{5C22544A-7EE6-4342-B048-85BDC9FD1C3A}</a:tableStyleId>
              </a:tblPr>
              <a:tblGrid>
                <a:gridCol w="838200"/>
                <a:gridCol w="495300"/>
                <a:gridCol w="666750"/>
                <a:gridCol w="666750"/>
              </a:tblGrid>
              <a:tr h="397858">
                <a:tc>
                  <a:txBody>
                    <a:bodyPr/>
                    <a:lstStyle/>
                    <a:p>
                      <a:r>
                        <a:rPr lang="en-US" dirty="0" smtClean="0"/>
                        <a:t>10101</a:t>
                      </a:r>
                      <a:endParaRPr lang="en-US" dirty="0"/>
                    </a:p>
                  </a:txBody>
                  <a:tcPr/>
                </a:tc>
                <a:tc>
                  <a:txBody>
                    <a:bodyPr/>
                    <a:lstStyle/>
                    <a:p>
                      <a:r>
                        <a:rPr lang="en-US" dirty="0" smtClean="0"/>
                        <a:t>Jay</a:t>
                      </a:r>
                      <a:endParaRPr lang="en-US" dirty="0"/>
                    </a:p>
                  </a:txBody>
                  <a:tcPr/>
                </a:tc>
                <a:tc>
                  <a:txBody>
                    <a:bodyPr/>
                    <a:lstStyle/>
                    <a:p>
                      <a:r>
                        <a:rPr lang="en-US" dirty="0" smtClean="0"/>
                        <a:t>CS</a:t>
                      </a:r>
                      <a:endParaRPr lang="en-US" dirty="0"/>
                    </a:p>
                  </a:txBody>
                  <a:tcPr/>
                </a:tc>
                <a:tc>
                  <a:txBody>
                    <a:bodyPr/>
                    <a:lstStyle/>
                    <a:p>
                      <a:r>
                        <a:rPr lang="en-US" dirty="0" smtClean="0"/>
                        <a:t>6500</a:t>
                      </a:r>
                      <a:endParaRPr lang="en-US" dirty="0"/>
                    </a:p>
                  </a:txBody>
                  <a:tcPr/>
                </a:tc>
              </a:tr>
              <a:tr h="397858">
                <a:tc>
                  <a:txBody>
                    <a:bodyPr/>
                    <a:lstStyle/>
                    <a:p>
                      <a:r>
                        <a:rPr lang="en-US" dirty="0" smtClean="0"/>
                        <a:t>45565</a:t>
                      </a:r>
                      <a:endParaRPr lang="en-US" dirty="0"/>
                    </a:p>
                  </a:txBody>
                  <a:tcPr/>
                </a:tc>
                <a:tc>
                  <a:txBody>
                    <a:bodyPr/>
                    <a:lstStyle/>
                    <a:p>
                      <a:r>
                        <a:rPr lang="en-US" dirty="0" err="1" smtClean="0"/>
                        <a:t>Ket</a:t>
                      </a:r>
                      <a:endParaRPr lang="en-US" dirty="0"/>
                    </a:p>
                  </a:txBody>
                  <a:tcPr/>
                </a:tc>
                <a:tc>
                  <a:txBody>
                    <a:bodyPr/>
                    <a:lstStyle/>
                    <a:p>
                      <a:r>
                        <a:rPr lang="en-US" dirty="0" smtClean="0"/>
                        <a:t>CS</a:t>
                      </a:r>
                      <a:endParaRPr lang="en-US" dirty="0"/>
                    </a:p>
                  </a:txBody>
                  <a:tcPr/>
                </a:tc>
                <a:tc>
                  <a:txBody>
                    <a:bodyPr/>
                    <a:lstStyle/>
                    <a:p>
                      <a:r>
                        <a:rPr lang="en-US" dirty="0" smtClean="0"/>
                        <a:t>7500</a:t>
                      </a:r>
                      <a:endParaRPr lang="en-US" dirty="0"/>
                    </a:p>
                  </a:txBody>
                  <a:tcPr/>
                </a:tc>
              </a:tr>
            </a:tbl>
          </a:graphicData>
        </a:graphic>
      </p:graphicFrame>
      <p:sp>
        <p:nvSpPr>
          <p:cNvPr id="22" name="Rectangle 21"/>
          <p:cNvSpPr/>
          <p:nvPr/>
        </p:nvSpPr>
        <p:spPr>
          <a:xfrm>
            <a:off x="3276600" y="4267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TextBox 22"/>
          <p:cNvSpPr txBox="1"/>
          <p:nvPr/>
        </p:nvSpPr>
        <p:spPr>
          <a:xfrm>
            <a:off x="3733800" y="4267200"/>
            <a:ext cx="2286000" cy="523220"/>
          </a:xfrm>
          <a:prstGeom prst="rect">
            <a:avLst/>
          </a:prstGeom>
          <a:noFill/>
        </p:spPr>
        <p:txBody>
          <a:bodyPr wrap="square" rtlCol="0">
            <a:spAutoFit/>
          </a:bodyPr>
          <a:lstStyle/>
          <a:p>
            <a:r>
              <a:rPr lang="en-US" sz="1400" dirty="0" smtClean="0"/>
              <a:t>Hash value beginning with 111</a:t>
            </a:r>
            <a:endParaRPr lang="en-US" sz="1400" dirty="0"/>
          </a:p>
        </p:txBody>
      </p:sp>
      <p:cxnSp>
        <p:nvCxnSpPr>
          <p:cNvPr id="24" name="Straight Arrow Connector 23"/>
          <p:cNvCxnSpPr/>
          <p:nvPr/>
        </p:nvCxnSpPr>
        <p:spPr>
          <a:xfrm flipV="1">
            <a:off x="2057400" y="2209800"/>
            <a:ext cx="1676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057400" y="2971800"/>
            <a:ext cx="16002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057400" y="3352800"/>
            <a:ext cx="1600200" cy="2971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057400" y="3810000"/>
            <a:ext cx="1219200" cy="1143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3657600" y="6062284"/>
          <a:ext cx="3733800" cy="795716"/>
        </p:xfrm>
        <a:graphic>
          <a:graphicData uri="http://schemas.openxmlformats.org/drawingml/2006/table">
            <a:tbl>
              <a:tblPr firstRow="1" bandRow="1">
                <a:tableStyleId>{5C22544A-7EE6-4342-B048-85BDC9FD1C3A}</a:tableStyleId>
              </a:tblPr>
              <a:tblGrid>
                <a:gridCol w="933450"/>
                <a:gridCol w="933450"/>
                <a:gridCol w="933450"/>
                <a:gridCol w="933450"/>
              </a:tblGrid>
              <a:tr h="397858">
                <a:tc>
                  <a:txBody>
                    <a:bodyPr/>
                    <a:lstStyle/>
                    <a:p>
                      <a:r>
                        <a:rPr lang="en-US" dirty="0" smtClean="0"/>
                        <a:t>32343</a:t>
                      </a:r>
                      <a:endParaRPr lang="en-US" dirty="0"/>
                    </a:p>
                  </a:txBody>
                  <a:tcPr/>
                </a:tc>
                <a:tc>
                  <a:txBody>
                    <a:bodyPr/>
                    <a:lstStyle/>
                    <a:p>
                      <a:r>
                        <a:rPr lang="en-US" dirty="0" smtClean="0"/>
                        <a:t>James</a:t>
                      </a:r>
                      <a:endParaRPr lang="en-US" dirty="0"/>
                    </a:p>
                  </a:txBody>
                  <a:tcPr/>
                </a:tc>
                <a:tc>
                  <a:txBody>
                    <a:bodyPr/>
                    <a:lstStyle/>
                    <a:p>
                      <a:r>
                        <a:rPr lang="en-US" dirty="0" smtClean="0"/>
                        <a:t>History</a:t>
                      </a:r>
                      <a:endParaRPr lang="en-US" dirty="0"/>
                    </a:p>
                  </a:txBody>
                  <a:tcPr/>
                </a:tc>
                <a:tc>
                  <a:txBody>
                    <a:bodyPr/>
                    <a:lstStyle/>
                    <a:p>
                      <a:r>
                        <a:rPr lang="en-US" dirty="0" smtClean="0"/>
                        <a:t>6000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29" name="Rectangle 28"/>
          <p:cNvSpPr/>
          <p:nvPr/>
        </p:nvSpPr>
        <p:spPr>
          <a:xfrm>
            <a:off x="3657600" y="5605084"/>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0" name="TextBox 29"/>
          <p:cNvSpPr txBox="1"/>
          <p:nvPr/>
        </p:nvSpPr>
        <p:spPr>
          <a:xfrm>
            <a:off x="4572000" y="5562600"/>
            <a:ext cx="3352800" cy="369332"/>
          </a:xfrm>
          <a:prstGeom prst="rect">
            <a:avLst/>
          </a:prstGeom>
          <a:noFill/>
        </p:spPr>
        <p:txBody>
          <a:bodyPr wrap="square" rtlCol="0">
            <a:spAutoFit/>
          </a:bodyPr>
          <a:lstStyle/>
          <a:p>
            <a:r>
              <a:rPr lang="en-US" dirty="0" smtClean="0"/>
              <a:t>Hash value beginning with 110</a:t>
            </a:r>
            <a:endParaRPr lang="en-US" dirty="0"/>
          </a:p>
        </p:txBody>
      </p:sp>
      <p:graphicFrame>
        <p:nvGraphicFramePr>
          <p:cNvPr id="31" name="Table 30"/>
          <p:cNvGraphicFramePr>
            <a:graphicFrameLocks noGrp="1"/>
          </p:cNvGraphicFramePr>
          <p:nvPr/>
        </p:nvGraphicFramePr>
        <p:xfrm>
          <a:off x="6019800" y="4724400"/>
          <a:ext cx="2667000" cy="795716"/>
        </p:xfrm>
        <a:graphic>
          <a:graphicData uri="http://schemas.openxmlformats.org/drawingml/2006/table">
            <a:tbl>
              <a:tblPr firstRow="1" bandRow="1">
                <a:tableStyleId>{5C22544A-7EE6-4342-B048-85BDC9FD1C3A}</a:tableStyleId>
              </a:tblPr>
              <a:tblGrid>
                <a:gridCol w="838200"/>
                <a:gridCol w="609600"/>
                <a:gridCol w="552450"/>
                <a:gridCol w="666750"/>
              </a:tblGrid>
              <a:tr h="397858">
                <a:tc>
                  <a:txBody>
                    <a:bodyPr/>
                    <a:lstStyle/>
                    <a:p>
                      <a:r>
                        <a:rPr lang="en-US" dirty="0" smtClean="0"/>
                        <a:t>83821</a:t>
                      </a:r>
                      <a:endParaRPr lang="en-US" dirty="0"/>
                    </a:p>
                  </a:txBody>
                  <a:tcPr/>
                </a:tc>
                <a:tc>
                  <a:txBody>
                    <a:bodyPr/>
                    <a:lstStyle/>
                    <a:p>
                      <a:r>
                        <a:rPr lang="en-US" sz="1200" dirty="0" err="1" smtClean="0"/>
                        <a:t>Banny</a:t>
                      </a:r>
                      <a:endParaRPr lang="en-US" sz="1200" dirty="0"/>
                    </a:p>
                  </a:txBody>
                  <a:tcPr/>
                </a:tc>
                <a:tc>
                  <a:txBody>
                    <a:bodyPr/>
                    <a:lstStyle/>
                    <a:p>
                      <a:r>
                        <a:rPr lang="en-US" dirty="0" smtClean="0"/>
                        <a:t>CS</a:t>
                      </a:r>
                      <a:endParaRPr lang="en-US" dirty="0"/>
                    </a:p>
                  </a:txBody>
                  <a:tcPr/>
                </a:tc>
                <a:tc>
                  <a:txBody>
                    <a:bodyPr/>
                    <a:lstStyle/>
                    <a:p>
                      <a:r>
                        <a:rPr lang="en-US" dirty="0" smtClean="0"/>
                        <a:t>9200</a:t>
                      </a:r>
                      <a:endParaRPr lang="en-US" dirty="0"/>
                    </a:p>
                  </a:txBody>
                  <a:tcPr/>
                </a:tc>
              </a:tr>
              <a:tr h="39785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2" name="Rectangle 31"/>
          <p:cNvSpPr/>
          <p:nvPr/>
        </p:nvSpPr>
        <p:spPr>
          <a:xfrm>
            <a:off x="6019800" y="4267200"/>
            <a:ext cx="381000" cy="4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4" name="Straight Arrow Connector 33"/>
          <p:cNvCxnSpPr/>
          <p:nvPr/>
        </p:nvCxnSpPr>
        <p:spPr>
          <a:xfrm>
            <a:off x="5867400" y="5105400"/>
            <a:ext cx="152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9912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normAutofit/>
          </a:bodyPr>
          <a:lstStyle/>
          <a:p>
            <a:r>
              <a:rPr lang="en-US" sz="2000" dirty="0" smtClean="0"/>
              <a:t>Advantage of extendable hashing is that performance doesn’t degrade as file grows.</a:t>
            </a:r>
          </a:p>
          <a:p>
            <a:r>
              <a:rPr lang="en-US" sz="2000" dirty="0" smtClean="0"/>
              <a:t>Minimal space overhead</a:t>
            </a:r>
          </a:p>
          <a:p>
            <a:r>
              <a:rPr lang="en-US" sz="2000" dirty="0" smtClean="0"/>
              <a:t>Bucket address table incurs additional overhead. It contains one pointer for each hash value for the current prefix length.</a:t>
            </a:r>
          </a:p>
          <a:p>
            <a:r>
              <a:rPr lang="en-US" sz="2000" dirty="0" smtClean="0"/>
              <a:t>No buckets needs to be reserved for future growth. Buckets can be allocated dynamically</a:t>
            </a:r>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41066201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sz="2000" dirty="0" smtClean="0"/>
              <a:t>Lookup involves an additional level of indirection. Since the system must access the bucket address table before accessing the bucket itself.</a:t>
            </a:r>
          </a:p>
          <a:p>
            <a:r>
              <a:rPr lang="en-US" sz="2000" dirty="0" smtClean="0"/>
              <a:t>Minor effect on performance</a:t>
            </a:r>
            <a:endParaRPr lang="en-US" sz="2000" dirty="0"/>
          </a:p>
        </p:txBody>
      </p:sp>
    </p:spTree>
    <p:extLst>
      <p:ext uri="{BB962C8B-B14F-4D97-AF65-F5344CB8AC3E}">
        <p14:creationId xmlns:p14="http://schemas.microsoft.com/office/powerpoint/2010/main" val="6945895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3351665"/>
              </p:ext>
            </p:extLst>
          </p:nvPr>
        </p:nvGraphicFramePr>
        <p:xfrm>
          <a:off x="533400" y="228600"/>
          <a:ext cx="7772400" cy="6023488"/>
        </p:xfrm>
        <a:graphic>
          <a:graphicData uri="http://schemas.openxmlformats.org/drawingml/2006/table">
            <a:tbl>
              <a:tblPr>
                <a:tableStyleId>{3C2FFA5D-87B4-456A-9821-1D502468CF0F}</a:tableStyleId>
              </a:tblPr>
              <a:tblGrid>
                <a:gridCol w="3429000"/>
                <a:gridCol w="4343400"/>
              </a:tblGrid>
              <a:tr h="297953">
                <a:tc>
                  <a:txBody>
                    <a:bodyPr/>
                    <a:lstStyle/>
                    <a:p>
                      <a:pPr algn="ctr"/>
                      <a:r>
                        <a:rPr lang="en-US" sz="1600" b="1" dirty="0">
                          <a:effectLst/>
                        </a:rPr>
                        <a:t>Ordered Indexing</a:t>
                      </a:r>
                    </a:p>
                  </a:txBody>
                  <a:tcPr marL="23151" marR="23151" marT="0" marB="0"/>
                </a:tc>
                <a:tc>
                  <a:txBody>
                    <a:bodyPr/>
                    <a:lstStyle/>
                    <a:p>
                      <a:pPr algn="ctr"/>
                      <a:r>
                        <a:rPr lang="en-US" sz="1600" b="1" dirty="0">
                          <a:effectLst/>
                        </a:rPr>
                        <a:t>Hashing</a:t>
                      </a:r>
                    </a:p>
                  </a:txBody>
                  <a:tcPr marL="23151" marR="23151" marT="0" marB="0"/>
                </a:tc>
              </a:tr>
              <a:tr h="848735">
                <a:tc>
                  <a:txBody>
                    <a:bodyPr/>
                    <a:lstStyle/>
                    <a:p>
                      <a:r>
                        <a:rPr lang="en-US" sz="1600">
                          <a:effectLst/>
                        </a:rPr>
                        <a:t>Addresses in the memory are sorted for key value. This key value can be primary key or any other column in the table.</a:t>
                      </a:r>
                    </a:p>
                  </a:txBody>
                  <a:tcPr marL="23151" marR="23151" marT="0" marB="0"/>
                </a:tc>
                <a:tc>
                  <a:txBody>
                    <a:bodyPr/>
                    <a:lstStyle/>
                    <a:p>
                      <a:r>
                        <a:rPr lang="en-US" sz="1600" dirty="0">
                          <a:effectLst/>
                        </a:rPr>
                        <a:t>Addresses are generated using hash function on the key value. This key value can be primary key or any other column in the table.</a:t>
                      </a:r>
                    </a:p>
                  </a:txBody>
                  <a:tcPr marL="23151" marR="23151" marT="0" marB="0"/>
                </a:tc>
              </a:tr>
              <a:tr h="1832842">
                <a:tc>
                  <a:txBody>
                    <a:bodyPr/>
                    <a:lstStyle/>
                    <a:p>
                      <a:r>
                        <a:rPr lang="en-US" sz="1600" dirty="0">
                          <a:effectLst/>
                        </a:rPr>
                        <a:t>Performance of this method comes down as the data increases in the file. Since it stores the data in a sorted form, when there is insert/delete/update operation, an extra effort to sort the record is needed. This reduces its performance.</a:t>
                      </a:r>
                    </a:p>
                  </a:txBody>
                  <a:tcPr marL="23151" marR="23151" marT="0" marB="0"/>
                </a:tc>
                <a:tc>
                  <a:txBody>
                    <a:bodyPr/>
                    <a:lstStyle/>
                    <a:p>
                      <a:r>
                        <a:rPr lang="en-US" sz="1600" dirty="0">
                          <a:effectLst/>
                        </a:rPr>
                        <a:t>Performance of dynamic hashing will be good when there is a frequent addition and deletion of data. But if the database is very huge, maintenance will be costlier.</a:t>
                      </a:r>
                    </a:p>
                    <a:p>
                      <a:r>
                        <a:rPr lang="en-US" sz="1600" dirty="0">
                          <a:effectLst/>
                        </a:rPr>
                        <a:t>Static hashing will be good for smaller databases where record size id previously known. If there is a growth in data, it results in serious problems like bucket overflow.</a:t>
                      </a:r>
                    </a:p>
                  </a:txBody>
                  <a:tcPr marL="23151" marR="23151" marT="0" marB="0"/>
                </a:tc>
              </a:tr>
              <a:tr h="1646583">
                <a:tc>
                  <a:txBody>
                    <a:bodyPr/>
                    <a:lstStyle/>
                    <a:p>
                      <a:r>
                        <a:rPr lang="en-US" sz="1600" dirty="0">
                          <a:effectLst/>
                        </a:rPr>
                        <a:t>There will be unused data blocks due to delete/update operation. These data blocks will not be released for re-use. Hence periodic maintenance of the memory is required. Else, memory is wasted and performance will also degrade. Also it will be cost overhead to maintain memory.</a:t>
                      </a:r>
                    </a:p>
                  </a:txBody>
                  <a:tcPr marL="23151" marR="23151" marT="0" marB="0"/>
                </a:tc>
                <a:tc>
                  <a:txBody>
                    <a:bodyPr/>
                    <a:lstStyle/>
                    <a:p>
                      <a:r>
                        <a:rPr lang="en-US" sz="1600" dirty="0">
                          <a:effectLst/>
                        </a:rPr>
                        <a:t>In both static and dynamic hashing, memory is well managed. Bucket overflow is also handled to better extent in static hashing.  Data blocks are designed to shrink and grow in dynamic hashing.</a:t>
                      </a:r>
                    </a:p>
                    <a:p>
                      <a:r>
                        <a:rPr lang="en-US" sz="1600" dirty="0">
                          <a:effectLst/>
                        </a:rPr>
                        <a:t>But there will be an overhead of maintaining the bucket address table in dynamic hashing when there is a huge database growth.</a:t>
                      </a:r>
                    </a:p>
                  </a:txBody>
                  <a:tcPr marL="23151" marR="23151" marT="0" marB="0"/>
                </a:tc>
              </a:tr>
              <a:tr h="784087">
                <a:tc>
                  <a:txBody>
                    <a:bodyPr/>
                    <a:lstStyle/>
                    <a:p>
                      <a:r>
                        <a:rPr lang="en-US" sz="1600" dirty="0">
                          <a:effectLst/>
                        </a:rPr>
                        <a:t>Preferred for range retrieval of data- that means when there is retrieval data for particular range, this method is best suited.</a:t>
                      </a:r>
                    </a:p>
                  </a:txBody>
                  <a:tcPr marL="23151" marR="23151" marT="0" marB="0"/>
                </a:tc>
                <a:tc>
                  <a:txBody>
                    <a:bodyPr/>
                    <a:lstStyle/>
                    <a:p>
                      <a:r>
                        <a:rPr lang="en-US" sz="1600" dirty="0">
                          <a:effectLst/>
                        </a:rPr>
                        <a:t>This method is suitable to retrieve a particular record based on the search key. But it will not perform better if the hash function is not on the search key.</a:t>
                      </a:r>
                    </a:p>
                  </a:txBody>
                  <a:tcPr marL="23151" marR="23151" marT="0" marB="0"/>
                </a:tc>
              </a:tr>
            </a:tbl>
          </a:graphicData>
        </a:graphic>
      </p:graphicFrame>
    </p:spTree>
    <p:extLst>
      <p:ext uri="{BB962C8B-B14F-4D97-AF65-F5344CB8AC3E}">
        <p14:creationId xmlns:p14="http://schemas.microsoft.com/office/powerpoint/2010/main" val="627847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ordered indices</a:t>
            </a:r>
            <a:endParaRPr lang="en-US" dirty="0"/>
          </a:p>
        </p:txBody>
      </p:sp>
      <p:sp>
        <p:nvSpPr>
          <p:cNvPr id="5" name="Content Placeholder 2"/>
          <p:cNvSpPr>
            <a:spLocks noGrp="1"/>
          </p:cNvSpPr>
          <p:nvPr>
            <p:ph sz="quarter" idx="1"/>
          </p:nvPr>
        </p:nvSpPr>
        <p:spPr/>
        <p:txBody>
          <a:bodyPr>
            <a:normAutofit/>
          </a:bodyPr>
          <a:lstStyle/>
          <a:p>
            <a:r>
              <a:rPr lang="en-US" sz="2000" dirty="0" smtClean="0"/>
              <a:t>Dense indices</a:t>
            </a:r>
          </a:p>
          <a:p>
            <a:r>
              <a:rPr lang="en-US" sz="2000" dirty="0" smtClean="0"/>
              <a:t>Sparse indices</a:t>
            </a:r>
            <a:endParaRPr lang="en-US" sz="2000" dirty="0"/>
          </a:p>
        </p:txBody>
      </p:sp>
    </p:spTree>
    <p:extLst>
      <p:ext uri="{BB962C8B-B14F-4D97-AF65-F5344CB8AC3E}">
        <p14:creationId xmlns:p14="http://schemas.microsoft.com/office/powerpoint/2010/main" val="35253079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Ordered Indices and Hashing</a:t>
            </a:r>
            <a:endParaRPr lang="en-US" dirty="0"/>
          </a:p>
        </p:txBody>
      </p:sp>
      <p:sp>
        <p:nvSpPr>
          <p:cNvPr id="3" name="Content Placeholder 2"/>
          <p:cNvSpPr>
            <a:spLocks noGrp="1"/>
          </p:cNvSpPr>
          <p:nvPr>
            <p:ph idx="1"/>
          </p:nvPr>
        </p:nvSpPr>
        <p:spPr/>
        <p:txBody>
          <a:bodyPr/>
          <a:lstStyle/>
          <a:p>
            <a:pPr marL="114300" indent="0">
              <a:buNone/>
            </a:pPr>
            <a:r>
              <a:rPr lang="en-US" dirty="0"/>
              <a:t>If all the 3 rows are stored in different disk blocks, then a hash index will require 3 I/Os to fetch result set. On the other hand, a 3 level B-Tree Index will require 6 I/Os : root block + branch block + leaf block + 3 I/Os on respective blocks whose information was retrieved from leaf block.</a:t>
            </a:r>
          </a:p>
          <a:p>
            <a:pPr marL="114300" indent="0">
              <a:buNone/>
            </a:pPr>
            <a:endParaRPr lang="en-US" dirty="0"/>
          </a:p>
        </p:txBody>
      </p:sp>
    </p:spTree>
    <p:extLst>
      <p:ext uri="{BB962C8B-B14F-4D97-AF65-F5344CB8AC3E}">
        <p14:creationId xmlns:p14="http://schemas.microsoft.com/office/powerpoint/2010/main" val="18319449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a:t>
            </a:r>
            <a:r>
              <a:rPr lang="en-IN" dirty="0" smtClean="0"/>
              <a:t>Ordered Indexing </a:t>
            </a:r>
            <a:r>
              <a:rPr lang="en-IN" dirty="0"/>
              <a:t>and Hashing</a:t>
            </a:r>
            <a:endParaRPr lang="en-US" dirty="0"/>
          </a:p>
        </p:txBody>
      </p:sp>
      <p:sp>
        <p:nvSpPr>
          <p:cNvPr id="3" name="Content Placeholder 2"/>
          <p:cNvSpPr>
            <a:spLocks noGrp="1"/>
          </p:cNvSpPr>
          <p:nvPr>
            <p:ph idx="1"/>
          </p:nvPr>
        </p:nvSpPr>
        <p:spPr/>
        <p:txBody>
          <a:bodyPr>
            <a:normAutofit/>
          </a:bodyPr>
          <a:lstStyle/>
          <a:p>
            <a:r>
              <a:rPr lang="en-US" dirty="0" smtClean="0"/>
              <a:t>ordered </a:t>
            </a:r>
            <a:r>
              <a:rPr lang="en-US" dirty="0"/>
              <a:t>indexing is used unless it is known in advance that range queries will be </a:t>
            </a:r>
            <a:r>
              <a:rPr lang="en-US" dirty="0" smtClean="0"/>
              <a:t>infrequent</a:t>
            </a:r>
          </a:p>
          <a:p>
            <a:r>
              <a:rPr lang="en-US" dirty="0" smtClean="0"/>
              <a:t>Hash </a:t>
            </a:r>
            <a:r>
              <a:rPr lang="en-US" dirty="0"/>
              <a:t>organizations are particularly useful for temporary files created during query processing, if lookups on a key value are required and no ranges queries will be performed.</a:t>
            </a:r>
          </a:p>
        </p:txBody>
      </p:sp>
    </p:spTree>
    <p:extLst>
      <p:ext uri="{BB962C8B-B14F-4D97-AF65-F5344CB8AC3E}">
        <p14:creationId xmlns:p14="http://schemas.microsoft.com/office/powerpoint/2010/main" val="25849886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Bitmap Indices </a:t>
            </a:r>
            <a:endParaRPr 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799"/>
            <a:ext cx="7620000" cy="2261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4589206" cy="1771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810000"/>
            <a:ext cx="2819400" cy="2049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3618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303707" cy="333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4203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Bitmap </a:t>
            </a:r>
            <a:r>
              <a:rPr lang="en-US" dirty="0" smtClean="0"/>
              <a:t>Indices</a:t>
            </a:r>
            <a:endParaRPr lang="en-US" dirty="0"/>
          </a:p>
        </p:txBody>
      </p:sp>
      <p:sp>
        <p:nvSpPr>
          <p:cNvPr id="3" name="Content Placeholder 2"/>
          <p:cNvSpPr>
            <a:spLocks noGrp="1"/>
          </p:cNvSpPr>
          <p:nvPr>
            <p:ph idx="1"/>
          </p:nvPr>
        </p:nvSpPr>
        <p:spPr/>
        <p:txBody>
          <a:bodyPr/>
          <a:lstStyle/>
          <a:p>
            <a:r>
              <a:rPr lang="en-US" dirty="0"/>
              <a:t>As we have seen already, this method helps in faster retrieval of the records when there are less cardinality columns and those columns are most frequently used in the query. This method is efficient even if we have very big table.</a:t>
            </a:r>
          </a:p>
          <a:p>
            <a:r>
              <a:rPr lang="en-US" dirty="0"/>
              <a:t>This method is more efficient when the columns have least involved in insert/update/delete operations.</a:t>
            </a:r>
          </a:p>
          <a:p>
            <a:r>
              <a:rPr lang="en-US" dirty="0"/>
              <a:t>It allows to combine multiple bitmap indices together to fire the query as we have seen in above examples </a:t>
            </a:r>
          </a:p>
          <a:p>
            <a:endParaRPr lang="en-US" dirty="0"/>
          </a:p>
        </p:txBody>
      </p:sp>
    </p:spTree>
    <p:extLst>
      <p:ext uri="{BB962C8B-B14F-4D97-AF65-F5344CB8AC3E}">
        <p14:creationId xmlns:p14="http://schemas.microsoft.com/office/powerpoint/2010/main" val="32991184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Bitmap </a:t>
            </a:r>
            <a:r>
              <a:rPr lang="en-US" dirty="0" smtClean="0"/>
              <a:t>Indices</a:t>
            </a:r>
            <a:endParaRPr lang="en-US" dirty="0"/>
          </a:p>
        </p:txBody>
      </p:sp>
      <p:sp>
        <p:nvSpPr>
          <p:cNvPr id="3" name="Content Placeholder 2"/>
          <p:cNvSpPr>
            <a:spLocks noGrp="1"/>
          </p:cNvSpPr>
          <p:nvPr>
            <p:ph idx="1"/>
          </p:nvPr>
        </p:nvSpPr>
        <p:spPr/>
        <p:txBody>
          <a:bodyPr/>
          <a:lstStyle/>
          <a:p>
            <a:r>
              <a:rPr lang="en-US" dirty="0"/>
              <a:t>They are not suitable for small tables. In small tables, DBMS will force to use full table scan instead of using bitmap index.</a:t>
            </a:r>
          </a:p>
          <a:p>
            <a:r>
              <a:rPr lang="en-US" dirty="0"/>
              <a:t>When there is multiple insert/update/delete on the table from different users, it may cause deadlock on the tables. It will take time to perform the DML transaction and then to update the bitmap index. Hence when there is multiple DML transaction from different users, it will not be able perform transaction quickly, and causing the deadlock.</a:t>
            </a:r>
          </a:p>
          <a:p>
            <a:r>
              <a:rPr lang="en-US" dirty="0"/>
              <a:t>When there is large number of records, there is an overhead to maintain this bitmap indexes. Each time a new record is entered, we have to modify the bitmap index throughout, which is a tedious and time consuming.</a:t>
            </a:r>
          </a:p>
          <a:p>
            <a:endParaRPr lang="en-US" dirty="0"/>
          </a:p>
        </p:txBody>
      </p:sp>
    </p:spTree>
    <p:extLst>
      <p:ext uri="{BB962C8B-B14F-4D97-AF65-F5344CB8AC3E}">
        <p14:creationId xmlns:p14="http://schemas.microsoft.com/office/powerpoint/2010/main" val="10321846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Bitmap index in </a:t>
            </a:r>
            <a:r>
              <a:rPr lang="en-US" dirty="0" err="1" smtClean="0"/>
              <a:t>sql</a:t>
            </a:r>
            <a:endParaRPr lang="en-US" dirty="0"/>
          </a:p>
        </p:txBody>
      </p:sp>
      <p:sp>
        <p:nvSpPr>
          <p:cNvPr id="3" name="Content Placeholder 2"/>
          <p:cNvSpPr>
            <a:spLocks noGrp="1"/>
          </p:cNvSpPr>
          <p:nvPr>
            <p:ph idx="1"/>
          </p:nvPr>
        </p:nvSpPr>
        <p:spPr/>
        <p:txBody>
          <a:bodyPr/>
          <a:lstStyle/>
          <a:p>
            <a:r>
              <a:rPr lang="en-US" b="1" smtClean="0"/>
              <a:t>CREATE </a:t>
            </a:r>
            <a:r>
              <a:rPr lang="en-US" b="1" dirty="0"/>
              <a:t>BITMAP INDEX </a:t>
            </a:r>
            <a:r>
              <a:rPr lang="en-US" b="1" dirty="0" err="1" smtClean="0"/>
              <a:t>Index_Name</a:t>
            </a:r>
            <a:r>
              <a:rPr lang="en-US" b="1" dirty="0" smtClean="0"/>
              <a:t> ON </a:t>
            </a:r>
            <a:r>
              <a:rPr lang="en-US" b="1" dirty="0" err="1"/>
              <a:t>Table_Name</a:t>
            </a:r>
            <a:r>
              <a:rPr lang="en-US" b="1" dirty="0"/>
              <a:t> (</a:t>
            </a:r>
            <a:r>
              <a:rPr lang="en-US" b="1" dirty="0" err="1"/>
              <a:t>Column_Name</a:t>
            </a:r>
            <a:r>
              <a:rPr lang="en-US" b="1" dirty="0"/>
              <a:t>);</a:t>
            </a:r>
            <a:endParaRPr lang="en-US" dirty="0"/>
          </a:p>
          <a:p>
            <a:pPr marL="114300" indent="0">
              <a:buNone/>
            </a:pPr>
            <a:r>
              <a:rPr lang="en-US" dirty="0"/>
              <a:t>Our example above for creating bitmap index for Gender and Semester can be written as follows:</a:t>
            </a:r>
          </a:p>
          <a:p>
            <a:r>
              <a:rPr lang="en-US" b="1" dirty="0"/>
              <a:t>CREATE BITMAP INDEX </a:t>
            </a:r>
            <a:r>
              <a:rPr lang="en-US" b="1" dirty="0" smtClean="0"/>
              <a:t>IDX_GENDER ON </a:t>
            </a:r>
            <a:r>
              <a:rPr lang="en-US" b="1" dirty="0"/>
              <a:t>STUDENT (GENDER);</a:t>
            </a:r>
            <a:endParaRPr lang="en-US" dirty="0"/>
          </a:p>
          <a:p>
            <a:r>
              <a:rPr lang="en-US" b="1" dirty="0"/>
              <a:t>CREATE BITMAP INDEX IDX_ </a:t>
            </a:r>
            <a:r>
              <a:rPr lang="en-US" b="1" dirty="0" smtClean="0"/>
              <a:t>SEMESTER ON </a:t>
            </a:r>
            <a:r>
              <a:rPr lang="en-US" b="1" dirty="0"/>
              <a:t>STUDENT (SEMESTER);</a:t>
            </a:r>
            <a:endParaRPr lang="en-US" dirty="0"/>
          </a:p>
          <a:p>
            <a:endParaRPr lang="en-US" dirty="0"/>
          </a:p>
        </p:txBody>
      </p:sp>
    </p:spTree>
    <p:extLst>
      <p:ext uri="{BB962C8B-B14F-4D97-AF65-F5344CB8AC3E}">
        <p14:creationId xmlns:p14="http://schemas.microsoft.com/office/powerpoint/2010/main" val="365376194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 Definition in </a:t>
            </a:r>
            <a:r>
              <a:rPr lang="en-US" b="1" dirty="0" smtClean="0"/>
              <a:t>SQL</a:t>
            </a:r>
            <a:endParaRPr lang="en-US" dirty="0"/>
          </a:p>
        </p:txBody>
      </p:sp>
      <p:sp>
        <p:nvSpPr>
          <p:cNvPr id="3" name="Content Placeholder 2"/>
          <p:cNvSpPr>
            <a:spLocks noGrp="1"/>
          </p:cNvSpPr>
          <p:nvPr>
            <p:ph idx="1"/>
          </p:nvPr>
        </p:nvSpPr>
        <p:spPr/>
        <p:txBody>
          <a:bodyPr/>
          <a:lstStyle/>
          <a:p>
            <a:r>
              <a:rPr lang="en-US" dirty="0" smtClean="0"/>
              <a:t>Creating </a:t>
            </a:r>
            <a:r>
              <a:rPr lang="en-US" dirty="0"/>
              <a:t>an index:</a:t>
            </a:r>
          </a:p>
          <a:p>
            <a:pPr marL="114300" indent="0">
              <a:buNone/>
            </a:pPr>
            <a:r>
              <a:rPr lang="en-US" b="1" dirty="0"/>
              <a:t>CREATE INDEX</a:t>
            </a:r>
            <a:r>
              <a:rPr lang="en-US" dirty="0"/>
              <a:t> &lt;index-name&gt; </a:t>
            </a:r>
            <a:r>
              <a:rPr lang="en-US" b="1" dirty="0"/>
              <a:t>ON</a:t>
            </a:r>
            <a:r>
              <a:rPr lang="en-US" dirty="0"/>
              <a:t> &lt;relation-name&gt; (&lt;attribute-list&gt;)</a:t>
            </a:r>
          </a:p>
          <a:p>
            <a:r>
              <a:rPr lang="en-US" dirty="0"/>
              <a:t>Example:</a:t>
            </a:r>
          </a:p>
          <a:p>
            <a:pPr marL="114300" indent="0">
              <a:buNone/>
            </a:pPr>
            <a:r>
              <a:rPr lang="en-US" b="1" dirty="0"/>
              <a:t>CREATE INDEX</a:t>
            </a:r>
            <a:r>
              <a:rPr lang="en-US" dirty="0"/>
              <a:t> branch-index </a:t>
            </a:r>
            <a:r>
              <a:rPr lang="en-US" b="1" dirty="0"/>
              <a:t>ON</a:t>
            </a:r>
            <a:r>
              <a:rPr lang="en-US" dirty="0"/>
              <a:t> branch (branch-name)</a:t>
            </a:r>
          </a:p>
          <a:p>
            <a:r>
              <a:rPr lang="en-US" dirty="0"/>
              <a:t>Deleting an index:</a:t>
            </a:r>
          </a:p>
          <a:p>
            <a:pPr marL="114300" indent="0">
              <a:buNone/>
            </a:pPr>
            <a:r>
              <a:rPr lang="en-US" b="1" dirty="0"/>
              <a:t>DROP INDEX</a:t>
            </a:r>
            <a:r>
              <a:rPr lang="en-US" dirty="0"/>
              <a:t> &lt;index-name&gt;</a:t>
            </a:r>
          </a:p>
          <a:p>
            <a:pPr marL="114300" indent="0">
              <a:buNone/>
            </a:pPr>
            <a:endParaRPr lang="en-US" dirty="0"/>
          </a:p>
        </p:txBody>
      </p:sp>
    </p:spTree>
    <p:extLst>
      <p:ext uri="{BB962C8B-B14F-4D97-AF65-F5344CB8AC3E}">
        <p14:creationId xmlns:p14="http://schemas.microsoft.com/office/powerpoint/2010/main" val="17595559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7531" y="2967335"/>
            <a:ext cx="3860469" cy="923330"/>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125677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361</TotalTime>
  <Words>4851</Words>
  <Application>Microsoft Office PowerPoint</Application>
  <PresentationFormat>On-screen Show (4:3)</PresentationFormat>
  <Paragraphs>993</Paragraphs>
  <Slides>98</Slides>
  <Notes>0</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Adjacency</vt:lpstr>
      <vt:lpstr>Indexing  and  Hashing</vt:lpstr>
      <vt:lpstr>outline</vt:lpstr>
      <vt:lpstr>Why Indexing &amp; Hashing?</vt:lpstr>
      <vt:lpstr>PowerPoint Presentation</vt:lpstr>
      <vt:lpstr>Indexing</vt:lpstr>
      <vt:lpstr>PowerPoint Presentation</vt:lpstr>
      <vt:lpstr>PowerPoint Presentation</vt:lpstr>
      <vt:lpstr>Ordered indices</vt:lpstr>
      <vt:lpstr>Types of ordered indices</vt:lpstr>
      <vt:lpstr>Dense indices</vt:lpstr>
      <vt:lpstr>Sparse indices</vt:lpstr>
      <vt:lpstr>PowerPoint Presentation</vt:lpstr>
      <vt:lpstr>Index update: record insertion</vt:lpstr>
      <vt:lpstr>Index update: record deletion</vt:lpstr>
      <vt:lpstr>Sparse v/s Dense</vt:lpstr>
      <vt:lpstr>Problems</vt:lpstr>
      <vt:lpstr>Solution: multi level index</vt:lpstr>
      <vt:lpstr>PowerPoint Presentation</vt:lpstr>
      <vt:lpstr>Another problem</vt:lpstr>
      <vt:lpstr>Secondary indices</vt:lpstr>
      <vt:lpstr>Secondary indices</vt:lpstr>
      <vt:lpstr>Primary v/s secondary indices</vt:lpstr>
      <vt:lpstr>PowerPoint Presentation</vt:lpstr>
      <vt:lpstr>B+ tree node structure</vt:lpstr>
      <vt:lpstr>Insertion into B+ tree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tree deletion</vt:lpstr>
      <vt:lpstr>PowerPoint Presentation</vt:lpstr>
      <vt:lpstr>Leaf node deletion</vt:lpstr>
      <vt:lpstr>Non leaf node deletion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key Access</vt:lpstr>
      <vt:lpstr>Indices on Multiple Keys</vt:lpstr>
      <vt:lpstr>B-Tree Index Characteristics</vt:lpstr>
      <vt:lpstr>Hash Index Characteristics</vt:lpstr>
      <vt:lpstr>PowerPoint Presentation</vt:lpstr>
      <vt:lpstr>Hashing</vt:lpstr>
      <vt:lpstr>Hashing</vt:lpstr>
      <vt:lpstr>Types of Hashing</vt:lpstr>
      <vt:lpstr>Static Hashing</vt:lpstr>
      <vt:lpstr>PowerPoint Presentation</vt:lpstr>
      <vt:lpstr>PowerPoint Presentation</vt:lpstr>
      <vt:lpstr>PowerPoint Presentation</vt:lpstr>
      <vt:lpstr>Example</vt:lpstr>
      <vt:lpstr>PowerPoint Presentation</vt:lpstr>
      <vt:lpstr>Bucket Overflow</vt:lpstr>
      <vt:lpstr>PowerPoint Presentation</vt:lpstr>
      <vt:lpstr>PowerPoint Presentation</vt:lpstr>
      <vt:lpstr>PowerPoint Presentation</vt:lpstr>
      <vt:lpstr>PowerPoint Presentation</vt:lpstr>
      <vt:lpstr>Hash index on a search key Eid of emp file</vt:lpstr>
      <vt:lpstr>Dynamic Hashing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Advantage</vt:lpstr>
      <vt:lpstr>Disadvantages</vt:lpstr>
      <vt:lpstr>PowerPoint Presentation</vt:lpstr>
      <vt:lpstr>Comparison of Ordered Indices and Hashing</vt:lpstr>
      <vt:lpstr>Comparison of Ordered Indexing and Hashing</vt:lpstr>
      <vt:lpstr>Bitmap Indices </vt:lpstr>
      <vt:lpstr>PowerPoint Presentation</vt:lpstr>
      <vt:lpstr>Advantages of Bitmap Indices</vt:lpstr>
      <vt:lpstr>Disadvantages of Bitmap Indices</vt:lpstr>
      <vt:lpstr>Bitmap index in sql</vt:lpstr>
      <vt:lpstr>Index Definition in SQL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Administrator</dc:creator>
  <cp:lastModifiedBy>Administrator</cp:lastModifiedBy>
  <cp:revision>54</cp:revision>
  <dcterms:created xsi:type="dcterms:W3CDTF">2018-01-16T09:08:15Z</dcterms:created>
  <dcterms:modified xsi:type="dcterms:W3CDTF">2018-03-15T05:05:22Z</dcterms:modified>
</cp:coreProperties>
</file>