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312" r:id="rId5"/>
    <p:sldId id="258" r:id="rId6"/>
    <p:sldId id="259" r:id="rId7"/>
    <p:sldId id="261" r:id="rId8"/>
    <p:sldId id="314" r:id="rId9"/>
    <p:sldId id="317" r:id="rId10"/>
    <p:sldId id="315" r:id="rId11"/>
    <p:sldId id="316" r:id="rId12"/>
    <p:sldId id="313" r:id="rId13"/>
    <p:sldId id="318" r:id="rId14"/>
    <p:sldId id="319" r:id="rId15"/>
    <p:sldId id="32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38EE7-5736-4B07-9E3A-4E2C390DE25F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C0CE3-068D-407A-9027-7BC85E28F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3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C0CE3-068D-407A-9027-7BC85E28F0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43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1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1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1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1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1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1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1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1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1" charset="-128"/>
              </a:defRPr>
            </a:lvl9pPr>
          </a:lstStyle>
          <a:p>
            <a:fld id="{7764275B-C767-4368-8546-378CA9B129B6}" type="slidenum">
              <a:rPr lang="en-US" altLang="en-US" sz="1300">
                <a:latin typeface="Times New Roman" pitchFamily="18" charset="0"/>
              </a:rPr>
              <a:pPr/>
              <a:t>3</a:t>
            </a:fld>
            <a:endParaRPr lang="en-US" altLang="en-US" sz="1300"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1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1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1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1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1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1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1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1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1" charset="-128"/>
              </a:defRPr>
            </a:lvl9pPr>
          </a:lstStyle>
          <a:p>
            <a:fld id="{9A801E55-D4D6-4214-8377-E4DD1024AD7D}" type="slidenum">
              <a:rPr lang="en-US" altLang="en-US" sz="1300">
                <a:latin typeface="Times New Roman" pitchFamily="18" charset="0"/>
              </a:rPr>
              <a:pPr/>
              <a:t>4</a:t>
            </a:fld>
            <a:endParaRPr lang="en-US" altLang="en-US" sz="1300">
              <a:latin typeface="Times New Roman" pitchFamily="18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1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1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1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1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1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1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1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1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1" charset="-128"/>
              </a:defRPr>
            </a:lvl9pPr>
          </a:lstStyle>
          <a:p>
            <a:fld id="{B78882E3-FE01-421A-8393-A9574845378E}" type="slidenum">
              <a:rPr lang="en-US" altLang="en-US" sz="1300">
                <a:latin typeface="Times New Roman" pitchFamily="18" charset="0"/>
              </a:rPr>
              <a:pPr/>
              <a:t>7</a:t>
            </a:fld>
            <a:endParaRPr lang="en-US" altLang="en-US" sz="1300"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1992">
              <a:defRPr sz="1500">
                <a:solidFill>
                  <a:schemeClr val="tx1"/>
                </a:solidFill>
                <a:latin typeface="Helvetica" charset="0"/>
              </a:defRPr>
            </a:lvl1pPr>
            <a:lvl2pPr marL="702756" indent="-270291" defTabSz="921992">
              <a:defRPr sz="1500">
                <a:solidFill>
                  <a:schemeClr val="tx1"/>
                </a:solidFill>
                <a:latin typeface="Helvetica" charset="0"/>
              </a:defRPr>
            </a:lvl2pPr>
            <a:lvl3pPr marL="1081164" indent="-216233" defTabSz="921992">
              <a:defRPr sz="1500">
                <a:solidFill>
                  <a:schemeClr val="tx1"/>
                </a:solidFill>
                <a:latin typeface="Helvetica" charset="0"/>
              </a:defRPr>
            </a:lvl3pPr>
            <a:lvl4pPr marL="1513629" indent="-216233" defTabSz="921992">
              <a:defRPr sz="1500">
                <a:solidFill>
                  <a:schemeClr val="tx1"/>
                </a:solidFill>
                <a:latin typeface="Helvetica" charset="0"/>
              </a:defRPr>
            </a:lvl4pPr>
            <a:lvl5pPr marL="1946095" indent="-216233" defTabSz="921992">
              <a:defRPr sz="1500">
                <a:solidFill>
                  <a:schemeClr val="tx1"/>
                </a:solidFill>
                <a:latin typeface="Helvetica" charset="0"/>
              </a:defRPr>
            </a:lvl5pPr>
            <a:lvl6pPr marL="2378560" indent="-216233" defTabSz="92199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charset="0"/>
              </a:defRPr>
            </a:lvl6pPr>
            <a:lvl7pPr marL="2811026" indent="-216233" defTabSz="92199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charset="0"/>
              </a:defRPr>
            </a:lvl7pPr>
            <a:lvl8pPr marL="3243491" indent="-216233" defTabSz="92199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charset="0"/>
              </a:defRPr>
            </a:lvl8pPr>
            <a:lvl9pPr marL="3675957" indent="-216233" defTabSz="92199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1DC5AE21-BE3F-4B51-8961-8737DF942F6D}" type="slidenum">
              <a:rPr lang="en-US" altLang="en-US" sz="1100">
                <a:latin typeface="Times New Roman" pitchFamily="18" charset="0"/>
              </a:rPr>
              <a:pPr/>
              <a:t>8</a:t>
            </a:fld>
            <a:endParaRPr lang="en-US" altLang="en-US" sz="110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1992">
              <a:defRPr sz="1500">
                <a:solidFill>
                  <a:schemeClr val="tx1"/>
                </a:solidFill>
                <a:latin typeface="Helvetica" charset="0"/>
              </a:defRPr>
            </a:lvl1pPr>
            <a:lvl2pPr marL="702756" indent="-270291" defTabSz="921992">
              <a:defRPr sz="1500">
                <a:solidFill>
                  <a:schemeClr val="tx1"/>
                </a:solidFill>
                <a:latin typeface="Helvetica" charset="0"/>
              </a:defRPr>
            </a:lvl2pPr>
            <a:lvl3pPr marL="1081164" indent="-216233" defTabSz="921992">
              <a:defRPr sz="1500">
                <a:solidFill>
                  <a:schemeClr val="tx1"/>
                </a:solidFill>
                <a:latin typeface="Helvetica" charset="0"/>
              </a:defRPr>
            </a:lvl3pPr>
            <a:lvl4pPr marL="1513629" indent="-216233" defTabSz="921992">
              <a:defRPr sz="1500">
                <a:solidFill>
                  <a:schemeClr val="tx1"/>
                </a:solidFill>
                <a:latin typeface="Helvetica" charset="0"/>
              </a:defRPr>
            </a:lvl4pPr>
            <a:lvl5pPr marL="1946095" indent="-216233" defTabSz="921992">
              <a:defRPr sz="1500">
                <a:solidFill>
                  <a:schemeClr val="tx1"/>
                </a:solidFill>
                <a:latin typeface="Helvetica" charset="0"/>
              </a:defRPr>
            </a:lvl5pPr>
            <a:lvl6pPr marL="2378560" indent="-216233" defTabSz="92199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charset="0"/>
              </a:defRPr>
            </a:lvl6pPr>
            <a:lvl7pPr marL="2811026" indent="-216233" defTabSz="92199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charset="0"/>
              </a:defRPr>
            </a:lvl7pPr>
            <a:lvl8pPr marL="3243491" indent="-216233" defTabSz="92199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charset="0"/>
              </a:defRPr>
            </a:lvl8pPr>
            <a:lvl9pPr marL="3675957" indent="-216233" defTabSz="92199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F33E0708-BE81-47B9-AF12-9811BA153EF5}" type="slidenum">
              <a:rPr lang="en-US" altLang="en-US" sz="1100">
                <a:latin typeface="Times New Roman" pitchFamily="18" charset="0"/>
              </a:rPr>
              <a:pPr/>
              <a:t>9</a:t>
            </a:fld>
            <a:endParaRPr lang="en-US" altLang="en-US" sz="110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1992">
              <a:defRPr sz="1500">
                <a:solidFill>
                  <a:schemeClr val="tx1"/>
                </a:solidFill>
                <a:latin typeface="Helvetica" charset="0"/>
              </a:defRPr>
            </a:lvl1pPr>
            <a:lvl2pPr marL="702756" indent="-270291" defTabSz="921992">
              <a:defRPr sz="1500">
                <a:solidFill>
                  <a:schemeClr val="tx1"/>
                </a:solidFill>
                <a:latin typeface="Helvetica" charset="0"/>
              </a:defRPr>
            </a:lvl2pPr>
            <a:lvl3pPr marL="1081164" indent="-216233" defTabSz="921992">
              <a:defRPr sz="1500">
                <a:solidFill>
                  <a:schemeClr val="tx1"/>
                </a:solidFill>
                <a:latin typeface="Helvetica" charset="0"/>
              </a:defRPr>
            </a:lvl3pPr>
            <a:lvl4pPr marL="1513629" indent="-216233" defTabSz="921992">
              <a:defRPr sz="1500">
                <a:solidFill>
                  <a:schemeClr val="tx1"/>
                </a:solidFill>
                <a:latin typeface="Helvetica" charset="0"/>
              </a:defRPr>
            </a:lvl4pPr>
            <a:lvl5pPr marL="1946095" indent="-216233" defTabSz="921992">
              <a:defRPr sz="1500">
                <a:solidFill>
                  <a:schemeClr val="tx1"/>
                </a:solidFill>
                <a:latin typeface="Helvetica" charset="0"/>
              </a:defRPr>
            </a:lvl5pPr>
            <a:lvl6pPr marL="2378560" indent="-216233" defTabSz="92199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charset="0"/>
              </a:defRPr>
            </a:lvl6pPr>
            <a:lvl7pPr marL="2811026" indent="-216233" defTabSz="92199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charset="0"/>
              </a:defRPr>
            </a:lvl7pPr>
            <a:lvl8pPr marL="3243491" indent="-216233" defTabSz="92199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charset="0"/>
              </a:defRPr>
            </a:lvl8pPr>
            <a:lvl9pPr marL="3675957" indent="-216233" defTabSz="92199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552819CC-DDB7-41DB-BF6B-6E001D4D1BC8}" type="slidenum">
              <a:rPr lang="en-US" altLang="en-US" sz="1100">
                <a:latin typeface="Times New Roman" pitchFamily="18" charset="0"/>
              </a:rPr>
              <a:pPr/>
              <a:t>10</a:t>
            </a:fld>
            <a:endParaRPr lang="en-US" altLang="en-US" sz="110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1992">
              <a:defRPr sz="1500">
                <a:solidFill>
                  <a:schemeClr val="tx1"/>
                </a:solidFill>
                <a:latin typeface="Helvetica" charset="0"/>
              </a:defRPr>
            </a:lvl1pPr>
            <a:lvl2pPr marL="702756" indent="-270291" defTabSz="921992">
              <a:defRPr sz="1500">
                <a:solidFill>
                  <a:schemeClr val="tx1"/>
                </a:solidFill>
                <a:latin typeface="Helvetica" charset="0"/>
              </a:defRPr>
            </a:lvl2pPr>
            <a:lvl3pPr marL="1081164" indent="-216233" defTabSz="921992">
              <a:defRPr sz="1500">
                <a:solidFill>
                  <a:schemeClr val="tx1"/>
                </a:solidFill>
                <a:latin typeface="Helvetica" charset="0"/>
              </a:defRPr>
            </a:lvl3pPr>
            <a:lvl4pPr marL="1513629" indent="-216233" defTabSz="921992">
              <a:defRPr sz="1500">
                <a:solidFill>
                  <a:schemeClr val="tx1"/>
                </a:solidFill>
                <a:latin typeface="Helvetica" charset="0"/>
              </a:defRPr>
            </a:lvl4pPr>
            <a:lvl5pPr marL="1946095" indent="-216233" defTabSz="921992">
              <a:defRPr sz="1500">
                <a:solidFill>
                  <a:schemeClr val="tx1"/>
                </a:solidFill>
                <a:latin typeface="Helvetica" charset="0"/>
              </a:defRPr>
            </a:lvl5pPr>
            <a:lvl6pPr marL="2378560" indent="-216233" defTabSz="92199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charset="0"/>
              </a:defRPr>
            </a:lvl6pPr>
            <a:lvl7pPr marL="2811026" indent="-216233" defTabSz="92199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charset="0"/>
              </a:defRPr>
            </a:lvl7pPr>
            <a:lvl8pPr marL="3243491" indent="-216233" defTabSz="92199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charset="0"/>
              </a:defRPr>
            </a:lvl8pPr>
            <a:lvl9pPr marL="3675957" indent="-216233" defTabSz="92199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CAB706FF-C0E3-4F18-9EF1-79732DA95701}" type="slidenum">
              <a:rPr lang="en-US" altLang="en-US" sz="1100">
                <a:latin typeface="Times New Roman" pitchFamily="18" charset="0"/>
              </a:rPr>
              <a:pPr/>
              <a:t>11</a:t>
            </a:fld>
            <a:endParaRPr lang="en-US" altLang="en-US" sz="110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 </a:t>
            </a:r>
            <a:r>
              <a:rPr lang="en-US" dirty="0" smtClean="0"/>
              <a:t>Processing </a:t>
            </a:r>
            <a:br>
              <a:rPr lang="en-US" dirty="0" smtClean="0"/>
            </a:br>
            <a:r>
              <a:rPr lang="en-US" dirty="0" smtClean="0"/>
              <a:t>&amp; </a:t>
            </a:r>
            <a:br>
              <a:rPr lang="en-US" dirty="0" smtClean="0"/>
            </a:br>
            <a:r>
              <a:rPr lang="en-US" dirty="0" smtClean="0"/>
              <a:t>Query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5943600"/>
            <a:ext cx="3886200" cy="609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Prepared By: </a:t>
            </a:r>
            <a:r>
              <a:rPr lang="en-US" dirty="0" err="1" smtClean="0"/>
              <a:t>Amrin</a:t>
            </a:r>
            <a:r>
              <a:rPr lang="en-US" dirty="0" smtClean="0"/>
              <a:t> Shaikh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20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20775"/>
            <a:ext cx="8096250" cy="882650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smtClean="0"/>
              <a:t>An </a:t>
            </a:r>
            <a:r>
              <a:rPr lang="en-US" altLang="en-US" b="1" smtClean="0">
                <a:solidFill>
                  <a:schemeClr val="tx2"/>
                </a:solidFill>
              </a:rPr>
              <a:t>evaluation plan</a:t>
            </a:r>
            <a:r>
              <a:rPr lang="en-US" altLang="en-US" smtClean="0"/>
              <a:t> defines exactly what algorithm is used for each operation, and how the execution of the operations is coordinated.</a:t>
            </a:r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3" t="20268" r="20525" b="27365"/>
          <a:stretch>
            <a:fillRect/>
          </a:stretch>
        </p:blipFill>
        <p:spPr bwMode="auto">
          <a:xfrm>
            <a:off x="1349375" y="2058988"/>
            <a:ext cx="6853238" cy="383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54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1120775"/>
            <a:ext cx="7934325" cy="5189538"/>
          </a:xfrm>
        </p:spPr>
        <p:txBody>
          <a:bodyPr>
            <a:normAutofit fontScale="77500" lnSpcReduction="20000"/>
          </a:bodyPr>
          <a:lstStyle/>
          <a:p>
            <a:pPr marL="381000" indent="-381000"/>
            <a:r>
              <a:rPr lang="en-US" altLang="en-US" dirty="0" smtClean="0"/>
              <a:t>Cost difference between evaluation plans for a query can be enormous</a:t>
            </a:r>
          </a:p>
          <a:p>
            <a:pPr marL="800100" lvl="1" indent="-342900"/>
            <a:r>
              <a:rPr lang="en-US" altLang="en-US" dirty="0" smtClean="0"/>
              <a:t>E.g. seconds vs. days in some cases</a:t>
            </a:r>
          </a:p>
          <a:p>
            <a:pPr marL="381000" indent="-381000"/>
            <a:r>
              <a:rPr lang="en-US" altLang="en-US" dirty="0" smtClean="0"/>
              <a:t>Steps in </a:t>
            </a:r>
            <a:r>
              <a:rPr lang="en-US" altLang="en-US" b="1" dirty="0" smtClean="0">
                <a:solidFill>
                  <a:schemeClr val="tx2"/>
                </a:solidFill>
              </a:rPr>
              <a:t>cost-based query optimization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 dirty="0" smtClean="0"/>
              <a:t>Generate logically equivalent expressions using </a:t>
            </a:r>
            <a:r>
              <a:rPr lang="en-US" altLang="en-US" b="1" dirty="0" smtClean="0"/>
              <a:t>equivalence rules</a:t>
            </a:r>
            <a:endParaRPr lang="en-US" altLang="en-US" dirty="0" smtClean="0"/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 dirty="0" smtClean="0"/>
              <a:t>Annotate resultant expressions to get alternative query plans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 dirty="0" smtClean="0"/>
              <a:t>Choose the cheapest plan based on </a:t>
            </a:r>
            <a:r>
              <a:rPr lang="en-US" altLang="en-US" b="1" dirty="0" smtClean="0"/>
              <a:t>estimated cost</a:t>
            </a:r>
            <a:endParaRPr lang="en-US" altLang="en-US" dirty="0" smtClean="0"/>
          </a:p>
          <a:p>
            <a:pPr marL="381000" indent="-381000"/>
            <a:r>
              <a:rPr lang="en-US" altLang="en-US" dirty="0" smtClean="0"/>
              <a:t>Estimation of plan cost based on:</a:t>
            </a:r>
          </a:p>
          <a:p>
            <a:pPr marL="800100" lvl="1" indent="-342900"/>
            <a:r>
              <a:rPr lang="en-US" altLang="en-US" dirty="0" smtClean="0"/>
              <a:t>Statistical information about relations. Examples:</a:t>
            </a:r>
          </a:p>
          <a:p>
            <a:pPr marL="1200150" lvl="2" indent="-342900"/>
            <a:r>
              <a:rPr lang="en-US" altLang="en-US" dirty="0" smtClean="0"/>
              <a:t>number of tuples, number of distinct values for an attribute</a:t>
            </a:r>
          </a:p>
          <a:p>
            <a:pPr marL="800100" lvl="1" indent="-342900"/>
            <a:r>
              <a:rPr lang="en-US" altLang="en-US" dirty="0" smtClean="0"/>
              <a:t>Statistics estimation for intermediate results</a:t>
            </a:r>
          </a:p>
          <a:p>
            <a:pPr marL="1200150" lvl="2" indent="-342900"/>
            <a:r>
              <a:rPr lang="en-US" altLang="en-US" dirty="0" smtClean="0"/>
              <a:t>to compute cost of complex expressions</a:t>
            </a:r>
          </a:p>
          <a:p>
            <a:pPr marL="800100" lvl="1" indent="-342900"/>
            <a:r>
              <a:rPr lang="en-US" altLang="en-US" dirty="0" smtClean="0"/>
              <a:t>Cost formulae for algorithms, computed using statistics</a:t>
            </a:r>
          </a:p>
        </p:txBody>
      </p:sp>
    </p:spTree>
    <p:extLst>
      <p:ext uri="{BB962C8B-B14F-4D97-AF65-F5344CB8AC3E}">
        <p14:creationId xmlns:p14="http://schemas.microsoft.com/office/powerpoint/2010/main" val="344883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in oracle: example:1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set </a:t>
            </a:r>
            <a:r>
              <a:rPr lang="en-US" sz="2400" dirty="0" err="1"/>
              <a:t>serveroutput</a:t>
            </a:r>
            <a:r>
              <a:rPr lang="en-US" sz="2400" dirty="0"/>
              <a:t> on;</a:t>
            </a:r>
          </a:p>
          <a:p>
            <a:pPr marL="0" indent="0">
              <a:buNone/>
            </a:pPr>
            <a:r>
              <a:rPr lang="en-US" sz="2400" dirty="0"/>
              <a:t>explain plan for select * from emp;</a:t>
            </a:r>
          </a:p>
          <a:p>
            <a:pPr marL="0" indent="0">
              <a:buNone/>
            </a:pPr>
            <a:r>
              <a:rPr lang="en-US" sz="2400" dirty="0"/>
              <a:t>SELECT PLAN_TABLE_OUTPUT FROM TABLE(DBMS_XPLAN.DISPLAY</a:t>
            </a:r>
            <a:r>
              <a:rPr lang="en-US" sz="2400" dirty="0" smtClean="0"/>
              <a:t>());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29000"/>
            <a:ext cx="76962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6972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select * from deposit_042;</a:t>
            </a:r>
          </a:p>
          <a:p>
            <a:pPr marL="0" indent="0">
              <a:buNone/>
            </a:pPr>
            <a:r>
              <a:rPr lang="en-US" dirty="0"/>
              <a:t>CREATE TABLE deposit_011</a:t>
            </a:r>
          </a:p>
          <a:p>
            <a:pPr marL="0" indent="0">
              <a:buNone/>
            </a:pPr>
            <a:r>
              <a:rPr lang="en-US" dirty="0"/>
              <a:t>PARTITION BY RANGE(</a:t>
            </a:r>
            <a:r>
              <a:rPr lang="en-US" dirty="0" err="1"/>
              <a:t>adate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( </a:t>
            </a:r>
          </a:p>
          <a:p>
            <a:pPr marL="0" indent="0">
              <a:buNone/>
            </a:pPr>
            <a:r>
              <a:rPr lang="en-US" dirty="0"/>
              <a:t>PARTITION emp_p1 VALUES LESS THAN (TO_DATE('1-JAN-1992','DD-MON-YYYY')),</a:t>
            </a:r>
          </a:p>
          <a:p>
            <a:pPr marL="0" indent="0">
              <a:buNone/>
            </a:pPr>
            <a:r>
              <a:rPr lang="en-US" dirty="0"/>
              <a:t>PARTITION emp_p2 VALUES LESS THAN (TO_DATE('1-JAN-1994','DD-MON-YYYY')),</a:t>
            </a:r>
          </a:p>
          <a:p>
            <a:pPr marL="0" indent="0">
              <a:buNone/>
            </a:pPr>
            <a:r>
              <a:rPr lang="en-US" dirty="0"/>
              <a:t>PARTITION emp_p3 VALUES LESS THAN (TO_DATE('1-JAN-1996','DD-MON-YYYY')),</a:t>
            </a:r>
          </a:p>
          <a:p>
            <a:pPr marL="0" indent="0">
              <a:buNone/>
            </a:pPr>
            <a:r>
              <a:rPr lang="en-US" dirty="0"/>
              <a:t>PARTITION emp_p4 VALUES LESS THAN (TO_DATE('1-JAN-1998','DD-MON-YYYY')),</a:t>
            </a:r>
          </a:p>
          <a:p>
            <a:pPr marL="0" indent="0">
              <a:buNone/>
            </a:pPr>
            <a:r>
              <a:rPr lang="en-US" dirty="0"/>
              <a:t>PARTITION emp_p5 VALUES LESS THAN (TO_DATE('1-JAN-2001','DD-MON-YYYY')) </a:t>
            </a:r>
          </a:p>
          <a:p>
            <a:pPr marL="0" indent="0">
              <a:buNone/>
            </a:pP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AS SELECT * FROM deposit_042;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SELECT PLAN_TABLE_OUTPUT FROM TABLE(DBMS_XPLAN.DISPLAY());</a:t>
            </a:r>
          </a:p>
        </p:txBody>
      </p:sp>
    </p:spTree>
    <p:extLst>
      <p:ext uri="{BB962C8B-B14F-4D97-AF65-F5344CB8AC3E}">
        <p14:creationId xmlns:p14="http://schemas.microsoft.com/office/powerpoint/2010/main" val="3023103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382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499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7531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913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Query Processing: range of activities involved in extracting data from a database.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Translate a given query into internal form (Similar to parser)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In generating internal form of the query parser checks syntax , verifies relation names,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System construct parse tree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Then translate relational algebra expression.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0245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1" charset="-128"/>
              </a:rPr>
              <a:t>Basic Steps in Query Processing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6564312" cy="1497012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000" smtClean="0">
                <a:ea typeface="ＭＳ Ｐゴシック" pitchFamily="1" charset="-128"/>
              </a:rPr>
              <a:t>1.	Parsing and translation</a:t>
            </a:r>
          </a:p>
          <a:p>
            <a:pPr>
              <a:buFont typeface="Monotype Sorts" charset="2"/>
              <a:buNone/>
            </a:pPr>
            <a:r>
              <a:rPr lang="en-US" altLang="en-US" sz="2000" smtClean="0">
                <a:ea typeface="ＭＳ Ｐゴシック" pitchFamily="1" charset="-128"/>
              </a:rPr>
              <a:t>2.	Optimization</a:t>
            </a:r>
          </a:p>
          <a:p>
            <a:pPr>
              <a:buFont typeface="Monotype Sorts" charset="2"/>
              <a:buNone/>
            </a:pPr>
            <a:r>
              <a:rPr lang="en-US" altLang="en-US" sz="2000" smtClean="0">
                <a:ea typeface="ＭＳ Ｐゴシック" pitchFamily="1" charset="-128"/>
              </a:rPr>
              <a:t>3.	Evaluation</a:t>
            </a:r>
          </a:p>
        </p:txBody>
      </p:sp>
      <p:pic>
        <p:nvPicPr>
          <p:cNvPr id="194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2230438"/>
            <a:ext cx="72326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81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8" y="495300"/>
            <a:ext cx="7291387" cy="457200"/>
          </a:xfrm>
        </p:spPr>
        <p:txBody>
          <a:bodyPr>
            <a:normAutofit fontScale="90000"/>
          </a:bodyPr>
          <a:lstStyle/>
          <a:p>
            <a: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1" charset="-128"/>
              </a:rPr>
              <a:t>Basic Steps in Query Processing (Cont.)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921625" cy="3084513"/>
          </a:xfrm>
        </p:spPr>
        <p:txBody>
          <a:bodyPr/>
          <a:lstStyle/>
          <a:p>
            <a:r>
              <a:rPr lang="en-US" altLang="en-US" sz="2000" dirty="0" smtClean="0">
                <a:ea typeface="ＭＳ Ｐゴシック" pitchFamily="1" charset="-128"/>
              </a:rPr>
              <a:t>Parsing and translation</a:t>
            </a:r>
          </a:p>
          <a:p>
            <a:pPr lvl="1"/>
            <a:r>
              <a:rPr lang="en-US" altLang="en-US" sz="2000" dirty="0" smtClean="0">
                <a:ea typeface="ＭＳ Ｐゴシック" pitchFamily="1" charset="-128"/>
              </a:rPr>
              <a:t>translate the query into its internal form.  This is then translated into relational algebra.</a:t>
            </a:r>
          </a:p>
          <a:p>
            <a:pPr lvl="1"/>
            <a:r>
              <a:rPr lang="en-US" altLang="en-US" sz="2000" dirty="0" smtClean="0">
                <a:ea typeface="ＭＳ Ｐゴシック" pitchFamily="1" charset="-128"/>
              </a:rPr>
              <a:t>Parser checks syntax, verifies relations</a:t>
            </a:r>
          </a:p>
          <a:p>
            <a:r>
              <a:rPr lang="en-US" altLang="en-US" sz="2000" dirty="0" smtClean="0">
                <a:ea typeface="ＭＳ Ｐゴシック" pitchFamily="1" charset="-128"/>
              </a:rPr>
              <a:t>Evaluation</a:t>
            </a:r>
          </a:p>
          <a:p>
            <a:pPr lvl="1"/>
            <a:r>
              <a:rPr lang="en-US" altLang="en-US" sz="2000" dirty="0" smtClean="0">
                <a:ea typeface="ＭＳ Ｐゴシック" pitchFamily="1" charset="-128"/>
              </a:rPr>
              <a:t>The query-execution engine takes a query-evaluation plan, executes that plan, and returns the answers to the query.</a:t>
            </a:r>
          </a:p>
          <a:p>
            <a:pPr lvl="1"/>
            <a:endParaRPr lang="en-US" altLang="en-US" dirty="0" smtClean="0"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42314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"/>
            <a:ext cx="8229600" cy="640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There are many methods to compute answer.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Each </a:t>
            </a:r>
            <a:r>
              <a:rPr lang="en-US" sz="2200" dirty="0" err="1"/>
              <a:t>sql</a:t>
            </a:r>
            <a:r>
              <a:rPr lang="en-US" sz="2200" dirty="0"/>
              <a:t> query can itself translated into relational algebra expression in several </a:t>
            </a:r>
            <a:r>
              <a:rPr lang="en-US" sz="2200" dirty="0" smtClean="0"/>
              <a:t>ways</a:t>
            </a:r>
          </a:p>
          <a:p>
            <a:pPr marL="0" indent="0">
              <a:buNone/>
            </a:pPr>
            <a:endParaRPr lang="en-US" sz="2200" dirty="0"/>
          </a:p>
          <a:p>
            <a:pPr marL="0" lvl="1" indent="0">
              <a:buNone/>
            </a:pPr>
            <a:r>
              <a:rPr lang="en-US" altLang="en-US" sz="2200" dirty="0" smtClean="0">
                <a:ea typeface="ＭＳ Ｐゴシック" pitchFamily="1" charset="-128"/>
                <a:sym typeface="Symbol" pitchFamily="1" charset="2"/>
              </a:rPr>
              <a:t>Ex: select salary from instructor where salary &lt; 75000</a:t>
            </a:r>
          </a:p>
          <a:p>
            <a:pPr marL="0" lvl="1" indent="0">
              <a:buNone/>
            </a:pPr>
            <a:r>
              <a:rPr lang="en-US" altLang="en-US" sz="2200" dirty="0" smtClean="0">
                <a:ea typeface="ＭＳ Ｐゴシック" pitchFamily="1" charset="-128"/>
                <a:sym typeface="Symbol" pitchFamily="1" charset="2"/>
              </a:rPr>
              <a:t>Relational algebra could be: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altLang="en-US" sz="2200" dirty="0" smtClean="0">
                <a:ea typeface="ＭＳ Ｐゴシック" pitchFamily="1" charset="-128"/>
                <a:sym typeface="Symbol" pitchFamily="1" charset="2"/>
              </a:rPr>
              <a:t></a:t>
            </a:r>
            <a:r>
              <a:rPr lang="en-US" altLang="en-US" sz="2200" i="1" baseline="-25000" dirty="0">
                <a:ea typeface="ＭＳ Ｐゴシック" pitchFamily="1" charset="-128"/>
                <a:sym typeface="Symbol" pitchFamily="1" charset="2"/>
              </a:rPr>
              <a:t>salary</a:t>
            </a:r>
            <a:r>
              <a:rPr lang="en-US" altLang="en-US" sz="2200" baseline="-25000" dirty="0">
                <a:ea typeface="ＭＳ Ｐゴシック" pitchFamily="1" charset="-128"/>
                <a:sym typeface="Symbol" pitchFamily="1" charset="2"/>
              </a:rPr>
              <a:t>75000</a:t>
            </a:r>
            <a:r>
              <a:rPr lang="en-US" altLang="en-US" sz="2200" dirty="0">
                <a:ea typeface="ＭＳ Ｐゴシック" pitchFamily="1" charset="-128"/>
                <a:sym typeface="Symbol" pitchFamily="1" charset="2"/>
              </a:rPr>
              <a:t>(</a:t>
            </a:r>
            <a:r>
              <a:rPr lang="en-US" altLang="en-US" sz="2200" i="1" baseline="-25000" dirty="0">
                <a:ea typeface="ＭＳ Ｐゴシック" pitchFamily="1" charset="-128"/>
                <a:sym typeface="Symbol" pitchFamily="1" charset="2"/>
              </a:rPr>
              <a:t>salary</a:t>
            </a:r>
            <a:r>
              <a:rPr lang="en-US" altLang="en-US" sz="2200" dirty="0">
                <a:ea typeface="ＭＳ Ｐゴシック" pitchFamily="1" charset="-128"/>
                <a:sym typeface="Symbol" pitchFamily="1" charset="2"/>
              </a:rPr>
              <a:t>(</a:t>
            </a:r>
            <a:r>
              <a:rPr lang="en-US" altLang="en-US" sz="2200" i="1" dirty="0">
                <a:ea typeface="ＭＳ Ｐゴシック" pitchFamily="1" charset="-128"/>
                <a:sym typeface="Symbol" pitchFamily="1" charset="2"/>
              </a:rPr>
              <a:t>instructor)) </a:t>
            </a:r>
            <a:endParaRPr lang="en-US" altLang="en-US" sz="2200" i="1" dirty="0" smtClean="0">
              <a:ea typeface="ＭＳ Ｐゴシック" pitchFamily="1" charset="-128"/>
              <a:sym typeface="Symbol" pitchFamily="1" charset="2"/>
            </a:endParaRPr>
          </a:p>
          <a:p>
            <a:pPr marL="0" lvl="1" indent="0">
              <a:buNone/>
            </a:pPr>
            <a:r>
              <a:rPr lang="en-US" altLang="en-US" sz="2200" dirty="0" smtClean="0">
                <a:ea typeface="ＭＳ Ｐゴシック" pitchFamily="1" charset="-128"/>
                <a:sym typeface="Symbol" pitchFamily="1" charset="2"/>
              </a:rPr>
              <a:t>	</a:t>
            </a:r>
          </a:p>
          <a:p>
            <a:pPr marL="0" lvl="1" indent="0">
              <a:buNone/>
            </a:pPr>
            <a:r>
              <a:rPr lang="en-US" altLang="en-US" sz="2200" dirty="0">
                <a:ea typeface="ＭＳ Ｐゴシック" pitchFamily="1" charset="-128"/>
                <a:sym typeface="Symbol" pitchFamily="1" charset="2"/>
              </a:rPr>
              <a:t>	</a:t>
            </a:r>
            <a:r>
              <a:rPr lang="en-US" altLang="en-US" sz="2200" dirty="0" smtClean="0">
                <a:ea typeface="ＭＳ Ｐゴシック" pitchFamily="1" charset="-128"/>
                <a:sym typeface="Symbol" pitchFamily="1" charset="2"/>
              </a:rPr>
              <a:t>is </a:t>
            </a:r>
            <a:r>
              <a:rPr lang="en-US" altLang="en-US" sz="2200" dirty="0">
                <a:ea typeface="ＭＳ Ｐゴシック" pitchFamily="1" charset="-128"/>
                <a:sym typeface="Symbol" pitchFamily="1" charset="2"/>
              </a:rPr>
              <a:t>equivalent to </a:t>
            </a:r>
            <a:endParaRPr lang="en-US" altLang="en-US" sz="2200" dirty="0" smtClean="0">
              <a:ea typeface="ＭＳ Ｐゴシック" pitchFamily="1" charset="-128"/>
              <a:sym typeface="Symbol" pitchFamily="1" charset="2"/>
            </a:endParaRPr>
          </a:p>
          <a:p>
            <a:pPr marL="457200" lvl="1" indent="-457200">
              <a:buFont typeface="+mj-lt"/>
              <a:buAutoNum type="arabicPeriod"/>
            </a:pPr>
            <a:r>
              <a:rPr lang="en-US" altLang="en-US" sz="2200" dirty="0" smtClean="0">
                <a:ea typeface="ＭＳ Ｐゴシック" pitchFamily="1" charset="-128"/>
                <a:sym typeface="Symbol" pitchFamily="1" charset="2"/>
              </a:rPr>
              <a:t></a:t>
            </a:r>
            <a:r>
              <a:rPr lang="en-US" altLang="en-US" sz="2200" i="1" baseline="-25000" dirty="0" smtClean="0">
                <a:ea typeface="ＭＳ Ｐゴシック" pitchFamily="1" charset="-128"/>
                <a:sym typeface="Symbol" pitchFamily="1" charset="2"/>
              </a:rPr>
              <a:t>salary</a:t>
            </a:r>
            <a:r>
              <a:rPr lang="en-US" altLang="en-US" sz="2200" dirty="0">
                <a:ea typeface="ＭＳ Ｐゴシック" pitchFamily="1" charset="-128"/>
                <a:sym typeface="Symbol" pitchFamily="1" charset="2"/>
              </a:rPr>
              <a:t>(</a:t>
            </a:r>
            <a:r>
              <a:rPr lang="en-US" altLang="en-US" sz="2200" i="1" baseline="-25000" dirty="0">
                <a:ea typeface="ＭＳ Ｐゴシック" pitchFamily="1" charset="-128"/>
                <a:sym typeface="Symbol" pitchFamily="1" charset="2"/>
              </a:rPr>
              <a:t>salary</a:t>
            </a:r>
            <a:r>
              <a:rPr lang="en-US" altLang="en-US" sz="2200" baseline="-25000" dirty="0">
                <a:ea typeface="ＭＳ Ｐゴシック" pitchFamily="1" charset="-128"/>
                <a:sym typeface="Symbol" pitchFamily="1" charset="2"/>
              </a:rPr>
              <a:t>75000</a:t>
            </a:r>
            <a:r>
              <a:rPr lang="en-US" altLang="en-US" sz="2200" dirty="0">
                <a:ea typeface="ＭＳ Ｐゴシック" pitchFamily="1" charset="-128"/>
                <a:sym typeface="Symbol" pitchFamily="1" charset="2"/>
              </a:rPr>
              <a:t>(</a:t>
            </a:r>
            <a:r>
              <a:rPr lang="en-US" altLang="en-US" sz="2200" i="1" dirty="0">
                <a:ea typeface="ＭＳ Ｐゴシック" pitchFamily="1" charset="-128"/>
                <a:sym typeface="Symbol" pitchFamily="1" charset="2"/>
              </a:rPr>
              <a:t>instructor))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Sequence of operations that can be used to evaluate query is </a:t>
            </a:r>
            <a:r>
              <a:rPr lang="en-US" sz="2200" dirty="0" smtClean="0">
                <a:solidFill>
                  <a:srgbClr val="FF0000"/>
                </a:solidFill>
              </a:rPr>
              <a:t>query execution plan</a:t>
            </a:r>
            <a:r>
              <a:rPr lang="en-US" sz="2200" dirty="0" smtClean="0"/>
              <a:t> or </a:t>
            </a:r>
            <a:r>
              <a:rPr lang="en-US" sz="2200" dirty="0" smtClean="0">
                <a:solidFill>
                  <a:srgbClr val="FF0000"/>
                </a:solidFill>
              </a:rPr>
              <a:t>query evaluation plan.</a:t>
            </a:r>
          </a:p>
          <a:p>
            <a:pPr marL="0" indent="0">
              <a:buNone/>
            </a:pPr>
            <a:endParaRPr lang="en-US" sz="2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200" dirty="0" smtClean="0"/>
              <a:t>Query execution engine takes a query execution plan , execute plan and return answer to query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1762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Different evaluation plan for a given query can have different cost.</a:t>
            </a:r>
          </a:p>
          <a:p>
            <a:r>
              <a:rPr lang="en-US" sz="2200" dirty="0" smtClean="0"/>
              <a:t>Don’t expect user to write query in most efficient way. It is the responsibility of system to construct query execution plan that minimize cost of query evaluation called </a:t>
            </a:r>
            <a:r>
              <a:rPr lang="en-US" sz="2200" dirty="0" smtClean="0">
                <a:solidFill>
                  <a:srgbClr val="FF0000"/>
                </a:solidFill>
              </a:rPr>
              <a:t>query optimization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To optimize query , optimizer must know the cost of each operation. But It is hard to calculate exact cost.</a:t>
            </a:r>
          </a:p>
          <a:p>
            <a:pPr lvl="1"/>
            <a:r>
              <a:rPr lang="en-US" sz="1800" dirty="0" smtClean="0"/>
              <a:t>Disk access time</a:t>
            </a:r>
          </a:p>
          <a:p>
            <a:pPr lvl="1"/>
            <a:r>
              <a:rPr lang="en-US" sz="1800" dirty="0" smtClean="0"/>
              <a:t>CPU time (hard to compute low level detail)</a:t>
            </a:r>
          </a:p>
          <a:p>
            <a:pPr lvl="1"/>
            <a:r>
              <a:rPr lang="en-US" sz="1800" dirty="0" smtClean="0"/>
              <a:t>Communication cost</a:t>
            </a:r>
          </a:p>
          <a:p>
            <a:pPr lvl="1"/>
            <a:r>
              <a:rPr lang="en-US" sz="1800" dirty="0" smtClean="0"/>
              <a:t>Whether system is distributed or parallel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0315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1" charset="-128"/>
              </a:rPr>
              <a:t>Measures of Query Cost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897812" cy="4886325"/>
          </a:xfrm>
        </p:spPr>
        <p:txBody>
          <a:bodyPr/>
          <a:lstStyle/>
          <a:p>
            <a:r>
              <a:rPr lang="en-US" altLang="en-US" sz="2000" smtClean="0">
                <a:ea typeface="ＭＳ Ｐゴシック" pitchFamily="1" charset="-128"/>
              </a:rPr>
              <a:t>Cost is generally measured as total elapsed time for answering query</a:t>
            </a:r>
          </a:p>
          <a:p>
            <a:pPr lvl="1"/>
            <a:r>
              <a:rPr lang="en-US" altLang="en-US" sz="2000" smtClean="0">
                <a:ea typeface="ＭＳ Ｐゴシック" pitchFamily="1" charset="-128"/>
              </a:rPr>
              <a:t>Many factors contribute to time cost</a:t>
            </a:r>
          </a:p>
          <a:p>
            <a:pPr lvl="2"/>
            <a:r>
              <a:rPr lang="en-US" altLang="en-US" sz="2000" i="1" smtClean="0">
                <a:ea typeface="ＭＳ Ｐゴシック" pitchFamily="1" charset="-128"/>
              </a:rPr>
              <a:t>disk accesses, CPU</a:t>
            </a:r>
            <a:r>
              <a:rPr lang="en-US" altLang="en-US" sz="2000" smtClean="0">
                <a:ea typeface="ＭＳ Ｐゴシック" pitchFamily="1" charset="-128"/>
              </a:rPr>
              <a:t>, or even network </a:t>
            </a:r>
            <a:r>
              <a:rPr lang="en-US" altLang="en-US" sz="2000" i="1" smtClean="0">
                <a:ea typeface="ＭＳ Ｐゴシック" pitchFamily="1" charset="-128"/>
              </a:rPr>
              <a:t>communication</a:t>
            </a:r>
          </a:p>
          <a:p>
            <a:r>
              <a:rPr lang="en-US" altLang="en-US" sz="2000" smtClean="0">
                <a:ea typeface="ＭＳ Ｐゴシック" pitchFamily="1" charset="-128"/>
              </a:rPr>
              <a:t>Typically disk access is the predominant cost, and is also relatively easy to estimate.   Measured by taking into account</a:t>
            </a:r>
          </a:p>
          <a:p>
            <a:pPr lvl="1"/>
            <a:r>
              <a:rPr lang="en-US" altLang="en-US" sz="2000" smtClean="0">
                <a:ea typeface="ＭＳ Ｐゴシック" pitchFamily="1" charset="-128"/>
              </a:rPr>
              <a:t>Number of seeks             * average-seek-cost</a:t>
            </a:r>
          </a:p>
          <a:p>
            <a:pPr lvl="1"/>
            <a:r>
              <a:rPr lang="en-US" altLang="en-US" sz="2000" smtClean="0">
                <a:ea typeface="ＭＳ Ｐゴシック" pitchFamily="1" charset="-128"/>
              </a:rPr>
              <a:t>Number of blocks read     * average-block-read-cost</a:t>
            </a:r>
          </a:p>
          <a:p>
            <a:pPr lvl="1"/>
            <a:r>
              <a:rPr lang="en-US" altLang="en-US" sz="2000" smtClean="0">
                <a:ea typeface="ＭＳ Ｐゴシック" pitchFamily="1" charset="-128"/>
              </a:rPr>
              <a:t>Number of blocks written * average-block-write-cost</a:t>
            </a:r>
          </a:p>
          <a:p>
            <a:pPr lvl="2"/>
            <a:r>
              <a:rPr lang="en-US" altLang="en-US" sz="2000" smtClean="0">
                <a:ea typeface="ＭＳ Ｐゴシック" pitchFamily="1" charset="-128"/>
              </a:rPr>
              <a:t>Cost to write a block is greater than cost to read a block </a:t>
            </a:r>
          </a:p>
          <a:p>
            <a:pPr lvl="3"/>
            <a:r>
              <a:rPr lang="en-US" altLang="en-US" sz="2000" smtClean="0">
                <a:ea typeface="ＭＳ Ｐゴシック" pitchFamily="1" charset="-128"/>
              </a:rPr>
              <a:t>data is read back after being written to ensure that the write was successful</a:t>
            </a:r>
          </a:p>
        </p:txBody>
      </p:sp>
    </p:spTree>
    <p:extLst>
      <p:ext uri="{BB962C8B-B14F-4D97-AF65-F5344CB8AC3E}">
        <p14:creationId xmlns:p14="http://schemas.microsoft.com/office/powerpoint/2010/main" val="1272176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96925" y="1017588"/>
            <a:ext cx="7661275" cy="4903787"/>
          </a:xfrm>
        </p:spPr>
        <p:txBody>
          <a:bodyPr/>
          <a:lstStyle/>
          <a:p>
            <a:r>
              <a:rPr lang="en-US" altLang="en-US" smtClean="0"/>
              <a:t>Alternative ways of evaluating a given query</a:t>
            </a:r>
          </a:p>
          <a:p>
            <a:pPr lvl="1"/>
            <a:r>
              <a:rPr lang="en-US" altLang="en-US" smtClean="0"/>
              <a:t>Equivalent expressions</a:t>
            </a:r>
          </a:p>
          <a:p>
            <a:pPr lvl="1"/>
            <a:r>
              <a:rPr lang="en-US" altLang="en-US" smtClean="0"/>
              <a:t>Different algorithms for each operation</a:t>
            </a:r>
          </a:p>
        </p:txBody>
      </p:sp>
      <p:pic>
        <p:nvPicPr>
          <p:cNvPr id="51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5" t="20247" r="16487" b="40082"/>
          <a:stretch>
            <a:fillRect/>
          </a:stretch>
        </p:blipFill>
        <p:spPr bwMode="auto">
          <a:xfrm>
            <a:off x="611188" y="2530475"/>
            <a:ext cx="7845425" cy="313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599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3" t="20465" r="19727" b="25652"/>
          <a:stretch>
            <a:fillRect/>
          </a:stretch>
        </p:blipFill>
        <p:spPr bwMode="auto">
          <a:xfrm>
            <a:off x="766763" y="1662113"/>
            <a:ext cx="7262812" cy="413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347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593</Words>
  <Application>Microsoft Office PowerPoint</Application>
  <PresentationFormat>On-screen Show (4:3)</PresentationFormat>
  <Paragraphs>91</Paragraphs>
  <Slides>15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Query Processing  &amp;  Query Optimization</vt:lpstr>
      <vt:lpstr>Overview</vt:lpstr>
      <vt:lpstr>Basic Steps in Query Processing</vt:lpstr>
      <vt:lpstr>Basic Steps in Query Processing (Cont.)</vt:lpstr>
      <vt:lpstr>PowerPoint Presentation</vt:lpstr>
      <vt:lpstr>PowerPoint Presentation</vt:lpstr>
      <vt:lpstr>Measures of Query Cost</vt:lpstr>
      <vt:lpstr>PowerPoint Presentation</vt:lpstr>
      <vt:lpstr>PowerPoint Presentation</vt:lpstr>
      <vt:lpstr>PowerPoint Presentation</vt:lpstr>
      <vt:lpstr>PowerPoint Presentation</vt:lpstr>
      <vt:lpstr>Query in oracle: example:1</vt:lpstr>
      <vt:lpstr>example:2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31</cp:revision>
  <dcterms:created xsi:type="dcterms:W3CDTF">2006-08-16T00:00:00Z</dcterms:created>
  <dcterms:modified xsi:type="dcterms:W3CDTF">2018-03-21T04:31:15Z</dcterms:modified>
</cp:coreProperties>
</file>