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60" r:id="rId2"/>
    <p:sldId id="267" r:id="rId3"/>
    <p:sldId id="264" r:id="rId4"/>
    <p:sldId id="265" r:id="rId5"/>
    <p:sldId id="266" r:id="rId6"/>
    <p:sldId id="257"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gu-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C20C9-7415-4FA1-A64A-395D4EDFB801}" type="datetimeFigureOut">
              <a:rPr lang="gu-IN" smtClean="0"/>
              <a:t>09-04-19</a:t>
            </a:fld>
            <a:endParaRPr lang="gu-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gu-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u-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gu-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4C6D5-A57F-4AB7-AE41-A3967CF80B53}" type="slidenum">
              <a:rPr lang="gu-IN" smtClean="0"/>
              <a:t>‹#›</a:t>
            </a:fld>
            <a:endParaRPr lang="gu-IN"/>
          </a:p>
        </p:txBody>
      </p:sp>
    </p:spTree>
    <p:extLst>
      <p:ext uri="{BB962C8B-B14F-4D97-AF65-F5344CB8AC3E}">
        <p14:creationId xmlns:p14="http://schemas.microsoft.com/office/powerpoint/2010/main" val="1343692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KNIM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buNone/>
            </a:pPr>
            <a:r>
              <a:rPr lang="en-US" dirty="0" smtClean="0"/>
              <a:t>B</a:t>
            </a:r>
            <a:r>
              <a:rPr lang="sr-Cyrl-RS" dirty="0" smtClean="0"/>
              <a:t>etter than others because :</a:t>
            </a:r>
          </a:p>
          <a:p>
            <a:r>
              <a:rPr lang="en-US" dirty="0" smtClean="0"/>
              <a:t>U</a:t>
            </a:r>
            <a:r>
              <a:rPr lang="sr-Cyrl-RS" dirty="0" smtClean="0"/>
              <a:t>ses simple and intuitive GUI- can be used by any scientist , regardless on his IT technologies knowledge</a:t>
            </a:r>
          </a:p>
          <a:p>
            <a:r>
              <a:rPr lang="en-US" dirty="0" smtClean="0"/>
              <a:t>E</a:t>
            </a:r>
            <a:r>
              <a:rPr lang="sr-Cyrl-RS" dirty="0" smtClean="0"/>
              <a:t>asy node configuration, and clear execution</a:t>
            </a:r>
          </a:p>
          <a:p>
            <a:r>
              <a:rPr lang="sr-Cyrl-RS" dirty="0" smtClean="0"/>
              <a:t>Based on Eclipse platform</a:t>
            </a:r>
          </a:p>
          <a:p>
            <a:r>
              <a:rPr lang="sr-Cyrl-RS" dirty="0" smtClean="0"/>
              <a:t>Many relevant examples</a:t>
            </a:r>
          </a:p>
          <a:p>
            <a:r>
              <a:rPr lang="en-US" dirty="0" smtClean="0"/>
              <a:t>U</a:t>
            </a:r>
            <a:r>
              <a:rPr lang="sr-Cyrl-RS" dirty="0" smtClean="0"/>
              <a:t>seful help – node description</a:t>
            </a:r>
          </a:p>
          <a:p>
            <a:r>
              <a:rPr lang="sr-Cyrl-RS" dirty="0" smtClean="0"/>
              <a:t>Good for begginers as well as experienced users</a:t>
            </a:r>
          </a:p>
          <a:p>
            <a:endParaRPr lang="sr-Cyrl-RS" dirty="0" smtClean="0"/>
          </a:p>
          <a:p>
            <a:endParaRPr lang="sr-Cyrl-RS" dirty="0" smtClean="0"/>
          </a:p>
          <a:p>
            <a:r>
              <a:rPr lang="en-US" sz="1200" b="0" i="1" kern="1200" dirty="0" smtClean="0">
                <a:solidFill>
                  <a:schemeClr val="tx1"/>
                </a:solidFill>
                <a:latin typeface="+mn-lt"/>
                <a:ea typeface="+mn-ea"/>
                <a:cs typeface="+mn-cs"/>
              </a:rPr>
              <a:t>. KNIME has been developed from day one using rigorous professional software engineering processes since it was clear from the beginning that it was to be used in large scale enterprises. </a:t>
            </a:r>
            <a:endParaRPr lang="sr-Cyrl-RS" sz="1200" b="0" i="1" kern="1200" dirty="0" smtClean="0">
              <a:solidFill>
                <a:schemeClr val="tx1"/>
              </a:solidFill>
              <a:latin typeface="+mn-lt"/>
              <a:ea typeface="+mn-ea"/>
              <a:cs typeface="+mn-cs"/>
            </a:endParaRPr>
          </a:p>
          <a:p>
            <a:endParaRPr lang="sr-Cyrl-RS" sz="1200" b="0" i="0" kern="1200" dirty="0" smtClean="0">
              <a:solidFill>
                <a:schemeClr val="tx1"/>
              </a:solidFill>
              <a:latin typeface="+mn-lt"/>
              <a:ea typeface="+mn-ea"/>
              <a:cs typeface="+mn-cs"/>
            </a:endParaRPr>
          </a:p>
          <a:p>
            <a:r>
              <a:rPr lang="en-US" sz="2800" b="0" i="0" kern="1200" dirty="0" smtClean="0">
                <a:solidFill>
                  <a:schemeClr val="tx1"/>
                </a:solidFill>
                <a:latin typeface="+mn-lt"/>
                <a:ea typeface="+mn-ea"/>
                <a:cs typeface="+mn-cs"/>
              </a:rPr>
              <a:t>The initial goal was to create a modular, highly scalable and open data processing platform which allowed for the easy integration of different data loading, processing, transformation, analysis and visual exploration modules without the focus on any particular application area. The platform was intended to be a collaboration and research platform and should also serve as an integration platform for various other data analysis projects out there.</a:t>
            </a:r>
          </a:p>
          <a:p>
            <a:r>
              <a:rPr lang="en-US" sz="1200" b="0" i="0" kern="1200" dirty="0" smtClean="0">
                <a:solidFill>
                  <a:schemeClr val="tx1"/>
                </a:solidFill>
                <a:latin typeface="+mn-lt"/>
                <a:ea typeface="+mn-ea"/>
                <a:cs typeface="+mn-cs"/>
              </a:rPr>
              <a:t>In 2006 several pharmaceutical companies started using KNIME and a number of life science software vendors began integrating their tools into KNIME. Later that year, after an article in the German magazine c't</a:t>
            </a:r>
            <a:r>
              <a:rPr lang="en-US" sz="1200" b="0" i="0" u="none" strike="noStrike" kern="1200" baseline="30000" dirty="0" smtClean="0">
                <a:solidFill>
                  <a:schemeClr val="tx1"/>
                </a:solidFill>
                <a:latin typeface="+mn-lt"/>
                <a:ea typeface="+mn-ea"/>
                <a:cs typeface="+mn-cs"/>
                <a:hlinkClick r:id="rId3"/>
              </a:rPr>
              <a:t>[1]</a:t>
            </a:r>
            <a:r>
              <a:rPr lang="en-US" sz="1200" b="0" i="0" kern="1200" dirty="0" smtClean="0">
                <a:solidFill>
                  <a:schemeClr val="tx1"/>
                </a:solidFill>
                <a:latin typeface="+mn-lt"/>
                <a:ea typeface="+mn-ea"/>
                <a:cs typeface="+mn-cs"/>
              </a:rPr>
              <a:t>, users from a number of other areas joined ship. As of summer 2009, KNIME is in use by over 2.000 actual users (i.e. not counting downloads but users regularly retrieving updates when they become available) not only in the life sciences but also at banks, publishers, consulting firms, and various other industries but also at a large number of research groups world wide.</a:t>
            </a:r>
          </a:p>
        </p:txBody>
      </p:sp>
      <p:sp>
        <p:nvSpPr>
          <p:cNvPr id="4" name="Footer Placeholder 3"/>
          <p:cNvSpPr>
            <a:spLocks noGrp="1"/>
          </p:cNvSpPr>
          <p:nvPr>
            <p:ph type="ftr" sz="quarter" idx="10"/>
          </p:nvPr>
        </p:nvSpPr>
        <p:spPr/>
        <p:txBody>
          <a:bodyPr/>
          <a:lstStyle/>
          <a:p>
            <a:r>
              <a:rPr lang="en-US" dirty="0" smtClean="0"/>
              <a:t>Stefan Jakšić  - jaksamoowe@gmail.com  ; Nenad Ivanović - nenadpeauau@gmail.com</a:t>
            </a:r>
            <a:endParaRPr lang="en-US" dirty="0"/>
          </a:p>
        </p:txBody>
      </p:sp>
      <p:sp>
        <p:nvSpPr>
          <p:cNvPr id="5" name="Slide Number Placeholder 4"/>
          <p:cNvSpPr>
            <a:spLocks noGrp="1"/>
          </p:cNvSpPr>
          <p:nvPr>
            <p:ph type="sldNum" sz="quarter" idx="11"/>
          </p:nvPr>
        </p:nvSpPr>
        <p:spPr/>
        <p:txBody>
          <a:bodyPr/>
          <a:lstStyle/>
          <a:p>
            <a:fld id="{5D11A4EE-712F-40FF-B151-85ABFAEE7363}" type="slidenum">
              <a:rPr lang="en-US" smtClean="0"/>
              <a:pPr/>
              <a:t>6</a:t>
            </a:fld>
            <a:endParaRPr lang="en-US" dirty="0"/>
          </a:p>
        </p:txBody>
      </p:sp>
    </p:spTree>
    <p:extLst>
      <p:ext uri="{BB962C8B-B14F-4D97-AF65-F5344CB8AC3E}">
        <p14:creationId xmlns:p14="http://schemas.microsoft.com/office/powerpoint/2010/main" val="231844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r-Cyrl-RS" sz="1200" dirty="0" smtClean="0"/>
              <a:t>Data mining is not automated process, no matter how effective DM software is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present the four following important points for open source data mining</a:t>
            </a:r>
          </a:p>
          <a:p>
            <a:r>
              <a:rPr lang="en-US" sz="1200" kern="1200" baseline="0" dirty="0" smtClean="0">
                <a:solidFill>
                  <a:schemeClr val="tx1"/>
                </a:solidFill>
                <a:latin typeface="+mn-lt"/>
                <a:ea typeface="+mn-ea"/>
                <a:cs typeface="+mn-cs"/>
              </a:rPr>
              <a:t>systems to gain greater success in deployment:</a:t>
            </a:r>
          </a:p>
          <a:p>
            <a:r>
              <a:rPr lang="en-US" sz="1200" kern="1200" baseline="0" dirty="0" smtClean="0">
                <a:solidFill>
                  <a:schemeClr val="tx1"/>
                </a:solidFill>
                <a:latin typeface="+mn-lt"/>
                <a:ea typeface="+mn-ea"/>
                <a:cs typeface="+mn-cs"/>
              </a:rPr>
              <a:t>1. </a:t>
            </a:r>
            <a:r>
              <a:rPr lang="en-US" sz="1200" b="1" kern="1200" baseline="0" dirty="0" smtClean="0">
                <a:solidFill>
                  <a:schemeClr val="tx1"/>
                </a:solidFill>
                <a:latin typeface="+mn-lt"/>
                <a:ea typeface="+mn-ea"/>
                <a:cs typeface="+mn-cs"/>
              </a:rPr>
              <a:t>Supporting various data sources</a:t>
            </a:r>
          </a:p>
          <a:p>
            <a:r>
              <a:rPr lang="en-US" sz="1200" kern="1200" baseline="0" dirty="0" smtClean="0">
                <a:solidFill>
                  <a:schemeClr val="tx1"/>
                </a:solidFill>
                <a:latin typeface="+mn-lt"/>
                <a:ea typeface="+mn-ea"/>
                <a:cs typeface="+mn-cs"/>
              </a:rPr>
              <a:t>A good open source data mining system should support most commonly</a:t>
            </a:r>
          </a:p>
          <a:p>
            <a:r>
              <a:rPr lang="en-US" sz="1200" kern="1200" baseline="0" dirty="0" smtClean="0">
                <a:solidFill>
                  <a:schemeClr val="tx1"/>
                </a:solidFill>
                <a:latin typeface="+mn-lt"/>
                <a:ea typeface="+mn-ea"/>
                <a:cs typeface="+mn-cs"/>
              </a:rPr>
              <a:t>used data sources, such as the open source and commercial databases, csv</a:t>
            </a:r>
          </a:p>
          <a:p>
            <a:r>
              <a:rPr lang="en-US" sz="1200" kern="1200" baseline="0" dirty="0" smtClean="0">
                <a:solidFill>
                  <a:schemeClr val="tx1"/>
                </a:solidFill>
                <a:latin typeface="+mn-lt"/>
                <a:ea typeface="+mn-ea"/>
                <a:cs typeface="+mn-cs"/>
              </a:rPr>
              <a:t>files, and user defined formats.</a:t>
            </a:r>
          </a:p>
          <a:p>
            <a:r>
              <a:rPr lang="en-US" sz="1200" kern="1200" baseline="0" dirty="0" smtClean="0">
                <a:solidFill>
                  <a:schemeClr val="tx1"/>
                </a:solidFill>
                <a:latin typeface="+mn-lt"/>
                <a:ea typeface="+mn-ea"/>
                <a:cs typeface="+mn-cs"/>
              </a:rPr>
              <a:t>2. </a:t>
            </a:r>
            <a:r>
              <a:rPr lang="en-US" sz="1200" b="1" kern="1200" baseline="0" dirty="0" smtClean="0">
                <a:solidFill>
                  <a:schemeClr val="tx1"/>
                </a:solidFill>
                <a:latin typeface="+mn-lt"/>
                <a:ea typeface="+mn-ea"/>
                <a:cs typeface="+mn-cs"/>
              </a:rPr>
              <a:t>Providing high performance data mining</a:t>
            </a:r>
          </a:p>
          <a:p>
            <a:r>
              <a:rPr lang="en-US" sz="1200" kern="1200" baseline="0" dirty="0" smtClean="0">
                <a:solidFill>
                  <a:schemeClr val="tx1"/>
                </a:solidFill>
                <a:latin typeface="+mn-lt"/>
                <a:ea typeface="+mn-ea"/>
                <a:cs typeface="+mn-cs"/>
              </a:rPr>
              <a:t>Most open source data mining systems can’t operate on large volumes of</a:t>
            </a:r>
          </a:p>
          <a:p>
            <a:r>
              <a:rPr lang="en-US" sz="1200" kern="1200" baseline="0" dirty="0" smtClean="0">
                <a:solidFill>
                  <a:schemeClr val="tx1"/>
                </a:solidFill>
                <a:latin typeface="+mn-lt"/>
                <a:ea typeface="+mn-ea"/>
                <a:cs typeface="+mn-cs"/>
              </a:rPr>
              <a:t>data. To offer high performance data mining we need to either rewrite the</a:t>
            </a:r>
          </a:p>
          <a:p>
            <a:r>
              <a:rPr lang="en-US" sz="1200" kern="1200" baseline="0" dirty="0" smtClean="0">
                <a:solidFill>
                  <a:schemeClr val="tx1"/>
                </a:solidFill>
                <a:latin typeface="+mn-lt"/>
                <a:ea typeface="+mn-ea"/>
                <a:cs typeface="+mn-cs"/>
              </a:rPr>
              <a:t>algorithms (e.g. parallel and distributed algorithms) or more simply to improve</a:t>
            </a:r>
          </a:p>
          <a:p>
            <a:r>
              <a:rPr lang="en-US" sz="1200" kern="1200" baseline="0" dirty="0" smtClean="0">
                <a:solidFill>
                  <a:schemeClr val="tx1"/>
                </a:solidFill>
                <a:latin typeface="+mn-lt"/>
                <a:ea typeface="+mn-ea"/>
                <a:cs typeface="+mn-cs"/>
              </a:rPr>
              <a:t>the hardware on which the software is running.</a:t>
            </a:r>
          </a:p>
          <a:p>
            <a:r>
              <a:rPr lang="en-US" sz="1200" kern="1200" baseline="0" dirty="0" smtClean="0">
                <a:solidFill>
                  <a:schemeClr val="tx1"/>
                </a:solidFill>
                <a:latin typeface="+mn-lt"/>
                <a:ea typeface="+mn-ea"/>
                <a:cs typeface="+mn-cs"/>
              </a:rPr>
              <a:t>3. </a:t>
            </a:r>
            <a:r>
              <a:rPr lang="en-US" sz="1200" b="1" kern="1200" baseline="0" dirty="0" smtClean="0">
                <a:solidFill>
                  <a:schemeClr val="tx1"/>
                </a:solidFill>
                <a:latin typeface="+mn-lt"/>
                <a:ea typeface="+mn-ea"/>
                <a:cs typeface="+mn-cs"/>
              </a:rPr>
              <a:t>Proving more domain-specific techniques</a:t>
            </a:r>
          </a:p>
          <a:p>
            <a:r>
              <a:rPr lang="en-US" sz="1200" kern="1200" baseline="0" dirty="0" smtClean="0">
                <a:solidFill>
                  <a:schemeClr val="tx1"/>
                </a:solidFill>
                <a:latin typeface="+mn-lt"/>
                <a:ea typeface="+mn-ea"/>
                <a:cs typeface="+mn-cs"/>
              </a:rPr>
              <a:t>Most data mining systems integrate many algorithms at the whim of the</a:t>
            </a:r>
          </a:p>
          <a:p>
            <a:r>
              <a:rPr lang="en-US" sz="1200" kern="1200" baseline="0" dirty="0" smtClean="0">
                <a:solidFill>
                  <a:schemeClr val="tx1"/>
                </a:solidFill>
                <a:latin typeface="+mn-lt"/>
                <a:ea typeface="+mn-ea"/>
                <a:cs typeface="+mn-cs"/>
              </a:rPr>
              <a:t>researchers, rather than for the benefit of business.We need to better identify</a:t>
            </a:r>
          </a:p>
          <a:p>
            <a:r>
              <a:rPr lang="en-US" sz="1200" kern="1200" baseline="0" dirty="0" smtClean="0">
                <a:solidFill>
                  <a:schemeClr val="tx1"/>
                </a:solidFill>
                <a:latin typeface="+mn-lt"/>
                <a:ea typeface="+mn-ea"/>
                <a:cs typeface="+mn-cs"/>
              </a:rPr>
              <a:t>algorithms that match the data to be processed. One approach will be to</a:t>
            </a:r>
          </a:p>
          <a:p>
            <a:r>
              <a:rPr lang="en-US" sz="1200" kern="1200" baseline="0" dirty="0" smtClean="0">
                <a:solidFill>
                  <a:schemeClr val="tx1"/>
                </a:solidFill>
                <a:latin typeface="+mn-lt"/>
                <a:ea typeface="+mn-ea"/>
                <a:cs typeface="+mn-cs"/>
              </a:rPr>
              <a:t>provide domain-specific techniques based on a generic platform.</a:t>
            </a:r>
          </a:p>
          <a:p>
            <a:r>
              <a:rPr lang="en-US" sz="1200" kern="1200" baseline="0" dirty="0" smtClean="0">
                <a:solidFill>
                  <a:schemeClr val="tx1"/>
                </a:solidFill>
                <a:latin typeface="+mn-lt"/>
                <a:ea typeface="+mn-ea"/>
                <a:cs typeface="+mn-cs"/>
              </a:rPr>
              <a:t>4. </a:t>
            </a:r>
            <a:r>
              <a:rPr lang="en-US" sz="1200" b="1" kern="1200" baseline="0" dirty="0" smtClean="0">
                <a:solidFill>
                  <a:schemeClr val="tx1"/>
                </a:solidFill>
                <a:latin typeface="+mn-lt"/>
                <a:ea typeface="+mn-ea"/>
                <a:cs typeface="+mn-cs"/>
              </a:rPr>
              <a:t>Better support for business application</a:t>
            </a:r>
          </a:p>
          <a:p>
            <a:r>
              <a:rPr lang="en-US" sz="1200" kern="1200" baseline="0" dirty="0" smtClean="0">
                <a:solidFill>
                  <a:schemeClr val="tx1"/>
                </a:solidFill>
                <a:latin typeface="+mn-lt"/>
                <a:ea typeface="+mn-ea"/>
                <a:cs typeface="+mn-cs"/>
              </a:rPr>
              <a:t>Real business application are complex, placing many demands on the data</a:t>
            </a:r>
          </a:p>
          <a:p>
            <a:r>
              <a:rPr lang="en-US" sz="1200" kern="1200" baseline="0" dirty="0" smtClean="0">
                <a:solidFill>
                  <a:schemeClr val="tx1"/>
                </a:solidFill>
                <a:latin typeface="+mn-lt"/>
                <a:ea typeface="+mn-ea"/>
                <a:cs typeface="+mn-cs"/>
              </a:rPr>
              <a:t>mining system. Open source data mining systems need to in improve scalability,</a:t>
            </a:r>
          </a:p>
          <a:p>
            <a:r>
              <a:rPr lang="en-US" sz="1200" kern="1200" baseline="0" dirty="0" smtClean="0">
                <a:solidFill>
                  <a:schemeClr val="tx1"/>
                </a:solidFill>
                <a:latin typeface="+mn-lt"/>
                <a:ea typeface="+mn-ea"/>
                <a:cs typeface="+mn-cs"/>
              </a:rPr>
              <a:t>reliability, recoverability, and security [33].</a:t>
            </a:r>
            <a:endParaRPr lang="en-US" dirty="0"/>
          </a:p>
        </p:txBody>
      </p:sp>
      <p:sp>
        <p:nvSpPr>
          <p:cNvPr id="4" name="Footer Placeholder 3"/>
          <p:cNvSpPr>
            <a:spLocks noGrp="1"/>
          </p:cNvSpPr>
          <p:nvPr>
            <p:ph type="ftr" sz="quarter" idx="10"/>
          </p:nvPr>
        </p:nvSpPr>
        <p:spPr/>
        <p:txBody>
          <a:bodyPr/>
          <a:lstStyle/>
          <a:p>
            <a:r>
              <a:rPr lang="en-US" dirty="0" smtClean="0"/>
              <a:t>Stefan Jakšić  - jaksamoowe@gmail.com  ; Nenad Ivanović - nenadpeauau@gmail.com</a:t>
            </a:r>
            <a:endParaRPr lang="en-US" dirty="0"/>
          </a:p>
        </p:txBody>
      </p:sp>
      <p:sp>
        <p:nvSpPr>
          <p:cNvPr id="5" name="Slide Number Placeholder 4"/>
          <p:cNvSpPr>
            <a:spLocks noGrp="1"/>
          </p:cNvSpPr>
          <p:nvPr>
            <p:ph type="sldNum" sz="quarter" idx="11"/>
          </p:nvPr>
        </p:nvSpPr>
        <p:spPr/>
        <p:txBody>
          <a:bodyPr/>
          <a:lstStyle/>
          <a:p>
            <a:fld id="{5D11A4EE-712F-40FF-B151-85ABFAEE7363}" type="slidenum">
              <a:rPr lang="en-US" smtClean="0"/>
              <a:pPr/>
              <a:t>7</a:t>
            </a:fld>
            <a:endParaRPr lang="en-US" dirty="0"/>
          </a:p>
        </p:txBody>
      </p:sp>
    </p:spTree>
    <p:extLst>
      <p:ext uri="{BB962C8B-B14F-4D97-AF65-F5344CB8AC3E}">
        <p14:creationId xmlns:p14="http://schemas.microsoft.com/office/powerpoint/2010/main" val="181869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114676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16143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551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341515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271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262420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1954082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250810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421234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9F49FC-FF07-42E9-81B2-506AA372AF70}" type="datetimeFigureOut">
              <a:rPr lang="gu-IN" smtClean="0"/>
              <a:t>09-04-19</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181533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9F49FC-FF07-42E9-81B2-506AA372AF70}" type="datetimeFigureOut">
              <a:rPr lang="gu-IN" smtClean="0"/>
              <a:t>09-04-19</a:t>
            </a:fld>
            <a:endParaRPr lang="gu-IN"/>
          </a:p>
        </p:txBody>
      </p:sp>
      <p:sp>
        <p:nvSpPr>
          <p:cNvPr id="6" name="Footer Placeholder 5"/>
          <p:cNvSpPr>
            <a:spLocks noGrp="1"/>
          </p:cNvSpPr>
          <p:nvPr>
            <p:ph type="ftr" sz="quarter" idx="11"/>
          </p:nvPr>
        </p:nvSpPr>
        <p:spPr/>
        <p:txBody>
          <a:bodyPr/>
          <a:lstStyle/>
          <a:p>
            <a:endParaRPr lang="gu-IN"/>
          </a:p>
        </p:txBody>
      </p:sp>
      <p:sp>
        <p:nvSpPr>
          <p:cNvPr id="7" name="Slide Number Placeholder 6"/>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293759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9F49FC-FF07-42E9-81B2-506AA372AF70}" type="datetimeFigureOut">
              <a:rPr lang="gu-IN" smtClean="0"/>
              <a:t>09-04-19</a:t>
            </a:fld>
            <a:endParaRPr lang="gu-IN"/>
          </a:p>
        </p:txBody>
      </p:sp>
      <p:sp>
        <p:nvSpPr>
          <p:cNvPr id="8" name="Footer Placeholder 7"/>
          <p:cNvSpPr>
            <a:spLocks noGrp="1"/>
          </p:cNvSpPr>
          <p:nvPr>
            <p:ph type="ftr" sz="quarter" idx="11"/>
          </p:nvPr>
        </p:nvSpPr>
        <p:spPr/>
        <p:txBody>
          <a:bodyPr/>
          <a:lstStyle/>
          <a:p>
            <a:endParaRPr lang="gu-IN"/>
          </a:p>
        </p:txBody>
      </p:sp>
      <p:sp>
        <p:nvSpPr>
          <p:cNvPr id="9" name="Slide Number Placeholder 8"/>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367784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9F49FC-FF07-42E9-81B2-506AA372AF70}" type="datetimeFigureOut">
              <a:rPr lang="gu-IN" smtClean="0"/>
              <a:t>09-04-19</a:t>
            </a:fld>
            <a:endParaRPr lang="gu-IN"/>
          </a:p>
        </p:txBody>
      </p:sp>
      <p:sp>
        <p:nvSpPr>
          <p:cNvPr id="4" name="Footer Placeholder 3"/>
          <p:cNvSpPr>
            <a:spLocks noGrp="1"/>
          </p:cNvSpPr>
          <p:nvPr>
            <p:ph type="ftr" sz="quarter" idx="11"/>
          </p:nvPr>
        </p:nvSpPr>
        <p:spPr/>
        <p:txBody>
          <a:bodyPr/>
          <a:lstStyle/>
          <a:p>
            <a:endParaRPr lang="gu-IN"/>
          </a:p>
        </p:txBody>
      </p:sp>
      <p:sp>
        <p:nvSpPr>
          <p:cNvPr id="5" name="Slide Number Placeholder 4"/>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41625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F49FC-FF07-42E9-81B2-506AA372AF70}" type="datetimeFigureOut">
              <a:rPr lang="gu-IN" smtClean="0"/>
              <a:t>09-04-19</a:t>
            </a:fld>
            <a:endParaRPr lang="gu-IN"/>
          </a:p>
        </p:txBody>
      </p:sp>
      <p:sp>
        <p:nvSpPr>
          <p:cNvPr id="3" name="Footer Placeholder 2"/>
          <p:cNvSpPr>
            <a:spLocks noGrp="1"/>
          </p:cNvSpPr>
          <p:nvPr>
            <p:ph type="ftr" sz="quarter" idx="11"/>
          </p:nvPr>
        </p:nvSpPr>
        <p:spPr/>
        <p:txBody>
          <a:bodyPr/>
          <a:lstStyle/>
          <a:p>
            <a:endParaRPr lang="gu-IN"/>
          </a:p>
        </p:txBody>
      </p:sp>
      <p:sp>
        <p:nvSpPr>
          <p:cNvPr id="4" name="Slide Number Placeholder 3"/>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33173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9F49FC-FF07-42E9-81B2-506AA372AF70}" type="datetimeFigureOut">
              <a:rPr lang="gu-IN" smtClean="0"/>
              <a:t>09-04-19</a:t>
            </a:fld>
            <a:endParaRPr lang="gu-IN"/>
          </a:p>
        </p:txBody>
      </p:sp>
      <p:sp>
        <p:nvSpPr>
          <p:cNvPr id="6" name="Footer Placeholder 5"/>
          <p:cNvSpPr>
            <a:spLocks noGrp="1"/>
          </p:cNvSpPr>
          <p:nvPr>
            <p:ph type="ftr" sz="quarter" idx="11"/>
          </p:nvPr>
        </p:nvSpPr>
        <p:spPr/>
        <p:txBody>
          <a:bodyPr/>
          <a:lstStyle/>
          <a:p>
            <a:endParaRPr lang="gu-IN"/>
          </a:p>
        </p:txBody>
      </p:sp>
      <p:sp>
        <p:nvSpPr>
          <p:cNvPr id="7" name="Slide Number Placeholder 6"/>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381687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19F49FC-FF07-42E9-81B2-506AA372AF70}" type="datetimeFigureOut">
              <a:rPr lang="gu-IN" smtClean="0"/>
              <a:t>09-04-19</a:t>
            </a:fld>
            <a:endParaRPr lang="gu-IN"/>
          </a:p>
        </p:txBody>
      </p:sp>
      <p:sp>
        <p:nvSpPr>
          <p:cNvPr id="6" name="Footer Placeholder 5"/>
          <p:cNvSpPr>
            <a:spLocks noGrp="1"/>
          </p:cNvSpPr>
          <p:nvPr>
            <p:ph type="ftr" sz="quarter" idx="11"/>
          </p:nvPr>
        </p:nvSpPr>
        <p:spPr/>
        <p:txBody>
          <a:bodyPr/>
          <a:lstStyle/>
          <a:p>
            <a:endParaRPr lang="gu-IN"/>
          </a:p>
        </p:txBody>
      </p:sp>
      <p:sp>
        <p:nvSpPr>
          <p:cNvPr id="7" name="Slide Number Placeholder 6"/>
          <p:cNvSpPr>
            <a:spLocks noGrp="1"/>
          </p:cNvSpPr>
          <p:nvPr>
            <p:ph type="sldNum" sz="quarter" idx="12"/>
          </p:nvPr>
        </p:nvSpPr>
        <p:spPr/>
        <p:txBody>
          <a:bodyPr/>
          <a:lstStyle/>
          <a:p>
            <a:fld id="{667FB713-77B2-409B-A299-C7C8C2D79FD6}" type="slidenum">
              <a:rPr lang="gu-IN" smtClean="0"/>
              <a:t>‹#›</a:t>
            </a:fld>
            <a:endParaRPr lang="gu-IN"/>
          </a:p>
        </p:txBody>
      </p:sp>
    </p:spTree>
    <p:extLst>
      <p:ext uri="{BB962C8B-B14F-4D97-AF65-F5344CB8AC3E}">
        <p14:creationId xmlns:p14="http://schemas.microsoft.com/office/powerpoint/2010/main" val="143797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F49FC-FF07-42E9-81B2-506AA372AF70}" type="datetimeFigureOut">
              <a:rPr lang="gu-IN" smtClean="0"/>
              <a:t>09-04-19</a:t>
            </a:fld>
            <a:endParaRPr lang="gu-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gu-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7FB713-77B2-409B-A299-C7C8C2D79FD6}" type="slidenum">
              <a:rPr lang="gu-IN" smtClean="0"/>
              <a:t>‹#›</a:t>
            </a:fld>
            <a:endParaRPr lang="gu-IN"/>
          </a:p>
        </p:txBody>
      </p:sp>
    </p:spTree>
    <p:extLst>
      <p:ext uri="{BB962C8B-B14F-4D97-AF65-F5344CB8AC3E}">
        <p14:creationId xmlns:p14="http://schemas.microsoft.com/office/powerpoint/2010/main" val="25895178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1645920"/>
            <a:ext cx="9436879" cy="1552802"/>
          </a:xfrm>
        </p:spPr>
        <p:txBody>
          <a:bodyPr/>
          <a:lstStyle/>
          <a:p>
            <a:pPr algn="ctr"/>
            <a:r>
              <a:rPr lang="en-IN" dirty="0" smtClean="0"/>
              <a:t>KNIME ANALYSIS </a:t>
            </a:r>
            <a:r>
              <a:rPr lang="en-IN" dirty="0"/>
              <a:t>P</a:t>
            </a:r>
            <a:r>
              <a:rPr lang="en-IN" dirty="0" smtClean="0"/>
              <a:t>LATFORM</a:t>
            </a:r>
            <a:endParaRPr lang="en-IN" dirty="0"/>
          </a:p>
        </p:txBody>
      </p:sp>
      <p:pic>
        <p:nvPicPr>
          <p:cNvPr id="1026" name="Picture 2" descr="Image result for knim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892" y="2935480"/>
            <a:ext cx="2617378" cy="31394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50778" y="5172891"/>
            <a:ext cx="2769326" cy="646331"/>
          </a:xfrm>
          <a:prstGeom prst="rect">
            <a:avLst/>
          </a:prstGeom>
          <a:noFill/>
        </p:spPr>
        <p:txBody>
          <a:bodyPr wrap="square" rtlCol="0">
            <a:spAutoFit/>
          </a:bodyPr>
          <a:lstStyle/>
          <a:p>
            <a:r>
              <a:rPr lang="en-IN" dirty="0" smtClean="0"/>
              <a:t>YASH MEHTA(16CE049)</a:t>
            </a:r>
          </a:p>
          <a:p>
            <a:r>
              <a:rPr lang="en-IN" dirty="0" smtClean="0"/>
              <a:t>JAINIL PATEL(16CE068)</a:t>
            </a:r>
            <a:endParaRPr lang="en-IN" dirty="0"/>
          </a:p>
        </p:txBody>
      </p:sp>
    </p:spTree>
    <p:extLst>
      <p:ext uri="{BB962C8B-B14F-4D97-AF65-F5344CB8AC3E}">
        <p14:creationId xmlns:p14="http://schemas.microsoft.com/office/powerpoint/2010/main" val="64046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Knime</a:t>
            </a:r>
            <a:r>
              <a:rPr lang="en-IN" dirty="0" smtClean="0"/>
              <a:t> Tool?</a:t>
            </a:r>
            <a:endParaRPr lang="en-IN" dirty="0"/>
          </a:p>
        </p:txBody>
      </p:sp>
      <p:sp>
        <p:nvSpPr>
          <p:cNvPr id="3" name="Content Placeholder 2"/>
          <p:cNvSpPr>
            <a:spLocks noGrp="1"/>
          </p:cNvSpPr>
          <p:nvPr>
            <p:ph idx="1"/>
          </p:nvPr>
        </p:nvSpPr>
        <p:spPr/>
        <p:txBody>
          <a:bodyPr/>
          <a:lstStyle/>
          <a:p>
            <a:r>
              <a:rPr lang="en-IN" dirty="0" smtClean="0"/>
              <a:t> </a:t>
            </a:r>
            <a:r>
              <a:rPr lang="en-IN" dirty="0"/>
              <a:t>KNIME Analytics Platform is the open source software for creating data science applications and services. </a:t>
            </a:r>
            <a:endParaRPr lang="en-IN" dirty="0" smtClean="0"/>
          </a:p>
          <a:p>
            <a:r>
              <a:rPr lang="en-IN" dirty="0" smtClean="0"/>
              <a:t>Intuitive</a:t>
            </a:r>
            <a:r>
              <a:rPr lang="en-IN" dirty="0"/>
              <a:t>, open, and continuously integrating new developments, KNIME makes understanding data and designing data science workflows and reusable components accessible to everyone.</a:t>
            </a:r>
            <a:endParaRPr lang="en-IN" dirty="0"/>
          </a:p>
        </p:txBody>
      </p:sp>
    </p:spTree>
    <p:extLst>
      <p:ext uri="{BB962C8B-B14F-4D97-AF65-F5344CB8AC3E}">
        <p14:creationId xmlns:p14="http://schemas.microsoft.com/office/powerpoint/2010/main" val="339590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lstStyle/>
          <a:p>
            <a:pPr marL="0" indent="0">
              <a:buNone/>
            </a:pPr>
            <a:r>
              <a:rPr lang="en-IN" dirty="0" smtClean="0"/>
              <a:t> </a:t>
            </a:r>
            <a:r>
              <a:rPr lang="en-IN" dirty="0"/>
              <a:t>Core KNIME features include</a:t>
            </a:r>
            <a:r>
              <a:rPr lang="en-IN" dirty="0" smtClean="0"/>
              <a:t>:</a:t>
            </a:r>
            <a:endParaRPr lang="en-IN" dirty="0"/>
          </a:p>
          <a:p>
            <a:r>
              <a:rPr lang="en-IN" dirty="0"/>
              <a:t>Highly and easily extensible via a well-defined API for plugin extensions</a:t>
            </a:r>
          </a:p>
          <a:p>
            <a:r>
              <a:rPr lang="en-IN" dirty="0"/>
              <a:t>Intuitive user interface</a:t>
            </a:r>
          </a:p>
          <a:p>
            <a:r>
              <a:rPr lang="en-IN" dirty="0"/>
              <a:t>Import/export of workflows (for exchanging with other KNIME users)</a:t>
            </a:r>
          </a:p>
          <a:p>
            <a:r>
              <a:rPr lang="en-IN" dirty="0"/>
              <a:t>Parallel execution on multi-core </a:t>
            </a:r>
            <a:r>
              <a:rPr lang="en-IN" dirty="0" smtClean="0"/>
              <a:t>systems</a:t>
            </a:r>
          </a:p>
          <a:p>
            <a:pPr marL="0" indent="0">
              <a:buNone/>
            </a:pPr>
            <a:endParaRPr lang="en-IN" dirty="0"/>
          </a:p>
          <a:p>
            <a:endParaRPr lang="en-IN" dirty="0"/>
          </a:p>
        </p:txBody>
      </p:sp>
    </p:spTree>
    <p:extLst>
      <p:ext uri="{BB962C8B-B14F-4D97-AF65-F5344CB8AC3E}">
        <p14:creationId xmlns:p14="http://schemas.microsoft.com/office/powerpoint/2010/main" val="80312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 </a:t>
            </a:r>
            <a:r>
              <a:rPr lang="en-IN" dirty="0" smtClean="0"/>
              <a:t>data </a:t>
            </a:r>
            <a:r>
              <a:rPr lang="en-IN" dirty="0"/>
              <a:t>science workflows</a:t>
            </a:r>
            <a:endParaRPr lang="en-IN" dirty="0"/>
          </a:p>
        </p:txBody>
      </p:sp>
      <p:sp>
        <p:nvSpPr>
          <p:cNvPr id="3" name="Content Placeholder 2"/>
          <p:cNvSpPr>
            <a:spLocks noGrp="1"/>
          </p:cNvSpPr>
          <p:nvPr>
            <p:ph idx="1"/>
          </p:nvPr>
        </p:nvSpPr>
        <p:spPr/>
        <p:txBody>
          <a:bodyPr/>
          <a:lstStyle/>
          <a:p>
            <a:r>
              <a:rPr lang="en-IN" dirty="0" smtClean="0"/>
              <a:t> </a:t>
            </a:r>
            <a:r>
              <a:rPr lang="en-IN" dirty="0"/>
              <a:t>Create visual workflows with an intuitive, drag and drop style graphical interface, without the need for coding.</a:t>
            </a:r>
          </a:p>
          <a:p>
            <a:r>
              <a:rPr lang="en-IN" dirty="0"/>
              <a:t>Blend tools from different domains with KNIME native nodes in a single workflow, including scripting in R &amp; </a:t>
            </a:r>
            <a:r>
              <a:rPr lang="en-IN" dirty="0" smtClean="0"/>
              <a:t>Python.</a:t>
            </a:r>
          </a:p>
          <a:p>
            <a:r>
              <a:rPr lang="en-IN" dirty="0" smtClean="0"/>
              <a:t>Choose </a:t>
            </a:r>
            <a:r>
              <a:rPr lang="en-IN" dirty="0"/>
              <a:t>from over 2000 modules ("nodes") to build your workflow. Model each step of your analysis, control the flow of data, and ensure your work is always current.</a:t>
            </a:r>
          </a:p>
          <a:p>
            <a:r>
              <a:rPr lang="en-IN" dirty="0"/>
              <a:t>Get up and running quickly. Select one of the hundreds of publicly available example workflows, or use the integrated workflow coach to guide you through building your workflow.</a:t>
            </a:r>
          </a:p>
          <a:p>
            <a:endParaRPr lang="en-IN" dirty="0"/>
          </a:p>
        </p:txBody>
      </p:sp>
    </p:spTree>
    <p:extLst>
      <p:ext uri="{BB962C8B-B14F-4D97-AF65-F5344CB8AC3E}">
        <p14:creationId xmlns:p14="http://schemas.microsoft.com/office/powerpoint/2010/main" val="14192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Discover and share insights</a:t>
            </a:r>
            <a:endParaRPr lang="en-IN" dirty="0"/>
          </a:p>
        </p:txBody>
      </p:sp>
      <p:sp>
        <p:nvSpPr>
          <p:cNvPr id="3" name="Content Placeholder 2"/>
          <p:cNvSpPr>
            <a:spLocks noGrp="1"/>
          </p:cNvSpPr>
          <p:nvPr>
            <p:ph idx="1"/>
          </p:nvPr>
        </p:nvSpPr>
        <p:spPr>
          <a:xfrm>
            <a:off x="677334" y="1507446"/>
            <a:ext cx="8596668" cy="3880773"/>
          </a:xfrm>
        </p:spPr>
        <p:txBody>
          <a:bodyPr/>
          <a:lstStyle/>
          <a:p>
            <a:pPr marL="0" indent="0">
              <a:buNone/>
            </a:pPr>
            <a:endParaRPr lang="en-IN" dirty="0" smtClean="0"/>
          </a:p>
          <a:p>
            <a:r>
              <a:rPr lang="en-IN" dirty="0"/>
              <a:t>Visualize data with classic (bar chart, scatter plot) as well as advanced charts (parallel coordinates, sunburst, network graph, heat map) and customize them to your needs.</a:t>
            </a:r>
          </a:p>
          <a:p>
            <a:r>
              <a:rPr lang="en-IN" dirty="0"/>
              <a:t>Display summary statistics about columns in a KNIME table and filter out anything that’s irrelevant.</a:t>
            </a:r>
          </a:p>
          <a:p>
            <a:r>
              <a:rPr lang="en-IN" dirty="0"/>
              <a:t>Export reports as PDF, </a:t>
            </a:r>
            <a:r>
              <a:rPr lang="en-IN" dirty="0" smtClean="0"/>
              <a:t>PowerPoint, </a:t>
            </a:r>
            <a:r>
              <a:rPr lang="en-IN" dirty="0"/>
              <a:t>or other formats for presenting results to stakeholders.</a:t>
            </a:r>
          </a:p>
          <a:p>
            <a:r>
              <a:rPr lang="en-IN" dirty="0"/>
              <a:t>Store processed data or analytics results in many common file formats or databases.</a:t>
            </a:r>
          </a:p>
          <a:p>
            <a:endParaRPr lang="en-IN" dirty="0"/>
          </a:p>
        </p:txBody>
      </p:sp>
      <p:pic>
        <p:nvPicPr>
          <p:cNvPr id="4" name="Picture 2" descr="Discover and share insigh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1920" y="4672148"/>
            <a:ext cx="3278777" cy="218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3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smtClean="0"/>
              <a:t>Knime as a solution</a:t>
            </a:r>
            <a:endParaRPr lang="en-US" dirty="0"/>
          </a:p>
        </p:txBody>
      </p:sp>
      <p:sp>
        <p:nvSpPr>
          <p:cNvPr id="3" name="Content Placeholder 2"/>
          <p:cNvSpPr>
            <a:spLocks noGrp="1"/>
          </p:cNvSpPr>
          <p:nvPr>
            <p:ph idx="4294967295"/>
          </p:nvPr>
        </p:nvSpPr>
        <p:spPr>
          <a:xfrm>
            <a:off x="0" y="1774825"/>
            <a:ext cx="8229600" cy="4625975"/>
          </a:xfrm>
        </p:spPr>
        <p:txBody>
          <a:bodyPr>
            <a:normAutofit/>
          </a:bodyPr>
          <a:lstStyle/>
          <a:p>
            <a:pPr>
              <a:spcAft>
                <a:spcPts val="600"/>
              </a:spcAft>
              <a:buNone/>
            </a:pPr>
            <a:r>
              <a:rPr lang="en-US" dirty="0" smtClean="0"/>
              <a:t>B</a:t>
            </a:r>
            <a:r>
              <a:rPr lang="sr-Cyrl-RS" dirty="0" smtClean="0"/>
              <a:t>etter than others because:</a:t>
            </a:r>
          </a:p>
          <a:p>
            <a:pPr marL="625475" indent="-352425"/>
            <a:r>
              <a:rPr lang="en-US" dirty="0" smtClean="0"/>
              <a:t>U</a:t>
            </a:r>
            <a:r>
              <a:rPr lang="sr-Cyrl-RS" dirty="0" smtClean="0"/>
              <a:t>ses simple and intuitive GUI </a:t>
            </a:r>
          </a:p>
          <a:p>
            <a:pPr marL="625475" indent="-352425"/>
            <a:r>
              <a:rPr lang="en-US" dirty="0" smtClean="0"/>
              <a:t>E</a:t>
            </a:r>
            <a:r>
              <a:rPr lang="sr-Cyrl-RS" dirty="0" smtClean="0"/>
              <a:t>asy node configuration and  execution</a:t>
            </a:r>
          </a:p>
          <a:p>
            <a:pPr marL="625475" indent="-352425"/>
            <a:r>
              <a:rPr lang="sr-Cyrl-RS" dirty="0" smtClean="0"/>
              <a:t>Based on Eclipse platform</a:t>
            </a:r>
          </a:p>
          <a:p>
            <a:pPr marL="625475" indent="-352425"/>
            <a:r>
              <a:rPr lang="sr-Cyrl-RS" dirty="0" smtClean="0"/>
              <a:t>Many relevant examples</a:t>
            </a:r>
          </a:p>
          <a:p>
            <a:pPr marL="625475" indent="-352425"/>
            <a:r>
              <a:rPr lang="en-US" dirty="0" smtClean="0"/>
              <a:t>U</a:t>
            </a:r>
            <a:r>
              <a:rPr lang="sr-Cyrl-RS" dirty="0" smtClean="0"/>
              <a:t>seful help – node description</a:t>
            </a:r>
          </a:p>
          <a:p>
            <a:pPr marL="625475" indent="-352425"/>
            <a:r>
              <a:rPr lang="sr-Cyrl-RS" dirty="0" smtClean="0"/>
              <a:t>Good for </a:t>
            </a:r>
            <a:r>
              <a:rPr lang="sr-Cyrl-RS" dirty="0" smtClean="0"/>
              <a:t>begginers</a:t>
            </a:r>
            <a:endParaRPr lang="en-IN" dirty="0" smtClean="0"/>
          </a:p>
          <a:p>
            <a:pPr marL="625475" indent="-352425"/>
            <a:endParaRPr lang="sr-Cyrl-RS" dirty="0" smtClean="0"/>
          </a:p>
          <a:p>
            <a:endParaRPr lang="sr-Cyrl-RS" dirty="0" smtClean="0"/>
          </a:p>
        </p:txBody>
      </p:sp>
      <p:pic>
        <p:nvPicPr>
          <p:cNvPr id="2050" name="Picture 2" descr="C:\Users\stefan\Desktop\KNIMElogo.jpg"/>
          <p:cNvPicPr>
            <a:picLocks noChangeAspect="1" noChangeArrowheads="1"/>
          </p:cNvPicPr>
          <p:nvPr/>
        </p:nvPicPr>
        <p:blipFill>
          <a:blip r:embed="rId3"/>
          <a:srcRect/>
          <a:stretch>
            <a:fillRect/>
          </a:stretch>
        </p:blipFill>
        <p:spPr bwMode="auto">
          <a:xfrm>
            <a:off x="7762876" y="152401"/>
            <a:ext cx="2752725" cy="1095249"/>
          </a:xfrm>
          <a:prstGeom prst="rect">
            <a:avLst/>
          </a:prstGeom>
          <a:noFill/>
        </p:spPr>
      </p:pic>
    </p:spTree>
    <p:extLst>
      <p:ext uri="{BB962C8B-B14F-4D97-AF65-F5344CB8AC3E}">
        <p14:creationId xmlns:p14="http://schemas.microsoft.com/office/powerpoint/2010/main" val="1091342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RS" dirty="0" smtClean="0"/>
              <a:t>C</a:t>
            </a:r>
            <a:r>
              <a:rPr lang="en-US" dirty="0" err="1" smtClean="0"/>
              <a:t>onclusion</a:t>
            </a:r>
            <a:endParaRPr lang="en-US" dirty="0"/>
          </a:p>
        </p:txBody>
      </p:sp>
      <p:sp>
        <p:nvSpPr>
          <p:cNvPr id="5" name="TextBox 4"/>
          <p:cNvSpPr txBox="1"/>
          <p:nvPr/>
        </p:nvSpPr>
        <p:spPr>
          <a:xfrm>
            <a:off x="1828800" y="1600201"/>
            <a:ext cx="8458200" cy="4262705"/>
          </a:xfrm>
          <a:prstGeom prst="rect">
            <a:avLst/>
          </a:prstGeom>
          <a:noFill/>
        </p:spPr>
        <p:txBody>
          <a:bodyPr wrap="square" rtlCol="0">
            <a:spAutoFit/>
          </a:bodyPr>
          <a:lstStyle/>
          <a:p>
            <a:pPr indent="273050">
              <a:spcAft>
                <a:spcPts val="600"/>
              </a:spcAft>
              <a:buClr>
                <a:srgbClr val="FFC000"/>
              </a:buClr>
              <a:buFont typeface="Wingdings" pitchFamily="2" charset="2"/>
              <a:buChar char="§"/>
            </a:pPr>
            <a:r>
              <a:rPr lang="sr-Cyrl-RS" sz="2800" dirty="0"/>
              <a:t>Data mining is not </a:t>
            </a:r>
            <a:r>
              <a:rPr lang="en-US" sz="2800" dirty="0"/>
              <a:t>an </a:t>
            </a:r>
            <a:r>
              <a:rPr lang="sr-Cyrl-RS" sz="2800" dirty="0"/>
              <a:t>automated process</a:t>
            </a:r>
          </a:p>
          <a:p>
            <a:pPr indent="273050">
              <a:spcAft>
                <a:spcPts val="600"/>
              </a:spcAft>
              <a:buClr>
                <a:srgbClr val="FFC000"/>
              </a:buClr>
              <a:buFont typeface="Wingdings" pitchFamily="2" charset="2"/>
              <a:buChar char="§"/>
            </a:pPr>
            <a:r>
              <a:rPr lang="sr-Cyrl-RS" sz="2800" dirty="0"/>
              <a:t>Data mining </a:t>
            </a:r>
            <a:r>
              <a:rPr lang="en-US" sz="2800" dirty="0"/>
              <a:t>needs </a:t>
            </a:r>
            <a:r>
              <a:rPr lang="sr-Cyrl-RS" sz="2800" dirty="0"/>
              <a:t>appropriate SW tools</a:t>
            </a:r>
          </a:p>
          <a:p>
            <a:pPr indent="273050">
              <a:spcAft>
                <a:spcPts val="600"/>
              </a:spcAft>
              <a:buClr>
                <a:srgbClr val="FFC000"/>
              </a:buClr>
              <a:buFont typeface="Wingdings" pitchFamily="2" charset="2"/>
              <a:buChar char="§"/>
            </a:pPr>
            <a:r>
              <a:rPr lang="sr-Cyrl-RS" sz="2800" dirty="0"/>
              <a:t>Frequently more than one SW</a:t>
            </a:r>
          </a:p>
          <a:p>
            <a:pPr indent="273050">
              <a:spcAft>
                <a:spcPts val="600"/>
              </a:spcAft>
              <a:buClr>
                <a:srgbClr val="FFC000"/>
              </a:buClr>
              <a:buFont typeface="Wingdings" pitchFamily="2" charset="2"/>
              <a:buChar char="§"/>
            </a:pPr>
            <a:r>
              <a:rPr lang="sr-Cyrl-RS" sz="2800" dirty="0"/>
              <a:t>Knime is an effective solution</a:t>
            </a:r>
            <a:r>
              <a:rPr lang="en-US" sz="2800" dirty="0"/>
              <a:t> f</a:t>
            </a:r>
            <a:r>
              <a:rPr lang="sr-Cyrl-RS" sz="2800" dirty="0"/>
              <a:t>or educational purposes </a:t>
            </a:r>
          </a:p>
          <a:p>
            <a:pPr indent="273050">
              <a:spcAft>
                <a:spcPts val="600"/>
              </a:spcAft>
              <a:buClr>
                <a:srgbClr val="FFC000"/>
              </a:buClr>
              <a:buFont typeface="Wingdings" pitchFamily="2" charset="2"/>
              <a:buChar char="§"/>
            </a:pPr>
            <a:r>
              <a:rPr lang="sr-Cyrl-RS" sz="2800" dirty="0"/>
              <a:t>Lot of space for improvements in:</a:t>
            </a:r>
          </a:p>
          <a:p>
            <a:pPr marL="625475" indent="-350838">
              <a:spcAft>
                <a:spcPts val="400"/>
              </a:spcAft>
              <a:buClr>
                <a:srgbClr val="FFC000"/>
              </a:buClr>
              <a:buFont typeface="Wingdings" pitchFamily="2" charset="2"/>
              <a:buChar char="v"/>
            </a:pPr>
            <a:r>
              <a:rPr lang="en-US" sz="2400" dirty="0"/>
              <a:t>S</a:t>
            </a:r>
            <a:r>
              <a:rPr lang="sr-Cyrl-RS" sz="2400" dirty="0"/>
              <a:t>upporting various data sources</a:t>
            </a:r>
          </a:p>
          <a:p>
            <a:pPr marL="625475" indent="-350838">
              <a:spcAft>
                <a:spcPts val="400"/>
              </a:spcAft>
              <a:buClr>
                <a:srgbClr val="FFC000"/>
              </a:buClr>
              <a:buFont typeface="Wingdings" pitchFamily="2" charset="2"/>
              <a:buChar char="v"/>
            </a:pPr>
            <a:r>
              <a:rPr lang="sr-Cyrl-RS" sz="2400" dirty="0"/>
              <a:t>Providing high performance data mining</a:t>
            </a:r>
          </a:p>
          <a:p>
            <a:pPr marL="625475" indent="-350838">
              <a:spcAft>
                <a:spcPts val="400"/>
              </a:spcAft>
              <a:buClr>
                <a:srgbClr val="FFC000"/>
              </a:buClr>
              <a:buFont typeface="Wingdings" pitchFamily="2" charset="2"/>
              <a:buChar char="v"/>
            </a:pPr>
            <a:r>
              <a:rPr lang="sr-Cyrl-RS" sz="2400" dirty="0"/>
              <a:t>Providing more domain-specific techniques</a:t>
            </a:r>
          </a:p>
          <a:p>
            <a:pPr marL="625475" indent="-350838">
              <a:spcAft>
                <a:spcPts val="400"/>
              </a:spcAft>
              <a:buClr>
                <a:srgbClr val="FFC000"/>
              </a:buClr>
              <a:buFont typeface="Wingdings" pitchFamily="2" charset="2"/>
              <a:buChar char="v"/>
            </a:pPr>
            <a:r>
              <a:rPr lang="sr-Cyrl-RS" sz="2400" dirty="0"/>
              <a:t>Better support for business application</a:t>
            </a:r>
          </a:p>
        </p:txBody>
      </p:sp>
    </p:spTree>
    <p:extLst>
      <p:ext uri="{BB962C8B-B14F-4D97-AF65-F5344CB8AC3E}">
        <p14:creationId xmlns:p14="http://schemas.microsoft.com/office/powerpoint/2010/main" val="3603306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TotalTime>
  <Words>712</Words>
  <Application>Microsoft Office PowerPoint</Application>
  <PresentationFormat>Widescreen</PresentationFormat>
  <Paragraphs>82</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Shruti</vt:lpstr>
      <vt:lpstr>Trebuchet MS</vt:lpstr>
      <vt:lpstr>Wingdings</vt:lpstr>
      <vt:lpstr>Wingdings 3</vt:lpstr>
      <vt:lpstr>Facet</vt:lpstr>
      <vt:lpstr>KNIME ANALYSIS PLATFORM</vt:lpstr>
      <vt:lpstr>What is Knime Tool?</vt:lpstr>
      <vt:lpstr>Features</vt:lpstr>
      <vt:lpstr>Build data science workflows</vt:lpstr>
      <vt:lpstr>Discover and share insights</vt:lpstr>
      <vt:lpstr>Knime as a solution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Knime as a solution</dc:title>
  <dc:creator>jainil patel</dc:creator>
  <cp:lastModifiedBy>YASH</cp:lastModifiedBy>
  <cp:revision>6</cp:revision>
  <dcterms:created xsi:type="dcterms:W3CDTF">2019-04-08T23:04:27Z</dcterms:created>
  <dcterms:modified xsi:type="dcterms:W3CDTF">2019-04-09T07:48:14Z</dcterms:modified>
</cp:coreProperties>
</file>