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jF6St10EK3cYUTls+FdG2OVBBh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26112" y="702535"/>
            <a:ext cx="5608830" cy="37365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Part-B2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26112" y="4699163"/>
            <a:ext cx="4171994" cy="1035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of Future Connect Media’s IT Course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" name="Google Shape;87;p1"/>
          <p:cNvGrpSpPr/>
          <p:nvPr/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88" name="Google Shape;88;p1"/>
            <p:cNvCxnSpPr/>
            <p:nvPr/>
          </p:nvCxnSpPr>
          <p:spPr>
            <a:xfrm rot="10800000">
              <a:off x="329184" y="5777809"/>
              <a:ext cx="521208" cy="0"/>
            </a:xfrm>
            <a:prstGeom prst="straightConnector1">
              <a:avLst/>
            </a:prstGeom>
            <a:noFill/>
            <a:ln cap="flat" cmpd="sng" w="152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9" name="Google Shape;89;p1"/>
            <p:cNvSpPr/>
            <p:nvPr/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"/>
          <p:cNvSpPr/>
          <p:nvPr/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onitor"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0572" y="569297"/>
            <a:ext cx="5608830" cy="560883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426112" y="5734944"/>
            <a:ext cx="2812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Abhishek Sharma</a:t>
            </a:r>
            <a:endParaRPr/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111" y="107138"/>
            <a:ext cx="3175000" cy="31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0"/>
          <p:cNvSpPr txBox="1"/>
          <p:nvPr>
            <p:ph type="title"/>
          </p:nvPr>
        </p:nvSpPr>
        <p:spPr>
          <a:xfrm>
            <a:off x="838199" y="365125"/>
            <a:ext cx="62342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Problem with MSE</a:t>
            </a:r>
            <a:endParaRPr/>
          </a:p>
        </p:txBody>
      </p:sp>
      <p:pic>
        <p:nvPicPr>
          <p:cNvPr descr="Graphical user interface&#10;&#10;Description automatically generated with medium confidence" id="333" name="Google Shape;33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020" y="36648"/>
            <a:ext cx="1288778" cy="12887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" name="Google Shape;334;p10"/>
          <p:cNvGrpSpPr/>
          <p:nvPr/>
        </p:nvGrpSpPr>
        <p:grpSpPr>
          <a:xfrm>
            <a:off x="838199" y="2308628"/>
            <a:ext cx="2936214" cy="2240744"/>
            <a:chOff x="838199" y="2308628"/>
            <a:chExt cx="2936214" cy="2240744"/>
          </a:xfrm>
        </p:grpSpPr>
        <p:grpSp>
          <p:nvGrpSpPr>
            <p:cNvPr id="335" name="Google Shape;335;p10"/>
            <p:cNvGrpSpPr/>
            <p:nvPr/>
          </p:nvGrpSpPr>
          <p:grpSpPr>
            <a:xfrm>
              <a:off x="1407252" y="2308628"/>
              <a:ext cx="2367161" cy="2240744"/>
              <a:chOff x="3499565" y="2314322"/>
              <a:chExt cx="2367161" cy="2240744"/>
            </a:xfrm>
          </p:grpSpPr>
          <p:cxnSp>
            <p:nvCxnSpPr>
              <p:cNvPr id="336" name="Google Shape;336;p10"/>
              <p:cNvCxnSpPr>
                <a:stCxn id="337" idx="4"/>
              </p:cNvCxnSpPr>
              <p:nvPr/>
            </p:nvCxnSpPr>
            <p:spPr>
              <a:xfrm>
                <a:off x="4039807" y="3520335"/>
                <a:ext cx="0" cy="474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8" name="Google Shape;338;p10"/>
              <p:cNvCxnSpPr>
                <a:stCxn id="339" idx="4"/>
              </p:cNvCxnSpPr>
              <p:nvPr/>
            </p:nvCxnSpPr>
            <p:spPr>
              <a:xfrm>
                <a:off x="4732038" y="2927963"/>
                <a:ext cx="0" cy="325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10"/>
              <p:cNvCxnSpPr>
                <a:stCxn id="341" idx="0"/>
              </p:cNvCxnSpPr>
              <p:nvPr/>
            </p:nvCxnSpPr>
            <p:spPr>
              <a:xfrm rot="10800000">
                <a:off x="4773800" y="3208908"/>
                <a:ext cx="0" cy="2976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41" name="Google Shape;341;p10"/>
              <p:cNvSpPr/>
              <p:nvPr/>
            </p:nvSpPr>
            <p:spPr>
              <a:xfrm>
                <a:off x="4647220" y="3506508"/>
                <a:ext cx="253159" cy="26669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0"/>
              <p:cNvSpPr/>
              <p:nvPr/>
            </p:nvSpPr>
            <p:spPr>
              <a:xfrm>
                <a:off x="3913227" y="3253645"/>
                <a:ext cx="253159" cy="26669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10"/>
              <p:cNvSpPr/>
              <p:nvPr/>
            </p:nvSpPr>
            <p:spPr>
              <a:xfrm>
                <a:off x="4605458" y="2661273"/>
                <a:ext cx="253159" cy="26669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42" name="Google Shape;342;p10"/>
              <p:cNvCxnSpPr/>
              <p:nvPr/>
            </p:nvCxnSpPr>
            <p:spPr>
              <a:xfrm flipH="1" rot="10800000">
                <a:off x="3499565" y="2468071"/>
                <a:ext cx="1986835" cy="2061971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3" name="Google Shape;343;p10"/>
              <p:cNvCxnSpPr/>
              <p:nvPr/>
            </p:nvCxnSpPr>
            <p:spPr>
              <a:xfrm rot="10800000">
                <a:off x="3499565" y="2314322"/>
                <a:ext cx="0" cy="224074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44" name="Google Shape;344;p10"/>
              <p:cNvCxnSpPr/>
              <p:nvPr/>
            </p:nvCxnSpPr>
            <p:spPr>
              <a:xfrm>
                <a:off x="3499565" y="4530042"/>
                <a:ext cx="2367161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345" name="Google Shape;345;p10"/>
            <p:cNvSpPr txBox="1"/>
            <p:nvPr/>
          </p:nvSpPr>
          <p:spPr>
            <a:xfrm rot="-5400000">
              <a:off x="423674" y="3244333"/>
              <a:ext cx="11983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Inches</a:t>
              </a:r>
              <a:endParaRPr/>
            </a:p>
          </p:txBody>
        </p:sp>
      </p:grpSp>
      <p:grpSp>
        <p:nvGrpSpPr>
          <p:cNvPr id="346" name="Google Shape;346;p10"/>
          <p:cNvGrpSpPr/>
          <p:nvPr/>
        </p:nvGrpSpPr>
        <p:grpSpPr>
          <a:xfrm>
            <a:off x="6095999" y="2308627"/>
            <a:ext cx="2936214" cy="2240744"/>
            <a:chOff x="838199" y="2308628"/>
            <a:chExt cx="2936214" cy="2240744"/>
          </a:xfrm>
        </p:grpSpPr>
        <p:grpSp>
          <p:nvGrpSpPr>
            <p:cNvPr id="347" name="Google Shape;347;p10"/>
            <p:cNvGrpSpPr/>
            <p:nvPr/>
          </p:nvGrpSpPr>
          <p:grpSpPr>
            <a:xfrm>
              <a:off x="1407252" y="2308628"/>
              <a:ext cx="2367161" cy="2240744"/>
              <a:chOff x="3499565" y="2314322"/>
              <a:chExt cx="2367161" cy="2240744"/>
            </a:xfrm>
          </p:grpSpPr>
          <p:cxnSp>
            <p:nvCxnSpPr>
              <p:cNvPr id="348" name="Google Shape;348;p10"/>
              <p:cNvCxnSpPr>
                <a:stCxn id="349" idx="4"/>
              </p:cNvCxnSpPr>
              <p:nvPr/>
            </p:nvCxnSpPr>
            <p:spPr>
              <a:xfrm>
                <a:off x="4039807" y="3520335"/>
                <a:ext cx="0" cy="474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10"/>
              <p:cNvCxnSpPr>
                <a:stCxn id="351" idx="4"/>
              </p:cNvCxnSpPr>
              <p:nvPr/>
            </p:nvCxnSpPr>
            <p:spPr>
              <a:xfrm>
                <a:off x="4732038" y="2927963"/>
                <a:ext cx="0" cy="325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10"/>
              <p:cNvCxnSpPr>
                <a:stCxn id="353" idx="0"/>
              </p:cNvCxnSpPr>
              <p:nvPr/>
            </p:nvCxnSpPr>
            <p:spPr>
              <a:xfrm rot="10800000">
                <a:off x="4773800" y="3208908"/>
                <a:ext cx="0" cy="2976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53" name="Google Shape;353;p10"/>
              <p:cNvSpPr/>
              <p:nvPr/>
            </p:nvSpPr>
            <p:spPr>
              <a:xfrm>
                <a:off x="4647220" y="3506508"/>
                <a:ext cx="253159" cy="26669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10"/>
              <p:cNvSpPr/>
              <p:nvPr/>
            </p:nvSpPr>
            <p:spPr>
              <a:xfrm>
                <a:off x="3913227" y="3253645"/>
                <a:ext cx="253159" cy="26669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10"/>
              <p:cNvSpPr/>
              <p:nvPr/>
            </p:nvSpPr>
            <p:spPr>
              <a:xfrm>
                <a:off x="4605458" y="2661273"/>
                <a:ext cx="253159" cy="26669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54" name="Google Shape;354;p10"/>
              <p:cNvCxnSpPr/>
              <p:nvPr/>
            </p:nvCxnSpPr>
            <p:spPr>
              <a:xfrm flipH="1" rot="10800000">
                <a:off x="3499565" y="2468071"/>
                <a:ext cx="1986835" cy="2061971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5" name="Google Shape;355;p10"/>
              <p:cNvCxnSpPr/>
              <p:nvPr/>
            </p:nvCxnSpPr>
            <p:spPr>
              <a:xfrm rot="10800000">
                <a:off x="3499565" y="2314322"/>
                <a:ext cx="0" cy="224074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56" name="Google Shape;356;p10"/>
              <p:cNvCxnSpPr/>
              <p:nvPr/>
            </p:nvCxnSpPr>
            <p:spPr>
              <a:xfrm>
                <a:off x="3499565" y="4530042"/>
                <a:ext cx="2367161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357" name="Google Shape;357;p10"/>
            <p:cNvSpPr txBox="1"/>
            <p:nvPr/>
          </p:nvSpPr>
          <p:spPr>
            <a:xfrm rot="-5400000">
              <a:off x="423674" y="3244333"/>
              <a:ext cx="11983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Foot</a:t>
              </a:r>
              <a:endParaRPr/>
            </a:p>
          </p:txBody>
        </p:sp>
      </p:grpSp>
      <p:sp>
        <p:nvSpPr>
          <p:cNvPr id="358" name="Google Shape;358;p10"/>
          <p:cNvSpPr/>
          <p:nvPr/>
        </p:nvSpPr>
        <p:spPr>
          <a:xfrm>
            <a:off x="4508258" y="3093020"/>
            <a:ext cx="898216" cy="517891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1"/>
          <p:cNvSpPr txBox="1"/>
          <p:nvPr>
            <p:ph type="title"/>
          </p:nvPr>
        </p:nvSpPr>
        <p:spPr>
          <a:xfrm>
            <a:off x="838199" y="365125"/>
            <a:ext cx="62342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Problem with MSE</a:t>
            </a:r>
            <a:endParaRPr/>
          </a:p>
        </p:txBody>
      </p:sp>
      <p:pic>
        <p:nvPicPr>
          <p:cNvPr descr="Graphical user interface&#10;&#10;Description automatically generated with medium confidence" id="364" name="Google Shape;3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020" y="36648"/>
            <a:ext cx="1288778" cy="12887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5" name="Google Shape;365;p11"/>
          <p:cNvGrpSpPr/>
          <p:nvPr/>
        </p:nvGrpSpPr>
        <p:grpSpPr>
          <a:xfrm>
            <a:off x="838199" y="2308628"/>
            <a:ext cx="2936214" cy="2240744"/>
            <a:chOff x="838199" y="2308628"/>
            <a:chExt cx="2936214" cy="2240744"/>
          </a:xfrm>
        </p:grpSpPr>
        <p:grpSp>
          <p:nvGrpSpPr>
            <p:cNvPr id="366" name="Google Shape;366;p11"/>
            <p:cNvGrpSpPr/>
            <p:nvPr/>
          </p:nvGrpSpPr>
          <p:grpSpPr>
            <a:xfrm>
              <a:off x="1407252" y="2308628"/>
              <a:ext cx="2367161" cy="2240744"/>
              <a:chOff x="3499565" y="2314322"/>
              <a:chExt cx="2367161" cy="2240744"/>
            </a:xfrm>
          </p:grpSpPr>
          <p:cxnSp>
            <p:nvCxnSpPr>
              <p:cNvPr id="367" name="Google Shape;367;p11"/>
              <p:cNvCxnSpPr>
                <a:stCxn id="368" idx="4"/>
              </p:cNvCxnSpPr>
              <p:nvPr/>
            </p:nvCxnSpPr>
            <p:spPr>
              <a:xfrm>
                <a:off x="4039807" y="3520335"/>
                <a:ext cx="0" cy="474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11"/>
              <p:cNvCxnSpPr>
                <a:stCxn id="370" idx="4"/>
              </p:cNvCxnSpPr>
              <p:nvPr/>
            </p:nvCxnSpPr>
            <p:spPr>
              <a:xfrm>
                <a:off x="4732038" y="2927963"/>
                <a:ext cx="0" cy="325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1" name="Google Shape;371;p11"/>
              <p:cNvCxnSpPr>
                <a:stCxn id="372" idx="0"/>
              </p:cNvCxnSpPr>
              <p:nvPr/>
            </p:nvCxnSpPr>
            <p:spPr>
              <a:xfrm rot="10800000">
                <a:off x="4773800" y="3208908"/>
                <a:ext cx="0" cy="2976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72" name="Google Shape;372;p11"/>
              <p:cNvSpPr/>
              <p:nvPr/>
            </p:nvSpPr>
            <p:spPr>
              <a:xfrm>
                <a:off x="4647220" y="3506508"/>
                <a:ext cx="253159" cy="26669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1"/>
              <p:cNvSpPr/>
              <p:nvPr/>
            </p:nvSpPr>
            <p:spPr>
              <a:xfrm>
                <a:off x="3913227" y="3253645"/>
                <a:ext cx="253159" cy="26669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1"/>
              <p:cNvSpPr/>
              <p:nvPr/>
            </p:nvSpPr>
            <p:spPr>
              <a:xfrm>
                <a:off x="4605458" y="2661273"/>
                <a:ext cx="253159" cy="26669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3" name="Google Shape;373;p11"/>
              <p:cNvCxnSpPr/>
              <p:nvPr/>
            </p:nvCxnSpPr>
            <p:spPr>
              <a:xfrm flipH="1" rot="10800000">
                <a:off x="3499565" y="2468071"/>
                <a:ext cx="1986835" cy="2061971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4" name="Google Shape;374;p11"/>
              <p:cNvCxnSpPr/>
              <p:nvPr/>
            </p:nvCxnSpPr>
            <p:spPr>
              <a:xfrm rot="10800000">
                <a:off x="3499565" y="2314322"/>
                <a:ext cx="0" cy="224074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75" name="Google Shape;375;p11"/>
              <p:cNvCxnSpPr/>
              <p:nvPr/>
            </p:nvCxnSpPr>
            <p:spPr>
              <a:xfrm>
                <a:off x="3499565" y="4530042"/>
                <a:ext cx="2367161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376" name="Google Shape;376;p11"/>
            <p:cNvSpPr txBox="1"/>
            <p:nvPr/>
          </p:nvSpPr>
          <p:spPr>
            <a:xfrm rot="-5400000">
              <a:off x="423674" y="3244333"/>
              <a:ext cx="11983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Inches</a:t>
              </a:r>
              <a:endParaRPr/>
            </a:p>
          </p:txBody>
        </p:sp>
      </p:grpSp>
      <p:grpSp>
        <p:nvGrpSpPr>
          <p:cNvPr id="377" name="Google Shape;377;p11"/>
          <p:cNvGrpSpPr/>
          <p:nvPr/>
        </p:nvGrpSpPr>
        <p:grpSpPr>
          <a:xfrm>
            <a:off x="6095999" y="2308627"/>
            <a:ext cx="2936214" cy="2240744"/>
            <a:chOff x="838199" y="2308628"/>
            <a:chExt cx="2936214" cy="2240744"/>
          </a:xfrm>
        </p:grpSpPr>
        <p:grpSp>
          <p:nvGrpSpPr>
            <p:cNvPr id="378" name="Google Shape;378;p11"/>
            <p:cNvGrpSpPr/>
            <p:nvPr/>
          </p:nvGrpSpPr>
          <p:grpSpPr>
            <a:xfrm>
              <a:off x="1407252" y="2308628"/>
              <a:ext cx="2367161" cy="2240744"/>
              <a:chOff x="3499565" y="2314322"/>
              <a:chExt cx="2367161" cy="2240744"/>
            </a:xfrm>
          </p:grpSpPr>
          <p:cxnSp>
            <p:nvCxnSpPr>
              <p:cNvPr id="379" name="Google Shape;379;p11"/>
              <p:cNvCxnSpPr>
                <a:stCxn id="380" idx="4"/>
              </p:cNvCxnSpPr>
              <p:nvPr/>
            </p:nvCxnSpPr>
            <p:spPr>
              <a:xfrm>
                <a:off x="4039807" y="3520335"/>
                <a:ext cx="0" cy="474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1" name="Google Shape;381;p11"/>
              <p:cNvCxnSpPr>
                <a:stCxn id="382" idx="4"/>
              </p:cNvCxnSpPr>
              <p:nvPr/>
            </p:nvCxnSpPr>
            <p:spPr>
              <a:xfrm>
                <a:off x="4732038" y="2927963"/>
                <a:ext cx="0" cy="325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3" name="Google Shape;383;p11"/>
              <p:cNvCxnSpPr>
                <a:stCxn id="384" idx="0"/>
              </p:cNvCxnSpPr>
              <p:nvPr/>
            </p:nvCxnSpPr>
            <p:spPr>
              <a:xfrm rot="10800000">
                <a:off x="4773800" y="3208908"/>
                <a:ext cx="0" cy="2976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84" name="Google Shape;384;p11"/>
              <p:cNvSpPr/>
              <p:nvPr/>
            </p:nvSpPr>
            <p:spPr>
              <a:xfrm>
                <a:off x="4647220" y="3506508"/>
                <a:ext cx="253159" cy="26669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11"/>
              <p:cNvSpPr/>
              <p:nvPr/>
            </p:nvSpPr>
            <p:spPr>
              <a:xfrm>
                <a:off x="3913227" y="3253645"/>
                <a:ext cx="253159" cy="26669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11"/>
              <p:cNvSpPr/>
              <p:nvPr/>
            </p:nvSpPr>
            <p:spPr>
              <a:xfrm>
                <a:off x="4605458" y="2661273"/>
                <a:ext cx="253159" cy="26669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85" name="Google Shape;385;p11"/>
              <p:cNvCxnSpPr/>
              <p:nvPr/>
            </p:nvCxnSpPr>
            <p:spPr>
              <a:xfrm flipH="1" rot="10800000">
                <a:off x="3499565" y="2468071"/>
                <a:ext cx="1986835" cy="2061971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6" name="Google Shape;386;p11"/>
              <p:cNvCxnSpPr/>
              <p:nvPr/>
            </p:nvCxnSpPr>
            <p:spPr>
              <a:xfrm rot="10800000">
                <a:off x="3499565" y="2314322"/>
                <a:ext cx="0" cy="224074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87" name="Google Shape;387;p11"/>
              <p:cNvCxnSpPr/>
              <p:nvPr/>
            </p:nvCxnSpPr>
            <p:spPr>
              <a:xfrm>
                <a:off x="3499565" y="4530042"/>
                <a:ext cx="2367161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388" name="Google Shape;388;p11"/>
            <p:cNvSpPr txBox="1"/>
            <p:nvPr/>
          </p:nvSpPr>
          <p:spPr>
            <a:xfrm rot="-5400000">
              <a:off x="423674" y="3244333"/>
              <a:ext cx="11983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Foot</a:t>
              </a:r>
              <a:endParaRPr/>
            </a:p>
          </p:txBody>
        </p:sp>
      </p:grpSp>
      <p:sp>
        <p:nvSpPr>
          <p:cNvPr id="389" name="Google Shape;389;p11"/>
          <p:cNvSpPr txBox="1"/>
          <p:nvPr/>
        </p:nvSpPr>
        <p:spPr>
          <a:xfrm>
            <a:off x="725740" y="5154840"/>
            <a:ext cx="304867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y-axis is in inches and the Residuals are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-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then the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4.7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390" name="Google Shape;390;p11"/>
          <p:cNvSpPr/>
          <p:nvPr/>
        </p:nvSpPr>
        <p:spPr>
          <a:xfrm>
            <a:off x="4508258" y="3093020"/>
            <a:ext cx="898216" cy="517891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2"/>
          <p:cNvSpPr txBox="1"/>
          <p:nvPr>
            <p:ph type="title"/>
          </p:nvPr>
        </p:nvSpPr>
        <p:spPr>
          <a:xfrm>
            <a:off x="838199" y="365125"/>
            <a:ext cx="62342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Problem with MSE</a:t>
            </a:r>
            <a:endParaRPr/>
          </a:p>
        </p:txBody>
      </p:sp>
      <p:pic>
        <p:nvPicPr>
          <p:cNvPr descr="Graphical user interface&#10;&#10;Description automatically generated with medium confidence" id="396" name="Google Shape;39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020" y="36648"/>
            <a:ext cx="1288778" cy="12887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7" name="Google Shape;397;p12"/>
          <p:cNvGrpSpPr/>
          <p:nvPr/>
        </p:nvGrpSpPr>
        <p:grpSpPr>
          <a:xfrm>
            <a:off x="838200" y="2308628"/>
            <a:ext cx="2936213" cy="2240744"/>
            <a:chOff x="838200" y="2308628"/>
            <a:chExt cx="2936213" cy="2240744"/>
          </a:xfrm>
        </p:grpSpPr>
        <p:grpSp>
          <p:nvGrpSpPr>
            <p:cNvPr id="398" name="Google Shape;398;p12"/>
            <p:cNvGrpSpPr/>
            <p:nvPr/>
          </p:nvGrpSpPr>
          <p:grpSpPr>
            <a:xfrm>
              <a:off x="1407252" y="2308628"/>
              <a:ext cx="2367161" cy="2240744"/>
              <a:chOff x="3499565" y="2314322"/>
              <a:chExt cx="2367161" cy="2240744"/>
            </a:xfrm>
          </p:grpSpPr>
          <p:cxnSp>
            <p:nvCxnSpPr>
              <p:cNvPr id="399" name="Google Shape;399;p12"/>
              <p:cNvCxnSpPr>
                <a:stCxn id="400" idx="4"/>
              </p:cNvCxnSpPr>
              <p:nvPr/>
            </p:nvCxnSpPr>
            <p:spPr>
              <a:xfrm>
                <a:off x="4039807" y="3520335"/>
                <a:ext cx="0" cy="474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1" name="Google Shape;401;p12"/>
              <p:cNvCxnSpPr>
                <a:stCxn id="402" idx="4"/>
              </p:cNvCxnSpPr>
              <p:nvPr/>
            </p:nvCxnSpPr>
            <p:spPr>
              <a:xfrm>
                <a:off x="4732038" y="2927963"/>
                <a:ext cx="0" cy="325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3" name="Google Shape;403;p12"/>
              <p:cNvCxnSpPr>
                <a:stCxn id="404" idx="0"/>
              </p:cNvCxnSpPr>
              <p:nvPr/>
            </p:nvCxnSpPr>
            <p:spPr>
              <a:xfrm rot="10800000">
                <a:off x="4773800" y="3208908"/>
                <a:ext cx="0" cy="2976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04" name="Google Shape;404;p12"/>
              <p:cNvSpPr/>
              <p:nvPr/>
            </p:nvSpPr>
            <p:spPr>
              <a:xfrm>
                <a:off x="4647220" y="3506508"/>
                <a:ext cx="253159" cy="26669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12"/>
              <p:cNvSpPr/>
              <p:nvPr/>
            </p:nvSpPr>
            <p:spPr>
              <a:xfrm>
                <a:off x="3913227" y="3253645"/>
                <a:ext cx="253159" cy="26669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12"/>
              <p:cNvSpPr/>
              <p:nvPr/>
            </p:nvSpPr>
            <p:spPr>
              <a:xfrm>
                <a:off x="4605458" y="2661273"/>
                <a:ext cx="253159" cy="26669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05" name="Google Shape;405;p12"/>
              <p:cNvCxnSpPr/>
              <p:nvPr/>
            </p:nvCxnSpPr>
            <p:spPr>
              <a:xfrm flipH="1" rot="10800000">
                <a:off x="3499565" y="2468071"/>
                <a:ext cx="1986835" cy="2061971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6" name="Google Shape;406;p12"/>
              <p:cNvCxnSpPr/>
              <p:nvPr/>
            </p:nvCxnSpPr>
            <p:spPr>
              <a:xfrm rot="10800000">
                <a:off x="3499565" y="2314322"/>
                <a:ext cx="0" cy="224074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07" name="Google Shape;407;p12"/>
              <p:cNvCxnSpPr/>
              <p:nvPr/>
            </p:nvCxnSpPr>
            <p:spPr>
              <a:xfrm>
                <a:off x="3499565" y="4530042"/>
                <a:ext cx="2367161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408" name="Google Shape;408;p12"/>
            <p:cNvSpPr txBox="1"/>
            <p:nvPr/>
          </p:nvSpPr>
          <p:spPr>
            <a:xfrm rot="-5400000">
              <a:off x="360084" y="3180742"/>
              <a:ext cx="13255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Millimeters</a:t>
              </a:r>
              <a:endParaRPr/>
            </a:p>
          </p:txBody>
        </p:sp>
      </p:grpSp>
      <p:grpSp>
        <p:nvGrpSpPr>
          <p:cNvPr id="409" name="Google Shape;409;p12"/>
          <p:cNvGrpSpPr/>
          <p:nvPr/>
        </p:nvGrpSpPr>
        <p:grpSpPr>
          <a:xfrm>
            <a:off x="7329774" y="3016827"/>
            <a:ext cx="2936214" cy="2240744"/>
            <a:chOff x="838199" y="2308628"/>
            <a:chExt cx="2936214" cy="2240744"/>
          </a:xfrm>
        </p:grpSpPr>
        <p:grpSp>
          <p:nvGrpSpPr>
            <p:cNvPr id="410" name="Google Shape;410;p12"/>
            <p:cNvGrpSpPr/>
            <p:nvPr/>
          </p:nvGrpSpPr>
          <p:grpSpPr>
            <a:xfrm>
              <a:off x="1407252" y="2308628"/>
              <a:ext cx="2367161" cy="2240744"/>
              <a:chOff x="3499565" y="2314322"/>
              <a:chExt cx="2367161" cy="2240744"/>
            </a:xfrm>
          </p:grpSpPr>
          <p:cxnSp>
            <p:nvCxnSpPr>
              <p:cNvPr id="411" name="Google Shape;411;p12"/>
              <p:cNvCxnSpPr>
                <a:stCxn id="412" idx="4"/>
              </p:cNvCxnSpPr>
              <p:nvPr/>
            </p:nvCxnSpPr>
            <p:spPr>
              <a:xfrm>
                <a:off x="4039807" y="3520335"/>
                <a:ext cx="0" cy="474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3" name="Google Shape;413;p12"/>
              <p:cNvCxnSpPr>
                <a:stCxn id="414" idx="4"/>
              </p:cNvCxnSpPr>
              <p:nvPr/>
            </p:nvCxnSpPr>
            <p:spPr>
              <a:xfrm>
                <a:off x="4732038" y="2927963"/>
                <a:ext cx="0" cy="325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5" name="Google Shape;415;p12"/>
              <p:cNvCxnSpPr>
                <a:stCxn id="416" idx="0"/>
              </p:cNvCxnSpPr>
              <p:nvPr/>
            </p:nvCxnSpPr>
            <p:spPr>
              <a:xfrm rot="10800000">
                <a:off x="4773800" y="3208908"/>
                <a:ext cx="0" cy="2976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16" name="Google Shape;416;p12"/>
              <p:cNvSpPr/>
              <p:nvPr/>
            </p:nvSpPr>
            <p:spPr>
              <a:xfrm>
                <a:off x="4647220" y="3506508"/>
                <a:ext cx="253159" cy="26669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2"/>
              <p:cNvSpPr/>
              <p:nvPr/>
            </p:nvSpPr>
            <p:spPr>
              <a:xfrm>
                <a:off x="3913227" y="3253645"/>
                <a:ext cx="253159" cy="26669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2"/>
              <p:cNvSpPr/>
              <p:nvPr/>
            </p:nvSpPr>
            <p:spPr>
              <a:xfrm>
                <a:off x="4605458" y="2661273"/>
                <a:ext cx="253159" cy="26669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17" name="Google Shape;417;p12"/>
              <p:cNvCxnSpPr/>
              <p:nvPr/>
            </p:nvCxnSpPr>
            <p:spPr>
              <a:xfrm flipH="1" rot="10800000">
                <a:off x="3499565" y="2468071"/>
                <a:ext cx="1986835" cy="2061971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8" name="Google Shape;418;p12"/>
              <p:cNvCxnSpPr/>
              <p:nvPr/>
            </p:nvCxnSpPr>
            <p:spPr>
              <a:xfrm rot="10800000">
                <a:off x="3499565" y="2314322"/>
                <a:ext cx="0" cy="224074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19" name="Google Shape;419;p12"/>
              <p:cNvCxnSpPr/>
              <p:nvPr/>
            </p:nvCxnSpPr>
            <p:spPr>
              <a:xfrm>
                <a:off x="3499565" y="4530042"/>
                <a:ext cx="2367161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420" name="Google Shape;420;p12"/>
            <p:cNvSpPr txBox="1"/>
            <p:nvPr/>
          </p:nvSpPr>
          <p:spPr>
            <a:xfrm rot="-5400000">
              <a:off x="423674" y="3244333"/>
              <a:ext cx="11983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Meters</a:t>
              </a:r>
              <a:endParaRPr/>
            </a:p>
          </p:txBody>
        </p:sp>
      </p:grpSp>
      <p:sp>
        <p:nvSpPr>
          <p:cNvPr id="421" name="Google Shape;421;p12"/>
          <p:cNvSpPr txBox="1"/>
          <p:nvPr/>
        </p:nvSpPr>
        <p:spPr>
          <a:xfrm>
            <a:off x="725740" y="5154840"/>
            <a:ext cx="304867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y-axis is in millimeters and the Residuals are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-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then the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4.7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422" name="Google Shape;422;p12"/>
          <p:cNvSpPr txBox="1"/>
          <p:nvPr/>
        </p:nvSpPr>
        <p:spPr>
          <a:xfrm>
            <a:off x="7190108" y="861605"/>
            <a:ext cx="333378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if we change the y-axis to meters, then the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Residuals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the exact same data shrink to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0.001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-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0.003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0.002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the MSE is now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0.0000047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It’s tiny!</a:t>
            </a:r>
            <a:endParaRPr/>
          </a:p>
        </p:txBody>
      </p:sp>
      <p:sp>
        <p:nvSpPr>
          <p:cNvPr id="423" name="Google Shape;423;p12"/>
          <p:cNvSpPr/>
          <p:nvPr/>
        </p:nvSpPr>
        <p:spPr>
          <a:xfrm>
            <a:off x="4508258" y="3093020"/>
            <a:ext cx="898216" cy="517891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3"/>
          <p:cNvSpPr txBox="1"/>
          <p:nvPr>
            <p:ph type="title"/>
          </p:nvPr>
        </p:nvSpPr>
        <p:spPr>
          <a:xfrm>
            <a:off x="838199" y="365125"/>
            <a:ext cx="62342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 squared (R</a:t>
            </a:r>
            <a:r>
              <a:rPr baseline="30000" lang="en-US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pic>
        <p:nvPicPr>
          <p:cNvPr descr="Graphical user interface&#10;&#10;Description automatically generated with medium confidence" id="429" name="Google Shape;42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020" y="36648"/>
            <a:ext cx="1288778" cy="12887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0" name="Google Shape;430;p13"/>
          <p:cNvGrpSpPr/>
          <p:nvPr/>
        </p:nvGrpSpPr>
        <p:grpSpPr>
          <a:xfrm>
            <a:off x="6354135" y="1847597"/>
            <a:ext cx="4008391" cy="2824533"/>
            <a:chOff x="1858335" y="2314322"/>
            <a:chExt cx="4008391" cy="2824533"/>
          </a:xfrm>
        </p:grpSpPr>
        <p:cxnSp>
          <p:nvCxnSpPr>
            <p:cNvPr id="431" name="Google Shape;431;p13"/>
            <p:cNvCxnSpPr>
              <a:stCxn id="432" idx="4"/>
            </p:cNvCxnSpPr>
            <p:nvPr/>
          </p:nvCxnSpPr>
          <p:spPr>
            <a:xfrm>
              <a:off x="4039807" y="3520335"/>
              <a:ext cx="0" cy="474000"/>
            </a:xfrm>
            <a:prstGeom prst="straightConnector1">
              <a:avLst/>
            </a:prstGeom>
            <a:noFill/>
            <a:ln cap="flat" cmpd="sng" w="28575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3" name="Google Shape;433;p13"/>
            <p:cNvCxnSpPr>
              <a:stCxn id="434" idx="4"/>
            </p:cNvCxnSpPr>
            <p:nvPr/>
          </p:nvCxnSpPr>
          <p:spPr>
            <a:xfrm>
              <a:off x="4732038" y="2927963"/>
              <a:ext cx="0" cy="325800"/>
            </a:xfrm>
            <a:prstGeom prst="straightConnector1">
              <a:avLst/>
            </a:prstGeom>
            <a:noFill/>
            <a:ln cap="flat" cmpd="sng" w="28575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5" name="Google Shape;435;p13"/>
            <p:cNvCxnSpPr>
              <a:stCxn id="436" idx="0"/>
            </p:cNvCxnSpPr>
            <p:nvPr/>
          </p:nvCxnSpPr>
          <p:spPr>
            <a:xfrm rot="10800000">
              <a:off x="4773800" y="3208908"/>
              <a:ext cx="0" cy="297600"/>
            </a:xfrm>
            <a:prstGeom prst="straightConnector1">
              <a:avLst/>
            </a:prstGeom>
            <a:noFill/>
            <a:ln cap="flat" cmpd="sng" w="28575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37" name="Google Shape;437;p13"/>
            <p:cNvSpPr txBox="1"/>
            <p:nvPr/>
          </p:nvSpPr>
          <p:spPr>
            <a:xfrm>
              <a:off x="3808006" y="4677190"/>
              <a:ext cx="18480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Weight</a:t>
              </a:r>
              <a:endParaRPr/>
            </a:p>
          </p:txBody>
        </p:sp>
        <p:sp>
          <p:nvSpPr>
            <p:cNvPr id="438" name="Google Shape;438;p13"/>
            <p:cNvSpPr txBox="1"/>
            <p:nvPr/>
          </p:nvSpPr>
          <p:spPr>
            <a:xfrm>
              <a:off x="1858335" y="3098665"/>
              <a:ext cx="18480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Height</a:t>
              </a:r>
              <a:endParaRPr/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4647220" y="3506508"/>
              <a:ext cx="253159" cy="266690"/>
            </a:xfrm>
            <a:prstGeom prst="flowChartConnector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3913227" y="3253645"/>
              <a:ext cx="253159" cy="266690"/>
            </a:xfrm>
            <a:prstGeom prst="flowChartConnector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4605458" y="2661273"/>
              <a:ext cx="253159" cy="266690"/>
            </a:xfrm>
            <a:prstGeom prst="flowChartConnector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9" name="Google Shape;439;p13"/>
            <p:cNvCxnSpPr/>
            <p:nvPr/>
          </p:nvCxnSpPr>
          <p:spPr>
            <a:xfrm flipH="1" rot="10800000">
              <a:off x="3499565" y="2468071"/>
              <a:ext cx="1986835" cy="2061971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0" name="Google Shape;440;p13"/>
            <p:cNvCxnSpPr/>
            <p:nvPr/>
          </p:nvCxnSpPr>
          <p:spPr>
            <a:xfrm rot="10800000">
              <a:off x="3499565" y="2314322"/>
              <a:ext cx="0" cy="224074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41" name="Google Shape;441;p13"/>
            <p:cNvCxnSpPr/>
            <p:nvPr/>
          </p:nvCxnSpPr>
          <p:spPr>
            <a:xfrm>
              <a:off x="3499565" y="4530042"/>
              <a:ext cx="2367161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4"/>
          <p:cNvSpPr txBox="1"/>
          <p:nvPr>
            <p:ph type="title"/>
          </p:nvPr>
        </p:nvSpPr>
        <p:spPr>
          <a:xfrm>
            <a:off x="838199" y="365125"/>
            <a:ext cx="62342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 squared (R</a:t>
            </a:r>
            <a:r>
              <a:rPr baseline="30000" lang="en-US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pic>
        <p:nvPicPr>
          <p:cNvPr descr="Graphical user interface&#10;&#10;Description automatically generated with medium confidence" id="447" name="Google Shape;44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020" y="36648"/>
            <a:ext cx="1288778" cy="12887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8" name="Google Shape;448;p14"/>
          <p:cNvGrpSpPr/>
          <p:nvPr/>
        </p:nvGrpSpPr>
        <p:grpSpPr>
          <a:xfrm>
            <a:off x="6354135" y="1847597"/>
            <a:ext cx="4008391" cy="2824533"/>
            <a:chOff x="1858335" y="2314322"/>
            <a:chExt cx="4008391" cy="2824533"/>
          </a:xfrm>
        </p:grpSpPr>
        <p:cxnSp>
          <p:nvCxnSpPr>
            <p:cNvPr id="449" name="Google Shape;449;p14"/>
            <p:cNvCxnSpPr>
              <a:stCxn id="450" idx="4"/>
            </p:cNvCxnSpPr>
            <p:nvPr/>
          </p:nvCxnSpPr>
          <p:spPr>
            <a:xfrm>
              <a:off x="4039807" y="3520335"/>
              <a:ext cx="0" cy="474000"/>
            </a:xfrm>
            <a:prstGeom prst="straightConnector1">
              <a:avLst/>
            </a:prstGeom>
            <a:noFill/>
            <a:ln cap="flat" cmpd="sng" w="28575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1" name="Google Shape;451;p14"/>
            <p:cNvCxnSpPr>
              <a:stCxn id="452" idx="4"/>
            </p:cNvCxnSpPr>
            <p:nvPr/>
          </p:nvCxnSpPr>
          <p:spPr>
            <a:xfrm>
              <a:off x="4732038" y="2927963"/>
              <a:ext cx="0" cy="325800"/>
            </a:xfrm>
            <a:prstGeom prst="straightConnector1">
              <a:avLst/>
            </a:prstGeom>
            <a:noFill/>
            <a:ln cap="flat" cmpd="sng" w="28575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3" name="Google Shape;453;p14"/>
            <p:cNvCxnSpPr>
              <a:stCxn id="454" idx="0"/>
            </p:cNvCxnSpPr>
            <p:nvPr/>
          </p:nvCxnSpPr>
          <p:spPr>
            <a:xfrm rot="10800000">
              <a:off x="4773800" y="3208908"/>
              <a:ext cx="0" cy="297600"/>
            </a:xfrm>
            <a:prstGeom prst="straightConnector1">
              <a:avLst/>
            </a:prstGeom>
            <a:noFill/>
            <a:ln cap="flat" cmpd="sng" w="28575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55" name="Google Shape;455;p14"/>
            <p:cNvSpPr txBox="1"/>
            <p:nvPr/>
          </p:nvSpPr>
          <p:spPr>
            <a:xfrm>
              <a:off x="3808006" y="4677190"/>
              <a:ext cx="18480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Weight</a:t>
              </a:r>
              <a:endParaRPr/>
            </a:p>
          </p:txBody>
        </p:sp>
        <p:sp>
          <p:nvSpPr>
            <p:cNvPr id="456" name="Google Shape;456;p14"/>
            <p:cNvSpPr txBox="1"/>
            <p:nvPr/>
          </p:nvSpPr>
          <p:spPr>
            <a:xfrm>
              <a:off x="1858335" y="3098665"/>
              <a:ext cx="18480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Height</a:t>
              </a: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4647220" y="3506508"/>
              <a:ext cx="253159" cy="266690"/>
            </a:xfrm>
            <a:prstGeom prst="flowChartConnector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3913227" y="3253645"/>
              <a:ext cx="253159" cy="266690"/>
            </a:xfrm>
            <a:prstGeom prst="flowChartConnector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4605458" y="2661273"/>
              <a:ext cx="253159" cy="266690"/>
            </a:xfrm>
            <a:prstGeom prst="flowChartConnector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7" name="Google Shape;457;p14"/>
            <p:cNvCxnSpPr/>
            <p:nvPr/>
          </p:nvCxnSpPr>
          <p:spPr>
            <a:xfrm flipH="1" rot="10800000">
              <a:off x="3499565" y="2468071"/>
              <a:ext cx="1986835" cy="2061971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8" name="Google Shape;458;p14"/>
            <p:cNvCxnSpPr/>
            <p:nvPr/>
          </p:nvCxnSpPr>
          <p:spPr>
            <a:xfrm rot="10800000">
              <a:off x="3499565" y="2314322"/>
              <a:ext cx="0" cy="224074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59" name="Google Shape;459;p14"/>
            <p:cNvCxnSpPr/>
            <p:nvPr/>
          </p:nvCxnSpPr>
          <p:spPr>
            <a:xfrm>
              <a:off x="3499565" y="4530042"/>
              <a:ext cx="2367161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cxnSp>
        <p:nvCxnSpPr>
          <p:cNvPr id="460" name="Google Shape;460;p14"/>
          <p:cNvCxnSpPr/>
          <p:nvPr/>
        </p:nvCxnSpPr>
        <p:spPr>
          <a:xfrm flipH="1">
            <a:off x="3270248" y="2683338"/>
            <a:ext cx="1" cy="473854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1" name="Google Shape;461;p14"/>
          <p:cNvCxnSpPr/>
          <p:nvPr/>
        </p:nvCxnSpPr>
        <p:spPr>
          <a:xfrm flipH="1">
            <a:off x="3232611" y="2348930"/>
            <a:ext cx="2" cy="325681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2" name="Google Shape;462;p14"/>
          <p:cNvCxnSpPr/>
          <p:nvPr/>
        </p:nvCxnSpPr>
        <p:spPr>
          <a:xfrm rot="10800000">
            <a:off x="2537255" y="2660400"/>
            <a:ext cx="1" cy="297693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3" name="Google Shape;463;p14"/>
          <p:cNvSpPr txBox="1"/>
          <p:nvPr/>
        </p:nvSpPr>
        <p:spPr>
          <a:xfrm>
            <a:off x="2308581" y="4210465"/>
            <a:ext cx="18480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</a:t>
            </a:r>
            <a:endParaRPr/>
          </a:p>
        </p:txBody>
      </p:sp>
      <p:sp>
        <p:nvSpPr>
          <p:cNvPr id="464" name="Google Shape;464;p14"/>
          <p:cNvSpPr txBox="1"/>
          <p:nvPr/>
        </p:nvSpPr>
        <p:spPr>
          <a:xfrm>
            <a:off x="358910" y="2631940"/>
            <a:ext cx="18480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Height</a:t>
            </a:r>
            <a:endParaRPr/>
          </a:p>
        </p:txBody>
      </p:sp>
      <p:sp>
        <p:nvSpPr>
          <p:cNvPr id="465" name="Google Shape;465;p14"/>
          <p:cNvSpPr/>
          <p:nvPr/>
        </p:nvSpPr>
        <p:spPr>
          <a:xfrm>
            <a:off x="3147795" y="3039783"/>
            <a:ext cx="253159" cy="266690"/>
          </a:xfrm>
          <a:prstGeom prst="flowChartConnector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14"/>
          <p:cNvSpPr/>
          <p:nvPr/>
        </p:nvSpPr>
        <p:spPr>
          <a:xfrm>
            <a:off x="2413802" y="2786920"/>
            <a:ext cx="253159" cy="266690"/>
          </a:xfrm>
          <a:prstGeom prst="flowChartConnector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14"/>
          <p:cNvSpPr/>
          <p:nvPr/>
        </p:nvSpPr>
        <p:spPr>
          <a:xfrm>
            <a:off x="3106033" y="2194548"/>
            <a:ext cx="253159" cy="266690"/>
          </a:xfrm>
          <a:prstGeom prst="flowChartConnector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8" name="Google Shape;468;p14"/>
          <p:cNvCxnSpPr/>
          <p:nvPr/>
        </p:nvCxnSpPr>
        <p:spPr>
          <a:xfrm>
            <a:off x="2004557" y="2666495"/>
            <a:ext cx="2792793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9" name="Google Shape;469;p14"/>
          <p:cNvCxnSpPr/>
          <p:nvPr/>
        </p:nvCxnSpPr>
        <p:spPr>
          <a:xfrm rot="10800000">
            <a:off x="2000140" y="1847597"/>
            <a:ext cx="0" cy="224074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0" name="Google Shape;470;p14"/>
          <p:cNvCxnSpPr/>
          <p:nvPr/>
        </p:nvCxnSpPr>
        <p:spPr>
          <a:xfrm>
            <a:off x="2000140" y="4063317"/>
            <a:ext cx="2367161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5"/>
          <p:cNvSpPr txBox="1"/>
          <p:nvPr>
            <p:ph type="title"/>
          </p:nvPr>
        </p:nvSpPr>
        <p:spPr>
          <a:xfrm>
            <a:off x="838199" y="365125"/>
            <a:ext cx="62342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 squared (R</a:t>
            </a:r>
            <a:r>
              <a:rPr baseline="30000" lang="en-US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pic>
        <p:nvPicPr>
          <p:cNvPr descr="Graphical user interface&#10;&#10;Description automatically generated with medium confidence" id="476" name="Google Shape;4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020" y="36648"/>
            <a:ext cx="1288778" cy="12887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7" name="Google Shape;477;p15"/>
          <p:cNvGrpSpPr/>
          <p:nvPr/>
        </p:nvGrpSpPr>
        <p:grpSpPr>
          <a:xfrm>
            <a:off x="6354135" y="1847597"/>
            <a:ext cx="4008391" cy="2824533"/>
            <a:chOff x="1858335" y="2314322"/>
            <a:chExt cx="4008391" cy="2824533"/>
          </a:xfrm>
        </p:grpSpPr>
        <p:cxnSp>
          <p:nvCxnSpPr>
            <p:cNvPr id="478" name="Google Shape;478;p15"/>
            <p:cNvCxnSpPr>
              <a:stCxn id="479" idx="4"/>
            </p:cNvCxnSpPr>
            <p:nvPr/>
          </p:nvCxnSpPr>
          <p:spPr>
            <a:xfrm>
              <a:off x="4039807" y="3520335"/>
              <a:ext cx="0" cy="474000"/>
            </a:xfrm>
            <a:prstGeom prst="straightConnector1">
              <a:avLst/>
            </a:prstGeom>
            <a:noFill/>
            <a:ln cap="flat" cmpd="sng" w="28575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0" name="Google Shape;480;p15"/>
            <p:cNvCxnSpPr>
              <a:stCxn id="481" idx="4"/>
            </p:cNvCxnSpPr>
            <p:nvPr/>
          </p:nvCxnSpPr>
          <p:spPr>
            <a:xfrm>
              <a:off x="4732038" y="2927963"/>
              <a:ext cx="0" cy="325800"/>
            </a:xfrm>
            <a:prstGeom prst="straightConnector1">
              <a:avLst/>
            </a:prstGeom>
            <a:noFill/>
            <a:ln cap="flat" cmpd="sng" w="28575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2" name="Google Shape;482;p15"/>
            <p:cNvCxnSpPr>
              <a:stCxn id="483" idx="0"/>
            </p:cNvCxnSpPr>
            <p:nvPr/>
          </p:nvCxnSpPr>
          <p:spPr>
            <a:xfrm rot="10800000">
              <a:off x="4773800" y="3208908"/>
              <a:ext cx="0" cy="297600"/>
            </a:xfrm>
            <a:prstGeom prst="straightConnector1">
              <a:avLst/>
            </a:prstGeom>
            <a:noFill/>
            <a:ln cap="flat" cmpd="sng" w="28575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84" name="Google Shape;484;p15"/>
            <p:cNvSpPr txBox="1"/>
            <p:nvPr/>
          </p:nvSpPr>
          <p:spPr>
            <a:xfrm>
              <a:off x="3808006" y="4677190"/>
              <a:ext cx="18480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Weight</a:t>
              </a:r>
              <a:endParaRPr/>
            </a:p>
          </p:txBody>
        </p:sp>
        <p:sp>
          <p:nvSpPr>
            <p:cNvPr id="485" name="Google Shape;485;p15"/>
            <p:cNvSpPr txBox="1"/>
            <p:nvPr/>
          </p:nvSpPr>
          <p:spPr>
            <a:xfrm>
              <a:off x="1858335" y="3098665"/>
              <a:ext cx="18480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Height</a:t>
              </a:r>
              <a:endParaRPr/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4647220" y="3506508"/>
              <a:ext cx="253159" cy="266690"/>
            </a:xfrm>
            <a:prstGeom prst="flowChartConnector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913227" y="3253645"/>
              <a:ext cx="253159" cy="266690"/>
            </a:xfrm>
            <a:prstGeom prst="flowChartConnector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4605458" y="2661273"/>
              <a:ext cx="253159" cy="266690"/>
            </a:xfrm>
            <a:prstGeom prst="flowChartConnector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6" name="Google Shape;486;p15"/>
            <p:cNvCxnSpPr/>
            <p:nvPr/>
          </p:nvCxnSpPr>
          <p:spPr>
            <a:xfrm flipH="1" rot="10800000">
              <a:off x="3499565" y="2468071"/>
              <a:ext cx="1986835" cy="2061971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7" name="Google Shape;487;p15"/>
            <p:cNvCxnSpPr/>
            <p:nvPr/>
          </p:nvCxnSpPr>
          <p:spPr>
            <a:xfrm rot="10800000">
              <a:off x="3499565" y="2314322"/>
              <a:ext cx="0" cy="224074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88" name="Google Shape;488;p15"/>
            <p:cNvCxnSpPr/>
            <p:nvPr/>
          </p:nvCxnSpPr>
          <p:spPr>
            <a:xfrm>
              <a:off x="3499565" y="4530042"/>
              <a:ext cx="2367161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cxnSp>
        <p:nvCxnSpPr>
          <p:cNvPr id="489" name="Google Shape;489;p15"/>
          <p:cNvCxnSpPr/>
          <p:nvPr/>
        </p:nvCxnSpPr>
        <p:spPr>
          <a:xfrm flipH="1">
            <a:off x="3270248" y="2683338"/>
            <a:ext cx="1" cy="473854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0" name="Google Shape;490;p15"/>
          <p:cNvCxnSpPr/>
          <p:nvPr/>
        </p:nvCxnSpPr>
        <p:spPr>
          <a:xfrm flipH="1">
            <a:off x="3232611" y="2348930"/>
            <a:ext cx="2" cy="325681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1" name="Google Shape;491;p15"/>
          <p:cNvCxnSpPr/>
          <p:nvPr/>
        </p:nvCxnSpPr>
        <p:spPr>
          <a:xfrm rot="10800000">
            <a:off x="2537255" y="2660400"/>
            <a:ext cx="1" cy="297693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2" name="Google Shape;492;p15"/>
          <p:cNvSpPr txBox="1"/>
          <p:nvPr/>
        </p:nvSpPr>
        <p:spPr>
          <a:xfrm>
            <a:off x="2308581" y="4210465"/>
            <a:ext cx="18480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</a:t>
            </a:r>
            <a:endParaRPr/>
          </a:p>
        </p:txBody>
      </p:sp>
      <p:sp>
        <p:nvSpPr>
          <p:cNvPr id="493" name="Google Shape;493;p15"/>
          <p:cNvSpPr txBox="1"/>
          <p:nvPr/>
        </p:nvSpPr>
        <p:spPr>
          <a:xfrm>
            <a:off x="358910" y="2631940"/>
            <a:ext cx="18480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Height</a:t>
            </a:r>
            <a:endParaRPr/>
          </a:p>
        </p:txBody>
      </p:sp>
      <p:sp>
        <p:nvSpPr>
          <p:cNvPr id="494" name="Google Shape;494;p15"/>
          <p:cNvSpPr/>
          <p:nvPr/>
        </p:nvSpPr>
        <p:spPr>
          <a:xfrm>
            <a:off x="3147795" y="3039783"/>
            <a:ext cx="253159" cy="266690"/>
          </a:xfrm>
          <a:prstGeom prst="flowChartConnector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15"/>
          <p:cNvSpPr/>
          <p:nvPr/>
        </p:nvSpPr>
        <p:spPr>
          <a:xfrm>
            <a:off x="2413802" y="2786920"/>
            <a:ext cx="253159" cy="266690"/>
          </a:xfrm>
          <a:prstGeom prst="flowChartConnector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15"/>
          <p:cNvSpPr/>
          <p:nvPr/>
        </p:nvSpPr>
        <p:spPr>
          <a:xfrm>
            <a:off x="3106033" y="2194548"/>
            <a:ext cx="253159" cy="266690"/>
          </a:xfrm>
          <a:prstGeom prst="flowChartConnector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7" name="Google Shape;497;p15"/>
          <p:cNvCxnSpPr/>
          <p:nvPr/>
        </p:nvCxnSpPr>
        <p:spPr>
          <a:xfrm>
            <a:off x="2004557" y="2666495"/>
            <a:ext cx="2792793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8" name="Google Shape;498;p15"/>
          <p:cNvCxnSpPr/>
          <p:nvPr/>
        </p:nvCxnSpPr>
        <p:spPr>
          <a:xfrm rot="10800000">
            <a:off x="2000140" y="1847597"/>
            <a:ext cx="0" cy="224074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9" name="Google Shape;499;p15"/>
          <p:cNvCxnSpPr/>
          <p:nvPr/>
        </p:nvCxnSpPr>
        <p:spPr>
          <a:xfrm>
            <a:off x="2000140" y="4063317"/>
            <a:ext cx="2367161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0" name="Google Shape;500;p15"/>
          <p:cNvSpPr txBox="1"/>
          <p:nvPr/>
        </p:nvSpPr>
        <p:spPr>
          <a:xfrm>
            <a:off x="7953985" y="4800553"/>
            <a:ext cx="28008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SSR(</a:t>
            </a:r>
            <a:r>
              <a:rPr b="1" lang="en-US" sz="2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fitted line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0.5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6"/>
          <p:cNvSpPr txBox="1"/>
          <p:nvPr>
            <p:ph type="title"/>
          </p:nvPr>
        </p:nvSpPr>
        <p:spPr>
          <a:xfrm>
            <a:off x="838199" y="365125"/>
            <a:ext cx="62342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 squared (R</a:t>
            </a:r>
            <a:r>
              <a:rPr baseline="30000" lang="en-US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pic>
        <p:nvPicPr>
          <p:cNvPr descr="Graphical user interface&#10;&#10;Description automatically generated with medium confidence" id="506" name="Google Shape;5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020" y="36648"/>
            <a:ext cx="1288778" cy="12887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7" name="Google Shape;507;p16"/>
          <p:cNvGrpSpPr/>
          <p:nvPr/>
        </p:nvGrpSpPr>
        <p:grpSpPr>
          <a:xfrm>
            <a:off x="6354135" y="1847597"/>
            <a:ext cx="4008391" cy="2824533"/>
            <a:chOff x="1858335" y="2314322"/>
            <a:chExt cx="4008391" cy="2824533"/>
          </a:xfrm>
        </p:grpSpPr>
        <p:cxnSp>
          <p:nvCxnSpPr>
            <p:cNvPr id="508" name="Google Shape;508;p16"/>
            <p:cNvCxnSpPr>
              <a:stCxn id="509" idx="4"/>
            </p:cNvCxnSpPr>
            <p:nvPr/>
          </p:nvCxnSpPr>
          <p:spPr>
            <a:xfrm>
              <a:off x="4039807" y="3520335"/>
              <a:ext cx="0" cy="474000"/>
            </a:xfrm>
            <a:prstGeom prst="straightConnector1">
              <a:avLst/>
            </a:prstGeom>
            <a:noFill/>
            <a:ln cap="flat" cmpd="sng" w="28575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0" name="Google Shape;510;p16"/>
            <p:cNvCxnSpPr>
              <a:stCxn id="511" idx="4"/>
            </p:cNvCxnSpPr>
            <p:nvPr/>
          </p:nvCxnSpPr>
          <p:spPr>
            <a:xfrm>
              <a:off x="4732038" y="2927963"/>
              <a:ext cx="0" cy="325800"/>
            </a:xfrm>
            <a:prstGeom prst="straightConnector1">
              <a:avLst/>
            </a:prstGeom>
            <a:noFill/>
            <a:ln cap="flat" cmpd="sng" w="28575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2" name="Google Shape;512;p16"/>
            <p:cNvCxnSpPr>
              <a:stCxn id="513" idx="0"/>
            </p:cNvCxnSpPr>
            <p:nvPr/>
          </p:nvCxnSpPr>
          <p:spPr>
            <a:xfrm rot="10800000">
              <a:off x="4773800" y="3208908"/>
              <a:ext cx="0" cy="297600"/>
            </a:xfrm>
            <a:prstGeom prst="straightConnector1">
              <a:avLst/>
            </a:prstGeom>
            <a:noFill/>
            <a:ln cap="flat" cmpd="sng" w="28575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14" name="Google Shape;514;p16"/>
            <p:cNvSpPr txBox="1"/>
            <p:nvPr/>
          </p:nvSpPr>
          <p:spPr>
            <a:xfrm>
              <a:off x="3808006" y="4677190"/>
              <a:ext cx="18480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Weight</a:t>
              </a:r>
              <a:endParaRPr/>
            </a:p>
          </p:txBody>
        </p:sp>
        <p:sp>
          <p:nvSpPr>
            <p:cNvPr id="515" name="Google Shape;515;p16"/>
            <p:cNvSpPr txBox="1"/>
            <p:nvPr/>
          </p:nvSpPr>
          <p:spPr>
            <a:xfrm>
              <a:off x="1858335" y="3098665"/>
              <a:ext cx="18480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Height</a:t>
              </a: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4647220" y="3506508"/>
              <a:ext cx="253159" cy="266690"/>
            </a:xfrm>
            <a:prstGeom prst="flowChartConnector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3913227" y="3253645"/>
              <a:ext cx="253159" cy="266690"/>
            </a:xfrm>
            <a:prstGeom prst="flowChartConnector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4605458" y="2661273"/>
              <a:ext cx="253159" cy="266690"/>
            </a:xfrm>
            <a:prstGeom prst="flowChartConnector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16" name="Google Shape;516;p16"/>
            <p:cNvCxnSpPr/>
            <p:nvPr/>
          </p:nvCxnSpPr>
          <p:spPr>
            <a:xfrm flipH="1" rot="10800000">
              <a:off x="3499565" y="2468071"/>
              <a:ext cx="1986835" cy="2061971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7" name="Google Shape;517;p16"/>
            <p:cNvCxnSpPr/>
            <p:nvPr/>
          </p:nvCxnSpPr>
          <p:spPr>
            <a:xfrm rot="10800000">
              <a:off x="3499565" y="2314322"/>
              <a:ext cx="0" cy="224074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18" name="Google Shape;518;p16"/>
            <p:cNvCxnSpPr/>
            <p:nvPr/>
          </p:nvCxnSpPr>
          <p:spPr>
            <a:xfrm>
              <a:off x="3499565" y="4530042"/>
              <a:ext cx="2367161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cxnSp>
        <p:nvCxnSpPr>
          <p:cNvPr id="519" name="Google Shape;519;p16"/>
          <p:cNvCxnSpPr/>
          <p:nvPr/>
        </p:nvCxnSpPr>
        <p:spPr>
          <a:xfrm flipH="1">
            <a:off x="3270248" y="2683338"/>
            <a:ext cx="1" cy="473854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0" name="Google Shape;520;p16"/>
          <p:cNvCxnSpPr/>
          <p:nvPr/>
        </p:nvCxnSpPr>
        <p:spPr>
          <a:xfrm flipH="1">
            <a:off x="3232611" y="2348930"/>
            <a:ext cx="2" cy="325681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1" name="Google Shape;521;p16"/>
          <p:cNvCxnSpPr/>
          <p:nvPr/>
        </p:nvCxnSpPr>
        <p:spPr>
          <a:xfrm rot="10800000">
            <a:off x="2537255" y="2660400"/>
            <a:ext cx="1" cy="297693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2" name="Google Shape;522;p16"/>
          <p:cNvSpPr txBox="1"/>
          <p:nvPr/>
        </p:nvSpPr>
        <p:spPr>
          <a:xfrm>
            <a:off x="2308581" y="4210465"/>
            <a:ext cx="18480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</a:t>
            </a:r>
            <a:endParaRPr/>
          </a:p>
        </p:txBody>
      </p:sp>
      <p:sp>
        <p:nvSpPr>
          <p:cNvPr id="523" name="Google Shape;523;p16"/>
          <p:cNvSpPr txBox="1"/>
          <p:nvPr/>
        </p:nvSpPr>
        <p:spPr>
          <a:xfrm>
            <a:off x="358910" y="2631940"/>
            <a:ext cx="18480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Height</a:t>
            </a:r>
            <a:endParaRPr/>
          </a:p>
        </p:txBody>
      </p:sp>
      <p:sp>
        <p:nvSpPr>
          <p:cNvPr id="524" name="Google Shape;524;p16"/>
          <p:cNvSpPr/>
          <p:nvPr/>
        </p:nvSpPr>
        <p:spPr>
          <a:xfrm>
            <a:off x="3147795" y="3039783"/>
            <a:ext cx="253159" cy="266690"/>
          </a:xfrm>
          <a:prstGeom prst="flowChartConnector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16"/>
          <p:cNvSpPr/>
          <p:nvPr/>
        </p:nvSpPr>
        <p:spPr>
          <a:xfrm>
            <a:off x="2413802" y="2786920"/>
            <a:ext cx="253159" cy="266690"/>
          </a:xfrm>
          <a:prstGeom prst="flowChartConnector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16"/>
          <p:cNvSpPr/>
          <p:nvPr/>
        </p:nvSpPr>
        <p:spPr>
          <a:xfrm>
            <a:off x="3106033" y="2194548"/>
            <a:ext cx="253159" cy="266690"/>
          </a:xfrm>
          <a:prstGeom prst="flowChartConnector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7" name="Google Shape;527;p16"/>
          <p:cNvCxnSpPr/>
          <p:nvPr/>
        </p:nvCxnSpPr>
        <p:spPr>
          <a:xfrm>
            <a:off x="2004557" y="2666495"/>
            <a:ext cx="2792793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8" name="Google Shape;528;p16"/>
          <p:cNvCxnSpPr/>
          <p:nvPr/>
        </p:nvCxnSpPr>
        <p:spPr>
          <a:xfrm rot="10800000">
            <a:off x="2000140" y="1847597"/>
            <a:ext cx="0" cy="224074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9" name="Google Shape;529;p16"/>
          <p:cNvCxnSpPr/>
          <p:nvPr/>
        </p:nvCxnSpPr>
        <p:spPr>
          <a:xfrm>
            <a:off x="2000140" y="4063317"/>
            <a:ext cx="2367161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0" name="Google Shape;530;p16"/>
          <p:cNvSpPr txBox="1"/>
          <p:nvPr/>
        </p:nvSpPr>
        <p:spPr>
          <a:xfrm>
            <a:off x="2049033" y="4800552"/>
            <a:ext cx="23671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SSR(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means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1.6</a:t>
            </a:r>
            <a:endParaRPr/>
          </a:p>
        </p:txBody>
      </p:sp>
      <p:sp>
        <p:nvSpPr>
          <p:cNvPr id="531" name="Google Shape;531;p16"/>
          <p:cNvSpPr txBox="1"/>
          <p:nvPr/>
        </p:nvSpPr>
        <p:spPr>
          <a:xfrm>
            <a:off x="7953985" y="4800553"/>
            <a:ext cx="28008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SSR(</a:t>
            </a:r>
            <a:r>
              <a:rPr b="1" lang="en-US" sz="2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fitted line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0.5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7"/>
          <p:cNvSpPr txBox="1"/>
          <p:nvPr>
            <p:ph type="title"/>
          </p:nvPr>
        </p:nvSpPr>
        <p:spPr>
          <a:xfrm>
            <a:off x="838199" y="365125"/>
            <a:ext cx="62342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 squared (R</a:t>
            </a:r>
            <a:r>
              <a:rPr baseline="30000" lang="en-US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pic>
        <p:nvPicPr>
          <p:cNvPr descr="Graphical user interface&#10;&#10;Description automatically generated with medium confidence" id="537" name="Google Shape;53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020" y="36648"/>
            <a:ext cx="1288778" cy="12887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8" name="Google Shape;538;p17"/>
          <p:cNvGrpSpPr/>
          <p:nvPr/>
        </p:nvGrpSpPr>
        <p:grpSpPr>
          <a:xfrm>
            <a:off x="2379058" y="1690688"/>
            <a:ext cx="5866726" cy="892552"/>
            <a:chOff x="2087745" y="1896368"/>
            <a:chExt cx="5866726" cy="892552"/>
          </a:xfrm>
        </p:grpSpPr>
        <p:sp>
          <p:nvSpPr>
            <p:cNvPr id="539" name="Google Shape;539;p17"/>
            <p:cNvSpPr txBox="1"/>
            <p:nvPr/>
          </p:nvSpPr>
          <p:spPr>
            <a:xfrm>
              <a:off x="2087745" y="1896368"/>
              <a:ext cx="5866726" cy="892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SSR(</a:t>
              </a:r>
              <a:r>
                <a:rPr b="1" lang="en-US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means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- 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SSR(</a:t>
              </a:r>
              <a:r>
                <a:rPr b="1" lang="en-US" sz="2400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fitted line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SSR(</a:t>
              </a:r>
              <a:r>
                <a:rPr b="1" lang="en-US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means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cxnSp>
          <p:nvCxnSpPr>
            <p:cNvPr id="540" name="Google Shape;540;p17"/>
            <p:cNvCxnSpPr/>
            <p:nvPr/>
          </p:nvCxnSpPr>
          <p:spPr>
            <a:xfrm>
              <a:off x="3511943" y="2375013"/>
              <a:ext cx="35604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41" name="Google Shape;541;p17"/>
            <p:cNvSpPr txBox="1"/>
            <p:nvPr/>
          </p:nvSpPr>
          <p:spPr>
            <a:xfrm>
              <a:off x="2791752" y="2081034"/>
              <a:ext cx="8577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r>
                <a:rPr b="1" baseline="30000"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2" name="Google Shape;542;p17"/>
          <p:cNvGrpSpPr/>
          <p:nvPr/>
        </p:nvGrpSpPr>
        <p:grpSpPr>
          <a:xfrm>
            <a:off x="2379058" y="2982724"/>
            <a:ext cx="5866726" cy="892552"/>
            <a:chOff x="2087745" y="1896368"/>
            <a:chExt cx="5866726" cy="892552"/>
          </a:xfrm>
        </p:grpSpPr>
        <p:sp>
          <p:nvSpPr>
            <p:cNvPr id="543" name="Google Shape;543;p17"/>
            <p:cNvSpPr txBox="1"/>
            <p:nvPr/>
          </p:nvSpPr>
          <p:spPr>
            <a:xfrm>
              <a:off x="2087745" y="1896368"/>
              <a:ext cx="5866726" cy="892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1.6</a:t>
              </a: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– 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0.5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1.6  </a:t>
              </a:r>
              <a:endParaRPr/>
            </a:p>
          </p:txBody>
        </p:sp>
        <p:cxnSp>
          <p:nvCxnSpPr>
            <p:cNvPr id="544" name="Google Shape;544;p17"/>
            <p:cNvCxnSpPr/>
            <p:nvPr/>
          </p:nvCxnSpPr>
          <p:spPr>
            <a:xfrm>
              <a:off x="4798577" y="2375013"/>
              <a:ext cx="1084333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45" name="Google Shape;545;p17"/>
            <p:cNvSpPr txBox="1"/>
            <p:nvPr/>
          </p:nvSpPr>
          <p:spPr>
            <a:xfrm>
              <a:off x="3940821" y="2081034"/>
              <a:ext cx="8577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r>
                <a:rPr b="1" baseline="30000"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6" name="Google Shape;546;p17"/>
          <p:cNvSpPr txBox="1"/>
          <p:nvPr/>
        </p:nvSpPr>
        <p:spPr>
          <a:xfrm>
            <a:off x="4955023" y="4059942"/>
            <a:ext cx="1140977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8"/>
          <p:cNvSpPr txBox="1"/>
          <p:nvPr>
            <p:ph type="title"/>
          </p:nvPr>
        </p:nvSpPr>
        <p:spPr>
          <a:xfrm>
            <a:off x="838199" y="365125"/>
            <a:ext cx="62342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 squared (R</a:t>
            </a:r>
            <a:r>
              <a:rPr baseline="30000" lang="en-US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pic>
        <p:nvPicPr>
          <p:cNvPr descr="Graphical user interface&#10;&#10;Description automatically generated with medium confidence" id="552" name="Google Shape;55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020" y="36648"/>
            <a:ext cx="1288778" cy="12887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3" name="Google Shape;553;p18"/>
          <p:cNvGrpSpPr/>
          <p:nvPr/>
        </p:nvGrpSpPr>
        <p:grpSpPr>
          <a:xfrm>
            <a:off x="2379058" y="1690688"/>
            <a:ext cx="5866726" cy="892552"/>
            <a:chOff x="2087745" y="1896368"/>
            <a:chExt cx="5866726" cy="892552"/>
          </a:xfrm>
        </p:grpSpPr>
        <p:sp>
          <p:nvSpPr>
            <p:cNvPr id="554" name="Google Shape;554;p18"/>
            <p:cNvSpPr txBox="1"/>
            <p:nvPr/>
          </p:nvSpPr>
          <p:spPr>
            <a:xfrm>
              <a:off x="2087745" y="1896368"/>
              <a:ext cx="5866726" cy="892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SSR(</a:t>
              </a:r>
              <a:r>
                <a:rPr b="1" lang="en-US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means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- 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SSR(</a:t>
              </a:r>
              <a:r>
                <a:rPr b="1" lang="en-US" sz="2400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fitted line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SSR(</a:t>
              </a:r>
              <a:r>
                <a:rPr b="1" lang="en-US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means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cxnSp>
          <p:nvCxnSpPr>
            <p:cNvPr id="555" name="Google Shape;555;p18"/>
            <p:cNvCxnSpPr/>
            <p:nvPr/>
          </p:nvCxnSpPr>
          <p:spPr>
            <a:xfrm>
              <a:off x="3511943" y="2375013"/>
              <a:ext cx="35604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56" name="Google Shape;556;p18"/>
            <p:cNvSpPr txBox="1"/>
            <p:nvPr/>
          </p:nvSpPr>
          <p:spPr>
            <a:xfrm>
              <a:off x="2791752" y="2081034"/>
              <a:ext cx="8577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r>
                <a:rPr b="1" baseline="30000"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7" name="Google Shape;557;p18"/>
          <p:cNvGrpSpPr/>
          <p:nvPr/>
        </p:nvGrpSpPr>
        <p:grpSpPr>
          <a:xfrm>
            <a:off x="2379058" y="2982724"/>
            <a:ext cx="5866726" cy="892552"/>
            <a:chOff x="2087745" y="1896368"/>
            <a:chExt cx="5866726" cy="892552"/>
          </a:xfrm>
        </p:grpSpPr>
        <p:sp>
          <p:nvSpPr>
            <p:cNvPr id="558" name="Google Shape;558;p18"/>
            <p:cNvSpPr txBox="1"/>
            <p:nvPr/>
          </p:nvSpPr>
          <p:spPr>
            <a:xfrm>
              <a:off x="2087745" y="1896368"/>
              <a:ext cx="5866726" cy="892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1.6</a:t>
              </a: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– 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0.5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1.6  </a:t>
              </a:r>
              <a:endParaRPr/>
            </a:p>
          </p:txBody>
        </p:sp>
        <p:cxnSp>
          <p:nvCxnSpPr>
            <p:cNvPr id="559" name="Google Shape;559;p18"/>
            <p:cNvCxnSpPr/>
            <p:nvPr/>
          </p:nvCxnSpPr>
          <p:spPr>
            <a:xfrm>
              <a:off x="4798577" y="2375013"/>
              <a:ext cx="1084333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60" name="Google Shape;560;p18"/>
            <p:cNvSpPr txBox="1"/>
            <p:nvPr/>
          </p:nvSpPr>
          <p:spPr>
            <a:xfrm>
              <a:off x="3940821" y="2081034"/>
              <a:ext cx="8577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r>
                <a:rPr b="1" baseline="30000"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1" name="Google Shape;561;p18"/>
          <p:cNvSpPr txBox="1"/>
          <p:nvPr/>
        </p:nvSpPr>
        <p:spPr>
          <a:xfrm>
            <a:off x="4955023" y="4059942"/>
            <a:ext cx="1140977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18"/>
          <p:cNvSpPr/>
          <p:nvPr/>
        </p:nvSpPr>
        <p:spPr>
          <a:xfrm>
            <a:off x="5312421" y="4059942"/>
            <a:ext cx="602857" cy="523220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18"/>
          <p:cNvSpPr txBox="1"/>
          <p:nvPr/>
        </p:nvSpPr>
        <p:spPr>
          <a:xfrm>
            <a:off x="1806546" y="4767828"/>
            <a:ext cx="328334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…and the result, 0.7, tells us that there was a 70% reduction in the size of the Residuals between the 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mean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the </a:t>
            </a:r>
            <a:r>
              <a:rPr b="1"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fitted line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cxnSp>
        <p:nvCxnSpPr>
          <p:cNvPr id="564" name="Google Shape;564;p18"/>
          <p:cNvCxnSpPr/>
          <p:nvPr/>
        </p:nvCxnSpPr>
        <p:spPr>
          <a:xfrm flipH="1">
            <a:off x="4377791" y="4583162"/>
            <a:ext cx="857756" cy="18466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>
            <p:ph type="title"/>
          </p:nvPr>
        </p:nvSpPr>
        <p:spPr>
          <a:xfrm>
            <a:off x="1524000" y="1293338"/>
            <a:ext cx="9144000" cy="327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b="1" lang="en-US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Assessing a </a:t>
            </a:r>
            <a:br>
              <a:rPr b="1" lang="en-US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Model</a:t>
            </a:r>
            <a:endParaRPr/>
          </a:p>
        </p:txBody>
      </p:sp>
      <p:cxnSp>
        <p:nvCxnSpPr>
          <p:cNvPr id="102" name="Google Shape;102;p2"/>
          <p:cNvCxnSpPr/>
          <p:nvPr/>
        </p:nvCxnSpPr>
        <p:spPr>
          <a:xfrm rot="10800000">
            <a:off x="596464" y="6354708"/>
            <a:ext cx="11000232" cy="0"/>
          </a:xfrm>
          <a:prstGeom prst="straightConnector1">
            <a:avLst/>
          </a:prstGeom>
          <a:noFill/>
          <a:ln cap="flat" cmpd="sng" w="1016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Graphical user interface&#10;&#10;Description automatically generated with medium confidence"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6137" y="372969"/>
            <a:ext cx="1288778" cy="1288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>
            <p:ph type="title"/>
          </p:nvPr>
        </p:nvSpPr>
        <p:spPr>
          <a:xfrm>
            <a:off x="635000" y="640823"/>
            <a:ext cx="3418659" cy="5583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 </a:t>
            </a:r>
            <a:endParaRPr/>
          </a:p>
        </p:txBody>
      </p:sp>
      <p:sp>
        <p:nvSpPr>
          <p:cNvPr id="110" name="Google Shape;110;p3"/>
          <p:cNvSpPr/>
          <p:nvPr/>
        </p:nvSpPr>
        <p:spPr>
          <a:xfrm rot="5400000">
            <a:off x="1627450" y="3462719"/>
            <a:ext cx="5410200" cy="18288"/>
          </a:xfrm>
          <a:custGeom>
            <a:rect b="b" l="l" r="r" t="t"/>
            <a:pathLst>
              <a:path extrusionOk="0" fill="none" h="18288" w="541020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extrusionOk="0" h="18288" w="541020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&#10;&#10;Description automatically generated with medium confidence"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676" y="-10360"/>
            <a:ext cx="1288778" cy="12887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648018" y="1318012"/>
            <a:ext cx="6900512" cy="4181760"/>
            <a:chOff x="0" y="677190"/>
            <a:chExt cx="6900512" cy="4181760"/>
          </a:xfrm>
        </p:grpSpPr>
        <p:sp>
          <p:nvSpPr>
            <p:cNvPr id="113" name="Google Shape;113;p3"/>
            <p:cNvSpPr/>
            <p:nvPr/>
          </p:nvSpPr>
          <p:spPr>
            <a:xfrm>
              <a:off x="0" y="1149510"/>
              <a:ext cx="6900512" cy="806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45025" y="677190"/>
              <a:ext cx="4830358" cy="944640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 txBox="1"/>
            <p:nvPr/>
          </p:nvSpPr>
          <p:spPr>
            <a:xfrm>
              <a:off x="391139" y="723304"/>
              <a:ext cx="4738130" cy="852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82575" spcFirstLastPara="1" rIns="1825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Sum of Squares Residuals.</a:t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0" y="2601030"/>
              <a:ext cx="6900512" cy="806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CC38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45025" y="2128710"/>
              <a:ext cx="4830358" cy="944640"/>
            </a:xfrm>
            <a:prstGeom prst="roundRect">
              <a:avLst>
                <a:gd fmla="val 16667" name="adj"/>
              </a:avLst>
            </a:prstGeom>
            <a:solidFill>
              <a:srgbClr val="4CC38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391139" y="2174824"/>
              <a:ext cx="4738130" cy="852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82575" spcFirstLastPara="1" rIns="1825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Mean squared Error</a:t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0" y="4052550"/>
              <a:ext cx="6900512" cy="806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6FAB4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45025" y="3580230"/>
              <a:ext cx="4830358" cy="944640"/>
            </a:xfrm>
            <a:prstGeom prst="roundRect">
              <a:avLst>
                <a:gd fmla="val 16667" name="adj"/>
              </a:avLst>
            </a:prstGeom>
            <a:solidFill>
              <a:srgbClr val="6FAB4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 txBox="1"/>
            <p:nvPr/>
          </p:nvSpPr>
          <p:spPr>
            <a:xfrm>
              <a:off x="391139" y="3626344"/>
              <a:ext cx="4738130" cy="852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82575" spcFirstLastPara="1" rIns="1825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 squared 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838199" y="365125"/>
            <a:ext cx="62342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Sum of Squares Residuals</a:t>
            </a:r>
            <a:endParaRPr/>
          </a:p>
        </p:txBody>
      </p:sp>
      <p:pic>
        <p:nvPicPr>
          <p:cNvPr descr="Graphical user interface&#10;&#10;Description automatically generated with medium confidence" id="127" name="Google Shape;1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020" y="36648"/>
            <a:ext cx="1288778" cy="12887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4"/>
          <p:cNvGrpSpPr/>
          <p:nvPr/>
        </p:nvGrpSpPr>
        <p:grpSpPr>
          <a:xfrm>
            <a:off x="6354135" y="1847597"/>
            <a:ext cx="4008391" cy="2824533"/>
            <a:chOff x="1858335" y="2314322"/>
            <a:chExt cx="4008391" cy="2824533"/>
          </a:xfrm>
        </p:grpSpPr>
        <p:cxnSp>
          <p:nvCxnSpPr>
            <p:cNvPr id="129" name="Google Shape;129;p4"/>
            <p:cNvCxnSpPr>
              <a:stCxn id="130" idx="4"/>
            </p:cNvCxnSpPr>
            <p:nvPr/>
          </p:nvCxnSpPr>
          <p:spPr>
            <a:xfrm>
              <a:off x="4039807" y="3520335"/>
              <a:ext cx="0" cy="474000"/>
            </a:xfrm>
            <a:prstGeom prst="straightConnector1">
              <a:avLst/>
            </a:prstGeom>
            <a:noFill/>
            <a:ln cap="flat" cmpd="sng" w="28575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4"/>
            <p:cNvCxnSpPr>
              <a:stCxn id="132" idx="4"/>
            </p:cNvCxnSpPr>
            <p:nvPr/>
          </p:nvCxnSpPr>
          <p:spPr>
            <a:xfrm>
              <a:off x="4732038" y="2927963"/>
              <a:ext cx="0" cy="325800"/>
            </a:xfrm>
            <a:prstGeom prst="straightConnector1">
              <a:avLst/>
            </a:prstGeom>
            <a:noFill/>
            <a:ln cap="flat" cmpd="sng" w="28575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4"/>
            <p:cNvCxnSpPr>
              <a:stCxn id="134" idx="0"/>
            </p:cNvCxnSpPr>
            <p:nvPr/>
          </p:nvCxnSpPr>
          <p:spPr>
            <a:xfrm rot="10800000">
              <a:off x="4773800" y="3208908"/>
              <a:ext cx="0" cy="297600"/>
            </a:xfrm>
            <a:prstGeom prst="straightConnector1">
              <a:avLst/>
            </a:prstGeom>
            <a:noFill/>
            <a:ln cap="flat" cmpd="sng" w="28575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5" name="Google Shape;135;p4"/>
            <p:cNvSpPr txBox="1"/>
            <p:nvPr/>
          </p:nvSpPr>
          <p:spPr>
            <a:xfrm>
              <a:off x="3808006" y="4677190"/>
              <a:ext cx="18480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Weight</a:t>
              </a:r>
              <a:endParaRPr/>
            </a:p>
          </p:txBody>
        </p:sp>
        <p:sp>
          <p:nvSpPr>
            <p:cNvPr id="136" name="Google Shape;136;p4"/>
            <p:cNvSpPr txBox="1"/>
            <p:nvPr/>
          </p:nvSpPr>
          <p:spPr>
            <a:xfrm>
              <a:off x="1858335" y="3098665"/>
              <a:ext cx="18480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Height</a:t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4647220" y="3506508"/>
              <a:ext cx="253159" cy="266690"/>
            </a:xfrm>
            <a:prstGeom prst="flowChartConnector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3913227" y="3253645"/>
              <a:ext cx="253159" cy="266690"/>
            </a:xfrm>
            <a:prstGeom prst="flowChartConnector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605458" y="2661273"/>
              <a:ext cx="253159" cy="266690"/>
            </a:xfrm>
            <a:prstGeom prst="flowChartConnector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" name="Google Shape;137;p4"/>
            <p:cNvCxnSpPr/>
            <p:nvPr/>
          </p:nvCxnSpPr>
          <p:spPr>
            <a:xfrm flipH="1" rot="10800000">
              <a:off x="3499565" y="2468071"/>
              <a:ext cx="1986835" cy="2061971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4"/>
            <p:cNvCxnSpPr/>
            <p:nvPr/>
          </p:nvCxnSpPr>
          <p:spPr>
            <a:xfrm rot="10800000">
              <a:off x="3499565" y="2314322"/>
              <a:ext cx="0" cy="224074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3499565" y="4530042"/>
              <a:ext cx="2367161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cxnSp>
        <p:nvCxnSpPr>
          <p:cNvPr id="140" name="Google Shape;140;p4"/>
          <p:cNvCxnSpPr/>
          <p:nvPr/>
        </p:nvCxnSpPr>
        <p:spPr>
          <a:xfrm>
            <a:off x="7072439" y="2103929"/>
            <a:ext cx="1463167" cy="11866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141" name="Google Shape;141;p4"/>
          <p:cNvCxnSpPr/>
          <p:nvPr/>
        </p:nvCxnSpPr>
        <p:spPr>
          <a:xfrm>
            <a:off x="7061209" y="2081884"/>
            <a:ext cx="2166626" cy="54219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miter lim="800000"/>
            <a:headEnd len="sm" w="sm" type="none"/>
            <a:tailEnd len="med" w="med" type="triangle"/>
          </a:ln>
        </p:spPr>
      </p:cxnSp>
      <p:sp>
        <p:nvSpPr>
          <p:cNvPr id="142" name="Google Shape;142;p4"/>
          <p:cNvSpPr txBox="1"/>
          <p:nvPr/>
        </p:nvSpPr>
        <p:spPr>
          <a:xfrm>
            <a:off x="4846318" y="1635644"/>
            <a:ext cx="223735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</a:t>
            </a:r>
            <a:r>
              <a:rPr b="1" i="0" lang="en-US" sz="20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lines are called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Residuals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/>
          <p:nvPr>
            <p:ph type="title"/>
          </p:nvPr>
        </p:nvSpPr>
        <p:spPr>
          <a:xfrm>
            <a:off x="838199" y="365125"/>
            <a:ext cx="62342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Sum of Squares Residuals</a:t>
            </a:r>
            <a:endParaRPr/>
          </a:p>
        </p:txBody>
      </p:sp>
      <p:pic>
        <p:nvPicPr>
          <p:cNvPr descr="Graphical user interface&#10;&#10;Description automatically generated with medium confidence" id="148" name="Google Shape;14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020" y="36648"/>
            <a:ext cx="1288778" cy="12887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5"/>
          <p:cNvGrpSpPr/>
          <p:nvPr/>
        </p:nvGrpSpPr>
        <p:grpSpPr>
          <a:xfrm>
            <a:off x="6354135" y="1847597"/>
            <a:ext cx="4008391" cy="2824533"/>
            <a:chOff x="1858335" y="2314322"/>
            <a:chExt cx="4008391" cy="2824533"/>
          </a:xfrm>
        </p:grpSpPr>
        <p:cxnSp>
          <p:nvCxnSpPr>
            <p:cNvPr id="150" name="Google Shape;150;p5"/>
            <p:cNvCxnSpPr>
              <a:stCxn id="151" idx="4"/>
            </p:cNvCxnSpPr>
            <p:nvPr/>
          </p:nvCxnSpPr>
          <p:spPr>
            <a:xfrm>
              <a:off x="4039807" y="3520335"/>
              <a:ext cx="0" cy="474000"/>
            </a:xfrm>
            <a:prstGeom prst="straightConnector1">
              <a:avLst/>
            </a:prstGeom>
            <a:noFill/>
            <a:ln cap="flat" cmpd="sng" w="28575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" name="Google Shape;152;p5"/>
            <p:cNvCxnSpPr>
              <a:stCxn id="153" idx="4"/>
            </p:cNvCxnSpPr>
            <p:nvPr/>
          </p:nvCxnSpPr>
          <p:spPr>
            <a:xfrm>
              <a:off x="4732038" y="2927963"/>
              <a:ext cx="0" cy="325800"/>
            </a:xfrm>
            <a:prstGeom prst="straightConnector1">
              <a:avLst/>
            </a:prstGeom>
            <a:noFill/>
            <a:ln cap="flat" cmpd="sng" w="28575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" name="Google Shape;154;p5"/>
            <p:cNvCxnSpPr>
              <a:stCxn id="155" idx="0"/>
            </p:cNvCxnSpPr>
            <p:nvPr/>
          </p:nvCxnSpPr>
          <p:spPr>
            <a:xfrm rot="10800000">
              <a:off x="4773800" y="3208908"/>
              <a:ext cx="0" cy="297600"/>
            </a:xfrm>
            <a:prstGeom prst="straightConnector1">
              <a:avLst/>
            </a:prstGeom>
            <a:noFill/>
            <a:ln cap="flat" cmpd="sng" w="28575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6" name="Google Shape;156;p5"/>
            <p:cNvSpPr txBox="1"/>
            <p:nvPr/>
          </p:nvSpPr>
          <p:spPr>
            <a:xfrm>
              <a:off x="3808006" y="4677190"/>
              <a:ext cx="18480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Weight</a:t>
              </a:r>
              <a:endParaRPr/>
            </a:p>
          </p:txBody>
        </p:sp>
        <p:sp>
          <p:nvSpPr>
            <p:cNvPr id="157" name="Google Shape;157;p5"/>
            <p:cNvSpPr txBox="1"/>
            <p:nvPr/>
          </p:nvSpPr>
          <p:spPr>
            <a:xfrm>
              <a:off x="1858335" y="3098665"/>
              <a:ext cx="18480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Height</a:t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4647220" y="3506508"/>
              <a:ext cx="253159" cy="266690"/>
            </a:xfrm>
            <a:prstGeom prst="flowChartConnector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3913227" y="3253645"/>
              <a:ext cx="253159" cy="266690"/>
            </a:xfrm>
            <a:prstGeom prst="flowChartConnector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4605458" y="2661273"/>
              <a:ext cx="253159" cy="266690"/>
            </a:xfrm>
            <a:prstGeom prst="flowChartConnector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8" name="Google Shape;158;p5"/>
            <p:cNvCxnSpPr/>
            <p:nvPr/>
          </p:nvCxnSpPr>
          <p:spPr>
            <a:xfrm flipH="1" rot="10800000">
              <a:off x="3499565" y="2468071"/>
              <a:ext cx="1986835" cy="2061971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" name="Google Shape;159;p5"/>
            <p:cNvCxnSpPr/>
            <p:nvPr/>
          </p:nvCxnSpPr>
          <p:spPr>
            <a:xfrm rot="10800000">
              <a:off x="3499565" y="2314322"/>
              <a:ext cx="0" cy="224074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60" name="Google Shape;160;p5"/>
            <p:cNvCxnSpPr/>
            <p:nvPr/>
          </p:nvCxnSpPr>
          <p:spPr>
            <a:xfrm>
              <a:off x="3499565" y="4530042"/>
              <a:ext cx="2367161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cxnSp>
        <p:nvCxnSpPr>
          <p:cNvPr id="161" name="Google Shape;161;p5"/>
          <p:cNvCxnSpPr/>
          <p:nvPr/>
        </p:nvCxnSpPr>
        <p:spPr>
          <a:xfrm>
            <a:off x="7072439" y="2103929"/>
            <a:ext cx="1463167" cy="11866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162" name="Google Shape;162;p5"/>
          <p:cNvCxnSpPr/>
          <p:nvPr/>
        </p:nvCxnSpPr>
        <p:spPr>
          <a:xfrm>
            <a:off x="7061209" y="2081884"/>
            <a:ext cx="2166626" cy="54219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miter lim="800000"/>
            <a:headEnd len="sm" w="sm" type="none"/>
            <a:tailEnd len="med" w="med" type="triangle"/>
          </a:ln>
        </p:spPr>
      </p:cxnSp>
      <p:sp>
        <p:nvSpPr>
          <p:cNvPr id="163" name="Google Shape;163;p5"/>
          <p:cNvSpPr txBox="1"/>
          <p:nvPr/>
        </p:nvSpPr>
        <p:spPr>
          <a:xfrm>
            <a:off x="4846318" y="1635644"/>
            <a:ext cx="223735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</a:t>
            </a:r>
            <a:r>
              <a:rPr b="1" lang="en-US" sz="20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lines are called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Residuals</a:t>
            </a:r>
            <a:endParaRPr/>
          </a:p>
        </p:txBody>
      </p:sp>
      <p:sp>
        <p:nvSpPr>
          <p:cNvPr id="164" name="Google Shape;164;p5"/>
          <p:cNvSpPr txBox="1"/>
          <p:nvPr/>
        </p:nvSpPr>
        <p:spPr>
          <a:xfrm>
            <a:off x="1301581" y="3290537"/>
            <a:ext cx="5309611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Residuals = Observed – Predicted </a:t>
            </a:r>
            <a:endParaRPr/>
          </a:p>
        </p:txBody>
      </p:sp>
      <p:pic>
        <p:nvPicPr>
          <p:cNvPr descr="BIOL 3110 Linear Regression &amp; Correlation" id="165" name="Google Shape;16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7018" y="4250036"/>
            <a:ext cx="4363389" cy="116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/>
          <p:nvPr>
            <p:ph type="title"/>
          </p:nvPr>
        </p:nvSpPr>
        <p:spPr>
          <a:xfrm>
            <a:off x="838199" y="365125"/>
            <a:ext cx="62342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Sum of Squares Residuals</a:t>
            </a:r>
            <a:endParaRPr/>
          </a:p>
        </p:txBody>
      </p:sp>
      <p:pic>
        <p:nvPicPr>
          <p:cNvPr descr="Graphical user interface&#10;&#10;Description automatically generated with medium confidence" id="171" name="Google Shape;17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020" y="36648"/>
            <a:ext cx="1288778" cy="12887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6"/>
          <p:cNvGrpSpPr/>
          <p:nvPr/>
        </p:nvGrpSpPr>
        <p:grpSpPr>
          <a:xfrm>
            <a:off x="1118031" y="2231595"/>
            <a:ext cx="2367199" cy="2240744"/>
            <a:chOff x="2517018" y="2308628"/>
            <a:chExt cx="2367199" cy="2240744"/>
          </a:xfrm>
        </p:grpSpPr>
        <p:grpSp>
          <p:nvGrpSpPr>
            <p:cNvPr id="173" name="Google Shape;173;p6"/>
            <p:cNvGrpSpPr/>
            <p:nvPr/>
          </p:nvGrpSpPr>
          <p:grpSpPr>
            <a:xfrm>
              <a:off x="2517056" y="2308628"/>
              <a:ext cx="2367161" cy="2240744"/>
              <a:chOff x="3499565" y="2314322"/>
              <a:chExt cx="2367161" cy="2240744"/>
            </a:xfrm>
          </p:grpSpPr>
          <p:cxnSp>
            <p:nvCxnSpPr>
              <p:cNvPr id="174" name="Google Shape;174;p6"/>
              <p:cNvCxnSpPr>
                <a:stCxn id="175" idx="4"/>
              </p:cNvCxnSpPr>
              <p:nvPr/>
            </p:nvCxnSpPr>
            <p:spPr>
              <a:xfrm>
                <a:off x="4039807" y="3520335"/>
                <a:ext cx="0" cy="474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6"/>
              <p:cNvCxnSpPr>
                <a:stCxn id="177" idx="4"/>
              </p:cNvCxnSpPr>
              <p:nvPr/>
            </p:nvCxnSpPr>
            <p:spPr>
              <a:xfrm>
                <a:off x="4732038" y="2927963"/>
                <a:ext cx="0" cy="325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6"/>
              <p:cNvCxnSpPr>
                <a:stCxn id="179" idx="0"/>
              </p:cNvCxnSpPr>
              <p:nvPr/>
            </p:nvCxnSpPr>
            <p:spPr>
              <a:xfrm rot="10800000">
                <a:off x="4773800" y="3208908"/>
                <a:ext cx="0" cy="2976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79" name="Google Shape;179;p6"/>
              <p:cNvSpPr/>
              <p:nvPr/>
            </p:nvSpPr>
            <p:spPr>
              <a:xfrm>
                <a:off x="4647220" y="3506508"/>
                <a:ext cx="253159" cy="26669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6"/>
              <p:cNvSpPr/>
              <p:nvPr/>
            </p:nvSpPr>
            <p:spPr>
              <a:xfrm>
                <a:off x="3913227" y="3253645"/>
                <a:ext cx="253159" cy="26669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6"/>
              <p:cNvSpPr/>
              <p:nvPr/>
            </p:nvSpPr>
            <p:spPr>
              <a:xfrm>
                <a:off x="4605458" y="2661273"/>
                <a:ext cx="253159" cy="26669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0" name="Google Shape;180;p6"/>
              <p:cNvCxnSpPr/>
              <p:nvPr/>
            </p:nvCxnSpPr>
            <p:spPr>
              <a:xfrm flipH="1" rot="10800000">
                <a:off x="3499565" y="2468071"/>
                <a:ext cx="1986835" cy="2061971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1" name="Google Shape;181;p6"/>
              <p:cNvCxnSpPr/>
              <p:nvPr/>
            </p:nvCxnSpPr>
            <p:spPr>
              <a:xfrm rot="10800000">
                <a:off x="3499565" y="2314322"/>
                <a:ext cx="0" cy="224074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82" name="Google Shape;182;p6"/>
              <p:cNvCxnSpPr/>
              <p:nvPr/>
            </p:nvCxnSpPr>
            <p:spPr>
              <a:xfrm>
                <a:off x="3499565" y="4530042"/>
                <a:ext cx="2367161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cxnSp>
          <p:nvCxnSpPr>
            <p:cNvPr id="183" name="Google Shape;183;p6"/>
            <p:cNvCxnSpPr/>
            <p:nvPr/>
          </p:nvCxnSpPr>
          <p:spPr>
            <a:xfrm rot="10800000">
              <a:off x="2517056" y="3988495"/>
              <a:ext cx="540241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dot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84" name="Google Shape;184;p6"/>
            <p:cNvCxnSpPr>
              <a:stCxn id="175" idx="2"/>
            </p:cNvCxnSpPr>
            <p:nvPr/>
          </p:nvCxnSpPr>
          <p:spPr>
            <a:xfrm rot="10800000">
              <a:off x="2517018" y="3381296"/>
              <a:ext cx="4137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dot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85" name="Google Shape;185;p6"/>
          <p:cNvSpPr txBox="1"/>
          <p:nvPr/>
        </p:nvSpPr>
        <p:spPr>
          <a:xfrm>
            <a:off x="1464162" y="4616363"/>
            <a:ext cx="160312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1.9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b="1" lang="en-US" sz="2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1.7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1" baseline="30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grpSp>
        <p:nvGrpSpPr>
          <p:cNvPr id="186" name="Google Shape;186;p6"/>
          <p:cNvGrpSpPr/>
          <p:nvPr/>
        </p:nvGrpSpPr>
        <p:grpSpPr>
          <a:xfrm>
            <a:off x="4912419" y="2295957"/>
            <a:ext cx="2367161" cy="2240744"/>
            <a:chOff x="2517056" y="2308628"/>
            <a:chExt cx="2367161" cy="2240744"/>
          </a:xfrm>
        </p:grpSpPr>
        <p:grpSp>
          <p:nvGrpSpPr>
            <p:cNvPr id="187" name="Google Shape;187;p6"/>
            <p:cNvGrpSpPr/>
            <p:nvPr/>
          </p:nvGrpSpPr>
          <p:grpSpPr>
            <a:xfrm>
              <a:off x="2517056" y="2308628"/>
              <a:ext cx="2367161" cy="2240744"/>
              <a:chOff x="3499565" y="2314322"/>
              <a:chExt cx="2367161" cy="2240744"/>
            </a:xfrm>
          </p:grpSpPr>
          <p:cxnSp>
            <p:nvCxnSpPr>
              <p:cNvPr id="188" name="Google Shape;188;p6"/>
              <p:cNvCxnSpPr>
                <a:stCxn id="189" idx="4"/>
              </p:cNvCxnSpPr>
              <p:nvPr/>
            </p:nvCxnSpPr>
            <p:spPr>
              <a:xfrm>
                <a:off x="4039807" y="3520335"/>
                <a:ext cx="0" cy="474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0" name="Google Shape;190;p6"/>
              <p:cNvCxnSpPr>
                <a:stCxn id="191" idx="4"/>
              </p:cNvCxnSpPr>
              <p:nvPr/>
            </p:nvCxnSpPr>
            <p:spPr>
              <a:xfrm>
                <a:off x="4732038" y="2927963"/>
                <a:ext cx="0" cy="325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2" name="Google Shape;192;p6"/>
              <p:cNvCxnSpPr>
                <a:stCxn id="193" idx="0"/>
              </p:cNvCxnSpPr>
              <p:nvPr/>
            </p:nvCxnSpPr>
            <p:spPr>
              <a:xfrm rot="10800000">
                <a:off x="4773800" y="3208908"/>
                <a:ext cx="0" cy="2976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93" name="Google Shape;193;p6"/>
              <p:cNvSpPr/>
              <p:nvPr/>
            </p:nvSpPr>
            <p:spPr>
              <a:xfrm>
                <a:off x="4647220" y="3506508"/>
                <a:ext cx="253159" cy="26669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6"/>
              <p:cNvSpPr/>
              <p:nvPr/>
            </p:nvSpPr>
            <p:spPr>
              <a:xfrm>
                <a:off x="3913227" y="3253645"/>
                <a:ext cx="253159" cy="26669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6"/>
              <p:cNvSpPr/>
              <p:nvPr/>
            </p:nvSpPr>
            <p:spPr>
              <a:xfrm>
                <a:off x="4605458" y="2661273"/>
                <a:ext cx="253159" cy="26669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4" name="Google Shape;194;p6"/>
              <p:cNvCxnSpPr/>
              <p:nvPr/>
            </p:nvCxnSpPr>
            <p:spPr>
              <a:xfrm flipH="1" rot="10800000">
                <a:off x="3499565" y="2468071"/>
                <a:ext cx="1986835" cy="2061971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5" name="Google Shape;195;p6"/>
              <p:cNvCxnSpPr/>
              <p:nvPr/>
            </p:nvCxnSpPr>
            <p:spPr>
              <a:xfrm rot="10800000">
                <a:off x="3499565" y="2314322"/>
                <a:ext cx="0" cy="224074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96" name="Google Shape;196;p6"/>
              <p:cNvCxnSpPr/>
              <p:nvPr/>
            </p:nvCxnSpPr>
            <p:spPr>
              <a:xfrm>
                <a:off x="3499565" y="4530042"/>
                <a:ext cx="2367161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cxnSp>
          <p:nvCxnSpPr>
            <p:cNvPr id="197" name="Google Shape;197;p6"/>
            <p:cNvCxnSpPr/>
            <p:nvPr/>
          </p:nvCxnSpPr>
          <p:spPr>
            <a:xfrm rot="10800000">
              <a:off x="2517056" y="3226519"/>
              <a:ext cx="1207062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dot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98" name="Google Shape;198;p6"/>
            <p:cNvCxnSpPr/>
            <p:nvPr/>
          </p:nvCxnSpPr>
          <p:spPr>
            <a:xfrm flipH="1">
              <a:off x="2517056" y="2787749"/>
              <a:ext cx="1105893" cy="1175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dot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99" name="Google Shape;199;p6"/>
          <p:cNvGrpSpPr/>
          <p:nvPr/>
        </p:nvGrpSpPr>
        <p:grpSpPr>
          <a:xfrm>
            <a:off x="8629080" y="2231595"/>
            <a:ext cx="2367161" cy="2240744"/>
            <a:chOff x="2517056" y="2308628"/>
            <a:chExt cx="2367161" cy="2240744"/>
          </a:xfrm>
        </p:grpSpPr>
        <p:grpSp>
          <p:nvGrpSpPr>
            <p:cNvPr id="200" name="Google Shape;200;p6"/>
            <p:cNvGrpSpPr/>
            <p:nvPr/>
          </p:nvGrpSpPr>
          <p:grpSpPr>
            <a:xfrm>
              <a:off x="2517056" y="2308628"/>
              <a:ext cx="2367161" cy="2240744"/>
              <a:chOff x="3499565" y="2314322"/>
              <a:chExt cx="2367161" cy="2240744"/>
            </a:xfrm>
          </p:grpSpPr>
          <p:cxnSp>
            <p:nvCxnSpPr>
              <p:cNvPr id="201" name="Google Shape;201;p6"/>
              <p:cNvCxnSpPr>
                <a:stCxn id="202" idx="4"/>
              </p:cNvCxnSpPr>
              <p:nvPr/>
            </p:nvCxnSpPr>
            <p:spPr>
              <a:xfrm>
                <a:off x="4039807" y="3520335"/>
                <a:ext cx="0" cy="474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3" name="Google Shape;203;p6"/>
              <p:cNvCxnSpPr>
                <a:stCxn id="204" idx="4"/>
              </p:cNvCxnSpPr>
              <p:nvPr/>
            </p:nvCxnSpPr>
            <p:spPr>
              <a:xfrm>
                <a:off x="4732038" y="2927963"/>
                <a:ext cx="0" cy="325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5" name="Google Shape;205;p6"/>
              <p:cNvCxnSpPr>
                <a:stCxn id="206" idx="0"/>
              </p:cNvCxnSpPr>
              <p:nvPr/>
            </p:nvCxnSpPr>
            <p:spPr>
              <a:xfrm rot="10800000">
                <a:off x="4773800" y="3208908"/>
                <a:ext cx="0" cy="2976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06" name="Google Shape;206;p6"/>
              <p:cNvSpPr/>
              <p:nvPr/>
            </p:nvSpPr>
            <p:spPr>
              <a:xfrm>
                <a:off x="4647220" y="3506508"/>
                <a:ext cx="253159" cy="26669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>
                <a:off x="3913227" y="3253645"/>
                <a:ext cx="253159" cy="26669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>
                <a:off x="4605458" y="2661273"/>
                <a:ext cx="253159" cy="26669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07" name="Google Shape;207;p6"/>
              <p:cNvCxnSpPr/>
              <p:nvPr/>
            </p:nvCxnSpPr>
            <p:spPr>
              <a:xfrm flipH="1" rot="10800000">
                <a:off x="3499565" y="2468071"/>
                <a:ext cx="1986835" cy="2061971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8" name="Google Shape;208;p6"/>
              <p:cNvCxnSpPr/>
              <p:nvPr/>
            </p:nvCxnSpPr>
            <p:spPr>
              <a:xfrm rot="10800000">
                <a:off x="3499565" y="2314322"/>
                <a:ext cx="0" cy="224074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09" name="Google Shape;209;p6"/>
              <p:cNvCxnSpPr/>
              <p:nvPr/>
            </p:nvCxnSpPr>
            <p:spPr>
              <a:xfrm>
                <a:off x="3499565" y="4530042"/>
                <a:ext cx="2367161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cxnSp>
          <p:nvCxnSpPr>
            <p:cNvPr id="210" name="Google Shape;210;p6"/>
            <p:cNvCxnSpPr/>
            <p:nvPr/>
          </p:nvCxnSpPr>
          <p:spPr>
            <a:xfrm rot="10800000">
              <a:off x="2517056" y="3267483"/>
              <a:ext cx="1274234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dot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11" name="Google Shape;211;p6"/>
            <p:cNvCxnSpPr/>
            <p:nvPr/>
          </p:nvCxnSpPr>
          <p:spPr>
            <a:xfrm rot="10800000">
              <a:off x="2517056" y="3653056"/>
              <a:ext cx="1147655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dot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212" name="Google Shape;212;p6"/>
          <p:cNvSpPr txBox="1"/>
          <p:nvPr/>
        </p:nvSpPr>
        <p:spPr>
          <a:xfrm>
            <a:off x="5343328" y="4615872"/>
            <a:ext cx="160312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2.9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b="1" lang="en-US" sz="2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2.2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1" baseline="30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13" name="Google Shape;213;p6"/>
          <p:cNvSpPr txBox="1"/>
          <p:nvPr/>
        </p:nvSpPr>
        <p:spPr>
          <a:xfrm>
            <a:off x="9101752" y="4528112"/>
            <a:ext cx="160312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1.6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b="1" lang="en-US" sz="2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2.0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1" baseline="30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14" name="Google Shape;214;p6"/>
          <p:cNvSpPr txBox="1"/>
          <p:nvPr/>
        </p:nvSpPr>
        <p:spPr>
          <a:xfrm>
            <a:off x="1861168" y="5081798"/>
            <a:ext cx="75601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0.04</a:t>
            </a:r>
            <a:endParaRPr/>
          </a:p>
        </p:txBody>
      </p:sp>
      <p:sp>
        <p:nvSpPr>
          <p:cNvPr id="215" name="Google Shape;215;p6"/>
          <p:cNvSpPr txBox="1"/>
          <p:nvPr/>
        </p:nvSpPr>
        <p:spPr>
          <a:xfrm>
            <a:off x="5710335" y="5080449"/>
            <a:ext cx="75601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0.49</a:t>
            </a:r>
            <a:endParaRPr/>
          </a:p>
        </p:txBody>
      </p:sp>
      <p:sp>
        <p:nvSpPr>
          <p:cNvPr id="216" name="Google Shape;216;p6"/>
          <p:cNvSpPr txBox="1"/>
          <p:nvPr/>
        </p:nvSpPr>
        <p:spPr>
          <a:xfrm>
            <a:off x="9504683" y="5015982"/>
            <a:ext cx="75601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0.16</a:t>
            </a:r>
            <a:endParaRPr/>
          </a:p>
        </p:txBody>
      </p:sp>
      <p:sp>
        <p:nvSpPr>
          <p:cNvPr id="217" name="Google Shape;217;p6"/>
          <p:cNvSpPr txBox="1"/>
          <p:nvPr/>
        </p:nvSpPr>
        <p:spPr>
          <a:xfrm>
            <a:off x="2462382" y="5804005"/>
            <a:ext cx="33177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0.04 + 0.49 + 0.16 =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0.69</a:t>
            </a:r>
            <a:endParaRPr/>
          </a:p>
        </p:txBody>
      </p:sp>
      <p:sp>
        <p:nvSpPr>
          <p:cNvPr id="218" name="Google Shape;218;p6"/>
          <p:cNvSpPr txBox="1"/>
          <p:nvPr/>
        </p:nvSpPr>
        <p:spPr>
          <a:xfrm>
            <a:off x="6821585" y="5779518"/>
            <a:ext cx="16951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SSR = 0.69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/>
          <p:nvPr>
            <p:ph type="title"/>
          </p:nvPr>
        </p:nvSpPr>
        <p:spPr>
          <a:xfrm>
            <a:off x="838199" y="365125"/>
            <a:ext cx="62342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Problem with SSR</a:t>
            </a:r>
            <a:endParaRPr/>
          </a:p>
        </p:txBody>
      </p:sp>
      <p:pic>
        <p:nvPicPr>
          <p:cNvPr descr="Graphical user interface&#10;&#10;Description automatically generated with medium confidence" id="224" name="Google Shape;22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020" y="36648"/>
            <a:ext cx="1288778" cy="12887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5" name="Google Shape;225;p7"/>
          <p:cNvGrpSpPr/>
          <p:nvPr/>
        </p:nvGrpSpPr>
        <p:grpSpPr>
          <a:xfrm>
            <a:off x="1588158" y="2676110"/>
            <a:ext cx="2367161" cy="2240744"/>
            <a:chOff x="3499565" y="2314322"/>
            <a:chExt cx="2367161" cy="2240744"/>
          </a:xfrm>
        </p:grpSpPr>
        <p:cxnSp>
          <p:nvCxnSpPr>
            <p:cNvPr id="226" name="Google Shape;226;p7"/>
            <p:cNvCxnSpPr>
              <a:stCxn id="227" idx="4"/>
            </p:cNvCxnSpPr>
            <p:nvPr/>
          </p:nvCxnSpPr>
          <p:spPr>
            <a:xfrm>
              <a:off x="4039807" y="3520335"/>
              <a:ext cx="0" cy="474000"/>
            </a:xfrm>
            <a:prstGeom prst="straightConnector1">
              <a:avLst/>
            </a:prstGeom>
            <a:noFill/>
            <a:ln cap="flat" cmpd="sng" w="28575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8" name="Google Shape;228;p7"/>
            <p:cNvCxnSpPr>
              <a:stCxn id="229" idx="4"/>
            </p:cNvCxnSpPr>
            <p:nvPr/>
          </p:nvCxnSpPr>
          <p:spPr>
            <a:xfrm>
              <a:off x="4732038" y="2927963"/>
              <a:ext cx="0" cy="325800"/>
            </a:xfrm>
            <a:prstGeom prst="straightConnector1">
              <a:avLst/>
            </a:prstGeom>
            <a:noFill/>
            <a:ln cap="flat" cmpd="sng" w="28575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" name="Google Shape;230;p7"/>
            <p:cNvCxnSpPr>
              <a:stCxn id="231" idx="0"/>
            </p:cNvCxnSpPr>
            <p:nvPr/>
          </p:nvCxnSpPr>
          <p:spPr>
            <a:xfrm rot="10800000">
              <a:off x="4773800" y="3208908"/>
              <a:ext cx="0" cy="297600"/>
            </a:xfrm>
            <a:prstGeom prst="straightConnector1">
              <a:avLst/>
            </a:prstGeom>
            <a:noFill/>
            <a:ln cap="flat" cmpd="sng" w="28575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1" name="Google Shape;231;p7"/>
            <p:cNvSpPr/>
            <p:nvPr/>
          </p:nvSpPr>
          <p:spPr>
            <a:xfrm>
              <a:off x="4647220" y="3506508"/>
              <a:ext cx="253159" cy="266690"/>
            </a:xfrm>
            <a:prstGeom prst="flowChartConnector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3913227" y="3253645"/>
              <a:ext cx="253159" cy="266690"/>
            </a:xfrm>
            <a:prstGeom prst="flowChartConnector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4605458" y="2661273"/>
              <a:ext cx="253159" cy="266690"/>
            </a:xfrm>
            <a:prstGeom prst="flowChartConnector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2" name="Google Shape;232;p7"/>
            <p:cNvCxnSpPr/>
            <p:nvPr/>
          </p:nvCxnSpPr>
          <p:spPr>
            <a:xfrm flipH="1" rot="10800000">
              <a:off x="3499565" y="2468071"/>
              <a:ext cx="1986835" cy="2061971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" name="Google Shape;233;p7"/>
            <p:cNvCxnSpPr/>
            <p:nvPr/>
          </p:nvCxnSpPr>
          <p:spPr>
            <a:xfrm rot="10800000">
              <a:off x="3499565" y="2314322"/>
              <a:ext cx="0" cy="224074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34" name="Google Shape;234;p7"/>
            <p:cNvCxnSpPr/>
            <p:nvPr/>
          </p:nvCxnSpPr>
          <p:spPr>
            <a:xfrm>
              <a:off x="3499565" y="4530042"/>
              <a:ext cx="2367161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235" name="Google Shape;235;p7"/>
          <p:cNvGrpSpPr/>
          <p:nvPr/>
        </p:nvGrpSpPr>
        <p:grpSpPr>
          <a:xfrm>
            <a:off x="5709842" y="2531965"/>
            <a:ext cx="2585288" cy="2384889"/>
            <a:chOff x="6786083" y="2689678"/>
            <a:chExt cx="2585288" cy="2384889"/>
          </a:xfrm>
        </p:grpSpPr>
        <p:cxnSp>
          <p:nvCxnSpPr>
            <p:cNvPr id="236" name="Google Shape;236;p7"/>
            <p:cNvCxnSpPr/>
            <p:nvPr/>
          </p:nvCxnSpPr>
          <p:spPr>
            <a:xfrm flipH="1">
              <a:off x="8020237" y="3386990"/>
              <a:ext cx="1" cy="473854"/>
            </a:xfrm>
            <a:prstGeom prst="straightConnector1">
              <a:avLst/>
            </a:prstGeom>
            <a:noFill/>
            <a:ln cap="flat" cmpd="sng" w="28575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7" name="Google Shape;237;p7"/>
            <p:cNvCxnSpPr/>
            <p:nvPr/>
          </p:nvCxnSpPr>
          <p:spPr>
            <a:xfrm flipH="1">
              <a:off x="8060316" y="3809214"/>
              <a:ext cx="1" cy="473854"/>
            </a:xfrm>
            <a:prstGeom prst="straightConnector1">
              <a:avLst/>
            </a:prstGeom>
            <a:noFill/>
            <a:ln cap="flat" cmpd="sng" w="28575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8" name="Google Shape;238;p7"/>
            <p:cNvCxnSpPr/>
            <p:nvPr/>
          </p:nvCxnSpPr>
          <p:spPr>
            <a:xfrm flipH="1">
              <a:off x="8566147" y="2815897"/>
              <a:ext cx="1" cy="473854"/>
            </a:xfrm>
            <a:prstGeom prst="straightConnector1">
              <a:avLst/>
            </a:prstGeom>
            <a:noFill/>
            <a:ln cap="flat" cmpd="sng" w="28575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" name="Google Shape;239;p7"/>
            <p:cNvCxnSpPr/>
            <p:nvPr/>
          </p:nvCxnSpPr>
          <p:spPr>
            <a:xfrm flipH="1">
              <a:off x="8823233" y="3023061"/>
              <a:ext cx="1" cy="473854"/>
            </a:xfrm>
            <a:prstGeom prst="straightConnector1">
              <a:avLst/>
            </a:prstGeom>
            <a:noFill/>
            <a:ln cap="flat" cmpd="sng" w="28575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40" name="Google Shape;240;p7"/>
            <p:cNvGrpSpPr/>
            <p:nvPr/>
          </p:nvGrpSpPr>
          <p:grpSpPr>
            <a:xfrm>
              <a:off x="6786083" y="2689678"/>
              <a:ext cx="2585288" cy="2384889"/>
              <a:chOff x="5838521" y="2601103"/>
              <a:chExt cx="2585288" cy="2384889"/>
            </a:xfrm>
          </p:grpSpPr>
          <p:cxnSp>
            <p:nvCxnSpPr>
              <p:cNvPr id="241" name="Google Shape;241;p7"/>
              <p:cNvCxnSpPr/>
              <p:nvPr/>
            </p:nvCxnSpPr>
            <p:spPr>
              <a:xfrm rot="10800000">
                <a:off x="5838521" y="2601103"/>
                <a:ext cx="0" cy="2384889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42" name="Google Shape;242;p7"/>
              <p:cNvCxnSpPr/>
              <p:nvPr/>
            </p:nvCxnSpPr>
            <p:spPr>
              <a:xfrm>
                <a:off x="5838521" y="4968418"/>
                <a:ext cx="2585288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43" name="Google Shape;243;p7"/>
              <p:cNvSpPr/>
              <p:nvPr/>
            </p:nvSpPr>
            <p:spPr>
              <a:xfrm>
                <a:off x="6989988" y="3937433"/>
                <a:ext cx="254000" cy="26669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6253557" y="3684570"/>
                <a:ext cx="254000" cy="26669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6948088" y="3092198"/>
                <a:ext cx="254000" cy="26669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7492601" y="2601103"/>
                <a:ext cx="254000" cy="26669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7746601" y="3384177"/>
                <a:ext cx="254000" cy="26669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48" name="Google Shape;248;p7"/>
              <p:cNvCxnSpPr/>
              <p:nvPr/>
            </p:nvCxnSpPr>
            <p:spPr>
              <a:xfrm flipH="1" rot="10800000">
                <a:off x="5863398" y="2676110"/>
                <a:ext cx="2238652" cy="2292308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249" name="Google Shape;249;p7"/>
            <p:cNvCxnSpPr/>
            <p:nvPr/>
          </p:nvCxnSpPr>
          <p:spPr>
            <a:xfrm flipH="1">
              <a:off x="7326323" y="4037986"/>
              <a:ext cx="1" cy="473854"/>
            </a:xfrm>
            <a:prstGeom prst="straightConnector1">
              <a:avLst/>
            </a:prstGeom>
            <a:noFill/>
            <a:ln cap="flat" cmpd="sng" w="28575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50" name="Google Shape;250;p7"/>
          <p:cNvSpPr txBox="1"/>
          <p:nvPr/>
        </p:nvSpPr>
        <p:spPr>
          <a:xfrm>
            <a:off x="2167875" y="5252850"/>
            <a:ext cx="130550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SSR = 14</a:t>
            </a:r>
            <a:endParaRPr/>
          </a:p>
        </p:txBody>
      </p:sp>
      <p:sp>
        <p:nvSpPr>
          <p:cNvPr id="251" name="Google Shape;251;p7"/>
          <p:cNvSpPr txBox="1"/>
          <p:nvPr/>
        </p:nvSpPr>
        <p:spPr>
          <a:xfrm>
            <a:off x="6462555" y="5252850"/>
            <a:ext cx="130550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SSR = 22</a:t>
            </a:r>
            <a:endParaRPr/>
          </a:p>
        </p:txBody>
      </p:sp>
      <p:sp>
        <p:nvSpPr>
          <p:cNvPr id="252" name="Google Shape;252;p7"/>
          <p:cNvSpPr txBox="1"/>
          <p:nvPr/>
        </p:nvSpPr>
        <p:spPr>
          <a:xfrm>
            <a:off x="8990251" y="1480842"/>
            <a:ext cx="2238653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the increase in the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does not suggest that the second model, fit to the second, larger dataset, is worse than the first. It only tells us that the model with more data has more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Residuals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"/>
          <p:cNvSpPr txBox="1"/>
          <p:nvPr>
            <p:ph type="title"/>
          </p:nvPr>
        </p:nvSpPr>
        <p:spPr>
          <a:xfrm>
            <a:off x="838199" y="365125"/>
            <a:ext cx="62342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Mean Square Error</a:t>
            </a:r>
            <a:endParaRPr/>
          </a:p>
        </p:txBody>
      </p:sp>
      <p:pic>
        <p:nvPicPr>
          <p:cNvPr descr="Graphical user interface&#10;&#10;Description automatically generated with medium confidence" id="258" name="Google Shape;25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020" y="36648"/>
            <a:ext cx="1288778" cy="12887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" name="Google Shape;259;p8"/>
          <p:cNvGrpSpPr/>
          <p:nvPr/>
        </p:nvGrpSpPr>
        <p:grpSpPr>
          <a:xfrm>
            <a:off x="509036" y="2972803"/>
            <a:ext cx="2367161" cy="2808092"/>
            <a:chOff x="4151365" y="3012106"/>
            <a:chExt cx="2367161" cy="2808092"/>
          </a:xfrm>
        </p:grpSpPr>
        <p:grpSp>
          <p:nvGrpSpPr>
            <p:cNvPr id="260" name="Google Shape;260;p8"/>
            <p:cNvGrpSpPr/>
            <p:nvPr/>
          </p:nvGrpSpPr>
          <p:grpSpPr>
            <a:xfrm>
              <a:off x="4151365" y="3012106"/>
              <a:ext cx="2367161" cy="2240744"/>
              <a:chOff x="3499565" y="2314322"/>
              <a:chExt cx="2367161" cy="2240744"/>
            </a:xfrm>
          </p:grpSpPr>
          <p:cxnSp>
            <p:nvCxnSpPr>
              <p:cNvPr id="261" name="Google Shape;261;p8"/>
              <p:cNvCxnSpPr>
                <a:stCxn id="262" idx="4"/>
              </p:cNvCxnSpPr>
              <p:nvPr/>
            </p:nvCxnSpPr>
            <p:spPr>
              <a:xfrm>
                <a:off x="4039807" y="3520335"/>
                <a:ext cx="0" cy="474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63" name="Google Shape;263;p8"/>
              <p:cNvCxnSpPr>
                <a:stCxn id="264" idx="4"/>
              </p:cNvCxnSpPr>
              <p:nvPr/>
            </p:nvCxnSpPr>
            <p:spPr>
              <a:xfrm>
                <a:off x="4732038" y="2927963"/>
                <a:ext cx="0" cy="325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65" name="Google Shape;265;p8"/>
              <p:cNvCxnSpPr>
                <a:stCxn id="266" idx="0"/>
              </p:cNvCxnSpPr>
              <p:nvPr/>
            </p:nvCxnSpPr>
            <p:spPr>
              <a:xfrm rot="10800000">
                <a:off x="4773800" y="3208908"/>
                <a:ext cx="0" cy="2976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66" name="Google Shape;266;p8"/>
              <p:cNvSpPr/>
              <p:nvPr/>
            </p:nvSpPr>
            <p:spPr>
              <a:xfrm>
                <a:off x="4647220" y="3506508"/>
                <a:ext cx="253159" cy="26669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8"/>
              <p:cNvSpPr/>
              <p:nvPr/>
            </p:nvSpPr>
            <p:spPr>
              <a:xfrm>
                <a:off x="3913227" y="3253645"/>
                <a:ext cx="253159" cy="26669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8"/>
              <p:cNvSpPr/>
              <p:nvPr/>
            </p:nvSpPr>
            <p:spPr>
              <a:xfrm>
                <a:off x="4605458" y="2661273"/>
                <a:ext cx="253159" cy="26669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7" name="Google Shape;267;p8"/>
              <p:cNvCxnSpPr/>
              <p:nvPr/>
            </p:nvCxnSpPr>
            <p:spPr>
              <a:xfrm flipH="1" rot="10800000">
                <a:off x="3499565" y="2468071"/>
                <a:ext cx="1986835" cy="2061971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68" name="Google Shape;268;p8"/>
              <p:cNvCxnSpPr/>
              <p:nvPr/>
            </p:nvCxnSpPr>
            <p:spPr>
              <a:xfrm rot="10800000">
                <a:off x="3499565" y="2314322"/>
                <a:ext cx="0" cy="224074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69" name="Google Shape;269;p8"/>
              <p:cNvCxnSpPr/>
              <p:nvPr/>
            </p:nvCxnSpPr>
            <p:spPr>
              <a:xfrm>
                <a:off x="3499565" y="4530042"/>
                <a:ext cx="2367161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270" name="Google Shape;270;p8"/>
            <p:cNvSpPr txBox="1"/>
            <p:nvPr/>
          </p:nvSpPr>
          <p:spPr>
            <a:xfrm>
              <a:off x="4691606" y="5420088"/>
              <a:ext cx="13055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SSR = 14</a:t>
              </a:r>
              <a:endParaRPr/>
            </a:p>
          </p:txBody>
        </p:sp>
      </p:grpSp>
      <p:grpSp>
        <p:nvGrpSpPr>
          <p:cNvPr id="271" name="Google Shape;271;p8"/>
          <p:cNvGrpSpPr/>
          <p:nvPr/>
        </p:nvGrpSpPr>
        <p:grpSpPr>
          <a:xfrm>
            <a:off x="8078727" y="2867961"/>
            <a:ext cx="2585288" cy="2912934"/>
            <a:chOff x="8078727" y="2867961"/>
            <a:chExt cx="2585288" cy="2912934"/>
          </a:xfrm>
        </p:grpSpPr>
        <p:grpSp>
          <p:nvGrpSpPr>
            <p:cNvPr id="272" name="Google Shape;272;p8"/>
            <p:cNvGrpSpPr/>
            <p:nvPr/>
          </p:nvGrpSpPr>
          <p:grpSpPr>
            <a:xfrm>
              <a:off x="8078727" y="2867961"/>
              <a:ext cx="2585288" cy="2384889"/>
              <a:chOff x="6786083" y="2689678"/>
              <a:chExt cx="2585288" cy="2384889"/>
            </a:xfrm>
          </p:grpSpPr>
          <p:cxnSp>
            <p:nvCxnSpPr>
              <p:cNvPr id="273" name="Google Shape;273;p8"/>
              <p:cNvCxnSpPr/>
              <p:nvPr/>
            </p:nvCxnSpPr>
            <p:spPr>
              <a:xfrm flipH="1">
                <a:off x="8020237" y="3386990"/>
                <a:ext cx="1" cy="473854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4" name="Google Shape;274;p8"/>
              <p:cNvCxnSpPr/>
              <p:nvPr/>
            </p:nvCxnSpPr>
            <p:spPr>
              <a:xfrm flipH="1">
                <a:off x="8060316" y="3809214"/>
                <a:ext cx="1" cy="473854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5" name="Google Shape;275;p8"/>
              <p:cNvCxnSpPr/>
              <p:nvPr/>
            </p:nvCxnSpPr>
            <p:spPr>
              <a:xfrm flipH="1">
                <a:off x="8566147" y="2815897"/>
                <a:ext cx="1" cy="473854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6" name="Google Shape;276;p8"/>
              <p:cNvCxnSpPr/>
              <p:nvPr/>
            </p:nvCxnSpPr>
            <p:spPr>
              <a:xfrm flipH="1">
                <a:off x="8823233" y="3023061"/>
                <a:ext cx="1" cy="473854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77" name="Google Shape;277;p8"/>
              <p:cNvGrpSpPr/>
              <p:nvPr/>
            </p:nvGrpSpPr>
            <p:grpSpPr>
              <a:xfrm>
                <a:off x="6786083" y="2689678"/>
                <a:ext cx="2585288" cy="2384889"/>
                <a:chOff x="5838521" y="2601103"/>
                <a:chExt cx="2585288" cy="2384889"/>
              </a:xfrm>
            </p:grpSpPr>
            <p:cxnSp>
              <p:nvCxnSpPr>
                <p:cNvPr id="278" name="Google Shape;278;p8"/>
                <p:cNvCxnSpPr/>
                <p:nvPr/>
              </p:nvCxnSpPr>
              <p:spPr>
                <a:xfrm rot="10800000">
                  <a:off x="5838521" y="2601103"/>
                  <a:ext cx="0" cy="2384889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  <p:cxnSp>
              <p:nvCxnSpPr>
                <p:cNvPr id="279" name="Google Shape;279;p8"/>
                <p:cNvCxnSpPr/>
                <p:nvPr/>
              </p:nvCxnSpPr>
              <p:spPr>
                <a:xfrm>
                  <a:off x="5838521" y="4968418"/>
                  <a:ext cx="2585288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  <p:sp>
              <p:nvSpPr>
                <p:cNvPr id="280" name="Google Shape;280;p8"/>
                <p:cNvSpPr/>
                <p:nvPr/>
              </p:nvSpPr>
              <p:spPr>
                <a:xfrm>
                  <a:off x="6989988" y="3937433"/>
                  <a:ext cx="254000" cy="266690"/>
                </a:xfrm>
                <a:prstGeom prst="flowChartConnector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8"/>
                <p:cNvSpPr/>
                <p:nvPr/>
              </p:nvSpPr>
              <p:spPr>
                <a:xfrm>
                  <a:off x="6253557" y="3684570"/>
                  <a:ext cx="254000" cy="266690"/>
                </a:xfrm>
                <a:prstGeom prst="flowChartConnector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282;p8"/>
                <p:cNvSpPr/>
                <p:nvPr/>
              </p:nvSpPr>
              <p:spPr>
                <a:xfrm>
                  <a:off x="6948088" y="3092198"/>
                  <a:ext cx="254000" cy="266690"/>
                </a:xfrm>
                <a:prstGeom prst="flowChartConnector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283;p8"/>
                <p:cNvSpPr/>
                <p:nvPr/>
              </p:nvSpPr>
              <p:spPr>
                <a:xfrm>
                  <a:off x="7492601" y="2601103"/>
                  <a:ext cx="254000" cy="266690"/>
                </a:xfrm>
                <a:prstGeom prst="flowChartConnector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" name="Google Shape;284;p8"/>
                <p:cNvSpPr/>
                <p:nvPr/>
              </p:nvSpPr>
              <p:spPr>
                <a:xfrm>
                  <a:off x="7746601" y="3384177"/>
                  <a:ext cx="254000" cy="266690"/>
                </a:xfrm>
                <a:prstGeom prst="flowChartConnector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85" name="Google Shape;285;p8"/>
                <p:cNvCxnSpPr/>
                <p:nvPr/>
              </p:nvCxnSpPr>
              <p:spPr>
                <a:xfrm flipH="1" rot="10800000">
                  <a:off x="5863398" y="2676110"/>
                  <a:ext cx="2238652" cy="2292308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accent4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86" name="Google Shape;286;p8"/>
              <p:cNvCxnSpPr/>
              <p:nvPr/>
            </p:nvCxnSpPr>
            <p:spPr>
              <a:xfrm flipH="1">
                <a:off x="7326323" y="4037986"/>
                <a:ext cx="1" cy="473854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287" name="Google Shape;287;p8"/>
            <p:cNvSpPr txBox="1"/>
            <p:nvPr/>
          </p:nvSpPr>
          <p:spPr>
            <a:xfrm>
              <a:off x="8935300" y="5380785"/>
              <a:ext cx="13055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SSR = 22</a:t>
              </a:r>
              <a:endParaRPr/>
            </a:p>
          </p:txBody>
        </p:sp>
      </p:grpSp>
      <p:pic>
        <p:nvPicPr>
          <p:cNvPr descr="Machine learning: an introduction to mean squared error and regression lines" id="288" name="Google Shape;28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8391" y="1625982"/>
            <a:ext cx="4354048" cy="1201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"/>
          <p:cNvSpPr txBox="1"/>
          <p:nvPr>
            <p:ph type="title"/>
          </p:nvPr>
        </p:nvSpPr>
        <p:spPr>
          <a:xfrm>
            <a:off x="838199" y="365125"/>
            <a:ext cx="62342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Mean Square Error</a:t>
            </a:r>
            <a:endParaRPr/>
          </a:p>
        </p:txBody>
      </p:sp>
      <p:pic>
        <p:nvPicPr>
          <p:cNvPr descr="Graphical user interface&#10;&#10;Description automatically generated with medium confidence" id="294" name="Google Shape;29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020" y="36648"/>
            <a:ext cx="1288778" cy="12887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5" name="Google Shape;295;p9"/>
          <p:cNvGrpSpPr/>
          <p:nvPr/>
        </p:nvGrpSpPr>
        <p:grpSpPr>
          <a:xfrm>
            <a:off x="509036" y="2972803"/>
            <a:ext cx="2367161" cy="2808092"/>
            <a:chOff x="4151365" y="3012106"/>
            <a:chExt cx="2367161" cy="2808092"/>
          </a:xfrm>
        </p:grpSpPr>
        <p:grpSp>
          <p:nvGrpSpPr>
            <p:cNvPr id="296" name="Google Shape;296;p9"/>
            <p:cNvGrpSpPr/>
            <p:nvPr/>
          </p:nvGrpSpPr>
          <p:grpSpPr>
            <a:xfrm>
              <a:off x="4151365" y="3012106"/>
              <a:ext cx="2367161" cy="2240744"/>
              <a:chOff x="3499565" y="2314322"/>
              <a:chExt cx="2367161" cy="2240744"/>
            </a:xfrm>
          </p:grpSpPr>
          <p:cxnSp>
            <p:nvCxnSpPr>
              <p:cNvPr id="297" name="Google Shape;297;p9"/>
              <p:cNvCxnSpPr>
                <a:stCxn id="298" idx="4"/>
              </p:cNvCxnSpPr>
              <p:nvPr/>
            </p:nvCxnSpPr>
            <p:spPr>
              <a:xfrm>
                <a:off x="4039807" y="3520335"/>
                <a:ext cx="0" cy="474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9" name="Google Shape;299;p9"/>
              <p:cNvCxnSpPr>
                <a:stCxn id="300" idx="4"/>
              </p:cNvCxnSpPr>
              <p:nvPr/>
            </p:nvCxnSpPr>
            <p:spPr>
              <a:xfrm>
                <a:off x="4732038" y="2927963"/>
                <a:ext cx="0" cy="325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1" name="Google Shape;301;p9"/>
              <p:cNvCxnSpPr>
                <a:stCxn id="302" idx="0"/>
              </p:cNvCxnSpPr>
              <p:nvPr/>
            </p:nvCxnSpPr>
            <p:spPr>
              <a:xfrm rot="10800000">
                <a:off x="4773800" y="3208908"/>
                <a:ext cx="0" cy="2976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02" name="Google Shape;302;p9"/>
              <p:cNvSpPr/>
              <p:nvPr/>
            </p:nvSpPr>
            <p:spPr>
              <a:xfrm>
                <a:off x="4647220" y="3506508"/>
                <a:ext cx="253159" cy="26669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9"/>
              <p:cNvSpPr/>
              <p:nvPr/>
            </p:nvSpPr>
            <p:spPr>
              <a:xfrm>
                <a:off x="3913227" y="3253645"/>
                <a:ext cx="253159" cy="26669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9"/>
              <p:cNvSpPr/>
              <p:nvPr/>
            </p:nvSpPr>
            <p:spPr>
              <a:xfrm>
                <a:off x="4605458" y="2661273"/>
                <a:ext cx="253159" cy="266690"/>
              </a:xfrm>
              <a:prstGeom prst="flowChartConnector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03" name="Google Shape;303;p9"/>
              <p:cNvCxnSpPr/>
              <p:nvPr/>
            </p:nvCxnSpPr>
            <p:spPr>
              <a:xfrm flipH="1" rot="10800000">
                <a:off x="3499565" y="2468071"/>
                <a:ext cx="1986835" cy="2061971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4" name="Google Shape;304;p9"/>
              <p:cNvCxnSpPr/>
              <p:nvPr/>
            </p:nvCxnSpPr>
            <p:spPr>
              <a:xfrm rot="10800000">
                <a:off x="3499565" y="2314322"/>
                <a:ext cx="0" cy="224074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05" name="Google Shape;305;p9"/>
              <p:cNvCxnSpPr/>
              <p:nvPr/>
            </p:nvCxnSpPr>
            <p:spPr>
              <a:xfrm>
                <a:off x="3499565" y="4530042"/>
                <a:ext cx="2367161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306" name="Google Shape;306;p9"/>
            <p:cNvSpPr txBox="1"/>
            <p:nvPr/>
          </p:nvSpPr>
          <p:spPr>
            <a:xfrm>
              <a:off x="4691606" y="5420088"/>
              <a:ext cx="13055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SSR = 14</a:t>
              </a:r>
              <a:endParaRPr/>
            </a:p>
          </p:txBody>
        </p:sp>
      </p:grpSp>
      <p:grpSp>
        <p:nvGrpSpPr>
          <p:cNvPr id="307" name="Google Shape;307;p9"/>
          <p:cNvGrpSpPr/>
          <p:nvPr/>
        </p:nvGrpSpPr>
        <p:grpSpPr>
          <a:xfrm>
            <a:off x="8078727" y="2867961"/>
            <a:ext cx="2585288" cy="2912934"/>
            <a:chOff x="8078727" y="2867961"/>
            <a:chExt cx="2585288" cy="2912934"/>
          </a:xfrm>
        </p:grpSpPr>
        <p:grpSp>
          <p:nvGrpSpPr>
            <p:cNvPr id="308" name="Google Shape;308;p9"/>
            <p:cNvGrpSpPr/>
            <p:nvPr/>
          </p:nvGrpSpPr>
          <p:grpSpPr>
            <a:xfrm>
              <a:off x="8078727" y="2867961"/>
              <a:ext cx="2585288" cy="2384889"/>
              <a:chOff x="6786083" y="2689678"/>
              <a:chExt cx="2585288" cy="2384889"/>
            </a:xfrm>
          </p:grpSpPr>
          <p:cxnSp>
            <p:nvCxnSpPr>
              <p:cNvPr id="309" name="Google Shape;309;p9"/>
              <p:cNvCxnSpPr/>
              <p:nvPr/>
            </p:nvCxnSpPr>
            <p:spPr>
              <a:xfrm flipH="1">
                <a:off x="8020237" y="3386990"/>
                <a:ext cx="1" cy="473854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p9"/>
              <p:cNvCxnSpPr/>
              <p:nvPr/>
            </p:nvCxnSpPr>
            <p:spPr>
              <a:xfrm flipH="1">
                <a:off x="8060316" y="3809214"/>
                <a:ext cx="1" cy="473854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1" name="Google Shape;311;p9"/>
              <p:cNvCxnSpPr/>
              <p:nvPr/>
            </p:nvCxnSpPr>
            <p:spPr>
              <a:xfrm flipH="1">
                <a:off x="8566147" y="2815897"/>
                <a:ext cx="1" cy="473854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2" name="Google Shape;312;p9"/>
              <p:cNvCxnSpPr/>
              <p:nvPr/>
            </p:nvCxnSpPr>
            <p:spPr>
              <a:xfrm flipH="1">
                <a:off x="8823233" y="3023061"/>
                <a:ext cx="1" cy="473854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13" name="Google Shape;313;p9"/>
              <p:cNvGrpSpPr/>
              <p:nvPr/>
            </p:nvGrpSpPr>
            <p:grpSpPr>
              <a:xfrm>
                <a:off x="6786083" y="2689678"/>
                <a:ext cx="2585288" cy="2384889"/>
                <a:chOff x="5838521" y="2601103"/>
                <a:chExt cx="2585288" cy="2384889"/>
              </a:xfrm>
            </p:grpSpPr>
            <p:cxnSp>
              <p:nvCxnSpPr>
                <p:cNvPr id="314" name="Google Shape;314;p9"/>
                <p:cNvCxnSpPr/>
                <p:nvPr/>
              </p:nvCxnSpPr>
              <p:spPr>
                <a:xfrm rot="10800000">
                  <a:off x="5838521" y="2601103"/>
                  <a:ext cx="0" cy="2384889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  <p:cxnSp>
              <p:nvCxnSpPr>
                <p:cNvPr id="315" name="Google Shape;315;p9"/>
                <p:cNvCxnSpPr/>
                <p:nvPr/>
              </p:nvCxnSpPr>
              <p:spPr>
                <a:xfrm>
                  <a:off x="5838521" y="4968418"/>
                  <a:ext cx="2585288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  <p:sp>
              <p:nvSpPr>
                <p:cNvPr id="316" name="Google Shape;316;p9"/>
                <p:cNvSpPr/>
                <p:nvPr/>
              </p:nvSpPr>
              <p:spPr>
                <a:xfrm>
                  <a:off x="6989988" y="3937433"/>
                  <a:ext cx="254000" cy="266690"/>
                </a:xfrm>
                <a:prstGeom prst="flowChartConnector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9"/>
                <p:cNvSpPr/>
                <p:nvPr/>
              </p:nvSpPr>
              <p:spPr>
                <a:xfrm>
                  <a:off x="6253557" y="3684570"/>
                  <a:ext cx="254000" cy="266690"/>
                </a:xfrm>
                <a:prstGeom prst="flowChartConnector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" name="Google Shape;318;p9"/>
                <p:cNvSpPr/>
                <p:nvPr/>
              </p:nvSpPr>
              <p:spPr>
                <a:xfrm>
                  <a:off x="6948088" y="3092198"/>
                  <a:ext cx="254000" cy="266690"/>
                </a:xfrm>
                <a:prstGeom prst="flowChartConnector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" name="Google Shape;319;p9"/>
                <p:cNvSpPr/>
                <p:nvPr/>
              </p:nvSpPr>
              <p:spPr>
                <a:xfrm>
                  <a:off x="7492601" y="2601103"/>
                  <a:ext cx="254000" cy="266690"/>
                </a:xfrm>
                <a:prstGeom prst="flowChartConnector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9"/>
                <p:cNvSpPr/>
                <p:nvPr/>
              </p:nvSpPr>
              <p:spPr>
                <a:xfrm>
                  <a:off x="7746601" y="3384177"/>
                  <a:ext cx="254000" cy="266690"/>
                </a:xfrm>
                <a:prstGeom prst="flowChartConnector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21" name="Google Shape;321;p9"/>
                <p:cNvCxnSpPr/>
                <p:nvPr/>
              </p:nvCxnSpPr>
              <p:spPr>
                <a:xfrm flipH="1" rot="10800000">
                  <a:off x="5863398" y="2676110"/>
                  <a:ext cx="2238652" cy="2292308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accent4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22" name="Google Shape;322;p9"/>
              <p:cNvCxnSpPr/>
              <p:nvPr/>
            </p:nvCxnSpPr>
            <p:spPr>
              <a:xfrm flipH="1">
                <a:off x="7326323" y="4037986"/>
                <a:ext cx="1" cy="473854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323" name="Google Shape;323;p9"/>
            <p:cNvSpPr txBox="1"/>
            <p:nvPr/>
          </p:nvSpPr>
          <p:spPr>
            <a:xfrm>
              <a:off x="8935300" y="5380785"/>
              <a:ext cx="13055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SSR = 22</a:t>
              </a:r>
              <a:endParaRPr/>
            </a:p>
          </p:txBody>
        </p:sp>
      </p:grpSp>
      <p:pic>
        <p:nvPicPr>
          <p:cNvPr descr="Machine learning: an introduction to mean squared error and regression lines" id="324" name="Google Shape;32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8391" y="1625982"/>
            <a:ext cx="4354048" cy="1201117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9"/>
          <p:cNvSpPr txBox="1"/>
          <p:nvPr/>
        </p:nvSpPr>
        <p:spPr>
          <a:xfrm>
            <a:off x="2824744" y="3459168"/>
            <a:ext cx="25770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SSR/n = 14/3 = 4.7</a:t>
            </a:r>
            <a:endParaRPr/>
          </a:p>
        </p:txBody>
      </p:sp>
      <p:sp>
        <p:nvSpPr>
          <p:cNvPr id="326" name="Google Shape;326;p9"/>
          <p:cNvSpPr txBox="1"/>
          <p:nvPr/>
        </p:nvSpPr>
        <p:spPr>
          <a:xfrm>
            <a:off x="5463943" y="4415743"/>
            <a:ext cx="25770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SSR/n = 22/5 = 4.4</a:t>
            </a:r>
            <a:endParaRPr/>
          </a:p>
        </p:txBody>
      </p:sp>
      <p:sp>
        <p:nvSpPr>
          <p:cNvPr id="327" name="Google Shape;327;p9"/>
          <p:cNvSpPr txBox="1"/>
          <p:nvPr/>
        </p:nvSpPr>
        <p:spPr>
          <a:xfrm>
            <a:off x="2945748" y="5042231"/>
            <a:ext cx="445409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unlike the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increases when we add more data to the model, the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increase or decrease depending on the average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residual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gives us a better sense of how the model is performing overall.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2023-02-28T14:08:09Z</dcterms:created>
  <dc:creator>Sagar Allagh</dc:creator>
</cp:coreProperties>
</file>