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  <p:sldId id="324" r:id="rId3"/>
    <p:sldId id="412" r:id="rId4"/>
    <p:sldId id="368" r:id="rId5"/>
    <p:sldId id="369" r:id="rId6"/>
    <p:sldId id="370" r:id="rId7"/>
    <p:sldId id="371" r:id="rId8"/>
    <p:sldId id="327" r:id="rId9"/>
    <p:sldId id="372" r:id="rId10"/>
    <p:sldId id="375" r:id="rId11"/>
    <p:sldId id="373" r:id="rId12"/>
    <p:sldId id="374" r:id="rId13"/>
    <p:sldId id="376" r:id="rId14"/>
    <p:sldId id="377" r:id="rId15"/>
    <p:sldId id="378" r:id="rId16"/>
    <p:sldId id="379" r:id="rId17"/>
    <p:sldId id="380" r:id="rId18"/>
    <p:sldId id="382" r:id="rId19"/>
    <p:sldId id="381" r:id="rId20"/>
    <p:sldId id="383" r:id="rId21"/>
    <p:sldId id="384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14" r:id="rId45"/>
    <p:sldId id="413" r:id="rId46"/>
    <p:sldId id="408" r:id="rId47"/>
    <p:sldId id="409" r:id="rId48"/>
    <p:sldId id="410" r:id="rId49"/>
    <p:sldId id="41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597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5BD3-9E8D-E4DD-8EDE-FA6EFC7D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6A13F-83EF-F9B8-DD11-744BED0D8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0212-9954-8A03-7AD3-4FF6141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6FB6-565C-96BC-FD34-88B7792A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80B3-06F9-FC90-CE53-75FA22B7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5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FC97-8198-D3E1-7140-80451E7E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5DA6F-1B9F-03BA-9EBC-D987067F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0300B-8FA9-9232-439B-C156682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1513-946F-71D7-6EEA-07E8A015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80E8-A5DE-2AE5-72EF-F990AE8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DF458-DFD4-71B2-C710-F3BC70B70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CF6D-E6D6-979D-5FB5-F1A5FBCDD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94B8-2F54-95DD-B4A8-3F3A80E4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567A-978A-13BC-B0DC-84EF8150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BEFC-40DE-A648-9AE4-96F071BD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0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51F4-AAA4-AE8F-C84B-A28CAC11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537-C331-0D0A-3595-7C091602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E7FA-4548-340F-ABD8-C64EA8B4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AE7C-7636-94EC-0B9D-825F3D60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80FCC-530B-FEB0-6DC1-4ECFA840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6F2A-BC7C-A18A-F493-36DEE1A0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9FC60-C74D-35AC-922C-CDD3275C7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9A13-0978-9E63-1EB7-E2F20D25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DF8D9-31D4-B4D4-F3C0-BCFD7029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EF82-29CE-038D-BF38-EC6B9B3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D2C0-C53E-F94A-CA72-C87FC69C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034F-FF21-EB74-CEF1-CE53F96BA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3F740-A819-D8D1-F763-5C7069D5C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2C29E-14A6-8516-36CC-8788F28C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606C8-D897-2D8C-8B84-AF2D50C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03485-45E2-637F-F01A-08492B0A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8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2A22-B95A-B87B-1D88-68FBE6F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3B308-FC6A-5EA4-F77F-84D3A290D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177EE-4327-59B0-56DD-18736062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E77E6-1B50-2507-9247-5751CD53E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AA01D-9905-795E-FE2A-7374732F8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CF89E-2F9B-FA4D-5580-7F5A2269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6B05B-EDF5-4E62-D2A7-3CED4994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89039-FDE1-B9A1-4354-93BB70DB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6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B557-EE0C-CBB0-A376-E0237A64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54A1E-1DA0-A639-874F-8CD507FC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8C36C-213B-B78F-0D13-08D2D735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ED47-BB9C-33AF-46B5-5B122076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3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86D49-864B-B60F-2E71-93EC77FB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BB8DF-9B37-3FB2-EC65-25230855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10E37-B171-A4D4-6EC5-001732E2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7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63E8-3CFF-05AA-38FF-E45E3A0C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2CAE-C16F-7BDF-940F-BE624D3F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C9F64-675E-B6D0-E100-282D36C79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10585-2B9E-921A-8564-36E56456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36B43-97EE-85EA-443A-269A0AD6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1859A-972B-436E-9C37-0520D825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95A9-E0FD-5FFA-8436-92483A69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C9A01-AFCA-863B-651B-1638A4D51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14CB3-6539-FE19-0F7B-7EAD23CC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B2AE5-D2F5-642C-9A45-211127D9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B46A7-7969-8B58-D9BD-0C83D68E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5D30F-7F74-26A1-4B20-3D987B4C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3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324E9-3DD3-20C8-DCCA-86AA6489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1F05C-1D25-E676-F506-75043319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D8A1-C6CA-3BF4-C486-F72A99F25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1D4F-97F0-AF41-95FF-776C3BA9A8B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6E3D-BF23-9581-4D67-6BFAC3E1C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34489-A9AB-767B-4F2D-4CB6310BD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FD56A-A472-C02E-8B19-07F9927556A5}"/>
              </a:ext>
            </a:extLst>
          </p:cNvPr>
          <p:cNvSpPr txBox="1"/>
          <p:nvPr/>
        </p:nvSpPr>
        <p:spPr>
          <a:xfrm>
            <a:off x="426112" y="702535"/>
            <a:ext cx="5608830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Part-B3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AC6AB-F882-B231-291E-EC9853BE3FA8}"/>
              </a:ext>
            </a:extLst>
          </p:cNvPr>
          <p:cNvSpPr txBox="1"/>
          <p:nvPr/>
        </p:nvSpPr>
        <p:spPr>
          <a:xfrm>
            <a:off x="426112" y="4699163"/>
            <a:ext cx="4171994" cy="103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 Future Connect Media’s IT Course</a:t>
            </a:r>
            <a:b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Monitor">
            <a:extLst>
              <a:ext uri="{FF2B5EF4-FFF2-40B4-BE49-F238E27FC236}">
                <a16:creationId xmlns:a16="http://schemas.microsoft.com/office/drawing/2014/main" id="{8C140FA1-1446-ACCE-7CE2-A0E49E0B6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024C65-0AFC-F8C1-2C39-1160F74C8759}"/>
              </a:ext>
            </a:extLst>
          </p:cNvPr>
          <p:cNvSpPr txBox="1"/>
          <p:nvPr/>
        </p:nvSpPr>
        <p:spPr>
          <a:xfrm>
            <a:off x="426112" y="5734944"/>
            <a:ext cx="28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Abhishek Sharma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3AF172-9FA0-CE4A-65B5-6953CF64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1" y="107138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3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00" y="76398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E3AEE3D4-49CF-7873-7ACC-9C27ED340802}"/>
              </a:ext>
            </a:extLst>
          </p:cNvPr>
          <p:cNvGrpSpPr/>
          <p:nvPr/>
        </p:nvGrpSpPr>
        <p:grpSpPr>
          <a:xfrm>
            <a:off x="196096" y="2134606"/>
            <a:ext cx="3659624" cy="2802204"/>
            <a:chOff x="196096" y="1838377"/>
            <a:chExt cx="3659624" cy="28022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001106-A825-A0D4-D851-8892FCBAF78D}"/>
                </a:ext>
              </a:extLst>
            </p:cNvPr>
            <p:cNvGrpSpPr/>
            <p:nvPr/>
          </p:nvGrpSpPr>
          <p:grpSpPr>
            <a:xfrm>
              <a:off x="196096" y="1838377"/>
              <a:ext cx="3659624" cy="2802204"/>
              <a:chOff x="2870716" y="1731696"/>
              <a:chExt cx="3886134" cy="3084275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938E857-FEFF-02E9-204B-6B4832859935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25B50E8-93EE-0906-58E4-A03E3AF87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6F5166C-00AC-57D6-6B99-38CC38ED9A88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45F52E9-2B96-C791-7236-2CEA445A6A84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D9F5C84-E1B7-4F0D-7844-124A0FB0071F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532586-CB95-AF21-CBD4-0B6692D26D67}"/>
                  </a:ext>
                </a:extLst>
              </p:cNvPr>
              <p:cNvSpPr txBox="1"/>
              <p:nvPr/>
            </p:nvSpPr>
            <p:spPr>
              <a:xfrm>
                <a:off x="2870716" y="2716283"/>
                <a:ext cx="94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Height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8D82CE-6967-E112-3F99-EC8BAAEE30FC}"/>
                  </a:ext>
                </a:extLst>
              </p:cNvPr>
              <p:cNvSpPr txBox="1"/>
              <p:nvPr/>
            </p:nvSpPr>
            <p:spPr>
              <a:xfrm>
                <a:off x="5004313" y="4446639"/>
                <a:ext cx="94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Weight  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110640-74F0-38A5-A2E9-2891AEDBD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032" y="271754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2392DF-F10F-C146-4020-18472821A949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1443869" y="3380455"/>
              <a:ext cx="0" cy="65179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9C35FE3-1833-7051-E644-2630998186F3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2957784" y="2493944"/>
              <a:ext cx="0" cy="59243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190E75-CC82-98D1-88CD-64216B12E060}"/>
                </a:ext>
              </a:extLst>
            </p:cNvPr>
            <p:cNvCxnSpPr>
              <a:stCxn id="12" idx="4"/>
            </p:cNvCxnSpPr>
            <p:nvPr/>
          </p:nvCxnSpPr>
          <p:spPr>
            <a:xfrm flipH="1">
              <a:off x="2673350" y="3145352"/>
              <a:ext cx="2483" cy="12489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79776B0-B4D1-A73B-3545-36495017934A}"/>
              </a:ext>
            </a:extLst>
          </p:cNvPr>
          <p:cNvSpPr txBox="1"/>
          <p:nvPr/>
        </p:nvSpPr>
        <p:spPr>
          <a:xfrm>
            <a:off x="733564" y="1351358"/>
            <a:ext cx="243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Gradient Descent </a:t>
            </a:r>
            <a:r>
              <a:rPr lang="en-US" dirty="0"/>
              <a:t>starts with an initial guess…</a:t>
            </a:r>
          </a:p>
        </p:txBody>
      </p:sp>
    </p:spTree>
    <p:extLst>
      <p:ext uri="{BB962C8B-B14F-4D97-AF65-F5344CB8AC3E}">
        <p14:creationId xmlns:p14="http://schemas.microsoft.com/office/powerpoint/2010/main" val="241620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00" y="76398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E3AEE3D4-49CF-7873-7ACC-9C27ED340802}"/>
              </a:ext>
            </a:extLst>
          </p:cNvPr>
          <p:cNvGrpSpPr/>
          <p:nvPr/>
        </p:nvGrpSpPr>
        <p:grpSpPr>
          <a:xfrm>
            <a:off x="196096" y="2134606"/>
            <a:ext cx="3659624" cy="2802204"/>
            <a:chOff x="196096" y="1838377"/>
            <a:chExt cx="3659624" cy="28022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001106-A825-A0D4-D851-8892FCBAF78D}"/>
                </a:ext>
              </a:extLst>
            </p:cNvPr>
            <p:cNvGrpSpPr/>
            <p:nvPr/>
          </p:nvGrpSpPr>
          <p:grpSpPr>
            <a:xfrm>
              <a:off x="196096" y="1838377"/>
              <a:ext cx="3659624" cy="2802204"/>
              <a:chOff x="2870716" y="1731696"/>
              <a:chExt cx="3886134" cy="3084275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938E857-FEFF-02E9-204B-6B4832859935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25B50E8-93EE-0906-58E4-A03E3AF87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6F5166C-00AC-57D6-6B99-38CC38ED9A88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45F52E9-2B96-C791-7236-2CEA445A6A84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D9F5C84-E1B7-4F0D-7844-124A0FB0071F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532586-CB95-AF21-CBD4-0B6692D26D67}"/>
                  </a:ext>
                </a:extLst>
              </p:cNvPr>
              <p:cNvSpPr txBox="1"/>
              <p:nvPr/>
            </p:nvSpPr>
            <p:spPr>
              <a:xfrm>
                <a:off x="2870716" y="2716283"/>
                <a:ext cx="94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Height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8D82CE-6967-E112-3F99-EC8BAAEE30FC}"/>
                  </a:ext>
                </a:extLst>
              </p:cNvPr>
              <p:cNvSpPr txBox="1"/>
              <p:nvPr/>
            </p:nvSpPr>
            <p:spPr>
              <a:xfrm>
                <a:off x="5004313" y="4446639"/>
                <a:ext cx="94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Weight  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110640-74F0-38A5-A2E9-2891AEDBD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032" y="271754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2392DF-F10F-C146-4020-18472821A949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1443869" y="3380455"/>
              <a:ext cx="0" cy="65179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9C35FE3-1833-7051-E644-2630998186F3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2957784" y="2493944"/>
              <a:ext cx="0" cy="59243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190E75-CC82-98D1-88CD-64216B12E060}"/>
                </a:ext>
              </a:extLst>
            </p:cNvPr>
            <p:cNvCxnSpPr>
              <a:stCxn id="12" idx="4"/>
            </p:cNvCxnSpPr>
            <p:nvPr/>
          </p:nvCxnSpPr>
          <p:spPr>
            <a:xfrm flipH="1">
              <a:off x="2673350" y="3145352"/>
              <a:ext cx="2483" cy="12489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981E82-C68D-A433-B3D2-836043FADDC5}"/>
              </a:ext>
            </a:extLst>
          </p:cNvPr>
          <p:cNvGrpSpPr/>
          <p:nvPr/>
        </p:nvGrpSpPr>
        <p:grpSpPr>
          <a:xfrm>
            <a:off x="4015162" y="2128542"/>
            <a:ext cx="3659624" cy="2802204"/>
            <a:chOff x="4018953" y="1838377"/>
            <a:chExt cx="3659624" cy="28022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4AE7E6-4893-0D9E-63B5-7384ADCEF60F}"/>
                </a:ext>
              </a:extLst>
            </p:cNvPr>
            <p:cNvGrpSpPr/>
            <p:nvPr/>
          </p:nvGrpSpPr>
          <p:grpSpPr>
            <a:xfrm>
              <a:off x="4018953" y="1838377"/>
              <a:ext cx="3659624" cy="2802204"/>
              <a:chOff x="2870716" y="1731696"/>
              <a:chExt cx="3886134" cy="3084275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EC8472A-9CD5-9F10-8122-00B42B6641D1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49019B9-A3C5-CAE5-B548-AC472223F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EAEFEDC-DE16-2BA2-EDF2-61E65240B291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1CED6BE-94AE-3FB0-2135-AA371199AE47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6DF22B9-8605-8990-C276-F3462369E7C8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F04C67-5622-B706-920A-052CF1189615}"/>
                  </a:ext>
                </a:extLst>
              </p:cNvPr>
              <p:cNvSpPr txBox="1"/>
              <p:nvPr/>
            </p:nvSpPr>
            <p:spPr>
              <a:xfrm>
                <a:off x="2870716" y="2716283"/>
                <a:ext cx="94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Height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4F56D1-4818-DEEA-F569-F52D280F6FAA}"/>
                  </a:ext>
                </a:extLst>
              </p:cNvPr>
              <p:cNvSpPr txBox="1"/>
              <p:nvPr/>
            </p:nvSpPr>
            <p:spPr>
              <a:xfrm>
                <a:off x="5004313" y="4446639"/>
                <a:ext cx="94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Weight  </a:t>
                </a: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D8A594-D225-5900-4E17-AAF374D89EDE}"/>
                </a:ext>
              </a:extLst>
            </p:cNvPr>
            <p:cNvCxnSpPr>
              <a:cxnSpLocks/>
            </p:cNvCxnSpPr>
            <p:nvPr/>
          </p:nvCxnSpPr>
          <p:spPr>
            <a:xfrm>
              <a:off x="5266009" y="3381964"/>
              <a:ext cx="0" cy="304211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3B8AE2A-4324-EAE4-9FF8-31CB89DD0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2379" y="240047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110FCE2-727F-0E31-C4CD-E6A2B965AB48}"/>
                </a:ext>
              </a:extLst>
            </p:cNvPr>
            <p:cNvCxnSpPr>
              <a:cxnSpLocks/>
            </p:cNvCxnSpPr>
            <p:nvPr/>
          </p:nvCxnSpPr>
          <p:spPr>
            <a:xfrm>
              <a:off x="6786834" y="2493944"/>
              <a:ext cx="0" cy="23897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79776B0-B4D1-A73B-3545-36495017934A}"/>
              </a:ext>
            </a:extLst>
          </p:cNvPr>
          <p:cNvSpPr txBox="1"/>
          <p:nvPr/>
        </p:nvSpPr>
        <p:spPr>
          <a:xfrm>
            <a:off x="733564" y="1351358"/>
            <a:ext cx="243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Gradient Descent </a:t>
            </a:r>
            <a:r>
              <a:rPr lang="en-US" dirty="0"/>
              <a:t>starts with an initial guess…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7BC0DD-535D-D47C-2B11-CB0AEDECC235}"/>
              </a:ext>
            </a:extLst>
          </p:cNvPr>
          <p:cNvSpPr txBox="1"/>
          <p:nvPr/>
        </p:nvSpPr>
        <p:spPr>
          <a:xfrm>
            <a:off x="4628308" y="1140902"/>
            <a:ext cx="2646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…and then improves the guess, one step at a time…</a:t>
            </a:r>
          </a:p>
        </p:txBody>
      </p:sp>
    </p:spTree>
    <p:extLst>
      <p:ext uri="{BB962C8B-B14F-4D97-AF65-F5344CB8AC3E}">
        <p14:creationId xmlns:p14="http://schemas.microsoft.com/office/powerpoint/2010/main" val="87910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00" y="76398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53FEAC44-52B6-A6D3-BD83-37135720AD3C}"/>
              </a:ext>
            </a:extLst>
          </p:cNvPr>
          <p:cNvGrpSpPr/>
          <p:nvPr/>
        </p:nvGrpSpPr>
        <p:grpSpPr>
          <a:xfrm>
            <a:off x="7867838" y="2128542"/>
            <a:ext cx="3659624" cy="2802204"/>
            <a:chOff x="7892296" y="1822999"/>
            <a:chExt cx="3659624" cy="280220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37DD334-B0F5-6E39-89D3-3D9799C25DA4}"/>
                </a:ext>
              </a:extLst>
            </p:cNvPr>
            <p:cNvGrpSpPr/>
            <p:nvPr/>
          </p:nvGrpSpPr>
          <p:grpSpPr>
            <a:xfrm>
              <a:off x="7892296" y="1822999"/>
              <a:ext cx="3659624" cy="2802204"/>
              <a:chOff x="2870716" y="1731696"/>
              <a:chExt cx="3886134" cy="3084275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135C8B8-FE0B-875D-C84C-DF076C8F10C9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BAF61ED-3FDF-65C6-9C84-0FB5EAA28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A3018D5-A21D-1CB4-D314-4134D8594259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B593E18-BAD4-67B3-F225-BADE76687BB7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782809-B117-2E8D-5619-ECB9F890B4E5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B70BC-8987-16FC-6E09-6D2ED427BE5C}"/>
                  </a:ext>
                </a:extLst>
              </p:cNvPr>
              <p:cNvSpPr txBox="1"/>
              <p:nvPr/>
            </p:nvSpPr>
            <p:spPr>
              <a:xfrm>
                <a:off x="2870716" y="2716283"/>
                <a:ext cx="94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Height 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E272AA-B951-2C3F-0A19-8D80793D6822}"/>
                  </a:ext>
                </a:extLst>
              </p:cNvPr>
              <p:cNvSpPr txBox="1"/>
              <p:nvPr/>
            </p:nvSpPr>
            <p:spPr>
              <a:xfrm>
                <a:off x="5004313" y="4446639"/>
                <a:ext cx="94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Weight  </a:t>
                </a:r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93B08A-65FF-4E60-1B2C-47F5CFBB4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0760" y="2211296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3AEE3D4-49CF-7873-7ACC-9C27ED340802}"/>
              </a:ext>
            </a:extLst>
          </p:cNvPr>
          <p:cNvGrpSpPr/>
          <p:nvPr/>
        </p:nvGrpSpPr>
        <p:grpSpPr>
          <a:xfrm>
            <a:off x="196096" y="2134606"/>
            <a:ext cx="3659624" cy="2802204"/>
            <a:chOff x="196096" y="1838377"/>
            <a:chExt cx="3659624" cy="28022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001106-A825-A0D4-D851-8892FCBAF78D}"/>
                </a:ext>
              </a:extLst>
            </p:cNvPr>
            <p:cNvGrpSpPr/>
            <p:nvPr/>
          </p:nvGrpSpPr>
          <p:grpSpPr>
            <a:xfrm>
              <a:off x="196096" y="1838377"/>
              <a:ext cx="3659624" cy="2802204"/>
              <a:chOff x="2870716" y="1731696"/>
              <a:chExt cx="3886134" cy="3084275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938E857-FEFF-02E9-204B-6B4832859935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25B50E8-93EE-0906-58E4-A03E3AF87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6F5166C-00AC-57D6-6B99-38CC38ED9A88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45F52E9-2B96-C791-7236-2CEA445A6A84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D9F5C84-E1B7-4F0D-7844-124A0FB0071F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532586-CB95-AF21-CBD4-0B6692D26D67}"/>
                  </a:ext>
                </a:extLst>
              </p:cNvPr>
              <p:cNvSpPr txBox="1"/>
              <p:nvPr/>
            </p:nvSpPr>
            <p:spPr>
              <a:xfrm>
                <a:off x="2870716" y="2716283"/>
                <a:ext cx="94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Height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8D82CE-6967-E112-3F99-EC8BAAEE30FC}"/>
                  </a:ext>
                </a:extLst>
              </p:cNvPr>
              <p:cNvSpPr txBox="1"/>
              <p:nvPr/>
            </p:nvSpPr>
            <p:spPr>
              <a:xfrm>
                <a:off x="5004313" y="4446639"/>
                <a:ext cx="94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Weight  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110640-74F0-38A5-A2E9-2891AEDBD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032" y="271754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2392DF-F10F-C146-4020-18472821A949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1443869" y="3380455"/>
              <a:ext cx="0" cy="65179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9C35FE3-1833-7051-E644-2630998186F3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2957784" y="2493944"/>
              <a:ext cx="0" cy="59243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190E75-CC82-98D1-88CD-64216B12E060}"/>
                </a:ext>
              </a:extLst>
            </p:cNvPr>
            <p:cNvCxnSpPr>
              <a:stCxn id="12" idx="4"/>
            </p:cNvCxnSpPr>
            <p:nvPr/>
          </p:nvCxnSpPr>
          <p:spPr>
            <a:xfrm flipH="1">
              <a:off x="2673350" y="3145352"/>
              <a:ext cx="2483" cy="12489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981E82-C68D-A433-B3D2-836043FADDC5}"/>
              </a:ext>
            </a:extLst>
          </p:cNvPr>
          <p:cNvGrpSpPr/>
          <p:nvPr/>
        </p:nvGrpSpPr>
        <p:grpSpPr>
          <a:xfrm>
            <a:off x="4015162" y="2128542"/>
            <a:ext cx="3659624" cy="2802204"/>
            <a:chOff x="4018953" y="1838377"/>
            <a:chExt cx="3659624" cy="28022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4AE7E6-4893-0D9E-63B5-7384ADCEF60F}"/>
                </a:ext>
              </a:extLst>
            </p:cNvPr>
            <p:cNvGrpSpPr/>
            <p:nvPr/>
          </p:nvGrpSpPr>
          <p:grpSpPr>
            <a:xfrm>
              <a:off x="4018953" y="1838377"/>
              <a:ext cx="3659624" cy="2802204"/>
              <a:chOff x="2870716" y="1731696"/>
              <a:chExt cx="3886134" cy="3084275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EC8472A-9CD5-9F10-8122-00B42B6641D1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49019B9-A3C5-CAE5-B548-AC472223F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EAEFEDC-DE16-2BA2-EDF2-61E65240B291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1CED6BE-94AE-3FB0-2135-AA371199AE47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6DF22B9-8605-8990-C276-F3462369E7C8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F04C67-5622-B706-920A-052CF1189615}"/>
                  </a:ext>
                </a:extLst>
              </p:cNvPr>
              <p:cNvSpPr txBox="1"/>
              <p:nvPr/>
            </p:nvSpPr>
            <p:spPr>
              <a:xfrm>
                <a:off x="2870716" y="2716283"/>
                <a:ext cx="94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Height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4F56D1-4818-DEEA-F569-F52D280F6FAA}"/>
                  </a:ext>
                </a:extLst>
              </p:cNvPr>
              <p:cNvSpPr txBox="1"/>
              <p:nvPr/>
            </p:nvSpPr>
            <p:spPr>
              <a:xfrm>
                <a:off x="5004313" y="4446639"/>
                <a:ext cx="94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Weight  </a:t>
                </a: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D8A594-D225-5900-4E17-AAF374D89EDE}"/>
                </a:ext>
              </a:extLst>
            </p:cNvPr>
            <p:cNvCxnSpPr>
              <a:cxnSpLocks/>
            </p:cNvCxnSpPr>
            <p:nvPr/>
          </p:nvCxnSpPr>
          <p:spPr>
            <a:xfrm>
              <a:off x="5266009" y="3381964"/>
              <a:ext cx="0" cy="304211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3B8AE2A-4324-EAE4-9FF8-31CB89DD0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2379" y="240047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110FCE2-727F-0E31-C4CD-E6A2B965AB48}"/>
                </a:ext>
              </a:extLst>
            </p:cNvPr>
            <p:cNvCxnSpPr>
              <a:cxnSpLocks/>
            </p:cNvCxnSpPr>
            <p:nvPr/>
          </p:nvCxnSpPr>
          <p:spPr>
            <a:xfrm>
              <a:off x="6786834" y="2493944"/>
              <a:ext cx="0" cy="23897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79776B0-B4D1-A73B-3545-36495017934A}"/>
              </a:ext>
            </a:extLst>
          </p:cNvPr>
          <p:cNvSpPr txBox="1"/>
          <p:nvPr/>
        </p:nvSpPr>
        <p:spPr>
          <a:xfrm>
            <a:off x="733564" y="1351358"/>
            <a:ext cx="243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Gradient Descent </a:t>
            </a:r>
            <a:r>
              <a:rPr lang="en-US" dirty="0"/>
              <a:t>starts with an initial guess…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7BC0DD-535D-D47C-2B11-CB0AEDECC235}"/>
              </a:ext>
            </a:extLst>
          </p:cNvPr>
          <p:cNvSpPr txBox="1"/>
          <p:nvPr/>
        </p:nvSpPr>
        <p:spPr>
          <a:xfrm>
            <a:off x="4628308" y="1140902"/>
            <a:ext cx="2646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…and then improves the guess, one step at a time…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230791-1BE1-6D40-93F2-3BCC0DC2E12D}"/>
              </a:ext>
            </a:extLst>
          </p:cNvPr>
          <p:cNvSpPr txBox="1"/>
          <p:nvPr/>
        </p:nvSpPr>
        <p:spPr>
          <a:xfrm>
            <a:off x="8120277" y="5074119"/>
            <a:ext cx="28282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…until it finds an </a:t>
            </a:r>
            <a:r>
              <a:rPr lang="en-US" b="1" dirty="0"/>
              <a:t>optimal solution </a:t>
            </a:r>
            <a:r>
              <a:rPr lang="en-US" dirty="0"/>
              <a:t>or reaches a maximum number of steps.</a:t>
            </a:r>
          </a:p>
        </p:txBody>
      </p:sp>
    </p:spTree>
    <p:extLst>
      <p:ext uri="{BB962C8B-B14F-4D97-AF65-F5344CB8AC3E}">
        <p14:creationId xmlns:p14="http://schemas.microsoft.com/office/powerpoint/2010/main" val="198590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75AB648-ADD8-5E37-C636-CB787C2966A8}"/>
              </a:ext>
            </a:extLst>
          </p:cNvPr>
          <p:cNvGrpSpPr/>
          <p:nvPr/>
        </p:nvGrpSpPr>
        <p:grpSpPr>
          <a:xfrm>
            <a:off x="831620" y="2314264"/>
            <a:ext cx="3852461" cy="3037366"/>
            <a:chOff x="2870716" y="1731696"/>
            <a:chExt cx="3886134" cy="308427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38E857-FEFF-02E9-204B-6B4832859935}"/>
                </a:ext>
              </a:extLst>
            </p:cNvPr>
            <p:cNvCxnSpPr/>
            <p:nvPr/>
          </p:nvCxnSpPr>
          <p:spPr>
            <a:xfrm flipV="1">
              <a:off x="3819441" y="1731696"/>
              <a:ext cx="0" cy="264609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5B50E8-93EE-0906-58E4-A03E3AF87020}"/>
                </a:ext>
              </a:extLst>
            </p:cNvPr>
            <p:cNvCxnSpPr>
              <a:cxnSpLocks/>
            </p:cNvCxnSpPr>
            <p:nvPr/>
          </p:nvCxnSpPr>
          <p:spPr>
            <a:xfrm>
              <a:off x="3819441" y="4384534"/>
              <a:ext cx="293740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F5166C-00AC-57D6-6B99-38CC38ED9A88}"/>
                </a:ext>
              </a:extLst>
            </p:cNvPr>
            <p:cNvSpPr/>
            <p:nvPr/>
          </p:nvSpPr>
          <p:spPr>
            <a:xfrm>
              <a:off x="4046017" y="3105319"/>
              <a:ext cx="299402" cy="3236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45F52E9-2B96-C791-7236-2CEA445A6A84}"/>
                </a:ext>
              </a:extLst>
            </p:cNvPr>
            <p:cNvSpPr/>
            <p:nvPr/>
          </p:nvSpPr>
          <p:spPr>
            <a:xfrm>
              <a:off x="5354233" y="2846550"/>
              <a:ext cx="299402" cy="3236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9F5C84-E1B7-4F0D-7844-124A0FB0071F}"/>
                </a:ext>
              </a:extLst>
            </p:cNvPr>
            <p:cNvSpPr/>
            <p:nvPr/>
          </p:nvSpPr>
          <p:spPr>
            <a:xfrm>
              <a:off x="5653635" y="2129571"/>
              <a:ext cx="299402" cy="3236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532586-CB95-AF21-CBD4-0B6692D26D67}"/>
                </a:ext>
              </a:extLst>
            </p:cNvPr>
            <p:cNvSpPr txBox="1"/>
            <p:nvPr/>
          </p:nvSpPr>
          <p:spPr>
            <a:xfrm>
              <a:off x="2870716" y="2716283"/>
              <a:ext cx="94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Height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8D82CE-6967-E112-3F99-EC8BAAEE30FC}"/>
                </a:ext>
              </a:extLst>
            </p:cNvPr>
            <p:cNvSpPr txBox="1"/>
            <p:nvPr/>
          </p:nvSpPr>
          <p:spPr>
            <a:xfrm>
              <a:off x="5004313" y="4446639"/>
              <a:ext cx="94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Weight 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3B7B4CA-F0A0-DAF6-9A72-06FC3C30C95B}"/>
              </a:ext>
            </a:extLst>
          </p:cNvPr>
          <p:cNvSpPr txBox="1"/>
          <p:nvPr/>
        </p:nvSpPr>
        <p:spPr>
          <a:xfrm>
            <a:off x="1156254" y="1109050"/>
            <a:ext cx="34319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Let’s show how </a:t>
            </a:r>
            <a:r>
              <a:rPr lang="en-US" b="1" dirty="0"/>
              <a:t>Gradient Descent </a:t>
            </a:r>
            <a:r>
              <a:rPr lang="en-US" dirty="0"/>
              <a:t>fits a line to these Height and Weight measurements.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84F77B-4498-AAD0-DFDB-C383C52D1E9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145141" y="2125796"/>
            <a:ext cx="501298" cy="154119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7EA18B-0591-E7D9-08AD-81EEB4F76ACE}"/>
              </a:ext>
            </a:extLst>
          </p:cNvPr>
          <p:cNvCxnSpPr/>
          <p:nvPr/>
        </p:nvCxnSpPr>
        <p:spPr>
          <a:xfrm>
            <a:off x="2766779" y="2112021"/>
            <a:ext cx="521322" cy="1293568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574DCF-9793-5A9A-C1C2-AAF90072697C}"/>
              </a:ext>
            </a:extLst>
          </p:cNvPr>
          <p:cNvCxnSpPr/>
          <p:nvPr/>
        </p:nvCxnSpPr>
        <p:spPr>
          <a:xfrm>
            <a:off x="2946730" y="2125796"/>
            <a:ext cx="674734" cy="555492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35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75AB648-ADD8-5E37-C636-CB787C2966A8}"/>
              </a:ext>
            </a:extLst>
          </p:cNvPr>
          <p:cNvGrpSpPr/>
          <p:nvPr/>
        </p:nvGrpSpPr>
        <p:grpSpPr>
          <a:xfrm>
            <a:off x="831620" y="2314264"/>
            <a:ext cx="3852461" cy="3037366"/>
            <a:chOff x="2870716" y="1731696"/>
            <a:chExt cx="3886134" cy="308427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38E857-FEFF-02E9-204B-6B4832859935}"/>
                </a:ext>
              </a:extLst>
            </p:cNvPr>
            <p:cNvCxnSpPr/>
            <p:nvPr/>
          </p:nvCxnSpPr>
          <p:spPr>
            <a:xfrm flipV="1">
              <a:off x="3819441" y="1731696"/>
              <a:ext cx="0" cy="264609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5B50E8-93EE-0906-58E4-A03E3AF87020}"/>
                </a:ext>
              </a:extLst>
            </p:cNvPr>
            <p:cNvCxnSpPr>
              <a:cxnSpLocks/>
            </p:cNvCxnSpPr>
            <p:nvPr/>
          </p:nvCxnSpPr>
          <p:spPr>
            <a:xfrm>
              <a:off x="3819441" y="4384534"/>
              <a:ext cx="293740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F5166C-00AC-57D6-6B99-38CC38ED9A88}"/>
                </a:ext>
              </a:extLst>
            </p:cNvPr>
            <p:cNvSpPr/>
            <p:nvPr/>
          </p:nvSpPr>
          <p:spPr>
            <a:xfrm>
              <a:off x="4046017" y="3105319"/>
              <a:ext cx="299402" cy="3236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45F52E9-2B96-C791-7236-2CEA445A6A84}"/>
                </a:ext>
              </a:extLst>
            </p:cNvPr>
            <p:cNvSpPr/>
            <p:nvPr/>
          </p:nvSpPr>
          <p:spPr>
            <a:xfrm>
              <a:off x="5354233" y="2846550"/>
              <a:ext cx="299402" cy="3236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9F5C84-E1B7-4F0D-7844-124A0FB0071F}"/>
                </a:ext>
              </a:extLst>
            </p:cNvPr>
            <p:cNvSpPr/>
            <p:nvPr/>
          </p:nvSpPr>
          <p:spPr>
            <a:xfrm>
              <a:off x="5653635" y="2129571"/>
              <a:ext cx="299402" cy="3236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532586-CB95-AF21-CBD4-0B6692D26D67}"/>
                </a:ext>
              </a:extLst>
            </p:cNvPr>
            <p:cNvSpPr txBox="1"/>
            <p:nvPr/>
          </p:nvSpPr>
          <p:spPr>
            <a:xfrm>
              <a:off x="2870716" y="2716283"/>
              <a:ext cx="94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Height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8D82CE-6967-E112-3F99-EC8BAAEE30FC}"/>
                </a:ext>
              </a:extLst>
            </p:cNvPr>
            <p:cNvSpPr txBox="1"/>
            <p:nvPr/>
          </p:nvSpPr>
          <p:spPr>
            <a:xfrm>
              <a:off x="5004313" y="4446639"/>
              <a:ext cx="94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Weight 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4241479-0239-47A9-1D02-93D2E69DBECD}"/>
              </a:ext>
            </a:extLst>
          </p:cNvPr>
          <p:cNvGrpSpPr/>
          <p:nvPr/>
        </p:nvGrpSpPr>
        <p:grpSpPr>
          <a:xfrm>
            <a:off x="5331260" y="2314264"/>
            <a:ext cx="4009240" cy="3037366"/>
            <a:chOff x="7892296" y="1822999"/>
            <a:chExt cx="3659624" cy="28022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16B10A-5BD4-B7FB-A076-1452A7D9F761}"/>
                </a:ext>
              </a:extLst>
            </p:cNvPr>
            <p:cNvGrpSpPr/>
            <p:nvPr/>
          </p:nvGrpSpPr>
          <p:grpSpPr>
            <a:xfrm>
              <a:off x="7892296" y="1822999"/>
              <a:ext cx="3659624" cy="2802204"/>
              <a:chOff x="2870716" y="1731696"/>
              <a:chExt cx="3886134" cy="3084275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E4269DD-34F6-0294-EB53-06D49855590B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6D6EFE7-D49D-5C23-84BC-C4BCE0104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DB6142-F5E4-A4BC-B2DB-A8BD574722C1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3A099F9-64C0-A142-0502-A3AB2B52E416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E9B3DC-FFE8-B182-F519-81EB5FE23DCE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760D9D-4E3A-7EC6-914A-68048A859A20}"/>
                  </a:ext>
                </a:extLst>
              </p:cNvPr>
              <p:cNvSpPr txBox="1"/>
              <p:nvPr/>
            </p:nvSpPr>
            <p:spPr>
              <a:xfrm>
                <a:off x="2870716" y="2716283"/>
                <a:ext cx="94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Height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7BC58A-84F7-D5C9-FDD8-4C43714C151F}"/>
                  </a:ext>
                </a:extLst>
              </p:cNvPr>
              <p:cNvSpPr txBox="1"/>
              <p:nvPr/>
            </p:nvSpPr>
            <p:spPr>
              <a:xfrm>
                <a:off x="5004313" y="4446639"/>
                <a:ext cx="94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Weight  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4231FC-35EE-0B23-38AE-611540CE3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0760" y="2211296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3B7B4CA-F0A0-DAF6-9A72-06FC3C30C95B}"/>
              </a:ext>
            </a:extLst>
          </p:cNvPr>
          <p:cNvSpPr txBox="1"/>
          <p:nvPr/>
        </p:nvSpPr>
        <p:spPr>
          <a:xfrm>
            <a:off x="1156254" y="1109050"/>
            <a:ext cx="34319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Let’s show how </a:t>
            </a:r>
            <a:r>
              <a:rPr lang="en-US" b="1" dirty="0"/>
              <a:t>Gradient Descent </a:t>
            </a:r>
            <a:r>
              <a:rPr lang="en-US" dirty="0"/>
              <a:t>fits a line to these Height and Weight measurements.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84F77B-4498-AAD0-DFDB-C383C52D1E9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145141" y="2125796"/>
            <a:ext cx="501298" cy="154119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7EA18B-0591-E7D9-08AD-81EEB4F76ACE}"/>
              </a:ext>
            </a:extLst>
          </p:cNvPr>
          <p:cNvCxnSpPr/>
          <p:nvPr/>
        </p:nvCxnSpPr>
        <p:spPr>
          <a:xfrm>
            <a:off x="2766779" y="2112021"/>
            <a:ext cx="521322" cy="1293568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574DCF-9793-5A9A-C1C2-AAF90072697C}"/>
              </a:ext>
            </a:extLst>
          </p:cNvPr>
          <p:cNvCxnSpPr/>
          <p:nvPr/>
        </p:nvCxnSpPr>
        <p:spPr>
          <a:xfrm>
            <a:off x="2946730" y="2125796"/>
            <a:ext cx="674734" cy="555492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F1FE5A9-86D6-494E-716D-88432A9136BF}"/>
              </a:ext>
            </a:extLst>
          </p:cNvPr>
          <p:cNvSpPr txBox="1"/>
          <p:nvPr/>
        </p:nvSpPr>
        <p:spPr>
          <a:xfrm>
            <a:off x="6643402" y="1548034"/>
            <a:ext cx="5465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Gradient Descent </a:t>
            </a:r>
            <a:r>
              <a:rPr lang="en-US" dirty="0"/>
              <a:t>estimates the </a:t>
            </a:r>
            <a:r>
              <a:rPr lang="en-US" b="1" dirty="0">
                <a:solidFill>
                  <a:srgbClr val="FF0000"/>
                </a:solidFill>
              </a:rPr>
              <a:t>intercept</a:t>
            </a:r>
            <a:r>
              <a:rPr lang="en-US" dirty="0"/>
              <a:t> and the </a:t>
            </a:r>
            <a:r>
              <a:rPr lang="en-US" b="1" dirty="0">
                <a:solidFill>
                  <a:srgbClr val="FF0000"/>
                </a:solidFill>
              </a:rPr>
              <a:t>slope</a:t>
            </a:r>
            <a:r>
              <a:rPr lang="en-US" dirty="0"/>
              <a:t> of this line so that we minimize the </a:t>
            </a:r>
            <a:r>
              <a:rPr lang="en-US" b="1" dirty="0"/>
              <a:t>Sum of the Squared Residuals (SSR).</a:t>
            </a:r>
          </a:p>
        </p:txBody>
      </p:sp>
    </p:spTree>
    <p:extLst>
      <p:ext uri="{BB962C8B-B14F-4D97-AF65-F5344CB8AC3E}">
        <p14:creationId xmlns:p14="http://schemas.microsoft.com/office/powerpoint/2010/main" val="4198433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75AB648-ADD8-5E37-C636-CB787C2966A8}"/>
              </a:ext>
            </a:extLst>
          </p:cNvPr>
          <p:cNvGrpSpPr/>
          <p:nvPr/>
        </p:nvGrpSpPr>
        <p:grpSpPr>
          <a:xfrm>
            <a:off x="831620" y="2314264"/>
            <a:ext cx="3852461" cy="3037366"/>
            <a:chOff x="2870716" y="1731696"/>
            <a:chExt cx="3886134" cy="308427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38E857-FEFF-02E9-204B-6B4832859935}"/>
                </a:ext>
              </a:extLst>
            </p:cNvPr>
            <p:cNvCxnSpPr/>
            <p:nvPr/>
          </p:nvCxnSpPr>
          <p:spPr>
            <a:xfrm flipV="1">
              <a:off x="3819441" y="1731696"/>
              <a:ext cx="0" cy="264609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5B50E8-93EE-0906-58E4-A03E3AF87020}"/>
                </a:ext>
              </a:extLst>
            </p:cNvPr>
            <p:cNvCxnSpPr>
              <a:cxnSpLocks/>
            </p:cNvCxnSpPr>
            <p:nvPr/>
          </p:nvCxnSpPr>
          <p:spPr>
            <a:xfrm>
              <a:off x="3819441" y="4384534"/>
              <a:ext cx="293740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F5166C-00AC-57D6-6B99-38CC38ED9A88}"/>
                </a:ext>
              </a:extLst>
            </p:cNvPr>
            <p:cNvSpPr/>
            <p:nvPr/>
          </p:nvSpPr>
          <p:spPr>
            <a:xfrm>
              <a:off x="4046017" y="3105319"/>
              <a:ext cx="299402" cy="3236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45F52E9-2B96-C791-7236-2CEA445A6A84}"/>
                </a:ext>
              </a:extLst>
            </p:cNvPr>
            <p:cNvSpPr/>
            <p:nvPr/>
          </p:nvSpPr>
          <p:spPr>
            <a:xfrm>
              <a:off x="5354233" y="2846550"/>
              <a:ext cx="299402" cy="3236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9F5C84-E1B7-4F0D-7844-124A0FB0071F}"/>
                </a:ext>
              </a:extLst>
            </p:cNvPr>
            <p:cNvSpPr/>
            <p:nvPr/>
          </p:nvSpPr>
          <p:spPr>
            <a:xfrm>
              <a:off x="5653635" y="2129571"/>
              <a:ext cx="299402" cy="3236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532586-CB95-AF21-CBD4-0B6692D26D67}"/>
                </a:ext>
              </a:extLst>
            </p:cNvPr>
            <p:cNvSpPr txBox="1"/>
            <p:nvPr/>
          </p:nvSpPr>
          <p:spPr>
            <a:xfrm>
              <a:off x="2870716" y="2716283"/>
              <a:ext cx="94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Height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8D82CE-6967-E112-3F99-EC8BAAEE30FC}"/>
                </a:ext>
              </a:extLst>
            </p:cNvPr>
            <p:cNvSpPr txBox="1"/>
            <p:nvPr/>
          </p:nvSpPr>
          <p:spPr>
            <a:xfrm>
              <a:off x="5004313" y="4446639"/>
              <a:ext cx="94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Weight 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4241479-0239-47A9-1D02-93D2E69DBECD}"/>
              </a:ext>
            </a:extLst>
          </p:cNvPr>
          <p:cNvGrpSpPr/>
          <p:nvPr/>
        </p:nvGrpSpPr>
        <p:grpSpPr>
          <a:xfrm>
            <a:off x="5331260" y="2314264"/>
            <a:ext cx="4009240" cy="3037366"/>
            <a:chOff x="7892296" y="1822999"/>
            <a:chExt cx="3659624" cy="28022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16B10A-5BD4-B7FB-A076-1452A7D9F761}"/>
                </a:ext>
              </a:extLst>
            </p:cNvPr>
            <p:cNvGrpSpPr/>
            <p:nvPr/>
          </p:nvGrpSpPr>
          <p:grpSpPr>
            <a:xfrm>
              <a:off x="7892296" y="1822999"/>
              <a:ext cx="3659624" cy="2802204"/>
              <a:chOff x="2870716" y="1731696"/>
              <a:chExt cx="3886134" cy="3084275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E4269DD-34F6-0294-EB53-06D49855590B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6D6EFE7-D49D-5C23-84BC-C4BCE0104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DB6142-F5E4-A4BC-B2DB-A8BD574722C1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3A099F9-64C0-A142-0502-A3AB2B52E416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E9B3DC-FFE8-B182-F519-81EB5FE23DCE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760D9D-4E3A-7EC6-914A-68048A859A20}"/>
                  </a:ext>
                </a:extLst>
              </p:cNvPr>
              <p:cNvSpPr txBox="1"/>
              <p:nvPr/>
            </p:nvSpPr>
            <p:spPr>
              <a:xfrm>
                <a:off x="2870716" y="2716283"/>
                <a:ext cx="94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Height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7BC58A-84F7-D5C9-FDD8-4C43714C151F}"/>
                  </a:ext>
                </a:extLst>
              </p:cNvPr>
              <p:cNvSpPr txBox="1"/>
              <p:nvPr/>
            </p:nvSpPr>
            <p:spPr>
              <a:xfrm>
                <a:off x="5004313" y="4446639"/>
                <a:ext cx="94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Weight  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4231FC-35EE-0B23-38AE-611540CE3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0760" y="2211296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3B7B4CA-F0A0-DAF6-9A72-06FC3C30C95B}"/>
              </a:ext>
            </a:extLst>
          </p:cNvPr>
          <p:cNvSpPr txBox="1"/>
          <p:nvPr/>
        </p:nvSpPr>
        <p:spPr>
          <a:xfrm>
            <a:off x="1156254" y="1109050"/>
            <a:ext cx="34319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Let’s show how </a:t>
            </a:r>
            <a:r>
              <a:rPr lang="en-US" b="1" dirty="0"/>
              <a:t>Gradient Descent </a:t>
            </a:r>
            <a:r>
              <a:rPr lang="en-US" dirty="0"/>
              <a:t>fits a line to these Height and Weight measurements.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84F77B-4498-AAD0-DFDB-C383C52D1E9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145141" y="2125796"/>
            <a:ext cx="501298" cy="154119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7EA18B-0591-E7D9-08AD-81EEB4F76ACE}"/>
              </a:ext>
            </a:extLst>
          </p:cNvPr>
          <p:cNvCxnSpPr/>
          <p:nvPr/>
        </p:nvCxnSpPr>
        <p:spPr>
          <a:xfrm>
            <a:off x="2766779" y="2112021"/>
            <a:ext cx="521322" cy="1293568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574DCF-9793-5A9A-C1C2-AAF90072697C}"/>
              </a:ext>
            </a:extLst>
          </p:cNvPr>
          <p:cNvCxnSpPr/>
          <p:nvPr/>
        </p:nvCxnSpPr>
        <p:spPr>
          <a:xfrm>
            <a:off x="2946730" y="2125796"/>
            <a:ext cx="674734" cy="555492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F1FE5A9-86D6-494E-716D-88432A9136BF}"/>
              </a:ext>
            </a:extLst>
          </p:cNvPr>
          <p:cNvSpPr txBox="1"/>
          <p:nvPr/>
        </p:nvSpPr>
        <p:spPr>
          <a:xfrm>
            <a:off x="6643402" y="1548034"/>
            <a:ext cx="5465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Gradient Descent </a:t>
            </a:r>
            <a:r>
              <a:rPr lang="en-US" dirty="0"/>
              <a:t>estimates the </a:t>
            </a:r>
            <a:r>
              <a:rPr lang="en-US" b="1" dirty="0">
                <a:solidFill>
                  <a:srgbClr val="FF0000"/>
                </a:solidFill>
              </a:rPr>
              <a:t>intercept</a:t>
            </a:r>
            <a:r>
              <a:rPr lang="en-US" dirty="0"/>
              <a:t> and the </a:t>
            </a:r>
            <a:r>
              <a:rPr lang="en-US" b="1" dirty="0">
                <a:solidFill>
                  <a:srgbClr val="FF0000"/>
                </a:solidFill>
              </a:rPr>
              <a:t>slope</a:t>
            </a:r>
            <a:r>
              <a:rPr lang="en-US" dirty="0"/>
              <a:t> of this line so that we minimize the </a:t>
            </a:r>
            <a:r>
              <a:rPr lang="en-US" b="1" dirty="0"/>
              <a:t>Sum of the Squared Residuals (SSR).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AE31FB-EF91-0B6E-0543-CD20C3268C0F}"/>
              </a:ext>
            </a:extLst>
          </p:cNvPr>
          <p:cNvSpPr txBox="1"/>
          <p:nvPr/>
        </p:nvSpPr>
        <p:spPr>
          <a:xfrm>
            <a:off x="8672318" y="3361588"/>
            <a:ext cx="349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 = </a:t>
            </a:r>
            <a:r>
              <a:rPr lang="en-US" b="1" dirty="0">
                <a:solidFill>
                  <a:srgbClr val="FF0000"/>
                </a:solidFill>
              </a:rPr>
              <a:t>intercept</a:t>
            </a:r>
            <a:r>
              <a:rPr lang="en-US" dirty="0"/>
              <a:t> + </a:t>
            </a:r>
            <a:r>
              <a:rPr lang="en-US" b="1" dirty="0">
                <a:solidFill>
                  <a:srgbClr val="FF0000"/>
                </a:solidFill>
              </a:rPr>
              <a:t>slope</a:t>
            </a:r>
            <a:r>
              <a:rPr lang="en-US" dirty="0"/>
              <a:t> x Weight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F39375B-C3DB-39D3-81EF-3AE24320DD26}"/>
              </a:ext>
            </a:extLst>
          </p:cNvPr>
          <p:cNvSpPr/>
          <p:nvPr/>
        </p:nvSpPr>
        <p:spPr>
          <a:xfrm>
            <a:off x="8682754" y="2484255"/>
            <a:ext cx="1060057" cy="639271"/>
          </a:xfrm>
          <a:custGeom>
            <a:avLst/>
            <a:gdLst>
              <a:gd name="connsiteX0" fmla="*/ 1060057 w 1060057"/>
              <a:gd name="connsiteY0" fmla="*/ 0 h 639271"/>
              <a:gd name="connsiteX1" fmla="*/ 590719 w 1060057"/>
              <a:gd name="connsiteY1" fmla="*/ 420786 h 639271"/>
              <a:gd name="connsiteX2" fmla="*/ 0 w 1060057"/>
              <a:gd name="connsiteY2" fmla="*/ 639271 h 639271"/>
              <a:gd name="connsiteX3" fmla="*/ 0 w 1060057"/>
              <a:gd name="connsiteY3" fmla="*/ 639271 h 639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057" h="639271">
                <a:moveTo>
                  <a:pt x="1060057" y="0"/>
                </a:moveTo>
                <a:cubicBezTo>
                  <a:pt x="913726" y="157120"/>
                  <a:pt x="767395" y="314241"/>
                  <a:pt x="590719" y="420786"/>
                </a:cubicBezTo>
                <a:cubicBezTo>
                  <a:pt x="414043" y="527331"/>
                  <a:pt x="0" y="639271"/>
                  <a:pt x="0" y="639271"/>
                </a:cubicBezTo>
                <a:lnTo>
                  <a:pt x="0" y="639271"/>
                </a:lnTo>
              </a:path>
            </a:pathLst>
          </a:custGeom>
          <a:ln w="28575" cap="flat" cmpd="sng" algn="ctr">
            <a:solidFill>
              <a:schemeClr val="accent6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7D79DD-8544-0B1F-F570-583461EB9C69}"/>
              </a:ext>
            </a:extLst>
          </p:cNvPr>
          <p:cNvCxnSpPr/>
          <p:nvPr/>
        </p:nvCxnSpPr>
        <p:spPr>
          <a:xfrm>
            <a:off x="9888467" y="2484255"/>
            <a:ext cx="105197" cy="877333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10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F7A5A-E8D1-E8A2-5859-6F075B10E82A}"/>
              </a:ext>
            </a:extLst>
          </p:cNvPr>
          <p:cNvSpPr txBox="1"/>
          <p:nvPr/>
        </p:nvSpPr>
        <p:spPr>
          <a:xfrm>
            <a:off x="127736" y="1243184"/>
            <a:ext cx="3733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the above example, we’re fitting a line to data, and we can evaluate how well that line fits with the </a:t>
            </a:r>
            <a:r>
              <a:rPr lang="en-US" b="1" dirty="0"/>
              <a:t>Sum of the Squared Residuals (SSR).</a:t>
            </a:r>
          </a:p>
        </p:txBody>
      </p:sp>
    </p:spTree>
    <p:extLst>
      <p:ext uri="{BB962C8B-B14F-4D97-AF65-F5344CB8AC3E}">
        <p14:creationId xmlns:p14="http://schemas.microsoft.com/office/powerpoint/2010/main" val="3667708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F7A5A-E8D1-E8A2-5859-6F075B10E82A}"/>
              </a:ext>
            </a:extLst>
          </p:cNvPr>
          <p:cNvSpPr txBox="1"/>
          <p:nvPr/>
        </p:nvSpPr>
        <p:spPr>
          <a:xfrm>
            <a:off x="127736" y="1243184"/>
            <a:ext cx="3733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the above example, we’re fitting a line to data, and we can evaluate how well that line fits with the </a:t>
            </a:r>
            <a:r>
              <a:rPr lang="en-US" b="1" dirty="0"/>
              <a:t>Sum of the Squared Residuals (SSR).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1A0FF-331E-FEDD-A70D-E7EF64070C54}"/>
              </a:ext>
            </a:extLst>
          </p:cNvPr>
          <p:cNvSpPr txBox="1"/>
          <p:nvPr/>
        </p:nvSpPr>
        <p:spPr>
          <a:xfrm>
            <a:off x="522273" y="2871472"/>
            <a:ext cx="3174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Residuals are the difference between the Observed and Predicted values…</a:t>
            </a:r>
          </a:p>
        </p:txBody>
      </p:sp>
    </p:spTree>
    <p:extLst>
      <p:ext uri="{BB962C8B-B14F-4D97-AF65-F5344CB8AC3E}">
        <p14:creationId xmlns:p14="http://schemas.microsoft.com/office/powerpoint/2010/main" val="845877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F7A5A-E8D1-E8A2-5859-6F075B10E82A}"/>
              </a:ext>
            </a:extLst>
          </p:cNvPr>
          <p:cNvSpPr txBox="1"/>
          <p:nvPr/>
        </p:nvSpPr>
        <p:spPr>
          <a:xfrm>
            <a:off x="127736" y="1243184"/>
            <a:ext cx="3733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the above example, we’re fitting a line to data, and we can evaluate how well that line fits with the </a:t>
            </a:r>
            <a:r>
              <a:rPr lang="en-US" b="1" dirty="0"/>
              <a:t>Sum of the Squared Residuals (SSR).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1A0FF-331E-FEDD-A70D-E7EF64070C54}"/>
              </a:ext>
            </a:extLst>
          </p:cNvPr>
          <p:cNvSpPr txBox="1"/>
          <p:nvPr/>
        </p:nvSpPr>
        <p:spPr>
          <a:xfrm>
            <a:off x="522273" y="2871472"/>
            <a:ext cx="3174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Residuals are the difference between the Observed and Predicted values…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B9082-0608-0469-6DCA-3FAFBF1439F7}"/>
              </a:ext>
            </a:extLst>
          </p:cNvPr>
          <p:cNvSpPr txBox="1"/>
          <p:nvPr/>
        </p:nvSpPr>
        <p:spPr>
          <a:xfrm>
            <a:off x="143632" y="4370706"/>
            <a:ext cx="1234237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Residual = (Observed Height - Predicted Height) = (Height - (</a:t>
            </a:r>
            <a:r>
              <a:rPr lang="en-US" sz="2600" b="1" dirty="0">
                <a:solidFill>
                  <a:srgbClr val="FF0000"/>
                </a:solidFill>
              </a:rPr>
              <a:t>intercept</a:t>
            </a:r>
            <a:r>
              <a:rPr lang="en-US" sz="2600" dirty="0"/>
              <a:t> + </a:t>
            </a:r>
            <a:r>
              <a:rPr lang="en-US" sz="2600" b="1" dirty="0">
                <a:solidFill>
                  <a:srgbClr val="FF0000"/>
                </a:solidFill>
              </a:rPr>
              <a:t>Slope</a:t>
            </a:r>
            <a:r>
              <a:rPr lang="en-US" sz="2600" dirty="0"/>
              <a:t> x Weight))</a:t>
            </a:r>
          </a:p>
        </p:txBody>
      </p:sp>
    </p:spTree>
    <p:extLst>
      <p:ext uri="{BB962C8B-B14F-4D97-AF65-F5344CB8AC3E}">
        <p14:creationId xmlns:p14="http://schemas.microsoft.com/office/powerpoint/2010/main" val="416137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F7A5A-E8D1-E8A2-5859-6F075B10E82A}"/>
              </a:ext>
            </a:extLst>
          </p:cNvPr>
          <p:cNvSpPr txBox="1"/>
          <p:nvPr/>
        </p:nvSpPr>
        <p:spPr>
          <a:xfrm>
            <a:off x="127736" y="1243184"/>
            <a:ext cx="3733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the above example, we’re fitting a line to data, and we can evaluate how well that line fits with the </a:t>
            </a:r>
            <a:r>
              <a:rPr lang="en-US" b="1" dirty="0"/>
              <a:t>Sum of the Squared Residuals (SSR).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1A0FF-331E-FEDD-A70D-E7EF64070C54}"/>
              </a:ext>
            </a:extLst>
          </p:cNvPr>
          <p:cNvSpPr txBox="1"/>
          <p:nvPr/>
        </p:nvSpPr>
        <p:spPr>
          <a:xfrm>
            <a:off x="522273" y="2871472"/>
            <a:ext cx="3174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Residuals are the difference between the Observed and Predicted values…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B9082-0608-0469-6DCA-3FAFBF1439F7}"/>
              </a:ext>
            </a:extLst>
          </p:cNvPr>
          <p:cNvSpPr txBox="1"/>
          <p:nvPr/>
        </p:nvSpPr>
        <p:spPr>
          <a:xfrm>
            <a:off x="143632" y="4370706"/>
            <a:ext cx="1234237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Residual = (Observed Height - Predicted Height) = (Height - (</a:t>
            </a:r>
            <a:r>
              <a:rPr lang="en-US" sz="2600" b="1" dirty="0">
                <a:solidFill>
                  <a:srgbClr val="FF0000"/>
                </a:solidFill>
              </a:rPr>
              <a:t>intercept</a:t>
            </a:r>
            <a:r>
              <a:rPr lang="en-US" sz="2600" dirty="0"/>
              <a:t> + </a:t>
            </a:r>
            <a:r>
              <a:rPr lang="en-US" sz="2600" b="1" dirty="0">
                <a:solidFill>
                  <a:srgbClr val="FF0000"/>
                </a:solidFill>
              </a:rPr>
              <a:t>Slope</a:t>
            </a:r>
            <a:r>
              <a:rPr lang="en-US" sz="2600" dirty="0"/>
              <a:t> x Weight))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913A15-D867-0CD3-9637-933301E68983}"/>
              </a:ext>
            </a:extLst>
          </p:cNvPr>
          <p:cNvGrpSpPr/>
          <p:nvPr/>
        </p:nvGrpSpPr>
        <p:grpSpPr>
          <a:xfrm>
            <a:off x="9431376" y="1062854"/>
            <a:ext cx="2413423" cy="1951877"/>
            <a:chOff x="1089523" y="2199864"/>
            <a:chExt cx="2462544" cy="20487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E47AC2-18CB-D0AA-E999-84EB100F9245}"/>
                </a:ext>
              </a:extLst>
            </p:cNvPr>
            <p:cNvGrpSpPr/>
            <p:nvPr/>
          </p:nvGrpSpPr>
          <p:grpSpPr>
            <a:xfrm>
              <a:off x="1089523" y="2199864"/>
              <a:ext cx="2144856" cy="2048736"/>
              <a:chOff x="3819441" y="2129571"/>
              <a:chExt cx="2277610" cy="2254963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FC222DD-55C2-58DC-4F2E-717C66AE27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9441" y="2129571"/>
                <a:ext cx="0" cy="224822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0FDEE0B-6AFA-0C30-77D2-F404B58F5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27761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5EA29D-C60D-A518-F35E-F94F06DA557C}"/>
                  </a:ext>
                </a:extLst>
              </p:cNvPr>
              <p:cNvSpPr/>
              <p:nvPr/>
            </p:nvSpPr>
            <p:spPr>
              <a:xfrm>
                <a:off x="4046017" y="3404607"/>
                <a:ext cx="299402" cy="3446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D49A799-C752-2C93-9928-F7CBD02AC88F}"/>
                  </a:ext>
                </a:extLst>
              </p:cNvPr>
              <p:cNvSpPr/>
              <p:nvPr/>
            </p:nvSpPr>
            <p:spPr>
              <a:xfrm>
                <a:off x="5354233" y="2914141"/>
                <a:ext cx="299402" cy="32068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7B90363-67D9-4013-8596-67889FE30E42}"/>
                  </a:ext>
                </a:extLst>
              </p:cNvPr>
              <p:cNvSpPr/>
              <p:nvPr/>
            </p:nvSpPr>
            <p:spPr>
              <a:xfrm>
                <a:off x="5653635" y="2520578"/>
                <a:ext cx="299402" cy="32068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32BA0A-BCE1-37DD-C855-6F231B26B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032" y="271754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31366D-841E-6D10-70F7-285D4D2FDD4A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1443869" y="3671431"/>
              <a:ext cx="0" cy="36082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AF0C62-6BAF-0333-86C1-F02A709DC069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H="1">
              <a:off x="2957784" y="2846470"/>
              <a:ext cx="1" cy="239906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565255-75CD-0070-E4AF-F7EE90E5921C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 flipH="1">
              <a:off x="2673350" y="3204040"/>
              <a:ext cx="2484" cy="6621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736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Gradient Descent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37" y="372969"/>
            <a:ext cx="1288778" cy="12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6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F7A5A-E8D1-E8A2-5859-6F075B10E82A}"/>
              </a:ext>
            </a:extLst>
          </p:cNvPr>
          <p:cNvSpPr txBox="1"/>
          <p:nvPr/>
        </p:nvSpPr>
        <p:spPr>
          <a:xfrm>
            <a:off x="127736" y="1243184"/>
            <a:ext cx="3733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the above example, we’re fitting a line to data, and we can evaluate how well that line fits with the </a:t>
            </a:r>
            <a:r>
              <a:rPr lang="en-US" b="1" dirty="0"/>
              <a:t>Sum of the Squared Residuals (SSR).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1A0FF-331E-FEDD-A70D-E7EF64070C54}"/>
              </a:ext>
            </a:extLst>
          </p:cNvPr>
          <p:cNvSpPr txBox="1"/>
          <p:nvPr/>
        </p:nvSpPr>
        <p:spPr>
          <a:xfrm>
            <a:off x="522273" y="2871472"/>
            <a:ext cx="3174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Residuals are the difference between the Observed and Predicted values…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B9082-0608-0469-6DCA-3FAFBF1439F7}"/>
              </a:ext>
            </a:extLst>
          </p:cNvPr>
          <p:cNvSpPr txBox="1"/>
          <p:nvPr/>
        </p:nvSpPr>
        <p:spPr>
          <a:xfrm>
            <a:off x="143632" y="4370706"/>
            <a:ext cx="1234237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Residual = (Observed Height - Predicted Height) = (Height - (</a:t>
            </a:r>
            <a:r>
              <a:rPr lang="en-US" sz="2600" b="1" dirty="0">
                <a:solidFill>
                  <a:srgbClr val="FF0000"/>
                </a:solidFill>
              </a:rPr>
              <a:t>intercept</a:t>
            </a:r>
            <a:r>
              <a:rPr lang="en-US" sz="2600" dirty="0"/>
              <a:t> + </a:t>
            </a:r>
            <a:r>
              <a:rPr lang="en-US" sz="2600" b="1" dirty="0">
                <a:solidFill>
                  <a:srgbClr val="FF0000"/>
                </a:solidFill>
              </a:rPr>
              <a:t>Slope</a:t>
            </a:r>
            <a:r>
              <a:rPr lang="en-US" sz="2600" dirty="0"/>
              <a:t> x Weight))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913A15-D867-0CD3-9637-933301E68983}"/>
              </a:ext>
            </a:extLst>
          </p:cNvPr>
          <p:cNvGrpSpPr/>
          <p:nvPr/>
        </p:nvGrpSpPr>
        <p:grpSpPr>
          <a:xfrm>
            <a:off x="9431376" y="1062854"/>
            <a:ext cx="2413423" cy="1951877"/>
            <a:chOff x="1089523" y="2199864"/>
            <a:chExt cx="2462544" cy="20487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E47AC2-18CB-D0AA-E999-84EB100F9245}"/>
                </a:ext>
              </a:extLst>
            </p:cNvPr>
            <p:cNvGrpSpPr/>
            <p:nvPr/>
          </p:nvGrpSpPr>
          <p:grpSpPr>
            <a:xfrm>
              <a:off x="1089523" y="2199864"/>
              <a:ext cx="2144856" cy="2048736"/>
              <a:chOff x="3819441" y="2129571"/>
              <a:chExt cx="2277610" cy="2254963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FC222DD-55C2-58DC-4F2E-717C66AE27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9441" y="2129571"/>
                <a:ext cx="0" cy="224822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0FDEE0B-6AFA-0C30-77D2-F404B58F5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27761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5EA29D-C60D-A518-F35E-F94F06DA557C}"/>
                  </a:ext>
                </a:extLst>
              </p:cNvPr>
              <p:cNvSpPr/>
              <p:nvPr/>
            </p:nvSpPr>
            <p:spPr>
              <a:xfrm>
                <a:off x="4046017" y="3404607"/>
                <a:ext cx="299402" cy="3446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D49A799-C752-2C93-9928-F7CBD02AC88F}"/>
                  </a:ext>
                </a:extLst>
              </p:cNvPr>
              <p:cNvSpPr/>
              <p:nvPr/>
            </p:nvSpPr>
            <p:spPr>
              <a:xfrm>
                <a:off x="5354233" y="2914141"/>
                <a:ext cx="299402" cy="32068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7B90363-67D9-4013-8596-67889FE30E42}"/>
                  </a:ext>
                </a:extLst>
              </p:cNvPr>
              <p:cNvSpPr/>
              <p:nvPr/>
            </p:nvSpPr>
            <p:spPr>
              <a:xfrm>
                <a:off x="5653635" y="2520578"/>
                <a:ext cx="299402" cy="32068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32BA0A-BCE1-37DD-C855-6F231B26B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032" y="271754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31366D-841E-6D10-70F7-285D4D2FDD4A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1443869" y="3671431"/>
              <a:ext cx="0" cy="36082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AF0C62-6BAF-0333-86C1-F02A709DC069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H="1">
              <a:off x="2957784" y="2846470"/>
              <a:ext cx="1" cy="239906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565255-75CD-0070-E4AF-F7EE90E5921C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 flipH="1">
              <a:off x="2673350" y="3204040"/>
              <a:ext cx="2484" cy="6621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34FFC4A-E72D-8FEC-AE05-99B6F370162E}"/>
              </a:ext>
            </a:extLst>
          </p:cNvPr>
          <p:cNvSpPr txBox="1"/>
          <p:nvPr/>
        </p:nvSpPr>
        <p:spPr>
          <a:xfrm>
            <a:off x="4269455" y="2405104"/>
            <a:ext cx="54866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(Observed Height1 - (</a:t>
            </a:r>
            <a:r>
              <a:rPr lang="en-US" b="1" dirty="0">
                <a:solidFill>
                  <a:srgbClr val="FF0000"/>
                </a:solidFill>
              </a:rPr>
              <a:t>intercept</a:t>
            </a:r>
            <a:r>
              <a:rPr lang="en-US" dirty="0"/>
              <a:t> + 0.64 x Weight1))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+(Observed Height2 - (</a:t>
            </a:r>
            <a:r>
              <a:rPr lang="en-US" b="1" dirty="0">
                <a:solidFill>
                  <a:srgbClr val="FF0000"/>
                </a:solidFill>
              </a:rPr>
              <a:t>intercept</a:t>
            </a:r>
            <a:r>
              <a:rPr lang="en-US" dirty="0"/>
              <a:t> + 0.64 x Weight2))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+ (Observed Height3 - (</a:t>
            </a:r>
            <a:r>
              <a:rPr lang="en-US" b="1" dirty="0">
                <a:solidFill>
                  <a:srgbClr val="FF0000"/>
                </a:solidFill>
              </a:rPr>
              <a:t>intercept</a:t>
            </a:r>
            <a:r>
              <a:rPr lang="en-US" dirty="0"/>
              <a:t> + 0.64 x Weight3))</a:t>
            </a:r>
            <a:r>
              <a:rPr lang="en-US" baseline="30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34FCD3-8CE2-532F-B03C-1A74F79D8047}"/>
              </a:ext>
            </a:extLst>
          </p:cNvPr>
          <p:cNvSpPr txBox="1"/>
          <p:nvPr/>
        </p:nvSpPr>
        <p:spPr>
          <a:xfrm>
            <a:off x="3692665" y="2393611"/>
            <a:ext cx="83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SSR =</a:t>
            </a:r>
          </a:p>
        </p:txBody>
      </p:sp>
    </p:spTree>
    <p:extLst>
      <p:ext uri="{BB962C8B-B14F-4D97-AF65-F5344CB8AC3E}">
        <p14:creationId xmlns:p14="http://schemas.microsoft.com/office/powerpoint/2010/main" val="1935854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F7A5A-E8D1-E8A2-5859-6F075B10E82A}"/>
              </a:ext>
            </a:extLst>
          </p:cNvPr>
          <p:cNvSpPr txBox="1"/>
          <p:nvPr/>
        </p:nvSpPr>
        <p:spPr>
          <a:xfrm>
            <a:off x="127736" y="1243184"/>
            <a:ext cx="3733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the above example, we’re fitting a line to data, and we can evaluate how well that line fits with the </a:t>
            </a:r>
            <a:r>
              <a:rPr lang="en-US" b="1" dirty="0"/>
              <a:t>Sum of the Squared Residuals (SSR).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1A0FF-331E-FEDD-A70D-E7EF64070C54}"/>
              </a:ext>
            </a:extLst>
          </p:cNvPr>
          <p:cNvSpPr txBox="1"/>
          <p:nvPr/>
        </p:nvSpPr>
        <p:spPr>
          <a:xfrm>
            <a:off x="522273" y="2871472"/>
            <a:ext cx="3174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Residuals are the difference between the Observed and Predicted values…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B9082-0608-0469-6DCA-3FAFBF1439F7}"/>
              </a:ext>
            </a:extLst>
          </p:cNvPr>
          <p:cNvSpPr txBox="1"/>
          <p:nvPr/>
        </p:nvSpPr>
        <p:spPr>
          <a:xfrm>
            <a:off x="143632" y="4370706"/>
            <a:ext cx="1234237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Residual = (Observed Height - Predicted Height) = (Height - (</a:t>
            </a:r>
            <a:r>
              <a:rPr lang="en-US" sz="2600" b="1" dirty="0">
                <a:solidFill>
                  <a:srgbClr val="FF0000"/>
                </a:solidFill>
              </a:rPr>
              <a:t>intercept</a:t>
            </a:r>
            <a:r>
              <a:rPr lang="en-US" sz="2600" dirty="0"/>
              <a:t> + </a:t>
            </a:r>
            <a:r>
              <a:rPr lang="en-US" sz="2600" b="1" dirty="0">
                <a:solidFill>
                  <a:srgbClr val="FF0000"/>
                </a:solidFill>
              </a:rPr>
              <a:t>0.64</a:t>
            </a:r>
            <a:r>
              <a:rPr lang="en-US" sz="2600" dirty="0"/>
              <a:t> x Weight))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913A15-D867-0CD3-9637-933301E68983}"/>
              </a:ext>
            </a:extLst>
          </p:cNvPr>
          <p:cNvGrpSpPr/>
          <p:nvPr/>
        </p:nvGrpSpPr>
        <p:grpSpPr>
          <a:xfrm>
            <a:off x="9431376" y="1062854"/>
            <a:ext cx="2413423" cy="1951877"/>
            <a:chOff x="1089523" y="2199864"/>
            <a:chExt cx="2462544" cy="20487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E47AC2-18CB-D0AA-E999-84EB100F9245}"/>
                </a:ext>
              </a:extLst>
            </p:cNvPr>
            <p:cNvGrpSpPr/>
            <p:nvPr/>
          </p:nvGrpSpPr>
          <p:grpSpPr>
            <a:xfrm>
              <a:off x="1089523" y="2199864"/>
              <a:ext cx="2144856" cy="2048736"/>
              <a:chOff x="3819441" y="2129571"/>
              <a:chExt cx="2277610" cy="2254963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FC222DD-55C2-58DC-4F2E-717C66AE27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9441" y="2129571"/>
                <a:ext cx="0" cy="224822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0FDEE0B-6AFA-0C30-77D2-F404B58F5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27761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5EA29D-C60D-A518-F35E-F94F06DA557C}"/>
                  </a:ext>
                </a:extLst>
              </p:cNvPr>
              <p:cNvSpPr/>
              <p:nvPr/>
            </p:nvSpPr>
            <p:spPr>
              <a:xfrm>
                <a:off x="4046017" y="3404607"/>
                <a:ext cx="299402" cy="3446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D49A799-C752-2C93-9928-F7CBD02AC88F}"/>
                  </a:ext>
                </a:extLst>
              </p:cNvPr>
              <p:cNvSpPr/>
              <p:nvPr/>
            </p:nvSpPr>
            <p:spPr>
              <a:xfrm>
                <a:off x="5354233" y="2914141"/>
                <a:ext cx="299402" cy="32068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7B90363-67D9-4013-8596-67889FE30E42}"/>
                  </a:ext>
                </a:extLst>
              </p:cNvPr>
              <p:cNvSpPr/>
              <p:nvPr/>
            </p:nvSpPr>
            <p:spPr>
              <a:xfrm>
                <a:off x="5653635" y="2520578"/>
                <a:ext cx="299402" cy="32068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32BA0A-BCE1-37DD-C855-6F231B26B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032" y="271754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31366D-841E-6D10-70F7-285D4D2FDD4A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1443869" y="3671431"/>
              <a:ext cx="0" cy="36082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AF0C62-6BAF-0333-86C1-F02A709DC069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H="1">
              <a:off x="2957784" y="2846470"/>
              <a:ext cx="1" cy="239906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565255-75CD-0070-E4AF-F7EE90E5921C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 flipH="1">
              <a:off x="2673350" y="3204040"/>
              <a:ext cx="2484" cy="6621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34FFC4A-E72D-8FEC-AE05-99B6F370162E}"/>
              </a:ext>
            </a:extLst>
          </p:cNvPr>
          <p:cNvSpPr txBox="1"/>
          <p:nvPr/>
        </p:nvSpPr>
        <p:spPr>
          <a:xfrm>
            <a:off x="4269455" y="2405104"/>
            <a:ext cx="54866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(Observed Height1 - (</a:t>
            </a:r>
            <a:r>
              <a:rPr lang="en-US" b="1" dirty="0">
                <a:solidFill>
                  <a:srgbClr val="FF0000"/>
                </a:solidFill>
              </a:rPr>
              <a:t>intercept</a:t>
            </a:r>
            <a:r>
              <a:rPr lang="en-US" dirty="0"/>
              <a:t> + 0.64 x Weight1))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+(Observed Height2 - (</a:t>
            </a:r>
            <a:r>
              <a:rPr lang="en-US" b="1" dirty="0">
                <a:solidFill>
                  <a:srgbClr val="FF0000"/>
                </a:solidFill>
              </a:rPr>
              <a:t>intercept</a:t>
            </a:r>
            <a:r>
              <a:rPr lang="en-US" dirty="0"/>
              <a:t> + 0.64 x Weight2))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+ (Observed Height3 - (</a:t>
            </a:r>
            <a:r>
              <a:rPr lang="en-US" b="1" dirty="0">
                <a:solidFill>
                  <a:srgbClr val="FF0000"/>
                </a:solidFill>
              </a:rPr>
              <a:t>intercept</a:t>
            </a:r>
            <a:r>
              <a:rPr lang="en-US" dirty="0"/>
              <a:t> + 0.64 x Weight3))</a:t>
            </a:r>
            <a:r>
              <a:rPr lang="en-US" baseline="30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34FCD3-8CE2-532F-B03C-1A74F79D8047}"/>
              </a:ext>
            </a:extLst>
          </p:cNvPr>
          <p:cNvSpPr txBox="1"/>
          <p:nvPr/>
        </p:nvSpPr>
        <p:spPr>
          <a:xfrm>
            <a:off x="3692665" y="2393611"/>
            <a:ext cx="83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SSR =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DAFC31D-55B4-7310-CF88-3593C4D9153B}"/>
              </a:ext>
            </a:extLst>
          </p:cNvPr>
          <p:cNvSpPr/>
          <p:nvPr/>
        </p:nvSpPr>
        <p:spPr>
          <a:xfrm>
            <a:off x="8278586" y="2155242"/>
            <a:ext cx="1412421" cy="506315"/>
          </a:xfrm>
          <a:custGeom>
            <a:avLst/>
            <a:gdLst>
              <a:gd name="connsiteX0" fmla="*/ 1412421 w 1412421"/>
              <a:gd name="connsiteY0" fmla="*/ 506315 h 506315"/>
              <a:gd name="connsiteX1" fmla="*/ 1085850 w 1412421"/>
              <a:gd name="connsiteY1" fmla="*/ 212401 h 506315"/>
              <a:gd name="connsiteX2" fmla="*/ 791935 w 1412421"/>
              <a:gd name="connsiteY2" fmla="*/ 73608 h 506315"/>
              <a:gd name="connsiteX3" fmla="*/ 506185 w 1412421"/>
              <a:gd name="connsiteY3" fmla="*/ 129 h 506315"/>
              <a:gd name="connsiteX4" fmla="*/ 0 w 1412421"/>
              <a:gd name="connsiteY4" fmla="*/ 89937 h 506315"/>
              <a:gd name="connsiteX5" fmla="*/ 0 w 1412421"/>
              <a:gd name="connsiteY5" fmla="*/ 89937 h 50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2421" h="506315">
                <a:moveTo>
                  <a:pt x="1412421" y="506315"/>
                </a:moveTo>
                <a:cubicBezTo>
                  <a:pt x="1300842" y="395417"/>
                  <a:pt x="1189264" y="284519"/>
                  <a:pt x="1085850" y="212401"/>
                </a:cubicBezTo>
                <a:cubicBezTo>
                  <a:pt x="982436" y="140283"/>
                  <a:pt x="888546" y="108987"/>
                  <a:pt x="791935" y="73608"/>
                </a:cubicBezTo>
                <a:cubicBezTo>
                  <a:pt x="695324" y="38229"/>
                  <a:pt x="638174" y="-2592"/>
                  <a:pt x="506185" y="129"/>
                </a:cubicBezTo>
                <a:cubicBezTo>
                  <a:pt x="374196" y="2850"/>
                  <a:pt x="0" y="89937"/>
                  <a:pt x="0" y="89937"/>
                </a:cubicBezTo>
                <a:lnTo>
                  <a:pt x="0" y="89937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0D7C9FD-305D-F127-BDE7-8FB3FECC3C28}"/>
              </a:ext>
            </a:extLst>
          </p:cNvPr>
          <p:cNvSpPr/>
          <p:nvPr/>
        </p:nvSpPr>
        <p:spPr>
          <a:xfrm>
            <a:off x="9168493" y="2155371"/>
            <a:ext cx="1812471" cy="1094015"/>
          </a:xfrm>
          <a:custGeom>
            <a:avLst/>
            <a:gdLst>
              <a:gd name="connsiteX0" fmla="*/ 1812471 w 1812471"/>
              <a:gd name="connsiteY0" fmla="*/ 0 h 1094015"/>
              <a:gd name="connsiteX1" fmla="*/ 1575707 w 1812471"/>
              <a:gd name="connsiteY1" fmla="*/ 383722 h 1094015"/>
              <a:gd name="connsiteX2" fmla="*/ 922564 w 1812471"/>
              <a:gd name="connsiteY2" fmla="*/ 947058 h 1094015"/>
              <a:gd name="connsiteX3" fmla="*/ 0 w 1812471"/>
              <a:gd name="connsiteY3" fmla="*/ 1094015 h 1094015"/>
              <a:gd name="connsiteX4" fmla="*/ 0 w 1812471"/>
              <a:gd name="connsiteY4" fmla="*/ 1094015 h 109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471" h="1094015">
                <a:moveTo>
                  <a:pt x="1812471" y="0"/>
                </a:moveTo>
                <a:cubicBezTo>
                  <a:pt x="1768248" y="112939"/>
                  <a:pt x="1724025" y="225879"/>
                  <a:pt x="1575707" y="383722"/>
                </a:cubicBezTo>
                <a:cubicBezTo>
                  <a:pt x="1427389" y="541565"/>
                  <a:pt x="1185182" y="828676"/>
                  <a:pt x="922564" y="947058"/>
                </a:cubicBezTo>
                <a:cubicBezTo>
                  <a:pt x="659946" y="1065440"/>
                  <a:pt x="0" y="1094015"/>
                  <a:pt x="0" y="1094015"/>
                </a:cubicBezTo>
                <a:lnTo>
                  <a:pt x="0" y="1094015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0598643-EB1B-6385-DA89-85C56B42524A}"/>
              </a:ext>
            </a:extLst>
          </p:cNvPr>
          <p:cNvSpPr/>
          <p:nvPr/>
        </p:nvSpPr>
        <p:spPr>
          <a:xfrm>
            <a:off x="9315450" y="1951264"/>
            <a:ext cx="2000250" cy="1722665"/>
          </a:xfrm>
          <a:custGeom>
            <a:avLst/>
            <a:gdLst>
              <a:gd name="connsiteX0" fmla="*/ 2000250 w 2000250"/>
              <a:gd name="connsiteY0" fmla="*/ 0 h 1722665"/>
              <a:gd name="connsiteX1" fmla="*/ 1959429 w 2000250"/>
              <a:gd name="connsiteY1" fmla="*/ 424543 h 1722665"/>
              <a:gd name="connsiteX2" fmla="*/ 1787979 w 2000250"/>
              <a:gd name="connsiteY2" fmla="*/ 816429 h 1722665"/>
              <a:gd name="connsiteX3" fmla="*/ 1224643 w 2000250"/>
              <a:gd name="connsiteY3" fmla="*/ 1363436 h 1722665"/>
              <a:gd name="connsiteX4" fmla="*/ 0 w 2000250"/>
              <a:gd name="connsiteY4" fmla="*/ 1722665 h 1722665"/>
              <a:gd name="connsiteX5" fmla="*/ 0 w 2000250"/>
              <a:gd name="connsiteY5" fmla="*/ 1722665 h 172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0250" h="1722665">
                <a:moveTo>
                  <a:pt x="2000250" y="0"/>
                </a:moveTo>
                <a:cubicBezTo>
                  <a:pt x="1997528" y="144236"/>
                  <a:pt x="1994807" y="288472"/>
                  <a:pt x="1959429" y="424543"/>
                </a:cubicBezTo>
                <a:cubicBezTo>
                  <a:pt x="1924051" y="560614"/>
                  <a:pt x="1910443" y="659947"/>
                  <a:pt x="1787979" y="816429"/>
                </a:cubicBezTo>
                <a:cubicBezTo>
                  <a:pt x="1665515" y="972911"/>
                  <a:pt x="1522640" y="1212397"/>
                  <a:pt x="1224643" y="1363436"/>
                </a:cubicBezTo>
                <a:cubicBezTo>
                  <a:pt x="926646" y="1514475"/>
                  <a:pt x="0" y="1722665"/>
                  <a:pt x="0" y="1722665"/>
                </a:cubicBezTo>
                <a:lnTo>
                  <a:pt x="0" y="1722665"/>
                </a:lnTo>
              </a:path>
            </a:pathLst>
          </a:custGeom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72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54CF92-9569-416D-0546-067DDB4A761D}"/>
              </a:ext>
            </a:extLst>
          </p:cNvPr>
          <p:cNvSpPr txBox="1"/>
          <p:nvPr/>
        </p:nvSpPr>
        <p:spPr>
          <a:xfrm>
            <a:off x="1055235" y="1179064"/>
            <a:ext cx="33779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Now, to calculate the </a:t>
            </a:r>
            <a:r>
              <a:rPr lang="en-US" b="1" dirty="0"/>
              <a:t>SSR</a:t>
            </a:r>
            <a:r>
              <a:rPr lang="en-US" dirty="0"/>
              <a:t>, we first plug the value for the y-axis intercept,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, into the equation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7EA91B-22ED-D0B3-62CA-ECAFA4FBC05B}"/>
              </a:ext>
            </a:extLst>
          </p:cNvPr>
          <p:cNvGrpSpPr/>
          <p:nvPr/>
        </p:nvGrpSpPr>
        <p:grpSpPr>
          <a:xfrm>
            <a:off x="2263915" y="2684589"/>
            <a:ext cx="6063415" cy="1488821"/>
            <a:chOff x="3692665" y="2393611"/>
            <a:chExt cx="6063415" cy="14888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7A1C56-7130-9119-AF3E-926252B4CE27}"/>
                </a:ext>
              </a:extLst>
            </p:cNvPr>
            <p:cNvSpPr txBox="1"/>
            <p:nvPr/>
          </p:nvSpPr>
          <p:spPr>
            <a:xfrm>
              <a:off x="4269455" y="2405104"/>
              <a:ext cx="548662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(Observed Height1 - (</a:t>
              </a:r>
              <a:r>
                <a:rPr lang="en-US" b="1" dirty="0">
                  <a:solidFill>
                    <a:srgbClr val="FF0000"/>
                  </a:solidFill>
                </a:rPr>
                <a:t>intercept</a:t>
              </a:r>
              <a:r>
                <a:rPr lang="en-US" dirty="0"/>
                <a:t> + 0.64 x Weight1))</a:t>
              </a:r>
              <a:r>
                <a:rPr lang="en-US" baseline="30000" dirty="0"/>
                <a:t>2</a:t>
              </a:r>
              <a:r>
                <a:rPr lang="en-US" dirty="0"/>
                <a:t> </a:t>
              </a:r>
            </a:p>
            <a:p>
              <a:endParaRPr lang="en-US" dirty="0"/>
            </a:p>
            <a:p>
              <a:r>
                <a:rPr lang="en-US" dirty="0"/>
                <a:t>+(Observed Height2 - (</a:t>
              </a:r>
              <a:r>
                <a:rPr lang="en-US" b="1" dirty="0">
                  <a:solidFill>
                    <a:srgbClr val="FF0000"/>
                  </a:solidFill>
                </a:rPr>
                <a:t>intercept</a:t>
              </a:r>
              <a:r>
                <a:rPr lang="en-US" dirty="0"/>
                <a:t> + 0.64 x Weight2))</a:t>
              </a:r>
              <a:r>
                <a:rPr lang="en-US" baseline="30000" dirty="0"/>
                <a:t>2</a:t>
              </a:r>
              <a:r>
                <a:rPr lang="en-US" dirty="0"/>
                <a:t> </a:t>
              </a:r>
            </a:p>
            <a:p>
              <a:endParaRPr lang="en-US" dirty="0"/>
            </a:p>
            <a:p>
              <a:r>
                <a:rPr lang="en-US" dirty="0"/>
                <a:t>+ (Observed Height3 - (</a:t>
              </a:r>
              <a:r>
                <a:rPr lang="en-US" b="1" dirty="0">
                  <a:solidFill>
                    <a:srgbClr val="FF0000"/>
                  </a:solidFill>
                </a:rPr>
                <a:t>intercept</a:t>
              </a:r>
              <a:r>
                <a:rPr lang="en-US" dirty="0"/>
                <a:t> + 0.64 x Weight3))</a:t>
              </a:r>
              <a:r>
                <a:rPr lang="en-US" baseline="30000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3A27D5-DEEE-3573-D137-B1BFB93CCA25}"/>
                </a:ext>
              </a:extLst>
            </p:cNvPr>
            <p:cNvSpPr txBox="1"/>
            <p:nvPr/>
          </p:nvSpPr>
          <p:spPr>
            <a:xfrm>
              <a:off x="3692665" y="2393611"/>
              <a:ext cx="83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SSR =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213305-890C-3634-7313-53B897ED5248}"/>
              </a:ext>
            </a:extLst>
          </p:cNvPr>
          <p:cNvGrpSpPr/>
          <p:nvPr/>
        </p:nvGrpSpPr>
        <p:grpSpPr>
          <a:xfrm>
            <a:off x="4819336" y="4630625"/>
            <a:ext cx="6063415" cy="1488821"/>
            <a:chOff x="3692665" y="2393611"/>
            <a:chExt cx="6063415" cy="14888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ED77FD-C948-2560-DFFC-B89D743C1E4E}"/>
                </a:ext>
              </a:extLst>
            </p:cNvPr>
            <p:cNvSpPr txBox="1"/>
            <p:nvPr/>
          </p:nvSpPr>
          <p:spPr>
            <a:xfrm>
              <a:off x="4269455" y="2405104"/>
              <a:ext cx="548662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(Observed Height1 - (</a:t>
              </a:r>
              <a:r>
                <a:rPr lang="en-US" b="1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 + 0.64 x Weight1))</a:t>
              </a:r>
              <a:r>
                <a:rPr lang="en-US" baseline="30000" dirty="0"/>
                <a:t>2</a:t>
              </a:r>
              <a:r>
                <a:rPr lang="en-US" dirty="0"/>
                <a:t> </a:t>
              </a:r>
            </a:p>
            <a:p>
              <a:endParaRPr lang="en-US" dirty="0"/>
            </a:p>
            <a:p>
              <a:r>
                <a:rPr lang="en-US" dirty="0"/>
                <a:t>+(Observed Height2 - (</a:t>
              </a:r>
              <a:r>
                <a:rPr lang="en-US" b="1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 + 0.64 x Weight2))</a:t>
              </a:r>
              <a:r>
                <a:rPr lang="en-US" baseline="30000" dirty="0"/>
                <a:t>2</a:t>
              </a:r>
              <a:r>
                <a:rPr lang="en-US" dirty="0"/>
                <a:t> </a:t>
              </a:r>
            </a:p>
            <a:p>
              <a:endParaRPr lang="en-US" dirty="0"/>
            </a:p>
            <a:p>
              <a:r>
                <a:rPr lang="en-US" dirty="0"/>
                <a:t>+ (Observed Height3 - (</a:t>
              </a:r>
              <a:r>
                <a:rPr lang="en-US" b="1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 + 0.64 x Weight3))</a:t>
              </a:r>
              <a:r>
                <a:rPr lang="en-US" baseline="30000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3AFC61-E0A4-936B-211A-5CD2D42F4BFA}"/>
                </a:ext>
              </a:extLst>
            </p:cNvPr>
            <p:cNvSpPr txBox="1"/>
            <p:nvPr/>
          </p:nvSpPr>
          <p:spPr>
            <a:xfrm>
              <a:off x="3692665" y="2393611"/>
              <a:ext cx="83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SSR =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AC71C6-7FD6-4796-C90F-B6D9F568310F}"/>
              </a:ext>
            </a:extLst>
          </p:cNvPr>
          <p:cNvCxnSpPr/>
          <p:nvPr/>
        </p:nvCxnSpPr>
        <p:spPr>
          <a:xfrm>
            <a:off x="3429000" y="2102394"/>
            <a:ext cx="122464" cy="51017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05828C-EA53-1121-52FF-7DACD760A6C1}"/>
              </a:ext>
            </a:extLst>
          </p:cNvPr>
          <p:cNvCxnSpPr/>
          <p:nvPr/>
        </p:nvCxnSpPr>
        <p:spPr>
          <a:xfrm>
            <a:off x="6479326" y="4154625"/>
            <a:ext cx="122464" cy="51017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84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1888B7-5EE0-A845-19E5-E5D1F45B6ECF}"/>
              </a:ext>
            </a:extLst>
          </p:cNvPr>
          <p:cNvSpPr txBox="1"/>
          <p:nvPr/>
        </p:nvSpPr>
        <p:spPr>
          <a:xfrm>
            <a:off x="1365478" y="1402124"/>
            <a:ext cx="37661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then we plug in the </a:t>
            </a:r>
            <a:r>
              <a:rPr lang="en-US" b="1" dirty="0"/>
              <a:t>Observed</a:t>
            </a:r>
            <a:r>
              <a:rPr lang="en-US" dirty="0"/>
              <a:t> values for </a:t>
            </a:r>
            <a:r>
              <a:rPr lang="en-US" b="1" dirty="0"/>
              <a:t>Height</a:t>
            </a:r>
            <a:r>
              <a:rPr lang="en-US" dirty="0"/>
              <a:t> and </a:t>
            </a:r>
            <a:r>
              <a:rPr lang="en-US" b="1" dirty="0"/>
              <a:t>Weight</a:t>
            </a:r>
            <a:r>
              <a:rPr lang="en-US" dirty="0"/>
              <a:t> for each data point.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DD8EF6-0E68-C9C4-3471-4F65A4A7DC73}"/>
              </a:ext>
            </a:extLst>
          </p:cNvPr>
          <p:cNvGrpSpPr/>
          <p:nvPr/>
        </p:nvGrpSpPr>
        <p:grpSpPr>
          <a:xfrm>
            <a:off x="2914649" y="2727687"/>
            <a:ext cx="3490226" cy="1015663"/>
            <a:chOff x="3102428" y="2921168"/>
            <a:chExt cx="3490226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3C6778-CA84-6817-15BA-C54E58ED8BD6}"/>
                </a:ext>
              </a:extLst>
            </p:cNvPr>
            <p:cNvSpPr txBox="1"/>
            <p:nvPr/>
          </p:nvSpPr>
          <p:spPr>
            <a:xfrm>
              <a:off x="3696374" y="2921168"/>
              <a:ext cx="289628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(</a:t>
              </a:r>
              <a:r>
                <a:rPr lang="en-US" sz="2000" b="1" dirty="0"/>
                <a:t>1.4</a:t>
              </a:r>
              <a:r>
                <a:rPr lang="en-US" sz="2000" dirty="0"/>
                <a:t> - (</a:t>
              </a:r>
              <a:r>
                <a:rPr lang="en-US" sz="2000" b="1" dirty="0">
                  <a:solidFill>
                    <a:srgbClr val="FF0000"/>
                  </a:solidFill>
                </a:rPr>
                <a:t>0</a:t>
              </a:r>
              <a:r>
                <a:rPr lang="en-US" sz="2000" dirty="0"/>
                <a:t> + 0.64 x </a:t>
              </a:r>
              <a:r>
                <a:rPr lang="en-US" sz="2000" b="1" dirty="0"/>
                <a:t>0.5</a:t>
              </a:r>
              <a:r>
                <a:rPr lang="en-US" sz="2000" dirty="0"/>
                <a:t>))</a:t>
              </a:r>
              <a:r>
                <a:rPr lang="en-US" sz="2000" baseline="30000" dirty="0"/>
                <a:t>2</a:t>
              </a:r>
              <a:r>
                <a:rPr lang="en-US" sz="2000" dirty="0"/>
                <a:t> </a:t>
              </a:r>
            </a:p>
            <a:p>
              <a:r>
                <a:rPr lang="en-US" sz="2000" dirty="0"/>
                <a:t>+ (</a:t>
              </a:r>
              <a:r>
                <a:rPr lang="en-US" sz="2000" b="1" dirty="0"/>
                <a:t>1.9</a:t>
              </a:r>
              <a:r>
                <a:rPr lang="en-US" sz="2000" dirty="0"/>
                <a:t> - (</a:t>
              </a:r>
              <a:r>
                <a:rPr lang="en-US" sz="2000" b="1" dirty="0">
                  <a:solidFill>
                    <a:srgbClr val="FF0000"/>
                  </a:solidFill>
                </a:rPr>
                <a:t>0</a:t>
              </a:r>
              <a:r>
                <a:rPr lang="en-US" sz="2000" dirty="0"/>
                <a:t> + 0.64 x </a:t>
              </a:r>
              <a:r>
                <a:rPr lang="en-US" sz="2000" b="1" dirty="0"/>
                <a:t>2.3</a:t>
              </a:r>
              <a:r>
                <a:rPr lang="en-US" sz="2000" dirty="0"/>
                <a:t>))</a:t>
              </a:r>
              <a:r>
                <a:rPr lang="en-US" sz="2000" baseline="30000" dirty="0"/>
                <a:t>2</a:t>
              </a:r>
            </a:p>
            <a:p>
              <a:r>
                <a:rPr lang="en-US" sz="2000" dirty="0"/>
                <a:t> + (</a:t>
              </a:r>
              <a:r>
                <a:rPr lang="en-US" sz="2000" b="1" dirty="0"/>
                <a:t>3.2</a:t>
              </a:r>
              <a:r>
                <a:rPr lang="en-US" sz="2000" dirty="0"/>
                <a:t> - (</a:t>
              </a:r>
              <a:r>
                <a:rPr lang="en-US" sz="2000" b="1" dirty="0">
                  <a:solidFill>
                    <a:srgbClr val="FF0000"/>
                  </a:solidFill>
                </a:rPr>
                <a:t>0</a:t>
              </a:r>
              <a:r>
                <a:rPr lang="en-US" sz="2000" dirty="0"/>
                <a:t> + 0.64 x </a:t>
              </a:r>
              <a:r>
                <a:rPr lang="en-US" sz="2000" b="1" dirty="0"/>
                <a:t>2.9</a:t>
              </a:r>
              <a:r>
                <a:rPr lang="en-US" sz="2000" dirty="0"/>
                <a:t>))</a:t>
              </a:r>
              <a:r>
                <a:rPr lang="en-US" sz="2000" baseline="30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83A232-56E4-BDDA-89DC-912990529DE4}"/>
                </a:ext>
              </a:extLst>
            </p:cNvPr>
            <p:cNvSpPr txBox="1"/>
            <p:nvPr/>
          </p:nvSpPr>
          <p:spPr>
            <a:xfrm>
              <a:off x="3102428" y="2921168"/>
              <a:ext cx="785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SSR =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13649A1-A940-EAD5-6363-53F4DC9AE49C}"/>
              </a:ext>
            </a:extLst>
          </p:cNvPr>
          <p:cNvSpPr txBox="1"/>
          <p:nvPr/>
        </p:nvSpPr>
        <p:spPr>
          <a:xfrm>
            <a:off x="3975186" y="4411827"/>
            <a:ext cx="3446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(1.1)</a:t>
            </a:r>
            <a:r>
              <a:rPr lang="en-US" sz="2000" baseline="30000" dirty="0"/>
              <a:t>2</a:t>
            </a:r>
            <a:r>
              <a:rPr lang="en-US" sz="2000" dirty="0"/>
              <a:t> + (0.4)</a:t>
            </a:r>
            <a:r>
              <a:rPr lang="en-US" sz="2000" baseline="30000" dirty="0"/>
              <a:t>2</a:t>
            </a:r>
            <a:r>
              <a:rPr lang="en-US" sz="2000" dirty="0"/>
              <a:t> + (1.3)</a:t>
            </a:r>
            <a:r>
              <a:rPr lang="en-US" sz="2000" baseline="30000" dirty="0"/>
              <a:t>2</a:t>
            </a:r>
            <a:r>
              <a:rPr lang="en-US" sz="2000" dirty="0"/>
              <a:t> = 3.1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36FF0E-3303-FCE9-2377-64EADF043589}"/>
              </a:ext>
            </a:extLst>
          </p:cNvPr>
          <p:cNvSpPr/>
          <p:nvPr/>
        </p:nvSpPr>
        <p:spPr>
          <a:xfrm>
            <a:off x="6404875" y="4358789"/>
            <a:ext cx="508228" cy="506186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505E47-9C79-A399-85CC-BA6E0D08B93C}"/>
              </a:ext>
            </a:extLst>
          </p:cNvPr>
          <p:cNvSpPr txBox="1"/>
          <p:nvPr/>
        </p:nvSpPr>
        <p:spPr>
          <a:xfrm>
            <a:off x="6813494" y="3235518"/>
            <a:ext cx="2896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SSR</a:t>
            </a:r>
            <a:r>
              <a:rPr lang="en-US" dirty="0"/>
              <a:t> for when the y-axis intercept is set to </a:t>
            </a:r>
            <a:r>
              <a:rPr lang="en-US" b="1" dirty="0"/>
              <a:t>0</a:t>
            </a:r>
            <a:r>
              <a:rPr lang="en-US" dirty="0"/>
              <a:t> is </a:t>
            </a:r>
            <a:r>
              <a:rPr lang="en-US" b="1" dirty="0"/>
              <a:t>3.1</a:t>
            </a:r>
            <a:r>
              <a:rPr lang="en-US" dirty="0"/>
              <a:t>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D683B9-D510-1EF5-4FFF-A5EF94FB1756}"/>
              </a:ext>
            </a:extLst>
          </p:cNvPr>
          <p:cNvCxnSpPr>
            <a:cxnSpLocks/>
          </p:cNvCxnSpPr>
          <p:nvPr/>
        </p:nvCxnSpPr>
        <p:spPr>
          <a:xfrm flipH="1">
            <a:off x="7105987" y="3889371"/>
            <a:ext cx="584770" cy="388715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79157B-9096-20BE-D5DE-703DCB2A381C}"/>
              </a:ext>
            </a:extLst>
          </p:cNvPr>
          <p:cNvCxnSpPr/>
          <p:nvPr/>
        </p:nvCxnSpPr>
        <p:spPr>
          <a:xfrm>
            <a:off x="4895503" y="3783232"/>
            <a:ext cx="122464" cy="51017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7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02" y="5134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8E857-FEFF-02E9-204B-6B4832859935}"/>
              </a:ext>
            </a:extLst>
          </p:cNvPr>
          <p:cNvCxnSpPr/>
          <p:nvPr/>
        </p:nvCxnSpPr>
        <p:spPr>
          <a:xfrm flipV="1">
            <a:off x="3819441" y="1731696"/>
            <a:ext cx="0" cy="26460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5B50E8-93EE-0906-58E4-A03E3AF87020}"/>
              </a:ext>
            </a:extLst>
          </p:cNvPr>
          <p:cNvCxnSpPr>
            <a:cxnSpLocks/>
          </p:cNvCxnSpPr>
          <p:nvPr/>
        </p:nvCxnSpPr>
        <p:spPr>
          <a:xfrm>
            <a:off x="3819441" y="4384534"/>
            <a:ext cx="293740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6F5166C-00AC-57D6-6B99-38CC38ED9A88}"/>
              </a:ext>
            </a:extLst>
          </p:cNvPr>
          <p:cNvSpPr/>
          <p:nvPr/>
        </p:nvSpPr>
        <p:spPr>
          <a:xfrm>
            <a:off x="3702910" y="2030496"/>
            <a:ext cx="225983" cy="2412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532586-CB95-AF21-CBD4-0B6692D26D67}"/>
              </a:ext>
            </a:extLst>
          </p:cNvPr>
          <p:cNvSpPr txBox="1"/>
          <p:nvPr/>
        </p:nvSpPr>
        <p:spPr>
          <a:xfrm>
            <a:off x="2985016" y="2662496"/>
            <a:ext cx="94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SSR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8D82CE-6967-E112-3F99-EC8BAAEE30FC}"/>
              </a:ext>
            </a:extLst>
          </p:cNvPr>
          <p:cNvSpPr txBox="1"/>
          <p:nvPr/>
        </p:nvSpPr>
        <p:spPr>
          <a:xfrm>
            <a:off x="4724634" y="4525103"/>
            <a:ext cx="1371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Intercept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12BB3A-44C1-F579-D246-5323AA058EEF}"/>
              </a:ext>
            </a:extLst>
          </p:cNvPr>
          <p:cNvGrpSpPr/>
          <p:nvPr/>
        </p:nvGrpSpPr>
        <p:grpSpPr>
          <a:xfrm>
            <a:off x="784974" y="2151105"/>
            <a:ext cx="1523302" cy="1325563"/>
            <a:chOff x="1089523" y="1838377"/>
            <a:chExt cx="2766197" cy="2410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CDD917-AB61-70D2-B497-D366EF3FB2D0}"/>
                </a:ext>
              </a:extLst>
            </p:cNvPr>
            <p:cNvGrpSpPr/>
            <p:nvPr/>
          </p:nvGrpSpPr>
          <p:grpSpPr>
            <a:xfrm>
              <a:off x="1089523" y="1838377"/>
              <a:ext cx="2766197" cy="2410224"/>
              <a:chOff x="3819441" y="1731696"/>
              <a:chExt cx="2937409" cy="265283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352381-A627-687C-3D1A-9A3AE9E2CE26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570D9F5-71DD-88E2-327E-386641096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8DD78EB-EC1C-5A88-CB73-1C50C77745D1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21BDE3-540B-1B77-63C2-22287F8969EF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FF3D379-11A6-93BA-2193-99BBCF4F3FC0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53E657-5E57-3E8B-52D3-E9C365887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032" y="271754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81F8B2-1E59-3B17-F16F-1EE129494504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1443869" y="3380455"/>
              <a:ext cx="0" cy="65179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D1F253A-9B2E-9921-2917-E81978F4629B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2957784" y="2493944"/>
              <a:ext cx="0" cy="59243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A8FC39-9730-C4AF-5D37-F6CEBF378004}"/>
                </a:ext>
              </a:extLst>
            </p:cNvPr>
            <p:cNvCxnSpPr>
              <a:stCxn id="18" idx="4"/>
            </p:cNvCxnSpPr>
            <p:nvPr/>
          </p:nvCxnSpPr>
          <p:spPr>
            <a:xfrm flipH="1">
              <a:off x="2673350" y="3145352"/>
              <a:ext cx="2483" cy="12489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81FF1D-2814-808A-5E4E-BD6956DE1730}"/>
              </a:ext>
            </a:extLst>
          </p:cNvPr>
          <p:cNvCxnSpPr/>
          <p:nvPr/>
        </p:nvCxnSpPr>
        <p:spPr>
          <a:xfrm flipV="1">
            <a:off x="2308276" y="2151105"/>
            <a:ext cx="1267843" cy="19880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86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02" y="5134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8E857-FEFF-02E9-204B-6B4832859935}"/>
              </a:ext>
            </a:extLst>
          </p:cNvPr>
          <p:cNvCxnSpPr/>
          <p:nvPr/>
        </p:nvCxnSpPr>
        <p:spPr>
          <a:xfrm flipV="1">
            <a:off x="3819441" y="1731696"/>
            <a:ext cx="0" cy="26460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5B50E8-93EE-0906-58E4-A03E3AF87020}"/>
              </a:ext>
            </a:extLst>
          </p:cNvPr>
          <p:cNvCxnSpPr>
            <a:cxnSpLocks/>
          </p:cNvCxnSpPr>
          <p:nvPr/>
        </p:nvCxnSpPr>
        <p:spPr>
          <a:xfrm>
            <a:off x="3819441" y="4384534"/>
            <a:ext cx="293740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6F5166C-00AC-57D6-6B99-38CC38ED9A88}"/>
              </a:ext>
            </a:extLst>
          </p:cNvPr>
          <p:cNvSpPr/>
          <p:nvPr/>
        </p:nvSpPr>
        <p:spPr>
          <a:xfrm>
            <a:off x="3702910" y="2030496"/>
            <a:ext cx="225983" cy="2412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532586-CB95-AF21-CBD4-0B6692D26D67}"/>
              </a:ext>
            </a:extLst>
          </p:cNvPr>
          <p:cNvSpPr txBox="1"/>
          <p:nvPr/>
        </p:nvSpPr>
        <p:spPr>
          <a:xfrm>
            <a:off x="2985016" y="2662496"/>
            <a:ext cx="94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SSR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8D82CE-6967-E112-3F99-EC8BAAEE30FC}"/>
              </a:ext>
            </a:extLst>
          </p:cNvPr>
          <p:cNvSpPr txBox="1"/>
          <p:nvPr/>
        </p:nvSpPr>
        <p:spPr>
          <a:xfrm>
            <a:off x="4724634" y="4525103"/>
            <a:ext cx="1371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Intercept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12BB3A-44C1-F579-D246-5323AA058EEF}"/>
              </a:ext>
            </a:extLst>
          </p:cNvPr>
          <p:cNvGrpSpPr/>
          <p:nvPr/>
        </p:nvGrpSpPr>
        <p:grpSpPr>
          <a:xfrm>
            <a:off x="784974" y="2151105"/>
            <a:ext cx="1523302" cy="1325563"/>
            <a:chOff x="1089523" y="1838377"/>
            <a:chExt cx="2766197" cy="2410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CDD917-AB61-70D2-B497-D366EF3FB2D0}"/>
                </a:ext>
              </a:extLst>
            </p:cNvPr>
            <p:cNvGrpSpPr/>
            <p:nvPr/>
          </p:nvGrpSpPr>
          <p:grpSpPr>
            <a:xfrm>
              <a:off x="1089523" y="1838377"/>
              <a:ext cx="2766197" cy="2410224"/>
              <a:chOff x="3819441" y="1731696"/>
              <a:chExt cx="2937409" cy="265283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352381-A627-687C-3D1A-9A3AE9E2CE26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570D9F5-71DD-88E2-327E-386641096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8DD78EB-EC1C-5A88-CB73-1C50C77745D1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21BDE3-540B-1B77-63C2-22287F8969EF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FF3D379-11A6-93BA-2193-99BBCF4F3FC0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53E657-5E57-3E8B-52D3-E9C365887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032" y="271754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81F8B2-1E59-3B17-F16F-1EE129494504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1443869" y="3380455"/>
              <a:ext cx="0" cy="65179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D1F253A-9B2E-9921-2917-E81978F4629B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2957784" y="2493944"/>
              <a:ext cx="0" cy="59243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A8FC39-9730-C4AF-5D37-F6CEBF378004}"/>
                </a:ext>
              </a:extLst>
            </p:cNvPr>
            <p:cNvCxnSpPr>
              <a:stCxn id="18" idx="4"/>
            </p:cNvCxnSpPr>
            <p:nvPr/>
          </p:nvCxnSpPr>
          <p:spPr>
            <a:xfrm flipH="1">
              <a:off x="2673350" y="3145352"/>
              <a:ext cx="2483" cy="12489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A396BA05-8E47-3F04-C74A-890DF20070EC}"/>
              </a:ext>
            </a:extLst>
          </p:cNvPr>
          <p:cNvSpPr/>
          <p:nvPr/>
        </p:nvSpPr>
        <p:spPr>
          <a:xfrm>
            <a:off x="4313919" y="3231874"/>
            <a:ext cx="225983" cy="2412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749342-ECEF-70D3-D073-53F9101F9AA4}"/>
              </a:ext>
            </a:extLst>
          </p:cNvPr>
          <p:cNvGrpSpPr/>
          <p:nvPr/>
        </p:nvGrpSpPr>
        <p:grpSpPr>
          <a:xfrm>
            <a:off x="1774651" y="4176132"/>
            <a:ext cx="1550313" cy="1325555"/>
            <a:chOff x="4912379" y="1838377"/>
            <a:chExt cx="2766198" cy="241022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0EB2D8A-C777-0A18-EC5D-16DBD39A003B}"/>
                </a:ext>
              </a:extLst>
            </p:cNvPr>
            <p:cNvGrpSpPr/>
            <p:nvPr/>
          </p:nvGrpSpPr>
          <p:grpSpPr>
            <a:xfrm>
              <a:off x="4912380" y="1838377"/>
              <a:ext cx="2766197" cy="2410224"/>
              <a:chOff x="3819441" y="1731696"/>
              <a:chExt cx="2937409" cy="265283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5614BA7-302B-B543-9878-E3761AEB03F3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D02F7F7-67E6-CB88-45F7-B1B1ADA03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A92BC23-DC5C-4A7D-D1FB-4A9A84DB083A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E68F413-9CC4-8842-3034-1F86CA07A967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147A77F-E283-63F5-F2B2-80AD4269C223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795635-6857-ACDC-0E60-DDF9DF6C8DA1}"/>
                </a:ext>
              </a:extLst>
            </p:cNvPr>
            <p:cNvCxnSpPr>
              <a:cxnSpLocks/>
            </p:cNvCxnSpPr>
            <p:nvPr/>
          </p:nvCxnSpPr>
          <p:spPr>
            <a:xfrm>
              <a:off x="5266009" y="3381964"/>
              <a:ext cx="0" cy="304211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F4B81E-BF53-E03E-05B3-753672B8F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2379" y="240047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C453E2-895B-E9A2-6C96-45F6DDFD866F}"/>
                </a:ext>
              </a:extLst>
            </p:cNvPr>
            <p:cNvCxnSpPr>
              <a:cxnSpLocks/>
            </p:cNvCxnSpPr>
            <p:nvPr/>
          </p:nvCxnSpPr>
          <p:spPr>
            <a:xfrm>
              <a:off x="6786834" y="2493944"/>
              <a:ext cx="0" cy="23897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81FF1D-2814-808A-5E4E-BD6956DE1730}"/>
              </a:ext>
            </a:extLst>
          </p:cNvPr>
          <p:cNvCxnSpPr/>
          <p:nvPr/>
        </p:nvCxnSpPr>
        <p:spPr>
          <a:xfrm flipV="1">
            <a:off x="2308276" y="2151105"/>
            <a:ext cx="1267843" cy="19880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7696878-A413-706B-0849-FDAB348F51F7}"/>
              </a:ext>
            </a:extLst>
          </p:cNvPr>
          <p:cNvCxnSpPr/>
          <p:nvPr/>
        </p:nvCxnSpPr>
        <p:spPr>
          <a:xfrm flipV="1">
            <a:off x="3223034" y="3466526"/>
            <a:ext cx="986827" cy="709606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83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02" y="5134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8E857-FEFF-02E9-204B-6B4832859935}"/>
              </a:ext>
            </a:extLst>
          </p:cNvPr>
          <p:cNvCxnSpPr/>
          <p:nvPr/>
        </p:nvCxnSpPr>
        <p:spPr>
          <a:xfrm flipV="1">
            <a:off x="3819441" y="1731696"/>
            <a:ext cx="0" cy="26460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5B50E8-93EE-0906-58E4-A03E3AF87020}"/>
              </a:ext>
            </a:extLst>
          </p:cNvPr>
          <p:cNvCxnSpPr>
            <a:cxnSpLocks/>
          </p:cNvCxnSpPr>
          <p:nvPr/>
        </p:nvCxnSpPr>
        <p:spPr>
          <a:xfrm>
            <a:off x="3819441" y="4384534"/>
            <a:ext cx="293740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6F5166C-00AC-57D6-6B99-38CC38ED9A88}"/>
              </a:ext>
            </a:extLst>
          </p:cNvPr>
          <p:cNvSpPr/>
          <p:nvPr/>
        </p:nvSpPr>
        <p:spPr>
          <a:xfrm>
            <a:off x="3702910" y="2030496"/>
            <a:ext cx="225983" cy="2412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532586-CB95-AF21-CBD4-0B6692D26D67}"/>
              </a:ext>
            </a:extLst>
          </p:cNvPr>
          <p:cNvSpPr txBox="1"/>
          <p:nvPr/>
        </p:nvSpPr>
        <p:spPr>
          <a:xfrm>
            <a:off x="2985016" y="2662496"/>
            <a:ext cx="94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SSR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8D82CE-6967-E112-3F99-EC8BAAEE30FC}"/>
              </a:ext>
            </a:extLst>
          </p:cNvPr>
          <p:cNvSpPr txBox="1"/>
          <p:nvPr/>
        </p:nvSpPr>
        <p:spPr>
          <a:xfrm>
            <a:off x="4724634" y="4525103"/>
            <a:ext cx="1371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Intercept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12BB3A-44C1-F579-D246-5323AA058EEF}"/>
              </a:ext>
            </a:extLst>
          </p:cNvPr>
          <p:cNvGrpSpPr/>
          <p:nvPr/>
        </p:nvGrpSpPr>
        <p:grpSpPr>
          <a:xfrm>
            <a:off x="784974" y="2151105"/>
            <a:ext cx="1523302" cy="1325563"/>
            <a:chOff x="1089523" y="1838377"/>
            <a:chExt cx="2766197" cy="2410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CDD917-AB61-70D2-B497-D366EF3FB2D0}"/>
                </a:ext>
              </a:extLst>
            </p:cNvPr>
            <p:cNvGrpSpPr/>
            <p:nvPr/>
          </p:nvGrpSpPr>
          <p:grpSpPr>
            <a:xfrm>
              <a:off x="1089523" y="1838377"/>
              <a:ext cx="2766197" cy="2410224"/>
              <a:chOff x="3819441" y="1731696"/>
              <a:chExt cx="2937409" cy="265283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352381-A627-687C-3D1A-9A3AE9E2CE26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570D9F5-71DD-88E2-327E-386641096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8DD78EB-EC1C-5A88-CB73-1C50C77745D1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21BDE3-540B-1B77-63C2-22287F8969EF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FF3D379-11A6-93BA-2193-99BBCF4F3FC0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53E657-5E57-3E8B-52D3-E9C365887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032" y="271754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81F8B2-1E59-3B17-F16F-1EE129494504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1443869" y="3380455"/>
              <a:ext cx="0" cy="65179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D1F253A-9B2E-9921-2917-E81978F4629B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2957784" y="2493944"/>
              <a:ext cx="0" cy="59243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A8FC39-9730-C4AF-5D37-F6CEBF378004}"/>
                </a:ext>
              </a:extLst>
            </p:cNvPr>
            <p:cNvCxnSpPr>
              <a:stCxn id="18" idx="4"/>
            </p:cNvCxnSpPr>
            <p:nvPr/>
          </p:nvCxnSpPr>
          <p:spPr>
            <a:xfrm flipH="1">
              <a:off x="2673350" y="3145352"/>
              <a:ext cx="2483" cy="12489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A396BA05-8E47-3F04-C74A-890DF20070EC}"/>
              </a:ext>
            </a:extLst>
          </p:cNvPr>
          <p:cNvSpPr/>
          <p:nvPr/>
        </p:nvSpPr>
        <p:spPr>
          <a:xfrm>
            <a:off x="4313919" y="3231874"/>
            <a:ext cx="225983" cy="2412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387F28-B2DD-37B6-D55C-D891046E6A89}"/>
              </a:ext>
            </a:extLst>
          </p:cNvPr>
          <p:cNvSpPr/>
          <p:nvPr/>
        </p:nvSpPr>
        <p:spPr>
          <a:xfrm>
            <a:off x="5104624" y="3940353"/>
            <a:ext cx="225983" cy="2412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749342-ECEF-70D3-D073-53F9101F9AA4}"/>
              </a:ext>
            </a:extLst>
          </p:cNvPr>
          <p:cNvGrpSpPr/>
          <p:nvPr/>
        </p:nvGrpSpPr>
        <p:grpSpPr>
          <a:xfrm>
            <a:off x="1774651" y="4176132"/>
            <a:ext cx="1550313" cy="1325555"/>
            <a:chOff x="4912379" y="1838377"/>
            <a:chExt cx="2766198" cy="241022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0EB2D8A-C777-0A18-EC5D-16DBD39A003B}"/>
                </a:ext>
              </a:extLst>
            </p:cNvPr>
            <p:cNvGrpSpPr/>
            <p:nvPr/>
          </p:nvGrpSpPr>
          <p:grpSpPr>
            <a:xfrm>
              <a:off x="4912380" y="1838377"/>
              <a:ext cx="2766197" cy="2410224"/>
              <a:chOff x="3819441" y="1731696"/>
              <a:chExt cx="2937409" cy="265283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5614BA7-302B-B543-9878-E3761AEB03F3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D02F7F7-67E6-CB88-45F7-B1B1ADA03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A92BC23-DC5C-4A7D-D1FB-4A9A84DB083A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E68F413-9CC4-8842-3034-1F86CA07A967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147A77F-E283-63F5-F2B2-80AD4269C223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795635-6857-ACDC-0E60-DDF9DF6C8DA1}"/>
                </a:ext>
              </a:extLst>
            </p:cNvPr>
            <p:cNvCxnSpPr>
              <a:cxnSpLocks/>
            </p:cNvCxnSpPr>
            <p:nvPr/>
          </p:nvCxnSpPr>
          <p:spPr>
            <a:xfrm>
              <a:off x="5266009" y="3381964"/>
              <a:ext cx="0" cy="304211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F4B81E-BF53-E03E-05B3-753672B8F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2379" y="240047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C453E2-895B-E9A2-6C96-45F6DDFD866F}"/>
                </a:ext>
              </a:extLst>
            </p:cNvPr>
            <p:cNvCxnSpPr>
              <a:cxnSpLocks/>
            </p:cNvCxnSpPr>
            <p:nvPr/>
          </p:nvCxnSpPr>
          <p:spPr>
            <a:xfrm>
              <a:off x="6786834" y="2493944"/>
              <a:ext cx="0" cy="23897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6CACB9-DC8F-68FB-ABCB-BE62EB5F8390}"/>
              </a:ext>
            </a:extLst>
          </p:cNvPr>
          <p:cNvGrpSpPr/>
          <p:nvPr/>
        </p:nvGrpSpPr>
        <p:grpSpPr>
          <a:xfrm>
            <a:off x="7041108" y="2513403"/>
            <a:ext cx="1616938" cy="1438523"/>
            <a:chOff x="8785723" y="1822999"/>
            <a:chExt cx="2766197" cy="241022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C8487E6-A013-BA86-4B5E-E3A61F854550}"/>
                </a:ext>
              </a:extLst>
            </p:cNvPr>
            <p:cNvGrpSpPr/>
            <p:nvPr/>
          </p:nvGrpSpPr>
          <p:grpSpPr>
            <a:xfrm>
              <a:off x="8785723" y="1822999"/>
              <a:ext cx="2766197" cy="2410224"/>
              <a:chOff x="3819441" y="1731696"/>
              <a:chExt cx="2937409" cy="2652838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6169F28-1E81-E15A-5C6D-DE78BA58E9A6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B030B01-8D82-898A-F742-4F3D5C0A3A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B016AD8-02F9-2B08-F8FC-238B1457CE06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482D55-C186-2838-EF81-0B322F14F4B0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23341FB-BD6C-1D98-8DBD-88ED15D2ACA6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BFE1205-2B89-04D8-3E1E-3F4889536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0760" y="2211296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81FF1D-2814-808A-5E4E-BD6956DE1730}"/>
              </a:ext>
            </a:extLst>
          </p:cNvPr>
          <p:cNvCxnSpPr/>
          <p:nvPr/>
        </p:nvCxnSpPr>
        <p:spPr>
          <a:xfrm flipV="1">
            <a:off x="2308276" y="2151105"/>
            <a:ext cx="1267843" cy="19880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7696878-A413-706B-0849-FDAB348F51F7}"/>
              </a:ext>
            </a:extLst>
          </p:cNvPr>
          <p:cNvCxnSpPr/>
          <p:nvPr/>
        </p:nvCxnSpPr>
        <p:spPr>
          <a:xfrm flipV="1">
            <a:off x="3223034" y="3466526"/>
            <a:ext cx="986827" cy="709606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928CA9-C561-E50C-4999-D496739D0200}"/>
              </a:ext>
            </a:extLst>
          </p:cNvPr>
          <p:cNvCxnSpPr/>
          <p:nvPr/>
        </p:nvCxnSpPr>
        <p:spPr>
          <a:xfrm flipH="1">
            <a:off x="5513560" y="3711921"/>
            <a:ext cx="1321806" cy="34904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48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02" y="5134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8E857-FEFF-02E9-204B-6B4832859935}"/>
              </a:ext>
            </a:extLst>
          </p:cNvPr>
          <p:cNvCxnSpPr/>
          <p:nvPr/>
        </p:nvCxnSpPr>
        <p:spPr>
          <a:xfrm flipV="1">
            <a:off x="3819441" y="1731696"/>
            <a:ext cx="0" cy="26460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5B50E8-93EE-0906-58E4-A03E3AF87020}"/>
              </a:ext>
            </a:extLst>
          </p:cNvPr>
          <p:cNvCxnSpPr>
            <a:cxnSpLocks/>
          </p:cNvCxnSpPr>
          <p:nvPr/>
        </p:nvCxnSpPr>
        <p:spPr>
          <a:xfrm>
            <a:off x="3819441" y="4384534"/>
            <a:ext cx="293740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6F5166C-00AC-57D6-6B99-38CC38ED9A88}"/>
              </a:ext>
            </a:extLst>
          </p:cNvPr>
          <p:cNvSpPr/>
          <p:nvPr/>
        </p:nvSpPr>
        <p:spPr>
          <a:xfrm>
            <a:off x="3702910" y="2030496"/>
            <a:ext cx="225983" cy="2412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532586-CB95-AF21-CBD4-0B6692D26D67}"/>
              </a:ext>
            </a:extLst>
          </p:cNvPr>
          <p:cNvSpPr txBox="1"/>
          <p:nvPr/>
        </p:nvSpPr>
        <p:spPr>
          <a:xfrm>
            <a:off x="2985016" y="2662496"/>
            <a:ext cx="94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SSR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8D82CE-6967-E112-3F99-EC8BAAEE30FC}"/>
              </a:ext>
            </a:extLst>
          </p:cNvPr>
          <p:cNvSpPr txBox="1"/>
          <p:nvPr/>
        </p:nvSpPr>
        <p:spPr>
          <a:xfrm>
            <a:off x="4724634" y="4525103"/>
            <a:ext cx="1371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Intercept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12BB3A-44C1-F579-D246-5323AA058EEF}"/>
              </a:ext>
            </a:extLst>
          </p:cNvPr>
          <p:cNvGrpSpPr/>
          <p:nvPr/>
        </p:nvGrpSpPr>
        <p:grpSpPr>
          <a:xfrm>
            <a:off x="784974" y="2151105"/>
            <a:ext cx="1523302" cy="1325563"/>
            <a:chOff x="1089523" y="1838377"/>
            <a:chExt cx="2766197" cy="2410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CDD917-AB61-70D2-B497-D366EF3FB2D0}"/>
                </a:ext>
              </a:extLst>
            </p:cNvPr>
            <p:cNvGrpSpPr/>
            <p:nvPr/>
          </p:nvGrpSpPr>
          <p:grpSpPr>
            <a:xfrm>
              <a:off x="1089523" y="1838377"/>
              <a:ext cx="2766197" cy="2410224"/>
              <a:chOff x="3819441" y="1731696"/>
              <a:chExt cx="2937409" cy="265283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352381-A627-687C-3D1A-9A3AE9E2CE26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570D9F5-71DD-88E2-327E-386641096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8DD78EB-EC1C-5A88-CB73-1C50C77745D1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21BDE3-540B-1B77-63C2-22287F8969EF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FF3D379-11A6-93BA-2193-99BBCF4F3FC0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53E657-5E57-3E8B-52D3-E9C365887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032" y="271754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81F8B2-1E59-3B17-F16F-1EE129494504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1443869" y="3380455"/>
              <a:ext cx="0" cy="65179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D1F253A-9B2E-9921-2917-E81978F4629B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2957784" y="2493944"/>
              <a:ext cx="0" cy="59243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A8FC39-9730-C4AF-5D37-F6CEBF378004}"/>
                </a:ext>
              </a:extLst>
            </p:cNvPr>
            <p:cNvCxnSpPr>
              <a:stCxn id="18" idx="4"/>
            </p:cNvCxnSpPr>
            <p:nvPr/>
          </p:nvCxnSpPr>
          <p:spPr>
            <a:xfrm flipH="1">
              <a:off x="2673350" y="3145352"/>
              <a:ext cx="2483" cy="12489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A396BA05-8E47-3F04-C74A-890DF20070EC}"/>
              </a:ext>
            </a:extLst>
          </p:cNvPr>
          <p:cNvSpPr/>
          <p:nvPr/>
        </p:nvSpPr>
        <p:spPr>
          <a:xfrm>
            <a:off x="4313919" y="3231874"/>
            <a:ext cx="225983" cy="2412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387F28-B2DD-37B6-D55C-D891046E6A89}"/>
              </a:ext>
            </a:extLst>
          </p:cNvPr>
          <p:cNvSpPr/>
          <p:nvPr/>
        </p:nvSpPr>
        <p:spPr>
          <a:xfrm>
            <a:off x="5104624" y="3940353"/>
            <a:ext cx="225983" cy="2412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749342-ECEF-70D3-D073-53F9101F9AA4}"/>
              </a:ext>
            </a:extLst>
          </p:cNvPr>
          <p:cNvGrpSpPr/>
          <p:nvPr/>
        </p:nvGrpSpPr>
        <p:grpSpPr>
          <a:xfrm>
            <a:off x="1774651" y="4176132"/>
            <a:ext cx="1550313" cy="1325555"/>
            <a:chOff x="4912379" y="1838377"/>
            <a:chExt cx="2766198" cy="241022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0EB2D8A-C777-0A18-EC5D-16DBD39A003B}"/>
                </a:ext>
              </a:extLst>
            </p:cNvPr>
            <p:cNvGrpSpPr/>
            <p:nvPr/>
          </p:nvGrpSpPr>
          <p:grpSpPr>
            <a:xfrm>
              <a:off x="4912380" y="1838377"/>
              <a:ext cx="2766197" cy="2410224"/>
              <a:chOff x="3819441" y="1731696"/>
              <a:chExt cx="2937409" cy="265283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5614BA7-302B-B543-9878-E3761AEB03F3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D02F7F7-67E6-CB88-45F7-B1B1ADA03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A92BC23-DC5C-4A7D-D1FB-4A9A84DB083A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E68F413-9CC4-8842-3034-1F86CA07A967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147A77F-E283-63F5-F2B2-80AD4269C223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795635-6857-ACDC-0E60-DDF9DF6C8DA1}"/>
                </a:ext>
              </a:extLst>
            </p:cNvPr>
            <p:cNvCxnSpPr>
              <a:cxnSpLocks/>
            </p:cNvCxnSpPr>
            <p:nvPr/>
          </p:nvCxnSpPr>
          <p:spPr>
            <a:xfrm>
              <a:off x="5266009" y="3381964"/>
              <a:ext cx="0" cy="304211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F4B81E-BF53-E03E-05B3-753672B8F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2379" y="240047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C453E2-895B-E9A2-6C96-45F6DDFD866F}"/>
                </a:ext>
              </a:extLst>
            </p:cNvPr>
            <p:cNvCxnSpPr>
              <a:cxnSpLocks/>
            </p:cNvCxnSpPr>
            <p:nvPr/>
          </p:nvCxnSpPr>
          <p:spPr>
            <a:xfrm>
              <a:off x="6786834" y="2493944"/>
              <a:ext cx="0" cy="23897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6CACB9-DC8F-68FB-ABCB-BE62EB5F8390}"/>
              </a:ext>
            </a:extLst>
          </p:cNvPr>
          <p:cNvGrpSpPr/>
          <p:nvPr/>
        </p:nvGrpSpPr>
        <p:grpSpPr>
          <a:xfrm>
            <a:off x="7041108" y="2513403"/>
            <a:ext cx="1616938" cy="1438523"/>
            <a:chOff x="8785723" y="1822999"/>
            <a:chExt cx="2766197" cy="241022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C8487E6-A013-BA86-4B5E-E3A61F854550}"/>
                </a:ext>
              </a:extLst>
            </p:cNvPr>
            <p:cNvGrpSpPr/>
            <p:nvPr/>
          </p:nvGrpSpPr>
          <p:grpSpPr>
            <a:xfrm>
              <a:off x="8785723" y="1822999"/>
              <a:ext cx="2766197" cy="2410224"/>
              <a:chOff x="3819441" y="1731696"/>
              <a:chExt cx="2937409" cy="2652838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6169F28-1E81-E15A-5C6D-DE78BA58E9A6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B030B01-8D82-898A-F742-4F3D5C0A3A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B016AD8-02F9-2B08-F8FC-238B1457CE06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482D55-C186-2838-EF81-0B322F14F4B0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23341FB-BD6C-1D98-8DBD-88ED15D2ACA6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BFE1205-2B89-04D8-3E1E-3F4889536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0760" y="2211296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81FF1D-2814-808A-5E4E-BD6956DE1730}"/>
              </a:ext>
            </a:extLst>
          </p:cNvPr>
          <p:cNvCxnSpPr/>
          <p:nvPr/>
        </p:nvCxnSpPr>
        <p:spPr>
          <a:xfrm flipV="1">
            <a:off x="2308276" y="2151105"/>
            <a:ext cx="1267843" cy="19880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7696878-A413-706B-0849-FDAB348F51F7}"/>
              </a:ext>
            </a:extLst>
          </p:cNvPr>
          <p:cNvCxnSpPr/>
          <p:nvPr/>
        </p:nvCxnSpPr>
        <p:spPr>
          <a:xfrm flipV="1">
            <a:off x="3223034" y="3466526"/>
            <a:ext cx="986827" cy="709606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928CA9-C561-E50C-4999-D496739D0200}"/>
              </a:ext>
            </a:extLst>
          </p:cNvPr>
          <p:cNvCxnSpPr/>
          <p:nvPr/>
        </p:nvCxnSpPr>
        <p:spPr>
          <a:xfrm flipH="1">
            <a:off x="5513560" y="3711921"/>
            <a:ext cx="1321806" cy="34904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1631737-8DEF-41CC-9EAB-A9AB05E09438}"/>
              </a:ext>
            </a:extLst>
          </p:cNvPr>
          <p:cNvSpPr txBox="1"/>
          <p:nvPr/>
        </p:nvSpPr>
        <p:spPr>
          <a:xfrm>
            <a:off x="4434316" y="931032"/>
            <a:ext cx="5189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minimize the </a:t>
            </a:r>
            <a:r>
              <a:rPr lang="en-US" b="1" dirty="0"/>
              <a:t>SSR</a:t>
            </a:r>
            <a:r>
              <a:rPr lang="en-US" dirty="0"/>
              <a:t> by taking steps away from the initial guess toward the optimal value. In this case, we see that as we increase the </a:t>
            </a:r>
            <a:r>
              <a:rPr lang="en-US" b="1" dirty="0">
                <a:solidFill>
                  <a:srgbClr val="FF0000"/>
                </a:solidFill>
              </a:rPr>
              <a:t>intercept</a:t>
            </a:r>
            <a:r>
              <a:rPr lang="en-US" dirty="0"/>
              <a:t>, the x-axis of the central graph, we decrease the </a:t>
            </a:r>
            <a:r>
              <a:rPr lang="en-US" b="1" dirty="0"/>
              <a:t>SSR</a:t>
            </a:r>
            <a:r>
              <a:rPr lang="en-US" dirty="0"/>
              <a:t>, the y-axis.</a:t>
            </a:r>
          </a:p>
        </p:txBody>
      </p:sp>
    </p:spTree>
    <p:extLst>
      <p:ext uri="{BB962C8B-B14F-4D97-AF65-F5344CB8AC3E}">
        <p14:creationId xmlns:p14="http://schemas.microsoft.com/office/powerpoint/2010/main" val="1048878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02" y="5134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612BB3A-44C1-F579-D246-5323AA058EEF}"/>
              </a:ext>
            </a:extLst>
          </p:cNvPr>
          <p:cNvGrpSpPr/>
          <p:nvPr/>
        </p:nvGrpSpPr>
        <p:grpSpPr>
          <a:xfrm>
            <a:off x="784974" y="2151105"/>
            <a:ext cx="1523302" cy="1325563"/>
            <a:chOff x="1089523" y="1838377"/>
            <a:chExt cx="2766197" cy="2410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CDD917-AB61-70D2-B497-D366EF3FB2D0}"/>
                </a:ext>
              </a:extLst>
            </p:cNvPr>
            <p:cNvGrpSpPr/>
            <p:nvPr/>
          </p:nvGrpSpPr>
          <p:grpSpPr>
            <a:xfrm>
              <a:off x="1089523" y="1838377"/>
              <a:ext cx="2766197" cy="2410224"/>
              <a:chOff x="3819441" y="1731696"/>
              <a:chExt cx="2937409" cy="265283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352381-A627-687C-3D1A-9A3AE9E2CE26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570D9F5-71DD-88E2-327E-386641096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8DD78EB-EC1C-5A88-CB73-1C50C77745D1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21BDE3-540B-1B77-63C2-22287F8969EF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FF3D379-11A6-93BA-2193-99BBCF4F3FC0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53E657-5E57-3E8B-52D3-E9C365887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032" y="271754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81F8B2-1E59-3B17-F16F-1EE129494504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1443869" y="3380455"/>
              <a:ext cx="0" cy="65179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D1F253A-9B2E-9921-2917-E81978F4629B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2957784" y="2493944"/>
              <a:ext cx="0" cy="59243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A8FC39-9730-C4AF-5D37-F6CEBF378004}"/>
                </a:ext>
              </a:extLst>
            </p:cNvPr>
            <p:cNvCxnSpPr>
              <a:stCxn id="18" idx="4"/>
            </p:cNvCxnSpPr>
            <p:nvPr/>
          </p:nvCxnSpPr>
          <p:spPr>
            <a:xfrm flipH="1">
              <a:off x="2673350" y="3145352"/>
              <a:ext cx="2483" cy="12489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749342-ECEF-70D3-D073-53F9101F9AA4}"/>
              </a:ext>
            </a:extLst>
          </p:cNvPr>
          <p:cNvGrpSpPr/>
          <p:nvPr/>
        </p:nvGrpSpPr>
        <p:grpSpPr>
          <a:xfrm>
            <a:off x="1774651" y="4176132"/>
            <a:ext cx="1550313" cy="1325555"/>
            <a:chOff x="4912379" y="1838377"/>
            <a:chExt cx="2766198" cy="241022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0EB2D8A-C777-0A18-EC5D-16DBD39A003B}"/>
                </a:ext>
              </a:extLst>
            </p:cNvPr>
            <p:cNvGrpSpPr/>
            <p:nvPr/>
          </p:nvGrpSpPr>
          <p:grpSpPr>
            <a:xfrm>
              <a:off x="4912380" y="1838377"/>
              <a:ext cx="2766197" cy="2410224"/>
              <a:chOff x="3819441" y="1731696"/>
              <a:chExt cx="2937409" cy="265283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5614BA7-302B-B543-9878-E3761AEB03F3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D02F7F7-67E6-CB88-45F7-B1B1ADA03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A92BC23-DC5C-4A7D-D1FB-4A9A84DB083A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E68F413-9CC4-8842-3034-1F86CA07A967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147A77F-E283-63F5-F2B2-80AD4269C223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795635-6857-ACDC-0E60-DDF9DF6C8DA1}"/>
                </a:ext>
              </a:extLst>
            </p:cNvPr>
            <p:cNvCxnSpPr>
              <a:cxnSpLocks/>
            </p:cNvCxnSpPr>
            <p:nvPr/>
          </p:nvCxnSpPr>
          <p:spPr>
            <a:xfrm>
              <a:off x="5266009" y="3381964"/>
              <a:ext cx="0" cy="304211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F4B81E-BF53-E03E-05B3-753672B8F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2379" y="240047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C453E2-895B-E9A2-6C96-45F6DDFD866F}"/>
                </a:ext>
              </a:extLst>
            </p:cNvPr>
            <p:cNvCxnSpPr>
              <a:cxnSpLocks/>
            </p:cNvCxnSpPr>
            <p:nvPr/>
          </p:nvCxnSpPr>
          <p:spPr>
            <a:xfrm>
              <a:off x="6786834" y="2493944"/>
              <a:ext cx="0" cy="23897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6CACB9-DC8F-68FB-ABCB-BE62EB5F8390}"/>
              </a:ext>
            </a:extLst>
          </p:cNvPr>
          <p:cNvGrpSpPr/>
          <p:nvPr/>
        </p:nvGrpSpPr>
        <p:grpSpPr>
          <a:xfrm>
            <a:off x="7041108" y="2513403"/>
            <a:ext cx="1616938" cy="1438523"/>
            <a:chOff x="8785723" y="1822999"/>
            <a:chExt cx="2766197" cy="241022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C8487E6-A013-BA86-4B5E-E3A61F854550}"/>
                </a:ext>
              </a:extLst>
            </p:cNvPr>
            <p:cNvGrpSpPr/>
            <p:nvPr/>
          </p:nvGrpSpPr>
          <p:grpSpPr>
            <a:xfrm>
              <a:off x="8785723" y="1822999"/>
              <a:ext cx="2766197" cy="2410224"/>
              <a:chOff x="3819441" y="1731696"/>
              <a:chExt cx="2937409" cy="2652838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6169F28-1E81-E15A-5C6D-DE78BA58E9A6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B030B01-8D82-898A-F742-4F3D5C0A3A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B016AD8-02F9-2B08-F8FC-238B1457CE06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482D55-C186-2838-EF81-0B322F14F4B0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23341FB-BD6C-1D98-8DBD-88ED15D2ACA6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BFE1205-2B89-04D8-3E1E-3F4889536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0760" y="2211296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1631737-8DEF-41CC-9EAB-A9AB05E09438}"/>
              </a:ext>
            </a:extLst>
          </p:cNvPr>
          <p:cNvSpPr txBox="1"/>
          <p:nvPr/>
        </p:nvSpPr>
        <p:spPr>
          <a:xfrm>
            <a:off x="4434316" y="931032"/>
            <a:ext cx="5189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minimize the </a:t>
            </a:r>
            <a:r>
              <a:rPr lang="en-US" b="1" dirty="0"/>
              <a:t>SSR</a:t>
            </a:r>
            <a:r>
              <a:rPr lang="en-US" dirty="0"/>
              <a:t> by taking steps away from the initial guess toward the optimal value. In this case, we see that as we increase the </a:t>
            </a:r>
            <a:r>
              <a:rPr lang="en-US" b="1" dirty="0">
                <a:solidFill>
                  <a:srgbClr val="FF0000"/>
                </a:solidFill>
              </a:rPr>
              <a:t>intercept</a:t>
            </a:r>
            <a:r>
              <a:rPr lang="en-US" dirty="0"/>
              <a:t>, the x-axis of the central graph, we decrease the </a:t>
            </a:r>
            <a:r>
              <a:rPr lang="en-US" b="1" dirty="0"/>
              <a:t>SSR</a:t>
            </a:r>
            <a:r>
              <a:rPr lang="en-US" dirty="0"/>
              <a:t>, the y-axis.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529D4-0036-C309-5D7A-A6AC8A913F20}"/>
              </a:ext>
            </a:extLst>
          </p:cNvPr>
          <p:cNvGrpSpPr/>
          <p:nvPr/>
        </p:nvGrpSpPr>
        <p:grpSpPr>
          <a:xfrm>
            <a:off x="2985016" y="1629624"/>
            <a:ext cx="3771834" cy="3357144"/>
            <a:chOff x="2985016" y="1629624"/>
            <a:chExt cx="3771834" cy="335714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38E857-FEFF-02E9-204B-6B4832859935}"/>
                </a:ext>
              </a:extLst>
            </p:cNvPr>
            <p:cNvCxnSpPr/>
            <p:nvPr/>
          </p:nvCxnSpPr>
          <p:spPr>
            <a:xfrm flipV="1">
              <a:off x="3819441" y="1731696"/>
              <a:ext cx="0" cy="264609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5B50E8-93EE-0906-58E4-A03E3AF87020}"/>
                </a:ext>
              </a:extLst>
            </p:cNvPr>
            <p:cNvCxnSpPr>
              <a:cxnSpLocks/>
            </p:cNvCxnSpPr>
            <p:nvPr/>
          </p:nvCxnSpPr>
          <p:spPr>
            <a:xfrm>
              <a:off x="3819441" y="4384534"/>
              <a:ext cx="293740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F5166C-00AC-57D6-6B99-38CC38ED9A88}"/>
                </a:ext>
              </a:extLst>
            </p:cNvPr>
            <p:cNvSpPr/>
            <p:nvPr/>
          </p:nvSpPr>
          <p:spPr>
            <a:xfrm>
              <a:off x="3702910" y="2030496"/>
              <a:ext cx="225983" cy="2412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532586-CB95-AF21-CBD4-0B6692D26D67}"/>
                </a:ext>
              </a:extLst>
            </p:cNvPr>
            <p:cNvSpPr txBox="1"/>
            <p:nvPr/>
          </p:nvSpPr>
          <p:spPr>
            <a:xfrm>
              <a:off x="2985016" y="2662496"/>
              <a:ext cx="948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SSR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8D82CE-6967-E112-3F99-EC8BAAEE30FC}"/>
                </a:ext>
              </a:extLst>
            </p:cNvPr>
            <p:cNvSpPr txBox="1"/>
            <p:nvPr/>
          </p:nvSpPr>
          <p:spPr>
            <a:xfrm>
              <a:off x="4724634" y="4525103"/>
              <a:ext cx="1371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Intercept</a:t>
              </a:r>
              <a:r>
                <a:rPr lang="en-US" b="1" dirty="0">
                  <a:solidFill>
                    <a:srgbClr val="00B0F0"/>
                  </a:solidFill>
                </a:rPr>
                <a:t> </a:t>
              </a:r>
              <a:r>
                <a:rPr lang="en-US" dirty="0"/>
                <a:t> 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96BA05-8E47-3F04-C74A-890DF20070EC}"/>
                </a:ext>
              </a:extLst>
            </p:cNvPr>
            <p:cNvSpPr/>
            <p:nvPr/>
          </p:nvSpPr>
          <p:spPr>
            <a:xfrm>
              <a:off x="4313919" y="3231874"/>
              <a:ext cx="225983" cy="2412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3387F28-B2DD-37B6-D55C-D891046E6A89}"/>
                </a:ext>
              </a:extLst>
            </p:cNvPr>
            <p:cNvSpPr/>
            <p:nvPr/>
          </p:nvSpPr>
          <p:spPr>
            <a:xfrm>
              <a:off x="5104624" y="3940353"/>
              <a:ext cx="225983" cy="2412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255882-C4EA-FF34-B174-5B9531256E5B}"/>
                </a:ext>
              </a:extLst>
            </p:cNvPr>
            <p:cNvSpPr/>
            <p:nvPr/>
          </p:nvSpPr>
          <p:spPr>
            <a:xfrm>
              <a:off x="3621386" y="1629624"/>
              <a:ext cx="2879002" cy="2471595"/>
            </a:xfrm>
            <a:custGeom>
              <a:avLst/>
              <a:gdLst>
                <a:gd name="connsiteX0" fmla="*/ 0 w 2879002"/>
                <a:gd name="connsiteY0" fmla="*/ 0 h 2550540"/>
                <a:gd name="connsiteX1" fmla="*/ 1032095 w 2879002"/>
                <a:gd name="connsiteY1" fmla="*/ 2064190 h 2550540"/>
                <a:gd name="connsiteX2" fmla="*/ 1837854 w 2879002"/>
                <a:gd name="connsiteY2" fmla="*/ 2444435 h 2550540"/>
                <a:gd name="connsiteX3" fmla="*/ 2879002 w 2879002"/>
                <a:gd name="connsiteY3" fmla="*/ 552261 h 2550540"/>
                <a:gd name="connsiteX4" fmla="*/ 2879002 w 2879002"/>
                <a:gd name="connsiteY4" fmla="*/ 552261 h 255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9002" h="2550540">
                  <a:moveTo>
                    <a:pt x="0" y="0"/>
                  </a:moveTo>
                  <a:cubicBezTo>
                    <a:pt x="362893" y="828392"/>
                    <a:pt x="725786" y="1656784"/>
                    <a:pt x="1032095" y="2064190"/>
                  </a:cubicBezTo>
                  <a:cubicBezTo>
                    <a:pt x="1338404" y="2471596"/>
                    <a:pt x="1530036" y="2696423"/>
                    <a:pt x="1837854" y="2444435"/>
                  </a:cubicBezTo>
                  <a:cubicBezTo>
                    <a:pt x="2145672" y="2192447"/>
                    <a:pt x="2879002" y="552261"/>
                    <a:pt x="2879002" y="552261"/>
                  </a:cubicBezTo>
                  <a:lnTo>
                    <a:pt x="2879002" y="552261"/>
                  </a:lnTo>
                </a:path>
              </a:pathLst>
            </a:cu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8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02" y="5134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612BB3A-44C1-F579-D246-5323AA058EEF}"/>
              </a:ext>
            </a:extLst>
          </p:cNvPr>
          <p:cNvGrpSpPr/>
          <p:nvPr/>
        </p:nvGrpSpPr>
        <p:grpSpPr>
          <a:xfrm>
            <a:off x="1329862" y="2708349"/>
            <a:ext cx="1523302" cy="1325563"/>
            <a:chOff x="1089523" y="1838377"/>
            <a:chExt cx="2766197" cy="2410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CDD917-AB61-70D2-B497-D366EF3FB2D0}"/>
                </a:ext>
              </a:extLst>
            </p:cNvPr>
            <p:cNvGrpSpPr/>
            <p:nvPr/>
          </p:nvGrpSpPr>
          <p:grpSpPr>
            <a:xfrm>
              <a:off x="1089523" y="1838377"/>
              <a:ext cx="2766197" cy="2410224"/>
              <a:chOff x="3819441" y="1731696"/>
              <a:chExt cx="2937409" cy="265283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352381-A627-687C-3D1A-9A3AE9E2CE26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570D9F5-71DD-88E2-327E-386641096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8DD78EB-EC1C-5A88-CB73-1C50C77745D1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21BDE3-540B-1B77-63C2-22287F8969EF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FF3D379-11A6-93BA-2193-99BBCF4F3FC0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53E657-5E57-3E8B-52D3-E9C365887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032" y="271754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81F8B2-1E59-3B17-F16F-1EE129494504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1443869" y="3380455"/>
              <a:ext cx="0" cy="65179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D1F253A-9B2E-9921-2917-E81978F4629B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2957784" y="2493944"/>
              <a:ext cx="0" cy="59243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A8FC39-9730-C4AF-5D37-F6CEBF378004}"/>
                </a:ext>
              </a:extLst>
            </p:cNvPr>
            <p:cNvCxnSpPr>
              <a:stCxn id="18" idx="4"/>
            </p:cNvCxnSpPr>
            <p:nvPr/>
          </p:nvCxnSpPr>
          <p:spPr>
            <a:xfrm flipH="1">
              <a:off x="2673350" y="3145352"/>
              <a:ext cx="2483" cy="12489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529D4-0036-C309-5D7A-A6AC8A913F20}"/>
              </a:ext>
            </a:extLst>
          </p:cNvPr>
          <p:cNvGrpSpPr/>
          <p:nvPr/>
        </p:nvGrpSpPr>
        <p:grpSpPr>
          <a:xfrm>
            <a:off x="4333982" y="1743916"/>
            <a:ext cx="3771834" cy="3357144"/>
            <a:chOff x="2985016" y="1629624"/>
            <a:chExt cx="3771834" cy="335714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38E857-FEFF-02E9-204B-6B4832859935}"/>
                </a:ext>
              </a:extLst>
            </p:cNvPr>
            <p:cNvCxnSpPr/>
            <p:nvPr/>
          </p:nvCxnSpPr>
          <p:spPr>
            <a:xfrm flipV="1">
              <a:off x="3819441" y="1731696"/>
              <a:ext cx="0" cy="264609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5B50E8-93EE-0906-58E4-A03E3AF87020}"/>
                </a:ext>
              </a:extLst>
            </p:cNvPr>
            <p:cNvCxnSpPr>
              <a:cxnSpLocks/>
            </p:cNvCxnSpPr>
            <p:nvPr/>
          </p:nvCxnSpPr>
          <p:spPr>
            <a:xfrm>
              <a:off x="3819441" y="4384534"/>
              <a:ext cx="293740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532586-CB95-AF21-CBD4-0B6692D26D67}"/>
                </a:ext>
              </a:extLst>
            </p:cNvPr>
            <p:cNvSpPr txBox="1"/>
            <p:nvPr/>
          </p:nvSpPr>
          <p:spPr>
            <a:xfrm>
              <a:off x="2985016" y="2662496"/>
              <a:ext cx="948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SSR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8D82CE-6967-E112-3F99-EC8BAAEE30FC}"/>
                </a:ext>
              </a:extLst>
            </p:cNvPr>
            <p:cNvSpPr txBox="1"/>
            <p:nvPr/>
          </p:nvSpPr>
          <p:spPr>
            <a:xfrm>
              <a:off x="4724634" y="4525103"/>
              <a:ext cx="1371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Intercept</a:t>
              </a:r>
              <a:r>
                <a:rPr lang="en-US" b="1" dirty="0">
                  <a:solidFill>
                    <a:srgbClr val="00B0F0"/>
                  </a:solidFill>
                </a:rPr>
                <a:t> </a:t>
              </a:r>
              <a:r>
                <a:rPr lang="en-US" dirty="0"/>
                <a:t> 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255882-C4EA-FF34-B174-5B9531256E5B}"/>
                </a:ext>
              </a:extLst>
            </p:cNvPr>
            <p:cNvSpPr/>
            <p:nvPr/>
          </p:nvSpPr>
          <p:spPr>
            <a:xfrm>
              <a:off x="3621386" y="1629624"/>
              <a:ext cx="2879002" cy="2471595"/>
            </a:xfrm>
            <a:custGeom>
              <a:avLst/>
              <a:gdLst>
                <a:gd name="connsiteX0" fmla="*/ 0 w 2879002"/>
                <a:gd name="connsiteY0" fmla="*/ 0 h 2550540"/>
                <a:gd name="connsiteX1" fmla="*/ 1032095 w 2879002"/>
                <a:gd name="connsiteY1" fmla="*/ 2064190 h 2550540"/>
                <a:gd name="connsiteX2" fmla="*/ 1837854 w 2879002"/>
                <a:gd name="connsiteY2" fmla="*/ 2444435 h 2550540"/>
                <a:gd name="connsiteX3" fmla="*/ 2879002 w 2879002"/>
                <a:gd name="connsiteY3" fmla="*/ 552261 h 2550540"/>
                <a:gd name="connsiteX4" fmla="*/ 2879002 w 2879002"/>
                <a:gd name="connsiteY4" fmla="*/ 552261 h 255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9002" h="2550540">
                  <a:moveTo>
                    <a:pt x="0" y="0"/>
                  </a:moveTo>
                  <a:cubicBezTo>
                    <a:pt x="362893" y="828392"/>
                    <a:pt x="725786" y="1656784"/>
                    <a:pt x="1032095" y="2064190"/>
                  </a:cubicBezTo>
                  <a:cubicBezTo>
                    <a:pt x="1338404" y="2471596"/>
                    <a:pt x="1530036" y="2696423"/>
                    <a:pt x="1837854" y="2444435"/>
                  </a:cubicBezTo>
                  <a:cubicBezTo>
                    <a:pt x="2145672" y="2192447"/>
                    <a:pt x="2879002" y="552261"/>
                    <a:pt x="2879002" y="552261"/>
                  </a:cubicBezTo>
                  <a:lnTo>
                    <a:pt x="2879002" y="552261"/>
                  </a:lnTo>
                </a:path>
              </a:pathLst>
            </a:cu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3387F28-B2DD-37B6-D55C-D891046E6A89}"/>
                </a:ext>
              </a:extLst>
            </p:cNvPr>
            <p:cNvSpPr/>
            <p:nvPr/>
          </p:nvSpPr>
          <p:spPr>
            <a:xfrm>
              <a:off x="5104624" y="3940353"/>
              <a:ext cx="225983" cy="2412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F5166C-00AC-57D6-6B99-38CC38ED9A88}"/>
                </a:ext>
              </a:extLst>
            </p:cNvPr>
            <p:cNvSpPr/>
            <p:nvPr/>
          </p:nvSpPr>
          <p:spPr>
            <a:xfrm>
              <a:off x="3702910" y="2030496"/>
              <a:ext cx="225983" cy="2412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A32925-9D3B-4D18-90C4-B891D41894F7}"/>
              </a:ext>
            </a:extLst>
          </p:cNvPr>
          <p:cNvSpPr txBox="1"/>
          <p:nvPr/>
        </p:nvSpPr>
        <p:spPr>
          <a:xfrm>
            <a:off x="689629" y="1214979"/>
            <a:ext cx="3024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Now, when we started with the y-axis </a:t>
            </a:r>
            <a:r>
              <a:rPr lang="en-US" b="1" dirty="0">
                <a:solidFill>
                  <a:srgbClr val="FF0000"/>
                </a:solidFill>
              </a:rPr>
              <a:t>intercept</a:t>
            </a:r>
            <a:r>
              <a:rPr lang="en-US" dirty="0"/>
              <a:t> = 0, we got this SSR…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9156FF-2E66-1194-4116-A17CD2C3245E}"/>
              </a:ext>
            </a:extLst>
          </p:cNvPr>
          <p:cNvCxnSpPr>
            <a:cxnSpLocks/>
          </p:cNvCxnSpPr>
          <p:nvPr/>
        </p:nvCxnSpPr>
        <p:spPr>
          <a:xfrm flipV="1">
            <a:off x="2853164" y="2331694"/>
            <a:ext cx="2067527" cy="737200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47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37" y="372969"/>
            <a:ext cx="1288778" cy="12887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66FC89-0C5D-28B0-7E2F-B85F66D52821}"/>
              </a:ext>
            </a:extLst>
          </p:cNvPr>
          <p:cNvSpPr txBox="1"/>
          <p:nvPr/>
        </p:nvSpPr>
        <p:spPr>
          <a:xfrm>
            <a:off x="1289956" y="1077686"/>
            <a:ext cx="501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BD20E-FF50-2AFA-B222-F62ABE144B21}"/>
              </a:ext>
            </a:extLst>
          </p:cNvPr>
          <p:cNvSpPr txBox="1"/>
          <p:nvPr/>
        </p:nvSpPr>
        <p:spPr>
          <a:xfrm>
            <a:off x="1289956" y="1898750"/>
            <a:ext cx="56088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Assessing a Regression Model (SSR)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Mathematics (derivative)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46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02" y="5134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612BB3A-44C1-F579-D246-5323AA058EEF}"/>
              </a:ext>
            </a:extLst>
          </p:cNvPr>
          <p:cNvGrpSpPr/>
          <p:nvPr/>
        </p:nvGrpSpPr>
        <p:grpSpPr>
          <a:xfrm>
            <a:off x="1329862" y="2708349"/>
            <a:ext cx="1523302" cy="1325563"/>
            <a:chOff x="1089523" y="1838377"/>
            <a:chExt cx="2766197" cy="2410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CDD917-AB61-70D2-B497-D366EF3FB2D0}"/>
                </a:ext>
              </a:extLst>
            </p:cNvPr>
            <p:cNvGrpSpPr/>
            <p:nvPr/>
          </p:nvGrpSpPr>
          <p:grpSpPr>
            <a:xfrm>
              <a:off x="1089523" y="1838377"/>
              <a:ext cx="2766197" cy="2410224"/>
              <a:chOff x="3819441" y="1731696"/>
              <a:chExt cx="2937409" cy="265283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352381-A627-687C-3D1A-9A3AE9E2CE26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570D9F5-71DD-88E2-327E-386641096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8DD78EB-EC1C-5A88-CB73-1C50C77745D1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21BDE3-540B-1B77-63C2-22287F8969EF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FF3D379-11A6-93BA-2193-99BBCF4F3FC0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53E657-5E57-3E8B-52D3-E9C365887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032" y="271754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81F8B2-1E59-3B17-F16F-1EE129494504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1443869" y="3380455"/>
              <a:ext cx="0" cy="65179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D1F253A-9B2E-9921-2917-E81978F4629B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2957784" y="2493944"/>
              <a:ext cx="0" cy="59243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A8FC39-9730-C4AF-5D37-F6CEBF378004}"/>
                </a:ext>
              </a:extLst>
            </p:cNvPr>
            <p:cNvCxnSpPr>
              <a:stCxn id="18" idx="4"/>
            </p:cNvCxnSpPr>
            <p:nvPr/>
          </p:nvCxnSpPr>
          <p:spPr>
            <a:xfrm flipH="1">
              <a:off x="2673350" y="3145352"/>
              <a:ext cx="2483" cy="12489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529D4-0036-C309-5D7A-A6AC8A913F20}"/>
              </a:ext>
            </a:extLst>
          </p:cNvPr>
          <p:cNvGrpSpPr/>
          <p:nvPr/>
        </p:nvGrpSpPr>
        <p:grpSpPr>
          <a:xfrm>
            <a:off x="4333982" y="1743916"/>
            <a:ext cx="3771834" cy="3357144"/>
            <a:chOff x="2985016" y="1629624"/>
            <a:chExt cx="3771834" cy="335714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38E857-FEFF-02E9-204B-6B4832859935}"/>
                </a:ext>
              </a:extLst>
            </p:cNvPr>
            <p:cNvCxnSpPr/>
            <p:nvPr/>
          </p:nvCxnSpPr>
          <p:spPr>
            <a:xfrm flipV="1">
              <a:off x="3819441" y="1731696"/>
              <a:ext cx="0" cy="264609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5B50E8-93EE-0906-58E4-A03E3AF87020}"/>
                </a:ext>
              </a:extLst>
            </p:cNvPr>
            <p:cNvCxnSpPr>
              <a:cxnSpLocks/>
            </p:cNvCxnSpPr>
            <p:nvPr/>
          </p:nvCxnSpPr>
          <p:spPr>
            <a:xfrm>
              <a:off x="3819441" y="4384534"/>
              <a:ext cx="293740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532586-CB95-AF21-CBD4-0B6692D26D67}"/>
                </a:ext>
              </a:extLst>
            </p:cNvPr>
            <p:cNvSpPr txBox="1"/>
            <p:nvPr/>
          </p:nvSpPr>
          <p:spPr>
            <a:xfrm>
              <a:off x="2985016" y="2662496"/>
              <a:ext cx="948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SSR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8D82CE-6967-E112-3F99-EC8BAAEE30FC}"/>
                </a:ext>
              </a:extLst>
            </p:cNvPr>
            <p:cNvSpPr txBox="1"/>
            <p:nvPr/>
          </p:nvSpPr>
          <p:spPr>
            <a:xfrm>
              <a:off x="4724634" y="4525103"/>
              <a:ext cx="1371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Intercept</a:t>
              </a:r>
              <a:r>
                <a:rPr lang="en-US" b="1" dirty="0">
                  <a:solidFill>
                    <a:srgbClr val="00B0F0"/>
                  </a:solidFill>
                </a:rPr>
                <a:t> </a:t>
              </a:r>
              <a:r>
                <a:rPr lang="en-US" dirty="0"/>
                <a:t> 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255882-C4EA-FF34-B174-5B9531256E5B}"/>
                </a:ext>
              </a:extLst>
            </p:cNvPr>
            <p:cNvSpPr/>
            <p:nvPr/>
          </p:nvSpPr>
          <p:spPr>
            <a:xfrm>
              <a:off x="3621386" y="1629624"/>
              <a:ext cx="2879002" cy="2471595"/>
            </a:xfrm>
            <a:custGeom>
              <a:avLst/>
              <a:gdLst>
                <a:gd name="connsiteX0" fmla="*/ 0 w 2879002"/>
                <a:gd name="connsiteY0" fmla="*/ 0 h 2550540"/>
                <a:gd name="connsiteX1" fmla="*/ 1032095 w 2879002"/>
                <a:gd name="connsiteY1" fmla="*/ 2064190 h 2550540"/>
                <a:gd name="connsiteX2" fmla="*/ 1837854 w 2879002"/>
                <a:gd name="connsiteY2" fmla="*/ 2444435 h 2550540"/>
                <a:gd name="connsiteX3" fmla="*/ 2879002 w 2879002"/>
                <a:gd name="connsiteY3" fmla="*/ 552261 h 2550540"/>
                <a:gd name="connsiteX4" fmla="*/ 2879002 w 2879002"/>
                <a:gd name="connsiteY4" fmla="*/ 552261 h 255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9002" h="2550540">
                  <a:moveTo>
                    <a:pt x="0" y="0"/>
                  </a:moveTo>
                  <a:cubicBezTo>
                    <a:pt x="362893" y="828392"/>
                    <a:pt x="725786" y="1656784"/>
                    <a:pt x="1032095" y="2064190"/>
                  </a:cubicBezTo>
                  <a:cubicBezTo>
                    <a:pt x="1338404" y="2471596"/>
                    <a:pt x="1530036" y="2696423"/>
                    <a:pt x="1837854" y="2444435"/>
                  </a:cubicBezTo>
                  <a:cubicBezTo>
                    <a:pt x="2145672" y="2192447"/>
                    <a:pt x="2879002" y="552261"/>
                    <a:pt x="2879002" y="552261"/>
                  </a:cubicBezTo>
                  <a:lnTo>
                    <a:pt x="2879002" y="552261"/>
                  </a:lnTo>
                </a:path>
              </a:pathLst>
            </a:cu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3387F28-B2DD-37B6-D55C-D891046E6A89}"/>
                </a:ext>
              </a:extLst>
            </p:cNvPr>
            <p:cNvSpPr/>
            <p:nvPr/>
          </p:nvSpPr>
          <p:spPr>
            <a:xfrm>
              <a:off x="5104624" y="3940353"/>
              <a:ext cx="225983" cy="2412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F5166C-00AC-57D6-6B99-38CC38ED9A88}"/>
                </a:ext>
              </a:extLst>
            </p:cNvPr>
            <p:cNvSpPr/>
            <p:nvPr/>
          </p:nvSpPr>
          <p:spPr>
            <a:xfrm>
              <a:off x="3702910" y="2030496"/>
              <a:ext cx="225983" cy="2412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A32925-9D3B-4D18-90C4-B891D41894F7}"/>
              </a:ext>
            </a:extLst>
          </p:cNvPr>
          <p:cNvSpPr txBox="1"/>
          <p:nvPr/>
        </p:nvSpPr>
        <p:spPr>
          <a:xfrm>
            <a:off x="689629" y="1214979"/>
            <a:ext cx="3024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Now, when we started with the y-axis </a:t>
            </a:r>
            <a:r>
              <a:rPr lang="en-US" b="1" dirty="0">
                <a:solidFill>
                  <a:srgbClr val="FF0000"/>
                </a:solidFill>
              </a:rPr>
              <a:t>intercept</a:t>
            </a:r>
            <a:r>
              <a:rPr lang="en-US" dirty="0"/>
              <a:t> = 0, we got this SSR…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672DB4-7740-D4D8-9E6B-D8ECC759952E}"/>
              </a:ext>
            </a:extLst>
          </p:cNvPr>
          <p:cNvSpPr txBox="1"/>
          <p:nvPr/>
        </p:nvSpPr>
        <p:spPr>
          <a:xfrm>
            <a:off x="9286592" y="1957382"/>
            <a:ext cx="255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Questions !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9156FF-2E66-1194-4116-A17CD2C3245E}"/>
              </a:ext>
            </a:extLst>
          </p:cNvPr>
          <p:cNvCxnSpPr>
            <a:cxnSpLocks/>
          </p:cNvCxnSpPr>
          <p:nvPr/>
        </p:nvCxnSpPr>
        <p:spPr>
          <a:xfrm flipV="1">
            <a:off x="2853164" y="2331694"/>
            <a:ext cx="2067527" cy="737200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83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02" y="5134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612BB3A-44C1-F579-D246-5323AA058EEF}"/>
              </a:ext>
            </a:extLst>
          </p:cNvPr>
          <p:cNvGrpSpPr/>
          <p:nvPr/>
        </p:nvGrpSpPr>
        <p:grpSpPr>
          <a:xfrm>
            <a:off x="1329862" y="2708349"/>
            <a:ext cx="1523302" cy="1325563"/>
            <a:chOff x="1089523" y="1838377"/>
            <a:chExt cx="2766197" cy="2410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CDD917-AB61-70D2-B497-D366EF3FB2D0}"/>
                </a:ext>
              </a:extLst>
            </p:cNvPr>
            <p:cNvGrpSpPr/>
            <p:nvPr/>
          </p:nvGrpSpPr>
          <p:grpSpPr>
            <a:xfrm>
              <a:off x="1089523" y="1838377"/>
              <a:ext cx="2766197" cy="2410224"/>
              <a:chOff x="3819441" y="1731696"/>
              <a:chExt cx="2937409" cy="265283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352381-A627-687C-3D1A-9A3AE9E2CE26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570D9F5-71DD-88E2-327E-386641096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8DD78EB-EC1C-5A88-CB73-1C50C77745D1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21BDE3-540B-1B77-63C2-22287F8969EF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FF3D379-11A6-93BA-2193-99BBCF4F3FC0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53E657-5E57-3E8B-52D3-E9C365887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032" y="271754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81F8B2-1E59-3B17-F16F-1EE129494504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1443869" y="3380455"/>
              <a:ext cx="0" cy="65179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D1F253A-9B2E-9921-2917-E81978F4629B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2957784" y="2493944"/>
              <a:ext cx="0" cy="59243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A8FC39-9730-C4AF-5D37-F6CEBF378004}"/>
                </a:ext>
              </a:extLst>
            </p:cNvPr>
            <p:cNvCxnSpPr>
              <a:stCxn id="18" idx="4"/>
            </p:cNvCxnSpPr>
            <p:nvPr/>
          </p:nvCxnSpPr>
          <p:spPr>
            <a:xfrm flipH="1">
              <a:off x="2673350" y="3145352"/>
              <a:ext cx="2483" cy="12489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529D4-0036-C309-5D7A-A6AC8A913F20}"/>
              </a:ext>
            </a:extLst>
          </p:cNvPr>
          <p:cNvGrpSpPr/>
          <p:nvPr/>
        </p:nvGrpSpPr>
        <p:grpSpPr>
          <a:xfrm>
            <a:off x="4333982" y="1743916"/>
            <a:ext cx="3771834" cy="3357144"/>
            <a:chOff x="2985016" y="1629624"/>
            <a:chExt cx="3771834" cy="335714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38E857-FEFF-02E9-204B-6B4832859935}"/>
                </a:ext>
              </a:extLst>
            </p:cNvPr>
            <p:cNvCxnSpPr/>
            <p:nvPr/>
          </p:nvCxnSpPr>
          <p:spPr>
            <a:xfrm flipV="1">
              <a:off x="3819441" y="1731696"/>
              <a:ext cx="0" cy="264609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5B50E8-93EE-0906-58E4-A03E3AF87020}"/>
                </a:ext>
              </a:extLst>
            </p:cNvPr>
            <p:cNvCxnSpPr>
              <a:cxnSpLocks/>
            </p:cNvCxnSpPr>
            <p:nvPr/>
          </p:nvCxnSpPr>
          <p:spPr>
            <a:xfrm>
              <a:off x="3819441" y="4384534"/>
              <a:ext cx="293740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532586-CB95-AF21-CBD4-0B6692D26D67}"/>
                </a:ext>
              </a:extLst>
            </p:cNvPr>
            <p:cNvSpPr txBox="1"/>
            <p:nvPr/>
          </p:nvSpPr>
          <p:spPr>
            <a:xfrm>
              <a:off x="2985016" y="2662496"/>
              <a:ext cx="948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SSR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8D82CE-6967-E112-3F99-EC8BAAEE30FC}"/>
                </a:ext>
              </a:extLst>
            </p:cNvPr>
            <p:cNvSpPr txBox="1"/>
            <p:nvPr/>
          </p:nvSpPr>
          <p:spPr>
            <a:xfrm>
              <a:off x="4724634" y="4525103"/>
              <a:ext cx="1371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Intercept</a:t>
              </a:r>
              <a:r>
                <a:rPr lang="en-US" b="1" dirty="0">
                  <a:solidFill>
                    <a:srgbClr val="00B0F0"/>
                  </a:solidFill>
                </a:rPr>
                <a:t> </a:t>
              </a:r>
              <a:r>
                <a:rPr lang="en-US" dirty="0"/>
                <a:t> 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255882-C4EA-FF34-B174-5B9531256E5B}"/>
                </a:ext>
              </a:extLst>
            </p:cNvPr>
            <p:cNvSpPr/>
            <p:nvPr/>
          </p:nvSpPr>
          <p:spPr>
            <a:xfrm>
              <a:off x="3621386" y="1629624"/>
              <a:ext cx="2879002" cy="2471595"/>
            </a:xfrm>
            <a:custGeom>
              <a:avLst/>
              <a:gdLst>
                <a:gd name="connsiteX0" fmla="*/ 0 w 2879002"/>
                <a:gd name="connsiteY0" fmla="*/ 0 h 2550540"/>
                <a:gd name="connsiteX1" fmla="*/ 1032095 w 2879002"/>
                <a:gd name="connsiteY1" fmla="*/ 2064190 h 2550540"/>
                <a:gd name="connsiteX2" fmla="*/ 1837854 w 2879002"/>
                <a:gd name="connsiteY2" fmla="*/ 2444435 h 2550540"/>
                <a:gd name="connsiteX3" fmla="*/ 2879002 w 2879002"/>
                <a:gd name="connsiteY3" fmla="*/ 552261 h 2550540"/>
                <a:gd name="connsiteX4" fmla="*/ 2879002 w 2879002"/>
                <a:gd name="connsiteY4" fmla="*/ 552261 h 255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9002" h="2550540">
                  <a:moveTo>
                    <a:pt x="0" y="0"/>
                  </a:moveTo>
                  <a:cubicBezTo>
                    <a:pt x="362893" y="828392"/>
                    <a:pt x="725786" y="1656784"/>
                    <a:pt x="1032095" y="2064190"/>
                  </a:cubicBezTo>
                  <a:cubicBezTo>
                    <a:pt x="1338404" y="2471596"/>
                    <a:pt x="1530036" y="2696423"/>
                    <a:pt x="1837854" y="2444435"/>
                  </a:cubicBezTo>
                  <a:cubicBezTo>
                    <a:pt x="2145672" y="2192447"/>
                    <a:pt x="2879002" y="552261"/>
                    <a:pt x="2879002" y="552261"/>
                  </a:cubicBezTo>
                  <a:lnTo>
                    <a:pt x="2879002" y="552261"/>
                  </a:lnTo>
                </a:path>
              </a:pathLst>
            </a:cu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3387F28-B2DD-37B6-D55C-D891046E6A89}"/>
                </a:ext>
              </a:extLst>
            </p:cNvPr>
            <p:cNvSpPr/>
            <p:nvPr/>
          </p:nvSpPr>
          <p:spPr>
            <a:xfrm>
              <a:off x="5104624" y="3940353"/>
              <a:ext cx="225983" cy="2412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F5166C-00AC-57D6-6B99-38CC38ED9A88}"/>
                </a:ext>
              </a:extLst>
            </p:cNvPr>
            <p:cNvSpPr/>
            <p:nvPr/>
          </p:nvSpPr>
          <p:spPr>
            <a:xfrm>
              <a:off x="3702910" y="2030496"/>
              <a:ext cx="225983" cy="2412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A32925-9D3B-4D18-90C4-B891D41894F7}"/>
              </a:ext>
            </a:extLst>
          </p:cNvPr>
          <p:cNvSpPr txBox="1"/>
          <p:nvPr/>
        </p:nvSpPr>
        <p:spPr>
          <a:xfrm>
            <a:off x="689629" y="1214979"/>
            <a:ext cx="3024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Now, when we started with the y-axis </a:t>
            </a:r>
            <a:r>
              <a:rPr lang="en-US" b="1" dirty="0">
                <a:solidFill>
                  <a:srgbClr val="FF0000"/>
                </a:solidFill>
              </a:rPr>
              <a:t>intercept</a:t>
            </a:r>
            <a:r>
              <a:rPr lang="en-US" dirty="0"/>
              <a:t> = 0, we got this SSR…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4F47C4-45ED-DEA3-B45A-DFDE6B3B0742}"/>
              </a:ext>
            </a:extLst>
          </p:cNvPr>
          <p:cNvSpPr txBox="1"/>
          <p:nvPr/>
        </p:nvSpPr>
        <p:spPr>
          <a:xfrm>
            <a:off x="6096000" y="924473"/>
            <a:ext cx="3357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How do we take steps toward this x-axis </a:t>
            </a:r>
            <a:r>
              <a:rPr lang="en-US" b="1" dirty="0">
                <a:solidFill>
                  <a:srgbClr val="FF0000"/>
                </a:solidFill>
              </a:rPr>
              <a:t>intercept</a:t>
            </a:r>
            <a:r>
              <a:rPr lang="en-US" dirty="0"/>
              <a:t> that gives us the lowest </a:t>
            </a:r>
            <a:r>
              <a:rPr lang="en-US" b="1" dirty="0"/>
              <a:t>SSR</a:t>
            </a:r>
            <a:r>
              <a:rPr lang="en-US" dirty="0"/>
              <a:t>?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672DB4-7740-D4D8-9E6B-D8ECC759952E}"/>
              </a:ext>
            </a:extLst>
          </p:cNvPr>
          <p:cNvSpPr txBox="1"/>
          <p:nvPr/>
        </p:nvSpPr>
        <p:spPr>
          <a:xfrm>
            <a:off x="9286592" y="1957382"/>
            <a:ext cx="255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Questions 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EB57F0-3DB2-7C60-2492-E5D813397021}"/>
              </a:ext>
            </a:extLst>
          </p:cNvPr>
          <p:cNvSpPr/>
          <p:nvPr/>
        </p:nvSpPr>
        <p:spPr>
          <a:xfrm>
            <a:off x="6083754" y="863761"/>
            <a:ext cx="3370190" cy="10376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6608558-B4BF-8163-7E1E-2738B7AD2212}"/>
              </a:ext>
            </a:extLst>
          </p:cNvPr>
          <p:cNvCxnSpPr/>
          <p:nvPr/>
        </p:nvCxnSpPr>
        <p:spPr>
          <a:xfrm flipH="1" flipV="1">
            <a:off x="9596673" y="1575303"/>
            <a:ext cx="470780" cy="382079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9156FF-2E66-1194-4116-A17CD2C3245E}"/>
              </a:ext>
            </a:extLst>
          </p:cNvPr>
          <p:cNvCxnSpPr>
            <a:cxnSpLocks/>
          </p:cNvCxnSpPr>
          <p:nvPr/>
        </p:nvCxnSpPr>
        <p:spPr>
          <a:xfrm flipV="1">
            <a:off x="2853164" y="2331694"/>
            <a:ext cx="2067527" cy="737200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18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02" y="5134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612BB3A-44C1-F579-D246-5323AA058EEF}"/>
              </a:ext>
            </a:extLst>
          </p:cNvPr>
          <p:cNvGrpSpPr/>
          <p:nvPr/>
        </p:nvGrpSpPr>
        <p:grpSpPr>
          <a:xfrm>
            <a:off x="1329862" y="2708349"/>
            <a:ext cx="1523302" cy="1325563"/>
            <a:chOff x="1089523" y="1838377"/>
            <a:chExt cx="2766197" cy="2410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CDD917-AB61-70D2-B497-D366EF3FB2D0}"/>
                </a:ext>
              </a:extLst>
            </p:cNvPr>
            <p:cNvGrpSpPr/>
            <p:nvPr/>
          </p:nvGrpSpPr>
          <p:grpSpPr>
            <a:xfrm>
              <a:off x="1089523" y="1838377"/>
              <a:ext cx="2766197" cy="2410224"/>
              <a:chOff x="3819441" y="1731696"/>
              <a:chExt cx="2937409" cy="265283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352381-A627-687C-3D1A-9A3AE9E2CE26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570D9F5-71DD-88E2-327E-386641096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8DD78EB-EC1C-5A88-CB73-1C50C77745D1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21BDE3-540B-1B77-63C2-22287F8969EF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FF3D379-11A6-93BA-2193-99BBCF4F3FC0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53E657-5E57-3E8B-52D3-E9C365887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032" y="271754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81F8B2-1E59-3B17-F16F-1EE129494504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1443869" y="3380455"/>
              <a:ext cx="0" cy="65179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D1F253A-9B2E-9921-2917-E81978F4629B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2957784" y="2493944"/>
              <a:ext cx="0" cy="59243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A8FC39-9730-C4AF-5D37-F6CEBF378004}"/>
                </a:ext>
              </a:extLst>
            </p:cNvPr>
            <p:cNvCxnSpPr>
              <a:stCxn id="18" idx="4"/>
            </p:cNvCxnSpPr>
            <p:nvPr/>
          </p:nvCxnSpPr>
          <p:spPr>
            <a:xfrm flipH="1">
              <a:off x="2673350" y="3145352"/>
              <a:ext cx="2483" cy="12489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529D4-0036-C309-5D7A-A6AC8A913F20}"/>
              </a:ext>
            </a:extLst>
          </p:cNvPr>
          <p:cNvGrpSpPr/>
          <p:nvPr/>
        </p:nvGrpSpPr>
        <p:grpSpPr>
          <a:xfrm>
            <a:off x="4333982" y="1743916"/>
            <a:ext cx="3771834" cy="3357144"/>
            <a:chOff x="2985016" y="1629624"/>
            <a:chExt cx="3771834" cy="335714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38E857-FEFF-02E9-204B-6B4832859935}"/>
                </a:ext>
              </a:extLst>
            </p:cNvPr>
            <p:cNvCxnSpPr/>
            <p:nvPr/>
          </p:nvCxnSpPr>
          <p:spPr>
            <a:xfrm flipV="1">
              <a:off x="3819441" y="1731696"/>
              <a:ext cx="0" cy="264609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5B50E8-93EE-0906-58E4-A03E3AF87020}"/>
                </a:ext>
              </a:extLst>
            </p:cNvPr>
            <p:cNvCxnSpPr>
              <a:cxnSpLocks/>
            </p:cNvCxnSpPr>
            <p:nvPr/>
          </p:nvCxnSpPr>
          <p:spPr>
            <a:xfrm>
              <a:off x="3819441" y="4384534"/>
              <a:ext cx="293740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532586-CB95-AF21-CBD4-0B6692D26D67}"/>
                </a:ext>
              </a:extLst>
            </p:cNvPr>
            <p:cNvSpPr txBox="1"/>
            <p:nvPr/>
          </p:nvSpPr>
          <p:spPr>
            <a:xfrm>
              <a:off x="2985016" y="2662496"/>
              <a:ext cx="948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SSR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8D82CE-6967-E112-3F99-EC8BAAEE30FC}"/>
                </a:ext>
              </a:extLst>
            </p:cNvPr>
            <p:cNvSpPr txBox="1"/>
            <p:nvPr/>
          </p:nvSpPr>
          <p:spPr>
            <a:xfrm>
              <a:off x="4724634" y="4525103"/>
              <a:ext cx="1371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Intercept</a:t>
              </a:r>
              <a:r>
                <a:rPr lang="en-US" b="1" dirty="0">
                  <a:solidFill>
                    <a:srgbClr val="00B0F0"/>
                  </a:solidFill>
                </a:rPr>
                <a:t> </a:t>
              </a:r>
              <a:r>
                <a:rPr lang="en-US" dirty="0"/>
                <a:t> 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255882-C4EA-FF34-B174-5B9531256E5B}"/>
                </a:ext>
              </a:extLst>
            </p:cNvPr>
            <p:cNvSpPr/>
            <p:nvPr/>
          </p:nvSpPr>
          <p:spPr>
            <a:xfrm>
              <a:off x="3621386" y="1629624"/>
              <a:ext cx="2879002" cy="2471595"/>
            </a:xfrm>
            <a:custGeom>
              <a:avLst/>
              <a:gdLst>
                <a:gd name="connsiteX0" fmla="*/ 0 w 2879002"/>
                <a:gd name="connsiteY0" fmla="*/ 0 h 2550540"/>
                <a:gd name="connsiteX1" fmla="*/ 1032095 w 2879002"/>
                <a:gd name="connsiteY1" fmla="*/ 2064190 h 2550540"/>
                <a:gd name="connsiteX2" fmla="*/ 1837854 w 2879002"/>
                <a:gd name="connsiteY2" fmla="*/ 2444435 h 2550540"/>
                <a:gd name="connsiteX3" fmla="*/ 2879002 w 2879002"/>
                <a:gd name="connsiteY3" fmla="*/ 552261 h 2550540"/>
                <a:gd name="connsiteX4" fmla="*/ 2879002 w 2879002"/>
                <a:gd name="connsiteY4" fmla="*/ 552261 h 255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9002" h="2550540">
                  <a:moveTo>
                    <a:pt x="0" y="0"/>
                  </a:moveTo>
                  <a:cubicBezTo>
                    <a:pt x="362893" y="828392"/>
                    <a:pt x="725786" y="1656784"/>
                    <a:pt x="1032095" y="2064190"/>
                  </a:cubicBezTo>
                  <a:cubicBezTo>
                    <a:pt x="1338404" y="2471596"/>
                    <a:pt x="1530036" y="2696423"/>
                    <a:pt x="1837854" y="2444435"/>
                  </a:cubicBezTo>
                  <a:cubicBezTo>
                    <a:pt x="2145672" y="2192447"/>
                    <a:pt x="2879002" y="552261"/>
                    <a:pt x="2879002" y="552261"/>
                  </a:cubicBezTo>
                  <a:lnTo>
                    <a:pt x="2879002" y="552261"/>
                  </a:lnTo>
                </a:path>
              </a:pathLst>
            </a:cu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3387F28-B2DD-37B6-D55C-D891046E6A89}"/>
                </a:ext>
              </a:extLst>
            </p:cNvPr>
            <p:cNvSpPr/>
            <p:nvPr/>
          </p:nvSpPr>
          <p:spPr>
            <a:xfrm>
              <a:off x="5104624" y="3940353"/>
              <a:ext cx="225983" cy="2412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F5166C-00AC-57D6-6B99-38CC38ED9A88}"/>
                </a:ext>
              </a:extLst>
            </p:cNvPr>
            <p:cNvSpPr/>
            <p:nvPr/>
          </p:nvSpPr>
          <p:spPr>
            <a:xfrm>
              <a:off x="3702910" y="2030496"/>
              <a:ext cx="225983" cy="2412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A32925-9D3B-4D18-90C4-B891D41894F7}"/>
              </a:ext>
            </a:extLst>
          </p:cNvPr>
          <p:cNvSpPr txBox="1"/>
          <p:nvPr/>
        </p:nvSpPr>
        <p:spPr>
          <a:xfrm>
            <a:off x="689629" y="1214979"/>
            <a:ext cx="3024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Now, when we started with the y-axis </a:t>
            </a:r>
            <a:r>
              <a:rPr lang="en-US" b="1" dirty="0">
                <a:solidFill>
                  <a:srgbClr val="FF0000"/>
                </a:solidFill>
              </a:rPr>
              <a:t>intercept</a:t>
            </a:r>
            <a:r>
              <a:rPr lang="en-US" dirty="0"/>
              <a:t> = 0, we got this SSR…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4F47C4-45ED-DEA3-B45A-DFDE6B3B0742}"/>
              </a:ext>
            </a:extLst>
          </p:cNvPr>
          <p:cNvSpPr txBox="1"/>
          <p:nvPr/>
        </p:nvSpPr>
        <p:spPr>
          <a:xfrm>
            <a:off x="6096000" y="924473"/>
            <a:ext cx="3357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How do we take steps toward this y-axis </a:t>
            </a:r>
            <a:r>
              <a:rPr lang="en-US" b="1" dirty="0">
                <a:solidFill>
                  <a:srgbClr val="FF0000"/>
                </a:solidFill>
              </a:rPr>
              <a:t>intercept</a:t>
            </a:r>
            <a:r>
              <a:rPr lang="en-US" dirty="0"/>
              <a:t> that gives us the lowest </a:t>
            </a:r>
            <a:r>
              <a:rPr lang="en-US" b="1" dirty="0"/>
              <a:t>SSR</a:t>
            </a:r>
            <a:r>
              <a:rPr lang="en-US" dirty="0"/>
              <a:t>?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129E6B-3A30-AD7D-4294-CF82808B6BAB}"/>
              </a:ext>
            </a:extLst>
          </p:cNvPr>
          <p:cNvSpPr txBox="1"/>
          <p:nvPr/>
        </p:nvSpPr>
        <p:spPr>
          <a:xfrm>
            <a:off x="8842972" y="2965487"/>
            <a:ext cx="2879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How do we know when to stop or if we’ve gone too far?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672DB4-7740-D4D8-9E6B-D8ECC759952E}"/>
              </a:ext>
            </a:extLst>
          </p:cNvPr>
          <p:cNvSpPr txBox="1"/>
          <p:nvPr/>
        </p:nvSpPr>
        <p:spPr>
          <a:xfrm>
            <a:off x="9286592" y="1957382"/>
            <a:ext cx="255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Questions 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EB57F0-3DB2-7C60-2492-E5D813397021}"/>
              </a:ext>
            </a:extLst>
          </p:cNvPr>
          <p:cNvSpPr/>
          <p:nvPr/>
        </p:nvSpPr>
        <p:spPr>
          <a:xfrm>
            <a:off x="6083754" y="863761"/>
            <a:ext cx="3370190" cy="10376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29D2F2-75A2-2F3C-5DF1-867E4CC44A94}"/>
              </a:ext>
            </a:extLst>
          </p:cNvPr>
          <p:cNvSpPr/>
          <p:nvPr/>
        </p:nvSpPr>
        <p:spPr>
          <a:xfrm>
            <a:off x="8923196" y="2908347"/>
            <a:ext cx="2701454" cy="10376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6608558-B4BF-8163-7E1E-2738B7AD2212}"/>
              </a:ext>
            </a:extLst>
          </p:cNvPr>
          <p:cNvCxnSpPr/>
          <p:nvPr/>
        </p:nvCxnSpPr>
        <p:spPr>
          <a:xfrm flipH="1" flipV="1">
            <a:off x="9596673" y="1575303"/>
            <a:ext cx="470780" cy="382079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96BC84A-0BFF-E637-0238-DA276D3A8B9A}"/>
              </a:ext>
            </a:extLst>
          </p:cNvPr>
          <p:cNvCxnSpPr>
            <a:cxnSpLocks/>
          </p:cNvCxnSpPr>
          <p:nvPr/>
        </p:nvCxnSpPr>
        <p:spPr>
          <a:xfrm flipH="1">
            <a:off x="10033667" y="2554086"/>
            <a:ext cx="206470" cy="230514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9156FF-2E66-1194-4116-A17CD2C3245E}"/>
              </a:ext>
            </a:extLst>
          </p:cNvPr>
          <p:cNvCxnSpPr>
            <a:cxnSpLocks/>
          </p:cNvCxnSpPr>
          <p:nvPr/>
        </p:nvCxnSpPr>
        <p:spPr>
          <a:xfrm flipV="1">
            <a:off x="2853164" y="2331694"/>
            <a:ext cx="2067527" cy="737200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27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92F0CD0-78D1-598B-C7DE-68105E1F4334}"/>
              </a:ext>
            </a:extLst>
          </p:cNvPr>
          <p:cNvGrpSpPr/>
          <p:nvPr/>
        </p:nvGrpSpPr>
        <p:grpSpPr>
          <a:xfrm>
            <a:off x="2957853" y="2398006"/>
            <a:ext cx="5163103" cy="4158943"/>
            <a:chOff x="3066495" y="1402124"/>
            <a:chExt cx="5163103" cy="41589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6E3EA11-3257-EB1B-5C2A-811FB656AB46}"/>
                </a:ext>
              </a:extLst>
            </p:cNvPr>
            <p:cNvGrpSpPr/>
            <p:nvPr/>
          </p:nvGrpSpPr>
          <p:grpSpPr>
            <a:xfrm>
              <a:off x="3066495" y="1402124"/>
              <a:ext cx="5163103" cy="4158943"/>
              <a:chOff x="2985016" y="1629624"/>
              <a:chExt cx="3771834" cy="3357144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CC91F85D-0B5C-F27C-C2C4-84C1C24BCF64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D10A467-0129-265C-09EA-28A14E424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667CD-E52B-6064-8AB0-5395FA313903}"/>
                  </a:ext>
                </a:extLst>
              </p:cNvPr>
              <p:cNvSpPr txBox="1"/>
              <p:nvPr/>
            </p:nvSpPr>
            <p:spPr>
              <a:xfrm>
                <a:off x="2985016" y="2662496"/>
                <a:ext cx="948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SSR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2C3514-0200-A659-91DA-3045EE406C03}"/>
                  </a:ext>
                </a:extLst>
              </p:cNvPr>
              <p:cNvSpPr txBox="1"/>
              <p:nvPr/>
            </p:nvSpPr>
            <p:spPr>
              <a:xfrm>
                <a:off x="4724634" y="4525103"/>
                <a:ext cx="1371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solidFill>
                      <a:srgbClr val="FF0000"/>
                    </a:solidFill>
                  </a:rPr>
                  <a:t>Intercept</a:t>
                </a:r>
                <a:r>
                  <a:rPr lang="en-US" b="1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66308BB-2674-8F8C-6FE5-577C03195E2C}"/>
                  </a:ext>
                </a:extLst>
              </p:cNvPr>
              <p:cNvSpPr/>
              <p:nvPr/>
            </p:nvSpPr>
            <p:spPr>
              <a:xfrm>
                <a:off x="3621386" y="1629624"/>
                <a:ext cx="2879002" cy="2471595"/>
              </a:xfrm>
              <a:custGeom>
                <a:avLst/>
                <a:gdLst>
                  <a:gd name="connsiteX0" fmla="*/ 0 w 2879002"/>
                  <a:gd name="connsiteY0" fmla="*/ 0 h 2550540"/>
                  <a:gd name="connsiteX1" fmla="*/ 1032095 w 2879002"/>
                  <a:gd name="connsiteY1" fmla="*/ 2064190 h 2550540"/>
                  <a:gd name="connsiteX2" fmla="*/ 1837854 w 2879002"/>
                  <a:gd name="connsiteY2" fmla="*/ 2444435 h 2550540"/>
                  <a:gd name="connsiteX3" fmla="*/ 2879002 w 2879002"/>
                  <a:gd name="connsiteY3" fmla="*/ 552261 h 2550540"/>
                  <a:gd name="connsiteX4" fmla="*/ 2879002 w 2879002"/>
                  <a:gd name="connsiteY4" fmla="*/ 552261 h 255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9002" h="2550540">
                    <a:moveTo>
                      <a:pt x="0" y="0"/>
                    </a:moveTo>
                    <a:cubicBezTo>
                      <a:pt x="362893" y="828392"/>
                      <a:pt x="725786" y="1656784"/>
                      <a:pt x="1032095" y="2064190"/>
                    </a:cubicBezTo>
                    <a:cubicBezTo>
                      <a:pt x="1338404" y="2471596"/>
                      <a:pt x="1530036" y="2696423"/>
                      <a:pt x="1837854" y="2444435"/>
                    </a:cubicBezTo>
                    <a:cubicBezTo>
                      <a:pt x="2145672" y="2192447"/>
                      <a:pt x="2879002" y="552261"/>
                      <a:pt x="2879002" y="552261"/>
                    </a:cubicBezTo>
                    <a:lnTo>
                      <a:pt x="2879002" y="552261"/>
                    </a:lnTo>
                  </a:path>
                </a:pathLst>
              </a:cu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7BBB81-8023-E41E-FB0C-F824C0C540C5}"/>
                </a:ext>
              </a:extLst>
            </p:cNvPr>
            <p:cNvCxnSpPr>
              <a:cxnSpLocks/>
            </p:cNvCxnSpPr>
            <p:nvPr/>
          </p:nvCxnSpPr>
          <p:spPr>
            <a:xfrm>
              <a:off x="4636272" y="3075478"/>
              <a:ext cx="1214816" cy="14028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C7D1DE-957B-2BFE-561D-3F940178E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7784" y="4248829"/>
              <a:ext cx="1826128" cy="3893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6F5A6A-2EBF-3A24-CA32-DA8DE1CD4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88" y="2582777"/>
              <a:ext cx="650402" cy="110791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71150C0-8162-9A0F-3AC2-ECAC7948E506}"/>
              </a:ext>
            </a:extLst>
          </p:cNvPr>
          <p:cNvSpPr txBox="1"/>
          <p:nvPr/>
        </p:nvSpPr>
        <p:spPr>
          <a:xfrm>
            <a:off x="5009324" y="911624"/>
            <a:ext cx="29101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answers to those questions come from the derivative of the curve, which tells us the slope of any </a:t>
            </a:r>
            <a:r>
              <a:rPr lang="en-US" b="1" dirty="0">
                <a:solidFill>
                  <a:srgbClr val="00B050"/>
                </a:solidFill>
              </a:rPr>
              <a:t>tangent line </a:t>
            </a:r>
            <a:r>
              <a:rPr lang="en-US" dirty="0"/>
              <a:t>that touches it</a:t>
            </a:r>
          </a:p>
        </p:txBody>
      </p:sp>
    </p:spTree>
    <p:extLst>
      <p:ext uri="{BB962C8B-B14F-4D97-AF65-F5344CB8AC3E}">
        <p14:creationId xmlns:p14="http://schemas.microsoft.com/office/powerpoint/2010/main" val="2642736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92F0CD0-78D1-598B-C7DE-68105E1F4334}"/>
              </a:ext>
            </a:extLst>
          </p:cNvPr>
          <p:cNvGrpSpPr/>
          <p:nvPr/>
        </p:nvGrpSpPr>
        <p:grpSpPr>
          <a:xfrm>
            <a:off x="3696374" y="2622496"/>
            <a:ext cx="5163103" cy="4158943"/>
            <a:chOff x="3066495" y="1402124"/>
            <a:chExt cx="5163103" cy="41589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6E3EA11-3257-EB1B-5C2A-811FB656AB46}"/>
                </a:ext>
              </a:extLst>
            </p:cNvPr>
            <p:cNvGrpSpPr/>
            <p:nvPr/>
          </p:nvGrpSpPr>
          <p:grpSpPr>
            <a:xfrm>
              <a:off x="3066495" y="1402124"/>
              <a:ext cx="5163103" cy="4158943"/>
              <a:chOff x="2985016" y="1629624"/>
              <a:chExt cx="3771834" cy="3357144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CC91F85D-0B5C-F27C-C2C4-84C1C24BCF64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D10A467-0129-265C-09EA-28A14E424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667CD-E52B-6064-8AB0-5395FA313903}"/>
                  </a:ext>
                </a:extLst>
              </p:cNvPr>
              <p:cNvSpPr txBox="1"/>
              <p:nvPr/>
            </p:nvSpPr>
            <p:spPr>
              <a:xfrm>
                <a:off x="2985016" y="2662496"/>
                <a:ext cx="948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SSR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2C3514-0200-A659-91DA-3045EE406C03}"/>
                  </a:ext>
                </a:extLst>
              </p:cNvPr>
              <p:cNvSpPr txBox="1"/>
              <p:nvPr/>
            </p:nvSpPr>
            <p:spPr>
              <a:xfrm>
                <a:off x="4724634" y="4525103"/>
                <a:ext cx="1371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solidFill>
                      <a:srgbClr val="FF0000"/>
                    </a:solidFill>
                  </a:rPr>
                  <a:t>Intercept</a:t>
                </a:r>
                <a:r>
                  <a:rPr lang="en-US" b="1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66308BB-2674-8F8C-6FE5-577C03195E2C}"/>
                  </a:ext>
                </a:extLst>
              </p:cNvPr>
              <p:cNvSpPr/>
              <p:nvPr/>
            </p:nvSpPr>
            <p:spPr>
              <a:xfrm>
                <a:off x="3621386" y="1629624"/>
                <a:ext cx="2879002" cy="2471595"/>
              </a:xfrm>
              <a:custGeom>
                <a:avLst/>
                <a:gdLst>
                  <a:gd name="connsiteX0" fmla="*/ 0 w 2879002"/>
                  <a:gd name="connsiteY0" fmla="*/ 0 h 2550540"/>
                  <a:gd name="connsiteX1" fmla="*/ 1032095 w 2879002"/>
                  <a:gd name="connsiteY1" fmla="*/ 2064190 h 2550540"/>
                  <a:gd name="connsiteX2" fmla="*/ 1837854 w 2879002"/>
                  <a:gd name="connsiteY2" fmla="*/ 2444435 h 2550540"/>
                  <a:gd name="connsiteX3" fmla="*/ 2879002 w 2879002"/>
                  <a:gd name="connsiteY3" fmla="*/ 552261 h 2550540"/>
                  <a:gd name="connsiteX4" fmla="*/ 2879002 w 2879002"/>
                  <a:gd name="connsiteY4" fmla="*/ 552261 h 255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9002" h="2550540">
                    <a:moveTo>
                      <a:pt x="0" y="0"/>
                    </a:moveTo>
                    <a:cubicBezTo>
                      <a:pt x="362893" y="828392"/>
                      <a:pt x="725786" y="1656784"/>
                      <a:pt x="1032095" y="2064190"/>
                    </a:cubicBezTo>
                    <a:cubicBezTo>
                      <a:pt x="1338404" y="2471596"/>
                      <a:pt x="1530036" y="2696423"/>
                      <a:pt x="1837854" y="2444435"/>
                    </a:cubicBezTo>
                    <a:cubicBezTo>
                      <a:pt x="2145672" y="2192447"/>
                      <a:pt x="2879002" y="552261"/>
                      <a:pt x="2879002" y="552261"/>
                    </a:cubicBezTo>
                    <a:lnTo>
                      <a:pt x="2879002" y="552261"/>
                    </a:lnTo>
                  </a:path>
                </a:pathLst>
              </a:cu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7BBB81-8023-E41E-FB0C-F824C0C540C5}"/>
                </a:ext>
              </a:extLst>
            </p:cNvPr>
            <p:cNvCxnSpPr>
              <a:cxnSpLocks/>
            </p:cNvCxnSpPr>
            <p:nvPr/>
          </p:nvCxnSpPr>
          <p:spPr>
            <a:xfrm>
              <a:off x="4067826" y="1729950"/>
              <a:ext cx="889699" cy="17056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C7D1DE-957B-2BFE-561D-3F940178E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7784" y="4248829"/>
              <a:ext cx="1826128" cy="3893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6F5A6A-2EBF-3A24-CA32-DA8DE1CD4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88" y="2582777"/>
              <a:ext cx="650402" cy="110791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729122D-80CF-4247-6A31-C395D03537AB}"/>
              </a:ext>
            </a:extLst>
          </p:cNvPr>
          <p:cNvSpPr txBox="1"/>
          <p:nvPr/>
        </p:nvSpPr>
        <p:spPr>
          <a:xfrm>
            <a:off x="887633" y="1359427"/>
            <a:ext cx="25803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relatively large value for the derivative, which corresponds to a relatively steep slope for the </a:t>
            </a:r>
            <a:r>
              <a:rPr lang="en-US" b="1" dirty="0">
                <a:solidFill>
                  <a:srgbClr val="00B050"/>
                </a:solidFill>
              </a:rPr>
              <a:t>tangent line</a:t>
            </a:r>
            <a:r>
              <a:rPr lang="en-US" dirty="0"/>
              <a:t>, suggests we’re relatively far from the bottom of the curve, so we should take a relatively large step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F27CC7-3918-5BBB-D6D7-2FB64C11391F}"/>
              </a:ext>
            </a:extLst>
          </p:cNvPr>
          <p:cNvCxnSpPr>
            <a:cxnSpLocks/>
          </p:cNvCxnSpPr>
          <p:nvPr/>
        </p:nvCxnSpPr>
        <p:spPr>
          <a:xfrm>
            <a:off x="3535447" y="3155450"/>
            <a:ext cx="999541" cy="180492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723A5D-F517-2A6C-C831-255A8CDFC530}"/>
              </a:ext>
            </a:extLst>
          </p:cNvPr>
          <p:cNvCxnSpPr>
            <a:cxnSpLocks/>
          </p:cNvCxnSpPr>
          <p:nvPr/>
        </p:nvCxnSpPr>
        <p:spPr>
          <a:xfrm flipH="1">
            <a:off x="7973193" y="4762338"/>
            <a:ext cx="909634" cy="535390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023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92F0CD0-78D1-598B-C7DE-68105E1F4334}"/>
              </a:ext>
            </a:extLst>
          </p:cNvPr>
          <p:cNvGrpSpPr/>
          <p:nvPr/>
        </p:nvGrpSpPr>
        <p:grpSpPr>
          <a:xfrm>
            <a:off x="3696374" y="2622496"/>
            <a:ext cx="5163103" cy="4158943"/>
            <a:chOff x="3066495" y="1402124"/>
            <a:chExt cx="5163103" cy="41589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6E3EA11-3257-EB1B-5C2A-811FB656AB46}"/>
                </a:ext>
              </a:extLst>
            </p:cNvPr>
            <p:cNvGrpSpPr/>
            <p:nvPr/>
          </p:nvGrpSpPr>
          <p:grpSpPr>
            <a:xfrm>
              <a:off x="3066495" y="1402124"/>
              <a:ext cx="5163103" cy="4158943"/>
              <a:chOff x="2985016" y="1629624"/>
              <a:chExt cx="3771834" cy="3357144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CC91F85D-0B5C-F27C-C2C4-84C1C24BCF64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D10A467-0129-265C-09EA-28A14E424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667CD-E52B-6064-8AB0-5395FA313903}"/>
                  </a:ext>
                </a:extLst>
              </p:cNvPr>
              <p:cNvSpPr txBox="1"/>
              <p:nvPr/>
            </p:nvSpPr>
            <p:spPr>
              <a:xfrm>
                <a:off x="2985016" y="2662496"/>
                <a:ext cx="948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SSR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2C3514-0200-A659-91DA-3045EE406C03}"/>
                  </a:ext>
                </a:extLst>
              </p:cNvPr>
              <p:cNvSpPr txBox="1"/>
              <p:nvPr/>
            </p:nvSpPr>
            <p:spPr>
              <a:xfrm>
                <a:off x="4724634" y="4525103"/>
                <a:ext cx="1371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solidFill>
                      <a:srgbClr val="FF0000"/>
                    </a:solidFill>
                  </a:rPr>
                  <a:t>Intercept</a:t>
                </a:r>
                <a:r>
                  <a:rPr lang="en-US" b="1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66308BB-2674-8F8C-6FE5-577C03195E2C}"/>
                  </a:ext>
                </a:extLst>
              </p:cNvPr>
              <p:cNvSpPr/>
              <p:nvPr/>
            </p:nvSpPr>
            <p:spPr>
              <a:xfrm>
                <a:off x="3621386" y="1629624"/>
                <a:ext cx="2879002" cy="2471595"/>
              </a:xfrm>
              <a:custGeom>
                <a:avLst/>
                <a:gdLst>
                  <a:gd name="connsiteX0" fmla="*/ 0 w 2879002"/>
                  <a:gd name="connsiteY0" fmla="*/ 0 h 2550540"/>
                  <a:gd name="connsiteX1" fmla="*/ 1032095 w 2879002"/>
                  <a:gd name="connsiteY1" fmla="*/ 2064190 h 2550540"/>
                  <a:gd name="connsiteX2" fmla="*/ 1837854 w 2879002"/>
                  <a:gd name="connsiteY2" fmla="*/ 2444435 h 2550540"/>
                  <a:gd name="connsiteX3" fmla="*/ 2879002 w 2879002"/>
                  <a:gd name="connsiteY3" fmla="*/ 552261 h 2550540"/>
                  <a:gd name="connsiteX4" fmla="*/ 2879002 w 2879002"/>
                  <a:gd name="connsiteY4" fmla="*/ 552261 h 255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9002" h="2550540">
                    <a:moveTo>
                      <a:pt x="0" y="0"/>
                    </a:moveTo>
                    <a:cubicBezTo>
                      <a:pt x="362893" y="828392"/>
                      <a:pt x="725786" y="1656784"/>
                      <a:pt x="1032095" y="2064190"/>
                    </a:cubicBezTo>
                    <a:cubicBezTo>
                      <a:pt x="1338404" y="2471596"/>
                      <a:pt x="1530036" y="2696423"/>
                      <a:pt x="1837854" y="2444435"/>
                    </a:cubicBezTo>
                    <a:cubicBezTo>
                      <a:pt x="2145672" y="2192447"/>
                      <a:pt x="2879002" y="552261"/>
                      <a:pt x="2879002" y="552261"/>
                    </a:cubicBezTo>
                    <a:lnTo>
                      <a:pt x="2879002" y="552261"/>
                    </a:lnTo>
                  </a:path>
                </a:pathLst>
              </a:cu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7BBB81-8023-E41E-FB0C-F824C0C540C5}"/>
                </a:ext>
              </a:extLst>
            </p:cNvPr>
            <p:cNvCxnSpPr>
              <a:cxnSpLocks/>
            </p:cNvCxnSpPr>
            <p:nvPr/>
          </p:nvCxnSpPr>
          <p:spPr>
            <a:xfrm>
              <a:off x="4067826" y="1729950"/>
              <a:ext cx="889699" cy="17056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C7D1DE-957B-2BFE-561D-3F940178E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7784" y="4248829"/>
              <a:ext cx="1826128" cy="3893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6F5A6A-2EBF-3A24-CA32-DA8DE1CD4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88" y="2582777"/>
              <a:ext cx="650402" cy="110791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729122D-80CF-4247-6A31-C395D03537AB}"/>
              </a:ext>
            </a:extLst>
          </p:cNvPr>
          <p:cNvSpPr txBox="1"/>
          <p:nvPr/>
        </p:nvSpPr>
        <p:spPr>
          <a:xfrm>
            <a:off x="887633" y="1359427"/>
            <a:ext cx="25803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relatively large value for the derivative, which corresponds to a relatively steep slope for the </a:t>
            </a:r>
            <a:r>
              <a:rPr lang="en-US" b="1" dirty="0">
                <a:solidFill>
                  <a:srgbClr val="00B050"/>
                </a:solidFill>
              </a:rPr>
              <a:t>tangent line</a:t>
            </a:r>
            <a:r>
              <a:rPr lang="en-US" dirty="0"/>
              <a:t>, suggests we’re relatively far from the bottom of the curve, so we should take a relatively large step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20AE4D-D3E1-EF6A-18D3-D076F3726528}"/>
              </a:ext>
            </a:extLst>
          </p:cNvPr>
          <p:cNvSpPr txBox="1"/>
          <p:nvPr/>
        </p:nvSpPr>
        <p:spPr>
          <a:xfrm>
            <a:off x="8949901" y="3033854"/>
            <a:ext cx="22516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relatively small value for the derivative suggests we’re relatively close to the bottom of the curve, so we should take a relatively small step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F27CC7-3918-5BBB-D6D7-2FB64C11391F}"/>
              </a:ext>
            </a:extLst>
          </p:cNvPr>
          <p:cNvCxnSpPr>
            <a:cxnSpLocks/>
          </p:cNvCxnSpPr>
          <p:nvPr/>
        </p:nvCxnSpPr>
        <p:spPr>
          <a:xfrm>
            <a:off x="3535447" y="3155450"/>
            <a:ext cx="999541" cy="180492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723A5D-F517-2A6C-C831-255A8CDFC530}"/>
              </a:ext>
            </a:extLst>
          </p:cNvPr>
          <p:cNvCxnSpPr>
            <a:cxnSpLocks/>
          </p:cNvCxnSpPr>
          <p:nvPr/>
        </p:nvCxnSpPr>
        <p:spPr>
          <a:xfrm flipH="1">
            <a:off x="7973193" y="4762338"/>
            <a:ext cx="909634" cy="535390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50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92F0CD0-78D1-598B-C7DE-68105E1F4334}"/>
              </a:ext>
            </a:extLst>
          </p:cNvPr>
          <p:cNvGrpSpPr/>
          <p:nvPr/>
        </p:nvGrpSpPr>
        <p:grpSpPr>
          <a:xfrm>
            <a:off x="3696374" y="2622496"/>
            <a:ext cx="5163103" cy="4158943"/>
            <a:chOff x="3066495" y="1402124"/>
            <a:chExt cx="5163103" cy="41589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6E3EA11-3257-EB1B-5C2A-811FB656AB46}"/>
                </a:ext>
              </a:extLst>
            </p:cNvPr>
            <p:cNvGrpSpPr/>
            <p:nvPr/>
          </p:nvGrpSpPr>
          <p:grpSpPr>
            <a:xfrm>
              <a:off x="3066495" y="1402124"/>
              <a:ext cx="5163103" cy="4158943"/>
              <a:chOff x="2985016" y="1629624"/>
              <a:chExt cx="3771834" cy="3357144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CC91F85D-0B5C-F27C-C2C4-84C1C24BCF64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D10A467-0129-265C-09EA-28A14E424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667CD-E52B-6064-8AB0-5395FA313903}"/>
                  </a:ext>
                </a:extLst>
              </p:cNvPr>
              <p:cNvSpPr txBox="1"/>
              <p:nvPr/>
            </p:nvSpPr>
            <p:spPr>
              <a:xfrm>
                <a:off x="2985016" y="2662496"/>
                <a:ext cx="948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SSR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2C3514-0200-A659-91DA-3045EE406C03}"/>
                  </a:ext>
                </a:extLst>
              </p:cNvPr>
              <p:cNvSpPr txBox="1"/>
              <p:nvPr/>
            </p:nvSpPr>
            <p:spPr>
              <a:xfrm>
                <a:off x="4724634" y="4525103"/>
                <a:ext cx="1371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solidFill>
                      <a:srgbClr val="FF0000"/>
                    </a:solidFill>
                  </a:rPr>
                  <a:t>Intercept</a:t>
                </a:r>
                <a:r>
                  <a:rPr lang="en-US" b="1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66308BB-2674-8F8C-6FE5-577C03195E2C}"/>
                  </a:ext>
                </a:extLst>
              </p:cNvPr>
              <p:cNvSpPr/>
              <p:nvPr/>
            </p:nvSpPr>
            <p:spPr>
              <a:xfrm>
                <a:off x="3621386" y="1629624"/>
                <a:ext cx="2879002" cy="2471595"/>
              </a:xfrm>
              <a:custGeom>
                <a:avLst/>
                <a:gdLst>
                  <a:gd name="connsiteX0" fmla="*/ 0 w 2879002"/>
                  <a:gd name="connsiteY0" fmla="*/ 0 h 2550540"/>
                  <a:gd name="connsiteX1" fmla="*/ 1032095 w 2879002"/>
                  <a:gd name="connsiteY1" fmla="*/ 2064190 h 2550540"/>
                  <a:gd name="connsiteX2" fmla="*/ 1837854 w 2879002"/>
                  <a:gd name="connsiteY2" fmla="*/ 2444435 h 2550540"/>
                  <a:gd name="connsiteX3" fmla="*/ 2879002 w 2879002"/>
                  <a:gd name="connsiteY3" fmla="*/ 552261 h 2550540"/>
                  <a:gd name="connsiteX4" fmla="*/ 2879002 w 2879002"/>
                  <a:gd name="connsiteY4" fmla="*/ 552261 h 255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9002" h="2550540">
                    <a:moveTo>
                      <a:pt x="0" y="0"/>
                    </a:moveTo>
                    <a:cubicBezTo>
                      <a:pt x="362893" y="828392"/>
                      <a:pt x="725786" y="1656784"/>
                      <a:pt x="1032095" y="2064190"/>
                    </a:cubicBezTo>
                    <a:cubicBezTo>
                      <a:pt x="1338404" y="2471596"/>
                      <a:pt x="1530036" y="2696423"/>
                      <a:pt x="1837854" y="2444435"/>
                    </a:cubicBezTo>
                    <a:cubicBezTo>
                      <a:pt x="2145672" y="2192447"/>
                      <a:pt x="2879002" y="552261"/>
                      <a:pt x="2879002" y="552261"/>
                    </a:cubicBezTo>
                    <a:lnTo>
                      <a:pt x="2879002" y="552261"/>
                    </a:lnTo>
                  </a:path>
                </a:pathLst>
              </a:cu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7BBB81-8023-E41E-FB0C-F824C0C540C5}"/>
                </a:ext>
              </a:extLst>
            </p:cNvPr>
            <p:cNvCxnSpPr>
              <a:cxnSpLocks/>
            </p:cNvCxnSpPr>
            <p:nvPr/>
          </p:nvCxnSpPr>
          <p:spPr>
            <a:xfrm>
              <a:off x="4067826" y="1729950"/>
              <a:ext cx="889699" cy="17056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C7D1DE-957B-2BFE-561D-3F940178E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7784" y="4248829"/>
              <a:ext cx="1826128" cy="3893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6F5A6A-2EBF-3A24-CA32-DA8DE1CD4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88" y="2582777"/>
              <a:ext cx="650402" cy="110791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729122D-80CF-4247-6A31-C395D03537AB}"/>
              </a:ext>
            </a:extLst>
          </p:cNvPr>
          <p:cNvSpPr txBox="1"/>
          <p:nvPr/>
        </p:nvSpPr>
        <p:spPr>
          <a:xfrm>
            <a:off x="887633" y="1359427"/>
            <a:ext cx="25803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relatively large value for the derivative, which corresponds to a relatively steep slope for the </a:t>
            </a:r>
            <a:r>
              <a:rPr lang="en-US" b="1" dirty="0">
                <a:solidFill>
                  <a:srgbClr val="00B050"/>
                </a:solidFill>
              </a:rPr>
              <a:t>tangent line</a:t>
            </a:r>
            <a:r>
              <a:rPr lang="en-US" dirty="0"/>
              <a:t>, suggests we’re relatively far from the bottom of the curve, so we should take a relatively large step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20AE4D-D3E1-EF6A-18D3-D076F3726528}"/>
              </a:ext>
            </a:extLst>
          </p:cNvPr>
          <p:cNvSpPr txBox="1"/>
          <p:nvPr/>
        </p:nvSpPr>
        <p:spPr>
          <a:xfrm>
            <a:off x="8949901" y="3033854"/>
            <a:ext cx="22516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relatively small value for the derivative suggests we’re relatively close to the bottom of the curve, so we should take a relatively small step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F27CC7-3918-5BBB-D6D7-2FB64C11391F}"/>
              </a:ext>
            </a:extLst>
          </p:cNvPr>
          <p:cNvCxnSpPr>
            <a:cxnSpLocks/>
          </p:cNvCxnSpPr>
          <p:nvPr/>
        </p:nvCxnSpPr>
        <p:spPr>
          <a:xfrm>
            <a:off x="3535447" y="3155450"/>
            <a:ext cx="999541" cy="180492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723A5D-F517-2A6C-C831-255A8CDFC530}"/>
              </a:ext>
            </a:extLst>
          </p:cNvPr>
          <p:cNvCxnSpPr>
            <a:cxnSpLocks/>
          </p:cNvCxnSpPr>
          <p:nvPr/>
        </p:nvCxnSpPr>
        <p:spPr>
          <a:xfrm flipH="1">
            <a:off x="7973193" y="4762338"/>
            <a:ext cx="909634" cy="535390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C625070-FA3E-EC59-1694-C5BAC71DED44}"/>
              </a:ext>
            </a:extLst>
          </p:cNvPr>
          <p:cNvSpPr txBox="1"/>
          <p:nvPr/>
        </p:nvSpPr>
        <p:spPr>
          <a:xfrm>
            <a:off x="6107960" y="864032"/>
            <a:ext cx="27515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summary, the </a:t>
            </a:r>
            <a:r>
              <a:rPr lang="en-US" b="1" dirty="0"/>
              <a:t>derivative</a:t>
            </a:r>
            <a:r>
              <a:rPr lang="en-US" dirty="0"/>
              <a:t> tells us in which direction to take a step and how large that step should be..!</a:t>
            </a:r>
          </a:p>
        </p:txBody>
      </p:sp>
    </p:spTree>
    <p:extLst>
      <p:ext uri="{BB962C8B-B14F-4D97-AF65-F5344CB8AC3E}">
        <p14:creationId xmlns:p14="http://schemas.microsoft.com/office/powerpoint/2010/main" val="2378499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16C475E-7BF8-8BD4-A31A-AA3ECC23EB20}"/>
              </a:ext>
            </a:extLst>
          </p:cNvPr>
          <p:cNvGrpSpPr/>
          <p:nvPr/>
        </p:nvGrpSpPr>
        <p:grpSpPr>
          <a:xfrm>
            <a:off x="579254" y="4094989"/>
            <a:ext cx="7371640" cy="707886"/>
            <a:chOff x="1647908" y="3103846"/>
            <a:chExt cx="7371640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7F4E05-72AA-4026-723D-5A9DD08F0E36}"/>
                </a:ext>
              </a:extLst>
            </p:cNvPr>
            <p:cNvSpPr txBox="1"/>
            <p:nvPr/>
          </p:nvSpPr>
          <p:spPr>
            <a:xfrm>
              <a:off x="2924874" y="3204897"/>
              <a:ext cx="6094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= -2 x ( Height - (</a:t>
              </a:r>
              <a:r>
                <a:rPr lang="en-US" sz="2000" b="1" dirty="0">
                  <a:solidFill>
                    <a:srgbClr val="FF0000"/>
                  </a:solidFill>
                </a:rPr>
                <a:t>intercept</a:t>
              </a:r>
              <a:r>
                <a:rPr lang="en-US" sz="2000" dirty="0"/>
                <a:t> + 0.64 x Weight) )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D5083D-BF06-CA9E-61D8-3104A080AF68}"/>
                </a:ext>
              </a:extLst>
            </p:cNvPr>
            <p:cNvGrpSpPr/>
            <p:nvPr/>
          </p:nvGrpSpPr>
          <p:grpSpPr>
            <a:xfrm>
              <a:off x="1647908" y="3103846"/>
              <a:ext cx="1399430" cy="707886"/>
              <a:chOff x="1486894" y="3103846"/>
              <a:chExt cx="1399430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2EE752-4A6A-A5EA-3CCF-B0B5BBF89B5C}"/>
                  </a:ext>
                </a:extLst>
              </p:cNvPr>
              <p:cNvSpPr txBox="1"/>
              <p:nvPr/>
            </p:nvSpPr>
            <p:spPr>
              <a:xfrm>
                <a:off x="1486894" y="3103846"/>
                <a:ext cx="13994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/>
                  <a:t>d SSR</a:t>
                </a:r>
              </a:p>
              <a:p>
                <a:pPr algn="ctr"/>
                <a:r>
                  <a:rPr lang="en-US" sz="2000" b="1" i="1" dirty="0"/>
                  <a:t>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intercept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B9D55E5-8719-0AF6-F87C-2962C3E6A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932" y="3457789"/>
                <a:ext cx="1119928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EAABDC8-6D4A-3BFC-FE23-9E585E4B4E55}"/>
              </a:ext>
            </a:extLst>
          </p:cNvPr>
          <p:cNvSpPr txBox="1"/>
          <p:nvPr/>
        </p:nvSpPr>
        <p:spPr>
          <a:xfrm>
            <a:off x="736292" y="1655016"/>
            <a:ext cx="6094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/>
              <a:t>SSR</a:t>
            </a:r>
            <a:r>
              <a:rPr lang="en-US" sz="2000" dirty="0"/>
              <a:t> = ( Height - (</a:t>
            </a:r>
            <a:r>
              <a:rPr lang="en-US" sz="2000" b="1" dirty="0">
                <a:solidFill>
                  <a:srgbClr val="FF0000"/>
                </a:solidFill>
              </a:rPr>
              <a:t>intercept</a:t>
            </a:r>
            <a:r>
              <a:rPr lang="en-US" sz="2000" dirty="0"/>
              <a:t> + 0.64 x Weight) )</a:t>
            </a:r>
            <a:r>
              <a:rPr lang="en-US" sz="2000" baseline="30000" dirty="0"/>
              <a:t>2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522689-C829-056F-6566-B0C3C04B7771}"/>
              </a:ext>
            </a:extLst>
          </p:cNvPr>
          <p:cNvGrpSpPr/>
          <p:nvPr/>
        </p:nvGrpSpPr>
        <p:grpSpPr>
          <a:xfrm>
            <a:off x="4273110" y="2308018"/>
            <a:ext cx="6063415" cy="1488821"/>
            <a:chOff x="3692665" y="2393611"/>
            <a:chExt cx="6063415" cy="148882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9A1404-F740-F6DB-1665-51942E4527A3}"/>
                </a:ext>
              </a:extLst>
            </p:cNvPr>
            <p:cNvSpPr txBox="1"/>
            <p:nvPr/>
          </p:nvSpPr>
          <p:spPr>
            <a:xfrm>
              <a:off x="4269455" y="2405104"/>
              <a:ext cx="548662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(Height - (</a:t>
              </a:r>
              <a:r>
                <a:rPr lang="en-US" b="1" dirty="0">
                  <a:solidFill>
                    <a:srgbClr val="FF0000"/>
                  </a:solidFill>
                </a:rPr>
                <a:t>intercept</a:t>
              </a:r>
              <a:r>
                <a:rPr lang="en-US" dirty="0"/>
                <a:t> + 0.64 x Weight))</a:t>
              </a:r>
              <a:r>
                <a:rPr lang="en-US" baseline="30000" dirty="0"/>
                <a:t>2</a:t>
              </a:r>
              <a:r>
                <a:rPr lang="en-US" dirty="0"/>
                <a:t> </a:t>
              </a:r>
            </a:p>
            <a:p>
              <a:endParaRPr lang="en-US" dirty="0"/>
            </a:p>
            <a:p>
              <a:r>
                <a:rPr lang="en-US" dirty="0"/>
                <a:t>+(Height - (</a:t>
              </a:r>
              <a:r>
                <a:rPr lang="en-US" b="1" dirty="0">
                  <a:solidFill>
                    <a:srgbClr val="FF0000"/>
                  </a:solidFill>
                </a:rPr>
                <a:t>intercept</a:t>
              </a:r>
              <a:r>
                <a:rPr lang="en-US" dirty="0"/>
                <a:t> + 0.64 x Weight))</a:t>
              </a:r>
              <a:r>
                <a:rPr lang="en-US" baseline="30000" dirty="0"/>
                <a:t>2</a:t>
              </a:r>
              <a:r>
                <a:rPr lang="en-US" dirty="0"/>
                <a:t> </a:t>
              </a:r>
            </a:p>
            <a:p>
              <a:endParaRPr lang="en-US" dirty="0"/>
            </a:p>
            <a:p>
              <a:r>
                <a:rPr lang="en-US" dirty="0"/>
                <a:t>+ (Height - (</a:t>
              </a:r>
              <a:r>
                <a:rPr lang="en-US" b="1" dirty="0">
                  <a:solidFill>
                    <a:srgbClr val="FF0000"/>
                  </a:solidFill>
                </a:rPr>
                <a:t>intercept</a:t>
              </a:r>
              <a:r>
                <a:rPr lang="en-US" dirty="0"/>
                <a:t> + 0.64 x Weight))</a:t>
              </a:r>
              <a:r>
                <a:rPr lang="en-US" baseline="30000" dirty="0"/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744E67-E3C4-06D6-18B5-DF0BDAC95AFC}"/>
                </a:ext>
              </a:extLst>
            </p:cNvPr>
            <p:cNvSpPr txBox="1"/>
            <p:nvPr/>
          </p:nvSpPr>
          <p:spPr>
            <a:xfrm>
              <a:off x="3692665" y="2393611"/>
              <a:ext cx="83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SSR</a:t>
              </a:r>
              <a:r>
                <a:rPr lang="en-US" b="1" dirty="0"/>
                <a:t> =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036853-7BAF-6E73-3E85-1ACBF65738A1}"/>
              </a:ext>
            </a:extLst>
          </p:cNvPr>
          <p:cNvGrpSpPr/>
          <p:nvPr/>
        </p:nvGrpSpPr>
        <p:grpSpPr>
          <a:xfrm>
            <a:off x="5109965" y="4826051"/>
            <a:ext cx="6090444" cy="1477328"/>
            <a:chOff x="3665636" y="2405104"/>
            <a:chExt cx="6090444" cy="147732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D5CF56-027F-7013-1914-89B6B8BF102F}"/>
                </a:ext>
              </a:extLst>
            </p:cNvPr>
            <p:cNvSpPr txBox="1"/>
            <p:nvPr/>
          </p:nvSpPr>
          <p:spPr>
            <a:xfrm>
              <a:off x="4269455" y="2405104"/>
              <a:ext cx="548662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-2 x (Height - (</a:t>
              </a:r>
              <a:r>
                <a:rPr lang="en-US" b="1" dirty="0">
                  <a:solidFill>
                    <a:srgbClr val="FF0000"/>
                  </a:solidFill>
                </a:rPr>
                <a:t>intercept</a:t>
              </a:r>
              <a:r>
                <a:rPr lang="en-US" dirty="0"/>
                <a:t> + 0.64 x Weight) </a:t>
              </a:r>
            </a:p>
            <a:p>
              <a:endParaRPr lang="en-US" dirty="0"/>
            </a:p>
            <a:p>
              <a:r>
                <a:rPr lang="en-US" dirty="0"/>
                <a:t>+ -2 x (Height - (</a:t>
              </a:r>
              <a:r>
                <a:rPr lang="en-US" b="1" dirty="0">
                  <a:solidFill>
                    <a:srgbClr val="FF0000"/>
                  </a:solidFill>
                </a:rPr>
                <a:t>intercept</a:t>
              </a:r>
              <a:r>
                <a:rPr lang="en-US" dirty="0"/>
                <a:t> + 0.64 x Weight) </a:t>
              </a:r>
            </a:p>
            <a:p>
              <a:endParaRPr lang="en-US" dirty="0"/>
            </a:p>
            <a:p>
              <a:r>
                <a:rPr lang="en-US" dirty="0"/>
                <a:t>+ -2 x (Height - (</a:t>
              </a:r>
              <a:r>
                <a:rPr lang="en-US" b="1" dirty="0">
                  <a:solidFill>
                    <a:srgbClr val="FF0000"/>
                  </a:solidFill>
                </a:rPr>
                <a:t>intercept</a:t>
              </a:r>
              <a:r>
                <a:rPr lang="en-US" dirty="0"/>
                <a:t> + 0.64 x Weight)</a:t>
              </a:r>
              <a:endParaRPr lang="en-US" baseline="30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F781B8-122A-154D-7A29-1915B56B215A}"/>
                </a:ext>
              </a:extLst>
            </p:cNvPr>
            <p:cNvSpPr txBox="1"/>
            <p:nvPr/>
          </p:nvSpPr>
          <p:spPr>
            <a:xfrm>
              <a:off x="3665636" y="2427380"/>
              <a:ext cx="707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=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D0849B-3974-4072-4737-BE0875B1DBE0}"/>
              </a:ext>
            </a:extLst>
          </p:cNvPr>
          <p:cNvGrpSpPr/>
          <p:nvPr/>
        </p:nvGrpSpPr>
        <p:grpSpPr>
          <a:xfrm>
            <a:off x="4265074" y="4697201"/>
            <a:ext cx="1399430" cy="707886"/>
            <a:chOff x="3894622" y="4679050"/>
            <a:chExt cx="1399430" cy="70788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1BF048-1263-AD7F-2094-32F4D10EBA75}"/>
                </a:ext>
              </a:extLst>
            </p:cNvPr>
            <p:cNvSpPr txBox="1"/>
            <p:nvPr/>
          </p:nvSpPr>
          <p:spPr>
            <a:xfrm>
              <a:off x="3894622" y="4679050"/>
              <a:ext cx="13994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/>
                <a:t>d SSR</a:t>
              </a:r>
            </a:p>
            <a:p>
              <a:pPr algn="ctr"/>
              <a:r>
                <a:rPr lang="en-US" sz="2000" b="1" i="1" dirty="0"/>
                <a:t>d </a:t>
              </a:r>
              <a:r>
                <a:rPr lang="en-US" sz="2000" b="1" i="1" dirty="0">
                  <a:solidFill>
                    <a:srgbClr val="FF0000"/>
                  </a:solidFill>
                </a:rPr>
                <a:t>intercept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C88B56-6646-BF8D-AA03-84D6585FB9A0}"/>
                </a:ext>
              </a:extLst>
            </p:cNvPr>
            <p:cNvCxnSpPr>
              <a:cxnSpLocks/>
            </p:cNvCxnSpPr>
            <p:nvPr/>
          </p:nvCxnSpPr>
          <p:spPr>
            <a:xfrm>
              <a:off x="4051660" y="5032993"/>
              <a:ext cx="1119928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2220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CD0849B-3974-4072-4737-BE0875B1DBE0}"/>
              </a:ext>
            </a:extLst>
          </p:cNvPr>
          <p:cNvGrpSpPr/>
          <p:nvPr/>
        </p:nvGrpSpPr>
        <p:grpSpPr>
          <a:xfrm>
            <a:off x="989136" y="1667754"/>
            <a:ext cx="1399430" cy="707886"/>
            <a:chOff x="3894622" y="4679050"/>
            <a:chExt cx="1399430" cy="70788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1BF048-1263-AD7F-2094-32F4D10EBA75}"/>
                </a:ext>
              </a:extLst>
            </p:cNvPr>
            <p:cNvSpPr txBox="1"/>
            <p:nvPr/>
          </p:nvSpPr>
          <p:spPr>
            <a:xfrm>
              <a:off x="3894622" y="4679050"/>
              <a:ext cx="13994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/>
                <a:t>d SSR</a:t>
              </a:r>
            </a:p>
            <a:p>
              <a:pPr algn="ctr"/>
              <a:r>
                <a:rPr lang="en-US" sz="2000" b="1" i="1" dirty="0"/>
                <a:t>d </a:t>
              </a:r>
              <a:r>
                <a:rPr lang="en-US" sz="2000" b="1" i="1" dirty="0">
                  <a:solidFill>
                    <a:srgbClr val="FF0000"/>
                  </a:solidFill>
                </a:rPr>
                <a:t>intercept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C88B56-6646-BF8D-AA03-84D6585FB9A0}"/>
                </a:ext>
              </a:extLst>
            </p:cNvPr>
            <p:cNvCxnSpPr>
              <a:cxnSpLocks/>
            </p:cNvCxnSpPr>
            <p:nvPr/>
          </p:nvCxnSpPr>
          <p:spPr>
            <a:xfrm>
              <a:off x="4051660" y="5032993"/>
              <a:ext cx="1119928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FF76FC1-3A20-3C75-0ABB-F4ECAC5BAAFA}"/>
              </a:ext>
            </a:extLst>
          </p:cNvPr>
          <p:cNvSpPr txBox="1"/>
          <p:nvPr/>
        </p:nvSpPr>
        <p:spPr>
          <a:xfrm>
            <a:off x="2266102" y="1727706"/>
            <a:ext cx="609467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= -2 x ( 3.2 - (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 + 0.64 x 2.9) )</a:t>
            </a:r>
          </a:p>
          <a:p>
            <a:pPr>
              <a:lnSpc>
                <a:spcPct val="150000"/>
              </a:lnSpc>
            </a:pPr>
            <a:r>
              <a:rPr lang="en-US" dirty="0"/>
              <a:t>    + -2 x ( 1.9 - (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 + 0.64 x 2.3) ) </a:t>
            </a:r>
          </a:p>
          <a:p>
            <a:pPr>
              <a:lnSpc>
                <a:spcPct val="150000"/>
              </a:lnSpc>
            </a:pPr>
            <a:r>
              <a:rPr lang="en-US" dirty="0"/>
              <a:t>     + -2 x ( 1.4 - (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 + 0.64 x 0.5)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EE0E6-8B88-3136-4D97-98E3574C7E21}"/>
              </a:ext>
            </a:extLst>
          </p:cNvPr>
          <p:cNvSpPr txBox="1"/>
          <p:nvPr/>
        </p:nvSpPr>
        <p:spPr>
          <a:xfrm>
            <a:off x="5597718" y="2410522"/>
            <a:ext cx="145508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/>
              <a:t>= -5.7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2FB7E-258C-BB3D-8368-BC81BF72E4CC}"/>
              </a:ext>
            </a:extLst>
          </p:cNvPr>
          <p:cNvSpPr txBox="1"/>
          <p:nvPr/>
        </p:nvSpPr>
        <p:spPr>
          <a:xfrm>
            <a:off x="7025739" y="1266041"/>
            <a:ext cx="2454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when the intercept = 0, the slope of this tangent line is -5.7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68226-38E1-0FD9-2676-07320DF71CA8}"/>
              </a:ext>
            </a:extLst>
          </p:cNvPr>
          <p:cNvSpPr/>
          <p:nvPr/>
        </p:nvSpPr>
        <p:spPr>
          <a:xfrm>
            <a:off x="5686507" y="2496710"/>
            <a:ext cx="1366300" cy="58681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AB6D96-15BA-25F4-3BCA-E253E0F0E60B}"/>
              </a:ext>
            </a:extLst>
          </p:cNvPr>
          <p:cNvCxnSpPr>
            <a:cxnSpLocks/>
          </p:cNvCxnSpPr>
          <p:nvPr/>
        </p:nvCxnSpPr>
        <p:spPr>
          <a:xfrm flipV="1">
            <a:off x="6903275" y="2021697"/>
            <a:ext cx="578902" cy="380179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66F70D0-5CFF-DA24-2370-502258AFBEF6}"/>
              </a:ext>
            </a:extLst>
          </p:cNvPr>
          <p:cNvGrpSpPr/>
          <p:nvPr/>
        </p:nvGrpSpPr>
        <p:grpSpPr>
          <a:xfrm>
            <a:off x="7457521" y="2790118"/>
            <a:ext cx="3771834" cy="3357144"/>
            <a:chOff x="2985016" y="1629624"/>
            <a:chExt cx="3771834" cy="335714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7EBF1CF-42D0-673B-AD17-0A9971BC04C2}"/>
                </a:ext>
              </a:extLst>
            </p:cNvPr>
            <p:cNvCxnSpPr/>
            <p:nvPr/>
          </p:nvCxnSpPr>
          <p:spPr>
            <a:xfrm flipV="1">
              <a:off x="3819441" y="1731696"/>
              <a:ext cx="0" cy="264609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B0C7591-1481-57F2-86B2-F29BBE7BB9A3}"/>
                </a:ext>
              </a:extLst>
            </p:cNvPr>
            <p:cNvCxnSpPr>
              <a:cxnSpLocks/>
            </p:cNvCxnSpPr>
            <p:nvPr/>
          </p:nvCxnSpPr>
          <p:spPr>
            <a:xfrm>
              <a:off x="3819441" y="4384534"/>
              <a:ext cx="293740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27A64B-1C91-11C6-0A26-8062F92B5AD5}"/>
                </a:ext>
              </a:extLst>
            </p:cNvPr>
            <p:cNvSpPr txBox="1"/>
            <p:nvPr/>
          </p:nvSpPr>
          <p:spPr>
            <a:xfrm>
              <a:off x="2985016" y="2662496"/>
              <a:ext cx="948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SSR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565752-AE29-9E2E-E0EB-B31BBAF96BC6}"/>
                </a:ext>
              </a:extLst>
            </p:cNvPr>
            <p:cNvSpPr txBox="1"/>
            <p:nvPr/>
          </p:nvSpPr>
          <p:spPr>
            <a:xfrm>
              <a:off x="4724634" y="4525103"/>
              <a:ext cx="1371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Intercept</a:t>
              </a:r>
              <a:r>
                <a:rPr lang="en-US" b="1" dirty="0">
                  <a:solidFill>
                    <a:srgbClr val="00B0F0"/>
                  </a:solidFill>
                </a:rPr>
                <a:t> </a:t>
              </a:r>
              <a:r>
                <a:rPr lang="en-US" dirty="0"/>
                <a:t> 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1A8A66-1DEB-4AB3-37EE-4BA19BACBF59}"/>
                </a:ext>
              </a:extLst>
            </p:cNvPr>
            <p:cNvSpPr/>
            <p:nvPr/>
          </p:nvSpPr>
          <p:spPr>
            <a:xfrm>
              <a:off x="3621386" y="1629624"/>
              <a:ext cx="2879002" cy="2471595"/>
            </a:xfrm>
            <a:custGeom>
              <a:avLst/>
              <a:gdLst>
                <a:gd name="connsiteX0" fmla="*/ 0 w 2879002"/>
                <a:gd name="connsiteY0" fmla="*/ 0 h 2550540"/>
                <a:gd name="connsiteX1" fmla="*/ 1032095 w 2879002"/>
                <a:gd name="connsiteY1" fmla="*/ 2064190 h 2550540"/>
                <a:gd name="connsiteX2" fmla="*/ 1837854 w 2879002"/>
                <a:gd name="connsiteY2" fmla="*/ 2444435 h 2550540"/>
                <a:gd name="connsiteX3" fmla="*/ 2879002 w 2879002"/>
                <a:gd name="connsiteY3" fmla="*/ 552261 h 2550540"/>
                <a:gd name="connsiteX4" fmla="*/ 2879002 w 2879002"/>
                <a:gd name="connsiteY4" fmla="*/ 552261 h 255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9002" h="2550540">
                  <a:moveTo>
                    <a:pt x="0" y="0"/>
                  </a:moveTo>
                  <a:cubicBezTo>
                    <a:pt x="362893" y="828392"/>
                    <a:pt x="725786" y="1656784"/>
                    <a:pt x="1032095" y="2064190"/>
                  </a:cubicBezTo>
                  <a:cubicBezTo>
                    <a:pt x="1338404" y="2471596"/>
                    <a:pt x="1530036" y="2696423"/>
                    <a:pt x="1837854" y="2444435"/>
                  </a:cubicBezTo>
                  <a:cubicBezTo>
                    <a:pt x="2145672" y="2192447"/>
                    <a:pt x="2879002" y="552261"/>
                    <a:pt x="2879002" y="552261"/>
                  </a:cubicBezTo>
                  <a:lnTo>
                    <a:pt x="2879002" y="552261"/>
                  </a:lnTo>
                </a:path>
              </a:pathLst>
            </a:cu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95903BB-58B4-5612-2171-4B60B646D8DA}"/>
                </a:ext>
              </a:extLst>
            </p:cNvPr>
            <p:cNvSpPr/>
            <p:nvPr/>
          </p:nvSpPr>
          <p:spPr>
            <a:xfrm>
              <a:off x="3702910" y="2030496"/>
              <a:ext cx="225983" cy="2412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011B39-C4F4-C245-E2D6-6910E7F8FEB1}"/>
              </a:ext>
            </a:extLst>
          </p:cNvPr>
          <p:cNvCxnSpPr>
            <a:cxnSpLocks/>
          </p:cNvCxnSpPr>
          <p:nvPr/>
        </p:nvCxnSpPr>
        <p:spPr>
          <a:xfrm>
            <a:off x="7192726" y="2892183"/>
            <a:ext cx="901165" cy="419416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08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A5396-763C-8591-67A3-E2EA0612EE44}"/>
              </a:ext>
            </a:extLst>
          </p:cNvPr>
          <p:cNvSpPr txBox="1"/>
          <p:nvPr/>
        </p:nvSpPr>
        <p:spPr>
          <a:xfrm>
            <a:off x="718820" y="1252957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Step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DC7CB-5F07-43A6-57DC-5DE9C460B2B6}"/>
              </a:ext>
            </a:extLst>
          </p:cNvPr>
          <p:cNvSpPr txBox="1"/>
          <p:nvPr/>
        </p:nvSpPr>
        <p:spPr>
          <a:xfrm>
            <a:off x="1935481" y="2209188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Size </a:t>
            </a:r>
            <a:r>
              <a:rPr lang="en-US" dirty="0"/>
              <a:t>= </a:t>
            </a:r>
            <a:r>
              <a:rPr lang="en-US" b="1" dirty="0"/>
              <a:t>Derivative</a:t>
            </a:r>
            <a:r>
              <a:rPr lang="en-US" dirty="0"/>
              <a:t> x </a:t>
            </a:r>
            <a:r>
              <a:rPr lang="en-US" b="1" dirty="0">
                <a:solidFill>
                  <a:srgbClr val="FFC000"/>
                </a:solidFill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304099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8E857-FEFF-02E9-204B-6B4832859935}"/>
              </a:ext>
            </a:extLst>
          </p:cNvPr>
          <p:cNvCxnSpPr>
            <a:cxnSpLocks/>
          </p:cNvCxnSpPr>
          <p:nvPr/>
        </p:nvCxnSpPr>
        <p:spPr>
          <a:xfrm flipV="1">
            <a:off x="3819441" y="1731696"/>
            <a:ext cx="0" cy="324490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5B50E8-93EE-0906-58E4-A03E3AF87020}"/>
              </a:ext>
            </a:extLst>
          </p:cNvPr>
          <p:cNvCxnSpPr>
            <a:cxnSpLocks/>
          </p:cNvCxnSpPr>
          <p:nvPr/>
        </p:nvCxnSpPr>
        <p:spPr>
          <a:xfrm>
            <a:off x="2346690" y="4384534"/>
            <a:ext cx="44101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84CE04-4238-5AA4-D757-F4F55EF50689}"/>
              </a:ext>
            </a:extLst>
          </p:cNvPr>
          <p:cNvSpPr txBox="1"/>
          <p:nvPr/>
        </p:nvSpPr>
        <p:spPr>
          <a:xfrm>
            <a:off x="3422931" y="1325426"/>
            <a:ext cx="79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y-axis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06F7F4-E490-CE94-21BD-358E2CB94135}"/>
              </a:ext>
            </a:extLst>
          </p:cNvPr>
          <p:cNvSpPr txBox="1"/>
          <p:nvPr/>
        </p:nvSpPr>
        <p:spPr>
          <a:xfrm>
            <a:off x="6756850" y="4197958"/>
            <a:ext cx="79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x-axis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DD1080-AD31-DF07-8801-5B367E121854}"/>
              </a:ext>
            </a:extLst>
          </p:cNvPr>
          <p:cNvSpPr txBox="1"/>
          <p:nvPr/>
        </p:nvSpPr>
        <p:spPr>
          <a:xfrm>
            <a:off x="3588817" y="1997593"/>
            <a:ext cx="461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09277E-C926-1F76-31C1-D28CA2C7FBE3}"/>
              </a:ext>
            </a:extLst>
          </p:cNvPr>
          <p:cNvSpPr txBox="1"/>
          <p:nvPr/>
        </p:nvSpPr>
        <p:spPr>
          <a:xfrm rot="5400000">
            <a:off x="4948168" y="3366962"/>
            <a:ext cx="461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C23F2-56FB-BE59-9D38-ABCFF5877825}"/>
              </a:ext>
            </a:extLst>
          </p:cNvPr>
          <p:cNvSpPr txBox="1"/>
          <p:nvPr/>
        </p:nvSpPr>
        <p:spPr>
          <a:xfrm>
            <a:off x="3390564" y="2065823"/>
            <a:ext cx="461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C4500-F336-E5F2-9728-FEB5BF98A6E1}"/>
              </a:ext>
            </a:extLst>
          </p:cNvPr>
          <p:cNvSpPr txBox="1"/>
          <p:nvPr/>
        </p:nvSpPr>
        <p:spPr>
          <a:xfrm>
            <a:off x="4050062" y="4449030"/>
            <a:ext cx="213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1         2        3        4</a:t>
            </a:r>
          </a:p>
        </p:txBody>
      </p:sp>
    </p:spTree>
    <p:extLst>
      <p:ext uri="{BB962C8B-B14F-4D97-AF65-F5344CB8AC3E}">
        <p14:creationId xmlns:p14="http://schemas.microsoft.com/office/powerpoint/2010/main" val="997613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B974E7C-18EF-7FE1-7371-2C2A875A9EF6}"/>
              </a:ext>
            </a:extLst>
          </p:cNvPr>
          <p:cNvSpPr/>
          <p:nvPr/>
        </p:nvSpPr>
        <p:spPr>
          <a:xfrm>
            <a:off x="6734755" y="1714622"/>
            <a:ext cx="4802588" cy="1635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A5396-763C-8591-67A3-E2EA0612EE44}"/>
              </a:ext>
            </a:extLst>
          </p:cNvPr>
          <p:cNvSpPr txBox="1"/>
          <p:nvPr/>
        </p:nvSpPr>
        <p:spPr>
          <a:xfrm>
            <a:off x="718820" y="1252957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Step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DC7CB-5F07-43A6-57DC-5DE9C460B2B6}"/>
              </a:ext>
            </a:extLst>
          </p:cNvPr>
          <p:cNvSpPr txBox="1"/>
          <p:nvPr/>
        </p:nvSpPr>
        <p:spPr>
          <a:xfrm>
            <a:off x="1935481" y="2209188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Size </a:t>
            </a:r>
            <a:r>
              <a:rPr lang="en-US" dirty="0"/>
              <a:t>= </a:t>
            </a:r>
            <a:r>
              <a:rPr lang="en-US" b="1" dirty="0"/>
              <a:t>Derivative</a:t>
            </a:r>
            <a:r>
              <a:rPr lang="en-US" dirty="0"/>
              <a:t> x </a:t>
            </a:r>
            <a:r>
              <a:rPr lang="en-US" b="1" dirty="0">
                <a:solidFill>
                  <a:srgbClr val="FFC000"/>
                </a:solidFill>
              </a:rPr>
              <a:t>Learning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FD5854-D4DF-2C7B-FD6E-844DBDF78902}"/>
              </a:ext>
            </a:extLst>
          </p:cNvPr>
          <p:cNvSpPr txBox="1"/>
          <p:nvPr/>
        </p:nvSpPr>
        <p:spPr>
          <a:xfrm>
            <a:off x="6734755" y="1763158"/>
            <a:ext cx="48721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</a:rPr>
              <a:t>Learning rate is used to scale the magnitude of parameter updates during gradient descent. The choice of the value for learning rate can impact two things: 1) how fast the algorithm learns and 2) whether the cost function is minimized or not.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73663B-A87A-A478-BF9C-29D13BA5E137}"/>
              </a:ext>
            </a:extLst>
          </p:cNvPr>
          <p:cNvCxnSpPr>
            <a:cxnSpLocks/>
          </p:cNvCxnSpPr>
          <p:nvPr/>
        </p:nvCxnSpPr>
        <p:spPr>
          <a:xfrm flipH="1">
            <a:off x="5589767" y="2313830"/>
            <a:ext cx="1075416" cy="91065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90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B974E7C-18EF-7FE1-7371-2C2A875A9EF6}"/>
              </a:ext>
            </a:extLst>
          </p:cNvPr>
          <p:cNvSpPr/>
          <p:nvPr/>
        </p:nvSpPr>
        <p:spPr>
          <a:xfrm>
            <a:off x="6734755" y="1714622"/>
            <a:ext cx="4802588" cy="1635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A5396-763C-8591-67A3-E2EA0612EE44}"/>
              </a:ext>
            </a:extLst>
          </p:cNvPr>
          <p:cNvSpPr txBox="1"/>
          <p:nvPr/>
        </p:nvSpPr>
        <p:spPr>
          <a:xfrm>
            <a:off x="718820" y="1252957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Step Size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4F9845-370F-D4AA-80DD-9664B37FD02C}"/>
              </a:ext>
            </a:extLst>
          </p:cNvPr>
          <p:cNvGrpSpPr/>
          <p:nvPr/>
        </p:nvGrpSpPr>
        <p:grpSpPr>
          <a:xfrm>
            <a:off x="1935481" y="2209188"/>
            <a:ext cx="6094674" cy="1140924"/>
            <a:chOff x="1935481" y="2209188"/>
            <a:chExt cx="6094674" cy="114092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7DC7CB-5F07-43A6-57DC-5DE9C460B2B6}"/>
                </a:ext>
              </a:extLst>
            </p:cNvPr>
            <p:cNvSpPr txBox="1"/>
            <p:nvPr/>
          </p:nvSpPr>
          <p:spPr>
            <a:xfrm>
              <a:off x="1935481" y="2209188"/>
              <a:ext cx="60946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Step Size </a:t>
              </a:r>
              <a:r>
                <a:rPr lang="en-US" dirty="0"/>
                <a:t>= </a:t>
              </a:r>
              <a:r>
                <a:rPr lang="en-US" b="1" dirty="0"/>
                <a:t>Derivative</a:t>
              </a:r>
              <a:r>
                <a:rPr lang="en-US" dirty="0"/>
                <a:t> x </a:t>
              </a:r>
              <a:r>
                <a:rPr lang="en-US" b="1" dirty="0">
                  <a:solidFill>
                    <a:srgbClr val="FFC000"/>
                  </a:solidFill>
                </a:rPr>
                <a:t>Learning Rate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4075DF-7240-5377-AAEF-4EB3839EB736}"/>
                </a:ext>
              </a:extLst>
            </p:cNvPr>
            <p:cNvSpPr txBox="1"/>
            <p:nvPr/>
          </p:nvSpPr>
          <p:spPr>
            <a:xfrm>
              <a:off x="3317682" y="2611448"/>
              <a:ext cx="12145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= </a:t>
              </a:r>
              <a:r>
                <a:rPr lang="en-US" b="1" dirty="0"/>
                <a:t>-5.7 </a:t>
              </a:r>
              <a:r>
                <a:rPr lang="en-US" dirty="0"/>
                <a:t>x </a:t>
              </a:r>
              <a:r>
                <a:rPr lang="en-US" b="1" dirty="0">
                  <a:solidFill>
                    <a:srgbClr val="FFC000"/>
                  </a:solidFill>
                </a:rPr>
                <a:t>0.1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B20984-5F13-F91F-99F6-8F2643A2C422}"/>
                </a:ext>
              </a:extLst>
            </p:cNvPr>
            <p:cNvSpPr txBox="1"/>
            <p:nvPr/>
          </p:nvSpPr>
          <p:spPr>
            <a:xfrm>
              <a:off x="3484659" y="2980780"/>
              <a:ext cx="88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= </a:t>
              </a:r>
              <a:r>
                <a:rPr lang="en-US" b="1" dirty="0"/>
                <a:t>-0.57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FFD5854-D4DF-2C7B-FD6E-844DBDF78902}"/>
              </a:ext>
            </a:extLst>
          </p:cNvPr>
          <p:cNvSpPr txBox="1"/>
          <p:nvPr/>
        </p:nvSpPr>
        <p:spPr>
          <a:xfrm>
            <a:off x="6734755" y="1763158"/>
            <a:ext cx="48721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</a:rPr>
              <a:t>Learning rate is used to scale the magnitude of parameter updates during gradient descent. The choice of the value for learning rate can impact two things: 1) how fast the algorithm learns and 2) whether the cost function is minimized or not.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73663B-A87A-A478-BF9C-29D13BA5E137}"/>
              </a:ext>
            </a:extLst>
          </p:cNvPr>
          <p:cNvCxnSpPr>
            <a:cxnSpLocks/>
          </p:cNvCxnSpPr>
          <p:nvPr/>
        </p:nvCxnSpPr>
        <p:spPr>
          <a:xfrm flipH="1">
            <a:off x="5589767" y="2313830"/>
            <a:ext cx="1075416" cy="91065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37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B974E7C-18EF-7FE1-7371-2C2A875A9EF6}"/>
              </a:ext>
            </a:extLst>
          </p:cNvPr>
          <p:cNvSpPr/>
          <p:nvPr/>
        </p:nvSpPr>
        <p:spPr>
          <a:xfrm>
            <a:off x="6734755" y="1714622"/>
            <a:ext cx="4802588" cy="1635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A5396-763C-8591-67A3-E2EA0612EE44}"/>
              </a:ext>
            </a:extLst>
          </p:cNvPr>
          <p:cNvSpPr txBox="1"/>
          <p:nvPr/>
        </p:nvSpPr>
        <p:spPr>
          <a:xfrm>
            <a:off x="718820" y="1252957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Step Size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4F9845-370F-D4AA-80DD-9664B37FD02C}"/>
              </a:ext>
            </a:extLst>
          </p:cNvPr>
          <p:cNvGrpSpPr/>
          <p:nvPr/>
        </p:nvGrpSpPr>
        <p:grpSpPr>
          <a:xfrm>
            <a:off x="1935481" y="2209188"/>
            <a:ext cx="6094674" cy="1140924"/>
            <a:chOff x="1935481" y="2209188"/>
            <a:chExt cx="6094674" cy="114092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7DC7CB-5F07-43A6-57DC-5DE9C460B2B6}"/>
                </a:ext>
              </a:extLst>
            </p:cNvPr>
            <p:cNvSpPr txBox="1"/>
            <p:nvPr/>
          </p:nvSpPr>
          <p:spPr>
            <a:xfrm>
              <a:off x="1935481" y="2209188"/>
              <a:ext cx="60946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Step Size </a:t>
              </a:r>
              <a:r>
                <a:rPr lang="en-US" dirty="0"/>
                <a:t>= </a:t>
              </a:r>
              <a:r>
                <a:rPr lang="en-US" b="1" dirty="0"/>
                <a:t>Derivative</a:t>
              </a:r>
              <a:r>
                <a:rPr lang="en-US" dirty="0"/>
                <a:t> x </a:t>
              </a:r>
              <a:r>
                <a:rPr lang="en-US" b="1" dirty="0">
                  <a:solidFill>
                    <a:srgbClr val="FFC000"/>
                  </a:solidFill>
                </a:rPr>
                <a:t>Learning Rate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4075DF-7240-5377-AAEF-4EB3839EB736}"/>
                </a:ext>
              </a:extLst>
            </p:cNvPr>
            <p:cNvSpPr txBox="1"/>
            <p:nvPr/>
          </p:nvSpPr>
          <p:spPr>
            <a:xfrm>
              <a:off x="3317682" y="2611448"/>
              <a:ext cx="12145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= </a:t>
              </a:r>
              <a:r>
                <a:rPr lang="en-US" b="1" dirty="0"/>
                <a:t>-5.7 </a:t>
              </a:r>
              <a:r>
                <a:rPr lang="en-US" dirty="0"/>
                <a:t>x </a:t>
              </a:r>
              <a:r>
                <a:rPr lang="en-US" b="1" dirty="0">
                  <a:solidFill>
                    <a:srgbClr val="FFC000"/>
                  </a:solidFill>
                </a:rPr>
                <a:t>0.1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B20984-5F13-F91F-99F6-8F2643A2C422}"/>
                </a:ext>
              </a:extLst>
            </p:cNvPr>
            <p:cNvSpPr txBox="1"/>
            <p:nvPr/>
          </p:nvSpPr>
          <p:spPr>
            <a:xfrm>
              <a:off x="3484659" y="2980780"/>
              <a:ext cx="88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= </a:t>
              </a:r>
              <a:r>
                <a:rPr lang="en-US" b="1" dirty="0"/>
                <a:t>-0.57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FFD5854-D4DF-2C7B-FD6E-844DBDF78902}"/>
              </a:ext>
            </a:extLst>
          </p:cNvPr>
          <p:cNvSpPr txBox="1"/>
          <p:nvPr/>
        </p:nvSpPr>
        <p:spPr>
          <a:xfrm>
            <a:off x="6734755" y="1763158"/>
            <a:ext cx="48721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</a:rPr>
              <a:t>Learning rate is used to scale the magnitude of parameter updates during gradient descent. The choice of the value for learning rate can impact two things: 1) how fast the algorithm learns and 2) whether the cost function is minimized or not.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73663B-A87A-A478-BF9C-29D13BA5E137}"/>
              </a:ext>
            </a:extLst>
          </p:cNvPr>
          <p:cNvCxnSpPr>
            <a:cxnSpLocks/>
          </p:cNvCxnSpPr>
          <p:nvPr/>
        </p:nvCxnSpPr>
        <p:spPr>
          <a:xfrm flipH="1">
            <a:off x="5589767" y="2313830"/>
            <a:ext cx="1075416" cy="91065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C6F25E-9440-4C85-401A-8DF16428FACD}"/>
              </a:ext>
            </a:extLst>
          </p:cNvPr>
          <p:cNvSpPr txBox="1"/>
          <p:nvPr/>
        </p:nvSpPr>
        <p:spPr>
          <a:xfrm>
            <a:off x="1935481" y="3811777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New intercept </a:t>
            </a:r>
            <a:r>
              <a:rPr lang="en-US" dirty="0"/>
              <a:t>= </a:t>
            </a:r>
            <a:r>
              <a:rPr lang="en-US" b="1" dirty="0">
                <a:solidFill>
                  <a:srgbClr val="FF0000"/>
                </a:solidFill>
              </a:rPr>
              <a:t>Current intercept </a:t>
            </a:r>
            <a:r>
              <a:rPr lang="en-US" dirty="0"/>
              <a:t>- </a:t>
            </a:r>
            <a:r>
              <a:rPr lang="en-US" b="1" dirty="0"/>
              <a:t>Step Size</a:t>
            </a:r>
          </a:p>
        </p:txBody>
      </p:sp>
    </p:spTree>
    <p:extLst>
      <p:ext uri="{BB962C8B-B14F-4D97-AF65-F5344CB8AC3E}">
        <p14:creationId xmlns:p14="http://schemas.microsoft.com/office/powerpoint/2010/main" val="3900336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B974E7C-18EF-7FE1-7371-2C2A875A9EF6}"/>
              </a:ext>
            </a:extLst>
          </p:cNvPr>
          <p:cNvSpPr/>
          <p:nvPr/>
        </p:nvSpPr>
        <p:spPr>
          <a:xfrm>
            <a:off x="6734755" y="1714622"/>
            <a:ext cx="4802588" cy="1635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A5396-763C-8591-67A3-E2EA0612EE44}"/>
              </a:ext>
            </a:extLst>
          </p:cNvPr>
          <p:cNvSpPr txBox="1"/>
          <p:nvPr/>
        </p:nvSpPr>
        <p:spPr>
          <a:xfrm>
            <a:off x="718820" y="1252957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Step Size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4F9845-370F-D4AA-80DD-9664B37FD02C}"/>
              </a:ext>
            </a:extLst>
          </p:cNvPr>
          <p:cNvGrpSpPr/>
          <p:nvPr/>
        </p:nvGrpSpPr>
        <p:grpSpPr>
          <a:xfrm>
            <a:off x="1935481" y="2209188"/>
            <a:ext cx="6094674" cy="1140924"/>
            <a:chOff x="1935481" y="2209188"/>
            <a:chExt cx="6094674" cy="114092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7DC7CB-5F07-43A6-57DC-5DE9C460B2B6}"/>
                </a:ext>
              </a:extLst>
            </p:cNvPr>
            <p:cNvSpPr txBox="1"/>
            <p:nvPr/>
          </p:nvSpPr>
          <p:spPr>
            <a:xfrm>
              <a:off x="1935481" y="2209188"/>
              <a:ext cx="60946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Step Size </a:t>
              </a:r>
              <a:r>
                <a:rPr lang="en-US" dirty="0"/>
                <a:t>= </a:t>
              </a:r>
              <a:r>
                <a:rPr lang="en-US" b="1" dirty="0"/>
                <a:t>Derivative</a:t>
              </a:r>
              <a:r>
                <a:rPr lang="en-US" dirty="0"/>
                <a:t> x </a:t>
              </a:r>
              <a:r>
                <a:rPr lang="en-US" b="1" dirty="0">
                  <a:solidFill>
                    <a:srgbClr val="FFC000"/>
                  </a:solidFill>
                </a:rPr>
                <a:t>Learning Rate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4075DF-7240-5377-AAEF-4EB3839EB736}"/>
                </a:ext>
              </a:extLst>
            </p:cNvPr>
            <p:cNvSpPr txBox="1"/>
            <p:nvPr/>
          </p:nvSpPr>
          <p:spPr>
            <a:xfrm>
              <a:off x="3317682" y="2611448"/>
              <a:ext cx="12145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= </a:t>
              </a:r>
              <a:r>
                <a:rPr lang="en-US" b="1" dirty="0"/>
                <a:t>-5.7 </a:t>
              </a:r>
              <a:r>
                <a:rPr lang="en-US" dirty="0"/>
                <a:t>x </a:t>
              </a:r>
              <a:r>
                <a:rPr lang="en-US" b="1" dirty="0">
                  <a:solidFill>
                    <a:srgbClr val="FFC000"/>
                  </a:solidFill>
                </a:rPr>
                <a:t>0.1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B20984-5F13-F91F-99F6-8F2643A2C422}"/>
                </a:ext>
              </a:extLst>
            </p:cNvPr>
            <p:cNvSpPr txBox="1"/>
            <p:nvPr/>
          </p:nvSpPr>
          <p:spPr>
            <a:xfrm>
              <a:off x="3484659" y="2980780"/>
              <a:ext cx="88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= </a:t>
              </a:r>
              <a:r>
                <a:rPr lang="en-US" b="1" dirty="0"/>
                <a:t>-0.57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FFD5854-D4DF-2C7B-FD6E-844DBDF78902}"/>
              </a:ext>
            </a:extLst>
          </p:cNvPr>
          <p:cNvSpPr txBox="1"/>
          <p:nvPr/>
        </p:nvSpPr>
        <p:spPr>
          <a:xfrm>
            <a:off x="6734755" y="1763158"/>
            <a:ext cx="48721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</a:rPr>
              <a:t>Learning rate is used to scale the magnitude of parameter updates during gradient descent. The choice of the value for learning rate can impact two things: 1) how fast the algorithm learns and 2) whether the cost function is minimized or not.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73663B-A87A-A478-BF9C-29D13BA5E137}"/>
              </a:ext>
            </a:extLst>
          </p:cNvPr>
          <p:cNvCxnSpPr>
            <a:cxnSpLocks/>
          </p:cNvCxnSpPr>
          <p:nvPr/>
        </p:nvCxnSpPr>
        <p:spPr>
          <a:xfrm flipH="1">
            <a:off x="5589767" y="2313830"/>
            <a:ext cx="1075416" cy="91065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B54D15-7B71-1DA4-8CB0-CE973714544D}"/>
              </a:ext>
            </a:extLst>
          </p:cNvPr>
          <p:cNvGrpSpPr/>
          <p:nvPr/>
        </p:nvGrpSpPr>
        <p:grpSpPr>
          <a:xfrm>
            <a:off x="1935481" y="3811777"/>
            <a:ext cx="6094674" cy="1107996"/>
            <a:chOff x="1935481" y="3811777"/>
            <a:chExt cx="6094674" cy="11079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C6F25E-9440-4C85-401A-8DF16428FACD}"/>
                </a:ext>
              </a:extLst>
            </p:cNvPr>
            <p:cNvSpPr txBox="1"/>
            <p:nvPr/>
          </p:nvSpPr>
          <p:spPr>
            <a:xfrm>
              <a:off x="1935481" y="3811777"/>
              <a:ext cx="60946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New intercept </a:t>
              </a:r>
              <a:r>
                <a:rPr lang="en-US" dirty="0"/>
                <a:t>= </a:t>
              </a:r>
              <a:r>
                <a:rPr lang="en-US" b="1" dirty="0">
                  <a:solidFill>
                    <a:srgbClr val="FF0000"/>
                  </a:solidFill>
                </a:rPr>
                <a:t>Current intercept </a:t>
              </a:r>
              <a:r>
                <a:rPr lang="en-US" dirty="0"/>
                <a:t>- </a:t>
              </a:r>
              <a:r>
                <a:rPr lang="en-US" b="1" dirty="0"/>
                <a:t>Step Size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0B70D1-E351-717E-7651-1A21D06CB31E}"/>
                </a:ext>
              </a:extLst>
            </p:cNvPr>
            <p:cNvSpPr txBox="1"/>
            <p:nvPr/>
          </p:nvSpPr>
          <p:spPr>
            <a:xfrm>
              <a:off x="4104862" y="4181109"/>
              <a:ext cx="14849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= </a:t>
              </a:r>
              <a:r>
                <a:rPr lang="en-US" b="1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 - </a:t>
              </a:r>
              <a:r>
                <a:rPr lang="en-US" b="1" dirty="0"/>
                <a:t>(-0.57)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F73734-E6A3-C9E7-BE74-8F3B4D7A1A70}"/>
                </a:ext>
              </a:extLst>
            </p:cNvPr>
            <p:cNvSpPr txBox="1"/>
            <p:nvPr/>
          </p:nvSpPr>
          <p:spPr>
            <a:xfrm>
              <a:off x="4442791" y="4550441"/>
              <a:ext cx="8090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= </a:t>
              </a:r>
              <a:r>
                <a:rPr lang="en-US" b="1" dirty="0"/>
                <a:t>0.57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657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CD0849B-3974-4072-4737-BE0875B1DBE0}"/>
              </a:ext>
            </a:extLst>
          </p:cNvPr>
          <p:cNvGrpSpPr/>
          <p:nvPr/>
        </p:nvGrpSpPr>
        <p:grpSpPr>
          <a:xfrm>
            <a:off x="989136" y="1667754"/>
            <a:ext cx="1399430" cy="707886"/>
            <a:chOff x="3894622" y="4679050"/>
            <a:chExt cx="1399430" cy="70788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1BF048-1263-AD7F-2094-32F4D10EBA75}"/>
                </a:ext>
              </a:extLst>
            </p:cNvPr>
            <p:cNvSpPr txBox="1"/>
            <p:nvPr/>
          </p:nvSpPr>
          <p:spPr>
            <a:xfrm>
              <a:off x="3894622" y="4679050"/>
              <a:ext cx="13994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/>
                <a:t>d SSR</a:t>
              </a:r>
            </a:p>
            <a:p>
              <a:pPr algn="ctr"/>
              <a:r>
                <a:rPr lang="en-US" sz="2000" b="1" i="1" dirty="0"/>
                <a:t>d </a:t>
              </a:r>
              <a:r>
                <a:rPr lang="en-US" sz="2000" b="1" i="1" dirty="0">
                  <a:solidFill>
                    <a:srgbClr val="FF0000"/>
                  </a:solidFill>
                </a:rPr>
                <a:t>intercept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C88B56-6646-BF8D-AA03-84D6585FB9A0}"/>
                </a:ext>
              </a:extLst>
            </p:cNvPr>
            <p:cNvCxnSpPr>
              <a:cxnSpLocks/>
            </p:cNvCxnSpPr>
            <p:nvPr/>
          </p:nvCxnSpPr>
          <p:spPr>
            <a:xfrm>
              <a:off x="4051660" y="5032993"/>
              <a:ext cx="1119928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FF76FC1-3A20-3C75-0ABB-F4ECAC5BAAFA}"/>
              </a:ext>
            </a:extLst>
          </p:cNvPr>
          <p:cNvSpPr txBox="1"/>
          <p:nvPr/>
        </p:nvSpPr>
        <p:spPr>
          <a:xfrm>
            <a:off x="2266102" y="1727706"/>
            <a:ext cx="609467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= -2 x ( 3.2 - (</a:t>
            </a:r>
            <a:r>
              <a:rPr lang="en-US" b="1" dirty="0">
                <a:solidFill>
                  <a:srgbClr val="FF0000"/>
                </a:solidFill>
              </a:rPr>
              <a:t>0.57</a:t>
            </a:r>
            <a:r>
              <a:rPr lang="en-US" dirty="0"/>
              <a:t> + 0.64 x 2.9) )</a:t>
            </a:r>
          </a:p>
          <a:p>
            <a:pPr>
              <a:lnSpc>
                <a:spcPct val="150000"/>
              </a:lnSpc>
            </a:pPr>
            <a:r>
              <a:rPr lang="en-US" dirty="0"/>
              <a:t>    + -2 x ( 1.9 - (</a:t>
            </a:r>
            <a:r>
              <a:rPr lang="en-US" b="1" dirty="0">
                <a:solidFill>
                  <a:srgbClr val="FF0000"/>
                </a:solidFill>
              </a:rPr>
              <a:t>0.57</a:t>
            </a:r>
            <a:r>
              <a:rPr lang="en-US" dirty="0"/>
              <a:t> + 0.64 x 2.3) ) </a:t>
            </a:r>
          </a:p>
          <a:p>
            <a:pPr>
              <a:lnSpc>
                <a:spcPct val="150000"/>
              </a:lnSpc>
            </a:pPr>
            <a:r>
              <a:rPr lang="en-US" dirty="0"/>
              <a:t>     + -2 x ( 1.4 - (</a:t>
            </a:r>
            <a:r>
              <a:rPr lang="en-US" b="1" dirty="0">
                <a:solidFill>
                  <a:srgbClr val="FF0000"/>
                </a:solidFill>
              </a:rPr>
              <a:t>0.57</a:t>
            </a:r>
            <a:r>
              <a:rPr lang="en-US" dirty="0"/>
              <a:t> + 0.64 x 0.5)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EE0E6-8B88-3136-4D97-98E3574C7E21}"/>
              </a:ext>
            </a:extLst>
          </p:cNvPr>
          <p:cNvSpPr txBox="1"/>
          <p:nvPr/>
        </p:nvSpPr>
        <p:spPr>
          <a:xfrm>
            <a:off x="5597718" y="2410522"/>
            <a:ext cx="145508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/>
              <a:t>= -2.3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2FB7E-258C-BB3D-8368-BC81BF72E4CC}"/>
              </a:ext>
            </a:extLst>
          </p:cNvPr>
          <p:cNvSpPr txBox="1"/>
          <p:nvPr/>
        </p:nvSpPr>
        <p:spPr>
          <a:xfrm>
            <a:off x="7025739" y="1266041"/>
            <a:ext cx="2454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when the intercept = 0, the slope of this tangent line is -5.7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68226-38E1-0FD9-2676-07320DF71CA8}"/>
              </a:ext>
            </a:extLst>
          </p:cNvPr>
          <p:cNvSpPr/>
          <p:nvPr/>
        </p:nvSpPr>
        <p:spPr>
          <a:xfrm>
            <a:off x="5686507" y="2496710"/>
            <a:ext cx="1366300" cy="58681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AB6D96-15BA-25F4-3BCA-E253E0F0E60B}"/>
              </a:ext>
            </a:extLst>
          </p:cNvPr>
          <p:cNvCxnSpPr>
            <a:cxnSpLocks/>
          </p:cNvCxnSpPr>
          <p:nvPr/>
        </p:nvCxnSpPr>
        <p:spPr>
          <a:xfrm flipV="1">
            <a:off x="6903275" y="2021697"/>
            <a:ext cx="578902" cy="380179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E4E8B5-F73D-8641-5DD6-9E82CE9443C1}"/>
              </a:ext>
            </a:extLst>
          </p:cNvPr>
          <p:cNvGrpSpPr/>
          <p:nvPr/>
        </p:nvGrpSpPr>
        <p:grpSpPr>
          <a:xfrm>
            <a:off x="7687255" y="2606580"/>
            <a:ext cx="3733733" cy="3357144"/>
            <a:chOff x="7495622" y="2790118"/>
            <a:chExt cx="3733733" cy="335714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7E70EA-8B12-DB8D-6E78-A73F65F28DB6}"/>
                </a:ext>
              </a:extLst>
            </p:cNvPr>
            <p:cNvGrpSpPr/>
            <p:nvPr/>
          </p:nvGrpSpPr>
          <p:grpSpPr>
            <a:xfrm>
              <a:off x="7495622" y="2790118"/>
              <a:ext cx="3733733" cy="3357144"/>
              <a:chOff x="3023117" y="1629624"/>
              <a:chExt cx="3733733" cy="3357144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3771E23-3878-18A5-584E-5A2B43B89108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53DF5C3-3CB0-838D-1AAF-425F34D00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6A3448-6493-441C-3C89-5181D6915CC3}"/>
                  </a:ext>
                </a:extLst>
              </p:cNvPr>
              <p:cNvSpPr txBox="1"/>
              <p:nvPr/>
            </p:nvSpPr>
            <p:spPr>
              <a:xfrm>
                <a:off x="3023117" y="3146025"/>
                <a:ext cx="948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SSR 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9F080C-EC4C-A799-4A32-38C611283C5F}"/>
                  </a:ext>
                </a:extLst>
              </p:cNvPr>
              <p:cNvSpPr txBox="1"/>
              <p:nvPr/>
            </p:nvSpPr>
            <p:spPr>
              <a:xfrm>
                <a:off x="4724634" y="4525103"/>
                <a:ext cx="1371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solidFill>
                      <a:srgbClr val="FF0000"/>
                    </a:solidFill>
                  </a:rPr>
                  <a:t>Intercept</a:t>
                </a:r>
                <a:r>
                  <a:rPr lang="en-US" b="1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7C8BA51-F4AE-CF29-870E-D391E38FAE1D}"/>
                  </a:ext>
                </a:extLst>
              </p:cNvPr>
              <p:cNvSpPr/>
              <p:nvPr/>
            </p:nvSpPr>
            <p:spPr>
              <a:xfrm>
                <a:off x="3621386" y="1629624"/>
                <a:ext cx="2879002" cy="2471595"/>
              </a:xfrm>
              <a:custGeom>
                <a:avLst/>
                <a:gdLst>
                  <a:gd name="connsiteX0" fmla="*/ 0 w 2879002"/>
                  <a:gd name="connsiteY0" fmla="*/ 0 h 2550540"/>
                  <a:gd name="connsiteX1" fmla="*/ 1032095 w 2879002"/>
                  <a:gd name="connsiteY1" fmla="*/ 2064190 h 2550540"/>
                  <a:gd name="connsiteX2" fmla="*/ 1837854 w 2879002"/>
                  <a:gd name="connsiteY2" fmla="*/ 2444435 h 2550540"/>
                  <a:gd name="connsiteX3" fmla="*/ 2879002 w 2879002"/>
                  <a:gd name="connsiteY3" fmla="*/ 552261 h 2550540"/>
                  <a:gd name="connsiteX4" fmla="*/ 2879002 w 2879002"/>
                  <a:gd name="connsiteY4" fmla="*/ 552261 h 255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9002" h="2550540">
                    <a:moveTo>
                      <a:pt x="0" y="0"/>
                    </a:moveTo>
                    <a:cubicBezTo>
                      <a:pt x="362893" y="828392"/>
                      <a:pt x="725786" y="1656784"/>
                      <a:pt x="1032095" y="2064190"/>
                    </a:cubicBezTo>
                    <a:cubicBezTo>
                      <a:pt x="1338404" y="2471596"/>
                      <a:pt x="1530036" y="2696423"/>
                      <a:pt x="1837854" y="2444435"/>
                    </a:cubicBezTo>
                    <a:cubicBezTo>
                      <a:pt x="2145672" y="2192447"/>
                      <a:pt x="2879002" y="552261"/>
                      <a:pt x="2879002" y="552261"/>
                    </a:cubicBezTo>
                    <a:lnTo>
                      <a:pt x="2879002" y="552261"/>
                    </a:lnTo>
                  </a:path>
                </a:pathLst>
              </a:cu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A37C95-7D4E-1049-0D6E-20F9A71A75DD}"/>
                  </a:ext>
                </a:extLst>
              </p:cNvPr>
              <p:cNvSpPr/>
              <p:nvPr/>
            </p:nvSpPr>
            <p:spPr>
              <a:xfrm>
                <a:off x="3702910" y="2030496"/>
                <a:ext cx="225983" cy="24121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BBA4F68-FA45-8F2C-D084-1E98B0D2A467}"/>
                </a:ext>
              </a:extLst>
            </p:cNvPr>
            <p:cNvSpPr/>
            <p:nvPr/>
          </p:nvSpPr>
          <p:spPr>
            <a:xfrm>
              <a:off x="8815325" y="4349209"/>
              <a:ext cx="225983" cy="2412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8CFF01-559F-B6CA-7FDC-9C2AF14C4109}"/>
              </a:ext>
            </a:extLst>
          </p:cNvPr>
          <p:cNvCxnSpPr>
            <a:cxnSpLocks/>
          </p:cNvCxnSpPr>
          <p:nvPr/>
        </p:nvCxnSpPr>
        <p:spPr>
          <a:xfrm>
            <a:off x="7192726" y="3021271"/>
            <a:ext cx="1714510" cy="1263881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27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CD0849B-3974-4072-4737-BE0875B1DBE0}"/>
              </a:ext>
            </a:extLst>
          </p:cNvPr>
          <p:cNvGrpSpPr/>
          <p:nvPr/>
        </p:nvGrpSpPr>
        <p:grpSpPr>
          <a:xfrm>
            <a:off x="989136" y="1667754"/>
            <a:ext cx="1399430" cy="707886"/>
            <a:chOff x="3894622" y="4679050"/>
            <a:chExt cx="1399430" cy="70788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1BF048-1263-AD7F-2094-32F4D10EBA75}"/>
                </a:ext>
              </a:extLst>
            </p:cNvPr>
            <p:cNvSpPr txBox="1"/>
            <p:nvPr/>
          </p:nvSpPr>
          <p:spPr>
            <a:xfrm>
              <a:off x="3894622" y="4679050"/>
              <a:ext cx="13994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/>
                <a:t>d SSR</a:t>
              </a:r>
            </a:p>
            <a:p>
              <a:pPr algn="ctr"/>
              <a:r>
                <a:rPr lang="en-US" sz="2000" b="1" i="1" dirty="0"/>
                <a:t>d </a:t>
              </a:r>
              <a:r>
                <a:rPr lang="en-US" sz="2000" b="1" i="1" dirty="0">
                  <a:solidFill>
                    <a:srgbClr val="FF0000"/>
                  </a:solidFill>
                </a:rPr>
                <a:t>intercept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C88B56-6646-BF8D-AA03-84D6585FB9A0}"/>
                </a:ext>
              </a:extLst>
            </p:cNvPr>
            <p:cNvCxnSpPr>
              <a:cxnSpLocks/>
            </p:cNvCxnSpPr>
            <p:nvPr/>
          </p:nvCxnSpPr>
          <p:spPr>
            <a:xfrm>
              <a:off x="4051660" y="5032993"/>
              <a:ext cx="1119928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FF76FC1-3A20-3C75-0ABB-F4ECAC5BAAFA}"/>
              </a:ext>
            </a:extLst>
          </p:cNvPr>
          <p:cNvSpPr txBox="1"/>
          <p:nvPr/>
        </p:nvSpPr>
        <p:spPr>
          <a:xfrm>
            <a:off x="2266102" y="1727706"/>
            <a:ext cx="609467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= -2 x ( 3.2 - (</a:t>
            </a:r>
            <a:r>
              <a:rPr lang="en-US" b="1" dirty="0">
                <a:solidFill>
                  <a:srgbClr val="FF0000"/>
                </a:solidFill>
              </a:rPr>
              <a:t>0.57</a:t>
            </a:r>
            <a:r>
              <a:rPr lang="en-US" dirty="0"/>
              <a:t> + 0.64 x 2.9) )</a:t>
            </a:r>
          </a:p>
          <a:p>
            <a:pPr>
              <a:lnSpc>
                <a:spcPct val="150000"/>
              </a:lnSpc>
            </a:pPr>
            <a:r>
              <a:rPr lang="en-US" dirty="0"/>
              <a:t>    + -2 x ( 1.9 - (</a:t>
            </a:r>
            <a:r>
              <a:rPr lang="en-US" b="1" dirty="0">
                <a:solidFill>
                  <a:srgbClr val="FF0000"/>
                </a:solidFill>
              </a:rPr>
              <a:t>0.57</a:t>
            </a:r>
            <a:r>
              <a:rPr lang="en-US" dirty="0"/>
              <a:t> + 0.64 x 2.3) ) </a:t>
            </a:r>
          </a:p>
          <a:p>
            <a:pPr>
              <a:lnSpc>
                <a:spcPct val="150000"/>
              </a:lnSpc>
            </a:pPr>
            <a:r>
              <a:rPr lang="en-US" dirty="0"/>
              <a:t>     + -2 x ( 1.4 - (</a:t>
            </a:r>
            <a:r>
              <a:rPr lang="en-US" b="1" dirty="0">
                <a:solidFill>
                  <a:srgbClr val="FF0000"/>
                </a:solidFill>
              </a:rPr>
              <a:t>0.57</a:t>
            </a:r>
            <a:r>
              <a:rPr lang="en-US" dirty="0"/>
              <a:t> + 0.64 x 0.5)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EE0E6-8B88-3136-4D97-98E3574C7E21}"/>
              </a:ext>
            </a:extLst>
          </p:cNvPr>
          <p:cNvSpPr txBox="1"/>
          <p:nvPr/>
        </p:nvSpPr>
        <p:spPr>
          <a:xfrm>
            <a:off x="5597718" y="2410522"/>
            <a:ext cx="145508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/>
              <a:t>= -2.3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2FB7E-258C-BB3D-8368-BC81BF72E4CC}"/>
              </a:ext>
            </a:extLst>
          </p:cNvPr>
          <p:cNvSpPr txBox="1"/>
          <p:nvPr/>
        </p:nvSpPr>
        <p:spPr>
          <a:xfrm>
            <a:off x="7128266" y="1103250"/>
            <a:ext cx="2660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when the intercept = 0.57, the slope of this tangent line is -2.3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68226-38E1-0FD9-2676-07320DF71CA8}"/>
              </a:ext>
            </a:extLst>
          </p:cNvPr>
          <p:cNvSpPr/>
          <p:nvPr/>
        </p:nvSpPr>
        <p:spPr>
          <a:xfrm>
            <a:off x="5686507" y="2496710"/>
            <a:ext cx="1366300" cy="58681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AB6D96-15BA-25F4-3BCA-E253E0F0E60B}"/>
              </a:ext>
            </a:extLst>
          </p:cNvPr>
          <p:cNvCxnSpPr>
            <a:cxnSpLocks/>
          </p:cNvCxnSpPr>
          <p:nvPr/>
        </p:nvCxnSpPr>
        <p:spPr>
          <a:xfrm flipV="1">
            <a:off x="6903275" y="2021697"/>
            <a:ext cx="578902" cy="380179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0D1A9E3-B6BD-AD57-0350-797B65D47CA0}"/>
              </a:ext>
            </a:extLst>
          </p:cNvPr>
          <p:cNvGrpSpPr/>
          <p:nvPr/>
        </p:nvGrpSpPr>
        <p:grpSpPr>
          <a:xfrm>
            <a:off x="1387503" y="3698226"/>
            <a:ext cx="6094674" cy="1140924"/>
            <a:chOff x="1935481" y="2209188"/>
            <a:chExt cx="6094674" cy="1140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FB09CF-7351-C00B-216F-3E63B1E4605E}"/>
                </a:ext>
              </a:extLst>
            </p:cNvPr>
            <p:cNvSpPr txBox="1"/>
            <p:nvPr/>
          </p:nvSpPr>
          <p:spPr>
            <a:xfrm>
              <a:off x="1935481" y="2209188"/>
              <a:ext cx="60946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Step Size </a:t>
              </a:r>
              <a:r>
                <a:rPr lang="en-US" dirty="0"/>
                <a:t>= </a:t>
              </a:r>
              <a:r>
                <a:rPr lang="en-US" b="1" dirty="0"/>
                <a:t>Derivative</a:t>
              </a:r>
              <a:r>
                <a:rPr lang="en-US" dirty="0"/>
                <a:t> x </a:t>
              </a:r>
              <a:r>
                <a:rPr lang="en-US" b="1" dirty="0">
                  <a:solidFill>
                    <a:srgbClr val="FFC000"/>
                  </a:solidFill>
                </a:rPr>
                <a:t>Learning Rate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45FA72-7A63-4754-9BEA-2E8859D27D4F}"/>
                </a:ext>
              </a:extLst>
            </p:cNvPr>
            <p:cNvSpPr txBox="1"/>
            <p:nvPr/>
          </p:nvSpPr>
          <p:spPr>
            <a:xfrm>
              <a:off x="3317682" y="2611448"/>
              <a:ext cx="12145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= </a:t>
              </a:r>
              <a:r>
                <a:rPr lang="en-US" b="1" dirty="0"/>
                <a:t>-2.3 </a:t>
              </a:r>
              <a:r>
                <a:rPr lang="en-US" dirty="0"/>
                <a:t>x </a:t>
              </a:r>
              <a:r>
                <a:rPr lang="en-US" b="1" dirty="0">
                  <a:solidFill>
                    <a:srgbClr val="FFC000"/>
                  </a:solidFill>
                </a:rPr>
                <a:t>0.1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E7FDD5-83AB-69E0-B3EF-FEED4DCDE0D0}"/>
                </a:ext>
              </a:extLst>
            </p:cNvPr>
            <p:cNvSpPr txBox="1"/>
            <p:nvPr/>
          </p:nvSpPr>
          <p:spPr>
            <a:xfrm>
              <a:off x="3484659" y="2980780"/>
              <a:ext cx="88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= </a:t>
              </a:r>
              <a:r>
                <a:rPr lang="en-US" b="1" dirty="0"/>
                <a:t>-0.23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8A0314-CEAE-940E-AC2E-4EF3105F255C}"/>
              </a:ext>
            </a:extLst>
          </p:cNvPr>
          <p:cNvGrpSpPr/>
          <p:nvPr/>
        </p:nvGrpSpPr>
        <p:grpSpPr>
          <a:xfrm>
            <a:off x="1592581" y="5101734"/>
            <a:ext cx="6094674" cy="1107996"/>
            <a:chOff x="1935481" y="3811777"/>
            <a:chExt cx="6094674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66ADD9-5760-3FFA-8CE9-97B44B3E17A5}"/>
                </a:ext>
              </a:extLst>
            </p:cNvPr>
            <p:cNvSpPr txBox="1"/>
            <p:nvPr/>
          </p:nvSpPr>
          <p:spPr>
            <a:xfrm>
              <a:off x="1935481" y="3811777"/>
              <a:ext cx="60946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New intercept </a:t>
              </a:r>
              <a:r>
                <a:rPr lang="en-US" dirty="0"/>
                <a:t>= </a:t>
              </a:r>
              <a:r>
                <a:rPr lang="en-US" b="1" dirty="0">
                  <a:solidFill>
                    <a:srgbClr val="FF0000"/>
                  </a:solidFill>
                </a:rPr>
                <a:t>Current intercept </a:t>
              </a:r>
              <a:r>
                <a:rPr lang="en-US" dirty="0"/>
                <a:t>- </a:t>
              </a:r>
              <a:r>
                <a:rPr lang="en-US" b="1" dirty="0"/>
                <a:t>Step Size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756445-6A95-207F-BF0B-902EB09DD626}"/>
                </a:ext>
              </a:extLst>
            </p:cNvPr>
            <p:cNvSpPr txBox="1"/>
            <p:nvPr/>
          </p:nvSpPr>
          <p:spPr>
            <a:xfrm>
              <a:off x="4104862" y="4181109"/>
              <a:ext cx="1835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= </a:t>
              </a:r>
              <a:r>
                <a:rPr lang="en-US" b="1" dirty="0">
                  <a:solidFill>
                    <a:srgbClr val="FF0000"/>
                  </a:solidFill>
                </a:rPr>
                <a:t>0.57</a:t>
              </a:r>
              <a:r>
                <a:rPr lang="en-US" dirty="0"/>
                <a:t> - </a:t>
              </a:r>
              <a:r>
                <a:rPr lang="en-US" b="1" dirty="0"/>
                <a:t>(-0.23)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C102E-5014-41D1-1CAE-BA1DBEB54DF6}"/>
                </a:ext>
              </a:extLst>
            </p:cNvPr>
            <p:cNvSpPr txBox="1"/>
            <p:nvPr/>
          </p:nvSpPr>
          <p:spPr>
            <a:xfrm>
              <a:off x="4442791" y="4550441"/>
              <a:ext cx="8090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= </a:t>
              </a:r>
              <a:r>
                <a:rPr lang="en-US" b="1" dirty="0"/>
                <a:t>0.8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E4E8B5-F73D-8641-5DD6-9E82CE9443C1}"/>
              </a:ext>
            </a:extLst>
          </p:cNvPr>
          <p:cNvGrpSpPr/>
          <p:nvPr/>
        </p:nvGrpSpPr>
        <p:grpSpPr>
          <a:xfrm>
            <a:off x="7687255" y="2606580"/>
            <a:ext cx="3733733" cy="3357144"/>
            <a:chOff x="7495622" y="2790118"/>
            <a:chExt cx="3733733" cy="335714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7E70EA-8B12-DB8D-6E78-A73F65F28DB6}"/>
                </a:ext>
              </a:extLst>
            </p:cNvPr>
            <p:cNvGrpSpPr/>
            <p:nvPr/>
          </p:nvGrpSpPr>
          <p:grpSpPr>
            <a:xfrm>
              <a:off x="7495622" y="2790118"/>
              <a:ext cx="3733733" cy="3357144"/>
              <a:chOff x="3023117" y="1629624"/>
              <a:chExt cx="3733733" cy="3357144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3771E23-3878-18A5-584E-5A2B43B89108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53DF5C3-3CB0-838D-1AAF-425F34D00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6A3448-6493-441C-3C89-5181D6915CC3}"/>
                  </a:ext>
                </a:extLst>
              </p:cNvPr>
              <p:cNvSpPr txBox="1"/>
              <p:nvPr/>
            </p:nvSpPr>
            <p:spPr>
              <a:xfrm>
                <a:off x="3023117" y="3146025"/>
                <a:ext cx="948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SSR 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9F080C-EC4C-A799-4A32-38C611283C5F}"/>
                  </a:ext>
                </a:extLst>
              </p:cNvPr>
              <p:cNvSpPr txBox="1"/>
              <p:nvPr/>
            </p:nvSpPr>
            <p:spPr>
              <a:xfrm>
                <a:off x="4724634" y="4525103"/>
                <a:ext cx="1371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solidFill>
                      <a:srgbClr val="FF0000"/>
                    </a:solidFill>
                  </a:rPr>
                  <a:t>Intercept</a:t>
                </a:r>
                <a:r>
                  <a:rPr lang="en-US" b="1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7C8BA51-F4AE-CF29-870E-D391E38FAE1D}"/>
                  </a:ext>
                </a:extLst>
              </p:cNvPr>
              <p:cNvSpPr/>
              <p:nvPr/>
            </p:nvSpPr>
            <p:spPr>
              <a:xfrm>
                <a:off x="3621386" y="1629624"/>
                <a:ext cx="2879002" cy="2471595"/>
              </a:xfrm>
              <a:custGeom>
                <a:avLst/>
                <a:gdLst>
                  <a:gd name="connsiteX0" fmla="*/ 0 w 2879002"/>
                  <a:gd name="connsiteY0" fmla="*/ 0 h 2550540"/>
                  <a:gd name="connsiteX1" fmla="*/ 1032095 w 2879002"/>
                  <a:gd name="connsiteY1" fmla="*/ 2064190 h 2550540"/>
                  <a:gd name="connsiteX2" fmla="*/ 1837854 w 2879002"/>
                  <a:gd name="connsiteY2" fmla="*/ 2444435 h 2550540"/>
                  <a:gd name="connsiteX3" fmla="*/ 2879002 w 2879002"/>
                  <a:gd name="connsiteY3" fmla="*/ 552261 h 2550540"/>
                  <a:gd name="connsiteX4" fmla="*/ 2879002 w 2879002"/>
                  <a:gd name="connsiteY4" fmla="*/ 552261 h 255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9002" h="2550540">
                    <a:moveTo>
                      <a:pt x="0" y="0"/>
                    </a:moveTo>
                    <a:cubicBezTo>
                      <a:pt x="362893" y="828392"/>
                      <a:pt x="725786" y="1656784"/>
                      <a:pt x="1032095" y="2064190"/>
                    </a:cubicBezTo>
                    <a:cubicBezTo>
                      <a:pt x="1338404" y="2471596"/>
                      <a:pt x="1530036" y="2696423"/>
                      <a:pt x="1837854" y="2444435"/>
                    </a:cubicBezTo>
                    <a:cubicBezTo>
                      <a:pt x="2145672" y="2192447"/>
                      <a:pt x="2879002" y="552261"/>
                      <a:pt x="2879002" y="552261"/>
                    </a:cubicBezTo>
                    <a:lnTo>
                      <a:pt x="2879002" y="552261"/>
                    </a:lnTo>
                  </a:path>
                </a:pathLst>
              </a:cu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A37C95-7D4E-1049-0D6E-20F9A71A75DD}"/>
                  </a:ext>
                </a:extLst>
              </p:cNvPr>
              <p:cNvSpPr/>
              <p:nvPr/>
            </p:nvSpPr>
            <p:spPr>
              <a:xfrm>
                <a:off x="3702910" y="2030496"/>
                <a:ext cx="225983" cy="24121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BBA4F68-FA45-8F2C-D084-1E98B0D2A467}"/>
                </a:ext>
              </a:extLst>
            </p:cNvPr>
            <p:cNvSpPr/>
            <p:nvPr/>
          </p:nvSpPr>
          <p:spPr>
            <a:xfrm>
              <a:off x="8815325" y="4349209"/>
              <a:ext cx="225983" cy="2412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8CFF01-559F-B6CA-7FDC-9C2AF14C4109}"/>
              </a:ext>
            </a:extLst>
          </p:cNvPr>
          <p:cNvCxnSpPr>
            <a:cxnSpLocks/>
          </p:cNvCxnSpPr>
          <p:nvPr/>
        </p:nvCxnSpPr>
        <p:spPr>
          <a:xfrm>
            <a:off x="7192726" y="3021271"/>
            <a:ext cx="1714510" cy="1263881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76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30C93-5E44-F6B1-61B3-BF92D04AF4AC}"/>
              </a:ext>
            </a:extLst>
          </p:cNvPr>
          <p:cNvSpPr txBox="1"/>
          <p:nvPr/>
        </p:nvSpPr>
        <p:spPr>
          <a:xfrm>
            <a:off x="964097" y="1325426"/>
            <a:ext cx="2113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7 iterations…</a:t>
            </a:r>
          </a:p>
        </p:txBody>
      </p:sp>
    </p:spTree>
    <p:extLst>
      <p:ext uri="{BB962C8B-B14F-4D97-AF65-F5344CB8AC3E}">
        <p14:creationId xmlns:p14="http://schemas.microsoft.com/office/powerpoint/2010/main" val="3646424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30C93-5E44-F6B1-61B3-BF92D04AF4AC}"/>
              </a:ext>
            </a:extLst>
          </p:cNvPr>
          <p:cNvSpPr txBox="1"/>
          <p:nvPr/>
        </p:nvSpPr>
        <p:spPr>
          <a:xfrm>
            <a:off x="964097" y="1325426"/>
            <a:ext cx="2113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7 iterations…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E9A205F-6D31-B904-67A8-0065FF1F9139}"/>
              </a:ext>
            </a:extLst>
          </p:cNvPr>
          <p:cNvGrpSpPr/>
          <p:nvPr/>
        </p:nvGrpSpPr>
        <p:grpSpPr>
          <a:xfrm>
            <a:off x="2975777" y="1694758"/>
            <a:ext cx="7322487" cy="1734480"/>
            <a:chOff x="2975777" y="1694758"/>
            <a:chExt cx="7322487" cy="17344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4E9209-2066-13BA-A6B9-2627264A7492}"/>
                </a:ext>
              </a:extLst>
            </p:cNvPr>
            <p:cNvSpPr txBox="1"/>
            <p:nvPr/>
          </p:nvSpPr>
          <p:spPr>
            <a:xfrm>
              <a:off x="2975777" y="2145066"/>
              <a:ext cx="28207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dirty="0"/>
                <a:t>. Evaluate the derivative at     the current value…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C8FD56-D911-A688-B45C-DB1E7E8B0572}"/>
                </a:ext>
              </a:extLst>
            </p:cNvPr>
            <p:cNvSpPr txBox="1"/>
            <p:nvPr/>
          </p:nvSpPr>
          <p:spPr>
            <a:xfrm>
              <a:off x="6395500" y="2151231"/>
              <a:ext cx="16439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b</a:t>
              </a:r>
              <a:r>
                <a:rPr lang="en-US" dirty="0"/>
                <a:t>. Calculate the Step Size…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B8D054-A364-E746-FE56-122495461DCD}"/>
                </a:ext>
              </a:extLst>
            </p:cNvPr>
            <p:cNvSpPr txBox="1"/>
            <p:nvPr/>
          </p:nvSpPr>
          <p:spPr>
            <a:xfrm>
              <a:off x="8638430" y="2135329"/>
              <a:ext cx="165983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c</a:t>
              </a:r>
              <a:r>
                <a:rPr lang="en-US" dirty="0"/>
                <a:t>. Calculate the new value…</a:t>
              </a: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3894B70-3A5E-FFE8-0F70-0FDBEE058E9A}"/>
                </a:ext>
              </a:extLst>
            </p:cNvPr>
            <p:cNvSpPr/>
            <p:nvPr/>
          </p:nvSpPr>
          <p:spPr>
            <a:xfrm>
              <a:off x="4966584" y="1694758"/>
              <a:ext cx="1659833" cy="733205"/>
            </a:xfrm>
            <a:prstGeom prst="arc">
              <a:avLst>
                <a:gd name="adj1" fmla="val 11082020"/>
                <a:gd name="adj2" fmla="val 2"/>
              </a:avLst>
            </a:prstGeom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0E92F5E6-4C6B-3646-54AE-98C3D0309136}"/>
                </a:ext>
              </a:extLst>
            </p:cNvPr>
            <p:cNvSpPr/>
            <p:nvPr/>
          </p:nvSpPr>
          <p:spPr>
            <a:xfrm>
              <a:off x="7509015" y="1768726"/>
              <a:ext cx="1659833" cy="733205"/>
            </a:xfrm>
            <a:prstGeom prst="arc">
              <a:avLst>
                <a:gd name="adj1" fmla="val 11082020"/>
                <a:gd name="adj2" fmla="val 2"/>
              </a:avLst>
            </a:prstGeom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6ED2ACA-146E-273E-585B-BF4B732CF23E}"/>
                </a:ext>
              </a:extLst>
            </p:cNvPr>
            <p:cNvSpPr/>
            <p:nvPr/>
          </p:nvSpPr>
          <p:spPr>
            <a:xfrm rot="21351690" flipH="1" flipV="1">
              <a:off x="4520113" y="1959119"/>
              <a:ext cx="4798945" cy="1470119"/>
            </a:xfrm>
            <a:prstGeom prst="arc">
              <a:avLst>
                <a:gd name="adj1" fmla="val 11082020"/>
                <a:gd name="adj2" fmla="val 2"/>
              </a:avLst>
            </a:prstGeom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D6B7DE-6F7A-B197-5246-3650E84193AB}"/>
              </a:ext>
            </a:extLst>
          </p:cNvPr>
          <p:cNvCxnSpPr>
            <a:cxnSpLocks/>
          </p:cNvCxnSpPr>
          <p:nvPr/>
        </p:nvCxnSpPr>
        <p:spPr>
          <a:xfrm>
            <a:off x="2949685" y="1564119"/>
            <a:ext cx="690482" cy="356427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553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30C93-5E44-F6B1-61B3-BF92D04AF4AC}"/>
              </a:ext>
            </a:extLst>
          </p:cNvPr>
          <p:cNvSpPr txBox="1"/>
          <p:nvPr/>
        </p:nvSpPr>
        <p:spPr>
          <a:xfrm>
            <a:off x="964097" y="1325426"/>
            <a:ext cx="2113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7 iterations…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E9A205F-6D31-B904-67A8-0065FF1F9139}"/>
              </a:ext>
            </a:extLst>
          </p:cNvPr>
          <p:cNvGrpSpPr/>
          <p:nvPr/>
        </p:nvGrpSpPr>
        <p:grpSpPr>
          <a:xfrm>
            <a:off x="2975777" y="1694758"/>
            <a:ext cx="7322487" cy="1734480"/>
            <a:chOff x="2975777" y="1694758"/>
            <a:chExt cx="7322487" cy="17344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4E9209-2066-13BA-A6B9-2627264A7492}"/>
                </a:ext>
              </a:extLst>
            </p:cNvPr>
            <p:cNvSpPr txBox="1"/>
            <p:nvPr/>
          </p:nvSpPr>
          <p:spPr>
            <a:xfrm>
              <a:off x="2975777" y="2145066"/>
              <a:ext cx="28207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dirty="0"/>
                <a:t>. Evaluate the derivative at     the current value…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C8FD56-D911-A688-B45C-DB1E7E8B0572}"/>
                </a:ext>
              </a:extLst>
            </p:cNvPr>
            <p:cNvSpPr txBox="1"/>
            <p:nvPr/>
          </p:nvSpPr>
          <p:spPr>
            <a:xfrm>
              <a:off x="6395500" y="2151231"/>
              <a:ext cx="16439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b</a:t>
              </a:r>
              <a:r>
                <a:rPr lang="en-US" dirty="0"/>
                <a:t>. Calculate the Step Size…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B8D054-A364-E746-FE56-122495461DCD}"/>
                </a:ext>
              </a:extLst>
            </p:cNvPr>
            <p:cNvSpPr txBox="1"/>
            <p:nvPr/>
          </p:nvSpPr>
          <p:spPr>
            <a:xfrm>
              <a:off x="8638430" y="2135329"/>
              <a:ext cx="165983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c</a:t>
              </a:r>
              <a:r>
                <a:rPr lang="en-US" dirty="0"/>
                <a:t>. Calculate the new value…</a:t>
              </a: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3894B70-3A5E-FFE8-0F70-0FDBEE058E9A}"/>
                </a:ext>
              </a:extLst>
            </p:cNvPr>
            <p:cNvSpPr/>
            <p:nvPr/>
          </p:nvSpPr>
          <p:spPr>
            <a:xfrm>
              <a:off x="4966584" y="1694758"/>
              <a:ext cx="1659833" cy="733205"/>
            </a:xfrm>
            <a:prstGeom prst="arc">
              <a:avLst>
                <a:gd name="adj1" fmla="val 11082020"/>
                <a:gd name="adj2" fmla="val 2"/>
              </a:avLst>
            </a:prstGeom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0E92F5E6-4C6B-3646-54AE-98C3D0309136}"/>
                </a:ext>
              </a:extLst>
            </p:cNvPr>
            <p:cNvSpPr/>
            <p:nvPr/>
          </p:nvSpPr>
          <p:spPr>
            <a:xfrm>
              <a:off x="7509015" y="1768726"/>
              <a:ext cx="1659833" cy="733205"/>
            </a:xfrm>
            <a:prstGeom prst="arc">
              <a:avLst>
                <a:gd name="adj1" fmla="val 11082020"/>
                <a:gd name="adj2" fmla="val 2"/>
              </a:avLst>
            </a:prstGeom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6ED2ACA-146E-273E-585B-BF4B732CF23E}"/>
                </a:ext>
              </a:extLst>
            </p:cNvPr>
            <p:cNvSpPr/>
            <p:nvPr/>
          </p:nvSpPr>
          <p:spPr>
            <a:xfrm rot="21351690" flipH="1" flipV="1">
              <a:off x="4520113" y="1959119"/>
              <a:ext cx="4798945" cy="1470119"/>
            </a:xfrm>
            <a:prstGeom prst="arc">
              <a:avLst>
                <a:gd name="adj1" fmla="val 11082020"/>
                <a:gd name="adj2" fmla="val 2"/>
              </a:avLst>
            </a:prstGeom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5AC563B-3691-DC2C-72F9-716E9295D7DB}"/>
              </a:ext>
            </a:extLst>
          </p:cNvPr>
          <p:cNvSpPr txBox="1"/>
          <p:nvPr/>
        </p:nvSpPr>
        <p:spPr>
          <a:xfrm>
            <a:off x="423947" y="3086746"/>
            <a:ext cx="25518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…the Step Size was very close to 0, so we stopped with the </a:t>
            </a:r>
            <a:r>
              <a:rPr lang="en-US" b="1" dirty="0">
                <a:solidFill>
                  <a:srgbClr val="FF0000"/>
                </a:solidFill>
              </a:rPr>
              <a:t>current intercept </a:t>
            </a:r>
            <a:r>
              <a:rPr lang="en-US" dirty="0"/>
              <a:t>= </a:t>
            </a:r>
            <a:r>
              <a:rPr lang="en-US" b="1" dirty="0"/>
              <a:t>0.95</a:t>
            </a:r>
            <a:r>
              <a:rPr lang="en-US" dirty="0"/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3E46FF-BF60-8FC6-F8C8-B0FF4E7C62FC}"/>
              </a:ext>
            </a:extLst>
          </p:cNvPr>
          <p:cNvCxnSpPr>
            <a:cxnSpLocks/>
          </p:cNvCxnSpPr>
          <p:nvPr/>
        </p:nvCxnSpPr>
        <p:spPr>
          <a:xfrm>
            <a:off x="1415332" y="1920546"/>
            <a:ext cx="146933" cy="870851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D6B7DE-6F7A-B197-5246-3650E84193AB}"/>
              </a:ext>
            </a:extLst>
          </p:cNvPr>
          <p:cNvCxnSpPr>
            <a:cxnSpLocks/>
          </p:cNvCxnSpPr>
          <p:nvPr/>
        </p:nvCxnSpPr>
        <p:spPr>
          <a:xfrm>
            <a:off x="2949685" y="1564119"/>
            <a:ext cx="690482" cy="356427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E23BDE-1C4B-ED37-F4A3-529F2D50C0D0}"/>
              </a:ext>
            </a:extLst>
          </p:cNvPr>
          <p:cNvGrpSpPr/>
          <p:nvPr/>
        </p:nvGrpSpPr>
        <p:grpSpPr>
          <a:xfrm>
            <a:off x="3540907" y="3391739"/>
            <a:ext cx="1280601" cy="1117397"/>
            <a:chOff x="8785723" y="1822999"/>
            <a:chExt cx="2766197" cy="241022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07FC85D-74AD-399F-A15A-4F85F1F6DB28}"/>
                </a:ext>
              </a:extLst>
            </p:cNvPr>
            <p:cNvGrpSpPr/>
            <p:nvPr/>
          </p:nvGrpSpPr>
          <p:grpSpPr>
            <a:xfrm>
              <a:off x="8785723" y="1822999"/>
              <a:ext cx="2766197" cy="2410224"/>
              <a:chOff x="3819441" y="1731696"/>
              <a:chExt cx="2937409" cy="2652838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FFE2363-1B38-7CE3-B4AA-5B36B2971AD6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34CF325-BA40-42D4-DDA3-E71B24BD2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DD56D72-67D6-28B2-207B-A2A53710514A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D5DCA94-61F6-199F-7E07-B77F2C5A87AD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F6AD938-B619-AFFE-0801-C8BCB036A3B4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5A59D8-0FA1-729E-7EB4-F8523B889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0760" y="2211296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CA861B-66BC-941A-153E-AE5108EA1A93}"/>
              </a:ext>
            </a:extLst>
          </p:cNvPr>
          <p:cNvCxnSpPr>
            <a:cxnSpLocks/>
          </p:cNvCxnSpPr>
          <p:nvPr/>
        </p:nvCxnSpPr>
        <p:spPr>
          <a:xfrm>
            <a:off x="2655119" y="3861325"/>
            <a:ext cx="635518" cy="205279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80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30C93-5E44-F6B1-61B3-BF92D04AF4AC}"/>
              </a:ext>
            </a:extLst>
          </p:cNvPr>
          <p:cNvSpPr txBox="1"/>
          <p:nvPr/>
        </p:nvSpPr>
        <p:spPr>
          <a:xfrm>
            <a:off x="964097" y="1325426"/>
            <a:ext cx="2113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7 iterations…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E9A205F-6D31-B904-67A8-0065FF1F9139}"/>
              </a:ext>
            </a:extLst>
          </p:cNvPr>
          <p:cNvGrpSpPr/>
          <p:nvPr/>
        </p:nvGrpSpPr>
        <p:grpSpPr>
          <a:xfrm>
            <a:off x="2975777" y="1694758"/>
            <a:ext cx="7322487" cy="1734480"/>
            <a:chOff x="2975777" y="1694758"/>
            <a:chExt cx="7322487" cy="17344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4E9209-2066-13BA-A6B9-2627264A7492}"/>
                </a:ext>
              </a:extLst>
            </p:cNvPr>
            <p:cNvSpPr txBox="1"/>
            <p:nvPr/>
          </p:nvSpPr>
          <p:spPr>
            <a:xfrm>
              <a:off x="2975777" y="2145066"/>
              <a:ext cx="28207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dirty="0"/>
                <a:t>. Evaluate the derivative at     the current value…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C8FD56-D911-A688-B45C-DB1E7E8B0572}"/>
                </a:ext>
              </a:extLst>
            </p:cNvPr>
            <p:cNvSpPr txBox="1"/>
            <p:nvPr/>
          </p:nvSpPr>
          <p:spPr>
            <a:xfrm>
              <a:off x="6395500" y="2151231"/>
              <a:ext cx="16439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b</a:t>
              </a:r>
              <a:r>
                <a:rPr lang="en-US" dirty="0"/>
                <a:t>. Calculate the Step Size…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B8D054-A364-E746-FE56-122495461DCD}"/>
                </a:ext>
              </a:extLst>
            </p:cNvPr>
            <p:cNvSpPr txBox="1"/>
            <p:nvPr/>
          </p:nvSpPr>
          <p:spPr>
            <a:xfrm>
              <a:off x="8638430" y="2135329"/>
              <a:ext cx="165983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c</a:t>
              </a:r>
              <a:r>
                <a:rPr lang="en-US" dirty="0"/>
                <a:t>. Calculate the new value…</a:t>
              </a: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3894B70-3A5E-FFE8-0F70-0FDBEE058E9A}"/>
                </a:ext>
              </a:extLst>
            </p:cNvPr>
            <p:cNvSpPr/>
            <p:nvPr/>
          </p:nvSpPr>
          <p:spPr>
            <a:xfrm>
              <a:off x="4966584" y="1694758"/>
              <a:ext cx="1659833" cy="733205"/>
            </a:xfrm>
            <a:prstGeom prst="arc">
              <a:avLst>
                <a:gd name="adj1" fmla="val 11082020"/>
                <a:gd name="adj2" fmla="val 2"/>
              </a:avLst>
            </a:prstGeom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0E92F5E6-4C6B-3646-54AE-98C3D0309136}"/>
                </a:ext>
              </a:extLst>
            </p:cNvPr>
            <p:cNvSpPr/>
            <p:nvPr/>
          </p:nvSpPr>
          <p:spPr>
            <a:xfrm>
              <a:off x="7509015" y="1768726"/>
              <a:ext cx="1659833" cy="733205"/>
            </a:xfrm>
            <a:prstGeom prst="arc">
              <a:avLst>
                <a:gd name="adj1" fmla="val 11082020"/>
                <a:gd name="adj2" fmla="val 2"/>
              </a:avLst>
            </a:prstGeom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6ED2ACA-146E-273E-585B-BF4B732CF23E}"/>
                </a:ext>
              </a:extLst>
            </p:cNvPr>
            <p:cNvSpPr/>
            <p:nvPr/>
          </p:nvSpPr>
          <p:spPr>
            <a:xfrm rot="21351690" flipH="1" flipV="1">
              <a:off x="4520113" y="1959119"/>
              <a:ext cx="4798945" cy="1470119"/>
            </a:xfrm>
            <a:prstGeom prst="arc">
              <a:avLst>
                <a:gd name="adj1" fmla="val 11082020"/>
                <a:gd name="adj2" fmla="val 2"/>
              </a:avLst>
            </a:prstGeom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5AC563B-3691-DC2C-72F9-716E9295D7DB}"/>
              </a:ext>
            </a:extLst>
          </p:cNvPr>
          <p:cNvSpPr txBox="1"/>
          <p:nvPr/>
        </p:nvSpPr>
        <p:spPr>
          <a:xfrm>
            <a:off x="423947" y="3086746"/>
            <a:ext cx="25518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…the Step Size was very close to 0, so we stopped with the </a:t>
            </a:r>
            <a:r>
              <a:rPr lang="en-US" b="1" dirty="0">
                <a:solidFill>
                  <a:srgbClr val="FF0000"/>
                </a:solidFill>
              </a:rPr>
              <a:t>current intercept </a:t>
            </a:r>
            <a:r>
              <a:rPr lang="en-US" dirty="0"/>
              <a:t>= </a:t>
            </a:r>
            <a:r>
              <a:rPr lang="en-US" b="1" dirty="0"/>
              <a:t>0.95</a:t>
            </a:r>
            <a:r>
              <a:rPr lang="en-US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F4C2B-D587-DD4F-71B1-BDF4F628788A}"/>
              </a:ext>
            </a:extLst>
          </p:cNvPr>
          <p:cNvSpPr txBox="1"/>
          <p:nvPr/>
        </p:nvSpPr>
        <p:spPr>
          <a:xfrm>
            <a:off x="1122792" y="5032732"/>
            <a:ext cx="1954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…and we made it to the lowest </a:t>
            </a:r>
            <a:r>
              <a:rPr lang="en-US" b="1" dirty="0"/>
              <a:t>SSR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3E46FF-BF60-8FC6-F8C8-B0FF4E7C62FC}"/>
              </a:ext>
            </a:extLst>
          </p:cNvPr>
          <p:cNvCxnSpPr>
            <a:cxnSpLocks/>
          </p:cNvCxnSpPr>
          <p:nvPr/>
        </p:nvCxnSpPr>
        <p:spPr>
          <a:xfrm>
            <a:off x="1415332" y="1920546"/>
            <a:ext cx="146933" cy="870851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68AA07-071C-EC40-56A9-F91F8E91AB5D}"/>
              </a:ext>
            </a:extLst>
          </p:cNvPr>
          <p:cNvCxnSpPr>
            <a:cxnSpLocks/>
          </p:cNvCxnSpPr>
          <p:nvPr/>
        </p:nvCxnSpPr>
        <p:spPr>
          <a:xfrm>
            <a:off x="1798320" y="4268443"/>
            <a:ext cx="117944" cy="701122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D6B7DE-6F7A-B197-5246-3650E84193AB}"/>
              </a:ext>
            </a:extLst>
          </p:cNvPr>
          <p:cNvCxnSpPr>
            <a:cxnSpLocks/>
          </p:cNvCxnSpPr>
          <p:nvPr/>
        </p:nvCxnSpPr>
        <p:spPr>
          <a:xfrm>
            <a:off x="2949685" y="1564119"/>
            <a:ext cx="690482" cy="356427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E2F174-F6BF-246C-53F8-BFCF4F99658E}"/>
              </a:ext>
            </a:extLst>
          </p:cNvPr>
          <p:cNvGrpSpPr/>
          <p:nvPr/>
        </p:nvGrpSpPr>
        <p:grpSpPr>
          <a:xfrm>
            <a:off x="4023543" y="4880695"/>
            <a:ext cx="1772957" cy="1410620"/>
            <a:chOff x="3621386" y="1629624"/>
            <a:chExt cx="3135464" cy="275491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4E09AFA-D6F2-FF4C-8340-73E0C6194562}"/>
                </a:ext>
              </a:extLst>
            </p:cNvPr>
            <p:cNvCxnSpPr/>
            <p:nvPr/>
          </p:nvCxnSpPr>
          <p:spPr>
            <a:xfrm flipV="1">
              <a:off x="3819441" y="1731696"/>
              <a:ext cx="0" cy="264609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D7B1ACB-B017-BE58-70BA-BE36EDF408AB}"/>
                </a:ext>
              </a:extLst>
            </p:cNvPr>
            <p:cNvCxnSpPr>
              <a:cxnSpLocks/>
            </p:cNvCxnSpPr>
            <p:nvPr/>
          </p:nvCxnSpPr>
          <p:spPr>
            <a:xfrm>
              <a:off x="3819441" y="4384534"/>
              <a:ext cx="293740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6D16DA8-DFB8-062E-C79A-B9EB66104667}"/>
                </a:ext>
              </a:extLst>
            </p:cNvPr>
            <p:cNvSpPr/>
            <p:nvPr/>
          </p:nvSpPr>
          <p:spPr>
            <a:xfrm>
              <a:off x="3621386" y="1629624"/>
              <a:ext cx="2879002" cy="2471595"/>
            </a:xfrm>
            <a:custGeom>
              <a:avLst/>
              <a:gdLst>
                <a:gd name="connsiteX0" fmla="*/ 0 w 2879002"/>
                <a:gd name="connsiteY0" fmla="*/ 0 h 2550540"/>
                <a:gd name="connsiteX1" fmla="*/ 1032095 w 2879002"/>
                <a:gd name="connsiteY1" fmla="*/ 2064190 h 2550540"/>
                <a:gd name="connsiteX2" fmla="*/ 1837854 w 2879002"/>
                <a:gd name="connsiteY2" fmla="*/ 2444435 h 2550540"/>
                <a:gd name="connsiteX3" fmla="*/ 2879002 w 2879002"/>
                <a:gd name="connsiteY3" fmla="*/ 552261 h 2550540"/>
                <a:gd name="connsiteX4" fmla="*/ 2879002 w 2879002"/>
                <a:gd name="connsiteY4" fmla="*/ 552261 h 255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9002" h="2550540">
                  <a:moveTo>
                    <a:pt x="0" y="0"/>
                  </a:moveTo>
                  <a:cubicBezTo>
                    <a:pt x="362893" y="828392"/>
                    <a:pt x="725786" y="1656784"/>
                    <a:pt x="1032095" y="2064190"/>
                  </a:cubicBezTo>
                  <a:cubicBezTo>
                    <a:pt x="1338404" y="2471596"/>
                    <a:pt x="1530036" y="2696423"/>
                    <a:pt x="1837854" y="2444435"/>
                  </a:cubicBezTo>
                  <a:cubicBezTo>
                    <a:pt x="2145672" y="2192447"/>
                    <a:pt x="2879002" y="552261"/>
                    <a:pt x="2879002" y="552261"/>
                  </a:cubicBezTo>
                  <a:lnTo>
                    <a:pt x="2879002" y="552261"/>
                  </a:lnTo>
                </a:path>
              </a:pathLst>
            </a:cu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7FB047F-80C2-356D-CEF7-23D473DDC1AD}"/>
                </a:ext>
              </a:extLst>
            </p:cNvPr>
            <p:cNvSpPr/>
            <p:nvPr/>
          </p:nvSpPr>
          <p:spPr>
            <a:xfrm>
              <a:off x="5104624" y="3940353"/>
              <a:ext cx="225983" cy="2412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E29DE3A-8353-EAA2-F3EF-A1ABFE8B1954}"/>
                </a:ext>
              </a:extLst>
            </p:cNvPr>
            <p:cNvSpPr/>
            <p:nvPr/>
          </p:nvSpPr>
          <p:spPr>
            <a:xfrm>
              <a:off x="3702910" y="2030496"/>
              <a:ext cx="225983" cy="2412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CDC01ADD-90F5-C51E-B6C4-A34A400D17AE}"/>
              </a:ext>
            </a:extLst>
          </p:cNvPr>
          <p:cNvSpPr/>
          <p:nvPr/>
        </p:nvSpPr>
        <p:spPr>
          <a:xfrm>
            <a:off x="4601104" y="5889119"/>
            <a:ext cx="127783" cy="1235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796A395-6A63-A591-D5C9-F254F68F0A48}"/>
              </a:ext>
            </a:extLst>
          </p:cNvPr>
          <p:cNvSpPr/>
          <p:nvPr/>
        </p:nvSpPr>
        <p:spPr>
          <a:xfrm>
            <a:off x="4473322" y="5752476"/>
            <a:ext cx="127783" cy="1235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69EB8BC-CBBC-289D-907C-1F4251B82280}"/>
              </a:ext>
            </a:extLst>
          </p:cNvPr>
          <p:cNvSpPr/>
          <p:nvPr/>
        </p:nvSpPr>
        <p:spPr>
          <a:xfrm>
            <a:off x="4537213" y="5825848"/>
            <a:ext cx="127783" cy="1235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6DE2EA-209E-45DC-F81C-FED9002D6EAF}"/>
              </a:ext>
            </a:extLst>
          </p:cNvPr>
          <p:cNvSpPr/>
          <p:nvPr/>
        </p:nvSpPr>
        <p:spPr>
          <a:xfrm>
            <a:off x="4638623" y="5952390"/>
            <a:ext cx="127783" cy="1235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BBC3B7-AFD8-61F0-65F3-17D828F5A147}"/>
              </a:ext>
            </a:extLst>
          </p:cNvPr>
          <p:cNvSpPr/>
          <p:nvPr/>
        </p:nvSpPr>
        <p:spPr>
          <a:xfrm>
            <a:off x="4714743" y="6017837"/>
            <a:ext cx="127783" cy="1235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96FD38-431B-F6B2-92BB-9485E1989E3C}"/>
              </a:ext>
            </a:extLst>
          </p:cNvPr>
          <p:cNvSpPr/>
          <p:nvPr/>
        </p:nvSpPr>
        <p:spPr>
          <a:xfrm>
            <a:off x="4798352" y="6054083"/>
            <a:ext cx="127783" cy="1235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E23BDE-1C4B-ED37-F4A3-529F2D50C0D0}"/>
              </a:ext>
            </a:extLst>
          </p:cNvPr>
          <p:cNvGrpSpPr/>
          <p:nvPr/>
        </p:nvGrpSpPr>
        <p:grpSpPr>
          <a:xfrm>
            <a:off x="3540907" y="3391739"/>
            <a:ext cx="1280601" cy="1117397"/>
            <a:chOff x="8785723" y="1822999"/>
            <a:chExt cx="2766197" cy="241022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07FC85D-74AD-399F-A15A-4F85F1F6DB28}"/>
                </a:ext>
              </a:extLst>
            </p:cNvPr>
            <p:cNvGrpSpPr/>
            <p:nvPr/>
          </p:nvGrpSpPr>
          <p:grpSpPr>
            <a:xfrm>
              <a:off x="8785723" y="1822999"/>
              <a:ext cx="2766197" cy="2410224"/>
              <a:chOff x="3819441" y="1731696"/>
              <a:chExt cx="2937409" cy="2652838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FFE2363-1B38-7CE3-B4AA-5B36B2971AD6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34CF325-BA40-42D4-DDA3-E71B24BD2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DD56D72-67D6-28B2-207B-A2A53710514A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D5DCA94-61F6-199F-7E07-B77F2C5A87AD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F6AD938-B619-AFFE-0801-C8BCB036A3B4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5A59D8-0FA1-729E-7EB4-F8523B889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0760" y="2211296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CA861B-66BC-941A-153E-AE5108EA1A93}"/>
              </a:ext>
            </a:extLst>
          </p:cNvPr>
          <p:cNvCxnSpPr>
            <a:cxnSpLocks/>
          </p:cNvCxnSpPr>
          <p:nvPr/>
        </p:nvCxnSpPr>
        <p:spPr>
          <a:xfrm>
            <a:off x="2655119" y="3861325"/>
            <a:ext cx="635518" cy="205279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CD80F3-44AB-76AE-FE2C-57B5DACACE7D}"/>
              </a:ext>
            </a:extLst>
          </p:cNvPr>
          <p:cNvCxnSpPr>
            <a:cxnSpLocks/>
          </p:cNvCxnSpPr>
          <p:nvPr/>
        </p:nvCxnSpPr>
        <p:spPr>
          <a:xfrm>
            <a:off x="2914831" y="5429934"/>
            <a:ext cx="635518" cy="205279"/>
          </a:xfrm>
          <a:prstGeom prst="straightConnector1">
            <a:avLst/>
          </a:prstGeom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1B0F8DD-A596-3862-11AF-43E6ECE1D98D}"/>
              </a:ext>
            </a:extLst>
          </p:cNvPr>
          <p:cNvSpPr txBox="1"/>
          <p:nvPr/>
        </p:nvSpPr>
        <p:spPr>
          <a:xfrm>
            <a:off x="4303622" y="6332458"/>
            <a:ext cx="13728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y-axis intercept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036C02-38BB-6607-0FBC-5835AD931002}"/>
              </a:ext>
            </a:extLst>
          </p:cNvPr>
          <p:cNvSpPr txBox="1"/>
          <p:nvPr/>
        </p:nvSpPr>
        <p:spPr>
          <a:xfrm>
            <a:off x="3618471" y="5481324"/>
            <a:ext cx="5037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SSR</a:t>
            </a:r>
          </a:p>
        </p:txBody>
      </p:sp>
    </p:spTree>
    <p:extLst>
      <p:ext uri="{BB962C8B-B14F-4D97-AF65-F5344CB8AC3E}">
        <p14:creationId xmlns:p14="http://schemas.microsoft.com/office/powerpoint/2010/main" val="37679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8E857-FEFF-02E9-204B-6B4832859935}"/>
              </a:ext>
            </a:extLst>
          </p:cNvPr>
          <p:cNvCxnSpPr>
            <a:cxnSpLocks/>
          </p:cNvCxnSpPr>
          <p:nvPr/>
        </p:nvCxnSpPr>
        <p:spPr>
          <a:xfrm flipV="1">
            <a:off x="3819441" y="1731696"/>
            <a:ext cx="0" cy="324490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5B50E8-93EE-0906-58E4-A03E3AF87020}"/>
              </a:ext>
            </a:extLst>
          </p:cNvPr>
          <p:cNvCxnSpPr>
            <a:cxnSpLocks/>
          </p:cNvCxnSpPr>
          <p:nvPr/>
        </p:nvCxnSpPr>
        <p:spPr>
          <a:xfrm>
            <a:off x="2346690" y="4384534"/>
            <a:ext cx="44101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7ECC12-7338-87BC-84A3-08132C322029}"/>
              </a:ext>
            </a:extLst>
          </p:cNvPr>
          <p:cNvCxnSpPr>
            <a:cxnSpLocks/>
          </p:cNvCxnSpPr>
          <p:nvPr/>
        </p:nvCxnSpPr>
        <p:spPr>
          <a:xfrm flipV="1">
            <a:off x="3099250" y="1502984"/>
            <a:ext cx="3924637" cy="2312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84CE04-4238-5AA4-D757-F4F55EF50689}"/>
              </a:ext>
            </a:extLst>
          </p:cNvPr>
          <p:cNvSpPr txBox="1"/>
          <p:nvPr/>
        </p:nvSpPr>
        <p:spPr>
          <a:xfrm>
            <a:off x="3422931" y="1325426"/>
            <a:ext cx="79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y-axis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06F7F4-E490-CE94-21BD-358E2CB94135}"/>
              </a:ext>
            </a:extLst>
          </p:cNvPr>
          <p:cNvSpPr txBox="1"/>
          <p:nvPr/>
        </p:nvSpPr>
        <p:spPr>
          <a:xfrm>
            <a:off x="6756850" y="4197958"/>
            <a:ext cx="79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x-axis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DD1080-AD31-DF07-8801-5B367E121854}"/>
              </a:ext>
            </a:extLst>
          </p:cNvPr>
          <p:cNvSpPr txBox="1"/>
          <p:nvPr/>
        </p:nvSpPr>
        <p:spPr>
          <a:xfrm>
            <a:off x="3588817" y="1997593"/>
            <a:ext cx="461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09277E-C926-1F76-31C1-D28CA2C7FBE3}"/>
              </a:ext>
            </a:extLst>
          </p:cNvPr>
          <p:cNvSpPr txBox="1"/>
          <p:nvPr/>
        </p:nvSpPr>
        <p:spPr>
          <a:xfrm rot="5400000">
            <a:off x="4948168" y="3366962"/>
            <a:ext cx="461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C23F2-56FB-BE59-9D38-ABCFF5877825}"/>
              </a:ext>
            </a:extLst>
          </p:cNvPr>
          <p:cNvSpPr txBox="1"/>
          <p:nvPr/>
        </p:nvSpPr>
        <p:spPr>
          <a:xfrm>
            <a:off x="3390564" y="2065823"/>
            <a:ext cx="461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C4500-F336-E5F2-9728-FEB5BF98A6E1}"/>
              </a:ext>
            </a:extLst>
          </p:cNvPr>
          <p:cNvSpPr txBox="1"/>
          <p:nvPr/>
        </p:nvSpPr>
        <p:spPr>
          <a:xfrm>
            <a:off x="4050062" y="4449030"/>
            <a:ext cx="213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1         2        3        4</a:t>
            </a:r>
          </a:p>
        </p:txBody>
      </p:sp>
    </p:spTree>
    <p:extLst>
      <p:ext uri="{BB962C8B-B14F-4D97-AF65-F5344CB8AC3E}">
        <p14:creationId xmlns:p14="http://schemas.microsoft.com/office/powerpoint/2010/main" val="187249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8E857-FEFF-02E9-204B-6B4832859935}"/>
              </a:ext>
            </a:extLst>
          </p:cNvPr>
          <p:cNvCxnSpPr>
            <a:cxnSpLocks/>
          </p:cNvCxnSpPr>
          <p:nvPr/>
        </p:nvCxnSpPr>
        <p:spPr>
          <a:xfrm flipV="1">
            <a:off x="3819441" y="1731696"/>
            <a:ext cx="0" cy="324490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5B50E8-93EE-0906-58E4-A03E3AF87020}"/>
              </a:ext>
            </a:extLst>
          </p:cNvPr>
          <p:cNvCxnSpPr>
            <a:cxnSpLocks/>
          </p:cNvCxnSpPr>
          <p:nvPr/>
        </p:nvCxnSpPr>
        <p:spPr>
          <a:xfrm>
            <a:off x="2346690" y="4384534"/>
            <a:ext cx="44101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7ECC12-7338-87BC-84A3-08132C322029}"/>
              </a:ext>
            </a:extLst>
          </p:cNvPr>
          <p:cNvCxnSpPr>
            <a:cxnSpLocks/>
          </p:cNvCxnSpPr>
          <p:nvPr/>
        </p:nvCxnSpPr>
        <p:spPr>
          <a:xfrm flipV="1">
            <a:off x="3099250" y="1502984"/>
            <a:ext cx="3924637" cy="2312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84CE04-4238-5AA4-D757-F4F55EF50689}"/>
              </a:ext>
            </a:extLst>
          </p:cNvPr>
          <p:cNvSpPr txBox="1"/>
          <p:nvPr/>
        </p:nvSpPr>
        <p:spPr>
          <a:xfrm>
            <a:off x="3422931" y="1325426"/>
            <a:ext cx="79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y-axis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06F7F4-E490-CE94-21BD-358E2CB94135}"/>
              </a:ext>
            </a:extLst>
          </p:cNvPr>
          <p:cNvSpPr txBox="1"/>
          <p:nvPr/>
        </p:nvSpPr>
        <p:spPr>
          <a:xfrm>
            <a:off x="6756850" y="4197958"/>
            <a:ext cx="79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x-axis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DD1080-AD31-DF07-8801-5B367E121854}"/>
              </a:ext>
            </a:extLst>
          </p:cNvPr>
          <p:cNvSpPr txBox="1"/>
          <p:nvPr/>
        </p:nvSpPr>
        <p:spPr>
          <a:xfrm>
            <a:off x="3588817" y="1997593"/>
            <a:ext cx="461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09277E-C926-1F76-31C1-D28CA2C7FBE3}"/>
              </a:ext>
            </a:extLst>
          </p:cNvPr>
          <p:cNvSpPr txBox="1"/>
          <p:nvPr/>
        </p:nvSpPr>
        <p:spPr>
          <a:xfrm rot="5400000">
            <a:off x="4948168" y="3366962"/>
            <a:ext cx="461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C23F2-56FB-BE59-9D38-ABCFF5877825}"/>
              </a:ext>
            </a:extLst>
          </p:cNvPr>
          <p:cNvSpPr txBox="1"/>
          <p:nvPr/>
        </p:nvSpPr>
        <p:spPr>
          <a:xfrm>
            <a:off x="3390564" y="2065823"/>
            <a:ext cx="461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C4500-F336-E5F2-9728-FEB5BF98A6E1}"/>
              </a:ext>
            </a:extLst>
          </p:cNvPr>
          <p:cNvSpPr txBox="1"/>
          <p:nvPr/>
        </p:nvSpPr>
        <p:spPr>
          <a:xfrm>
            <a:off x="4050062" y="4449030"/>
            <a:ext cx="213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1         2        3        4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4F30DB-4019-0027-0757-D5D9BDD5A170}"/>
              </a:ext>
            </a:extLst>
          </p:cNvPr>
          <p:cNvSpPr/>
          <p:nvPr/>
        </p:nvSpPr>
        <p:spPr>
          <a:xfrm>
            <a:off x="3746036" y="3312028"/>
            <a:ext cx="146810" cy="15189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0E2993-3BFA-2E73-D52B-581BBC45E19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032760" y="2781300"/>
            <a:ext cx="734776" cy="5529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94D96C-1051-6E09-1461-861C368C4F24}"/>
              </a:ext>
            </a:extLst>
          </p:cNvPr>
          <p:cNvSpPr txBox="1"/>
          <p:nvPr/>
        </p:nvSpPr>
        <p:spPr>
          <a:xfrm>
            <a:off x="2049913" y="2385626"/>
            <a:ext cx="150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Y-Intercept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FC69B3-1125-53C7-5291-37BE4DB8354A}"/>
              </a:ext>
            </a:extLst>
          </p:cNvPr>
          <p:cNvSpPr txBox="1"/>
          <p:nvPr/>
        </p:nvSpPr>
        <p:spPr>
          <a:xfrm>
            <a:off x="4440603" y="5184676"/>
            <a:ext cx="158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Y-Intercept = 2 </a:t>
            </a:r>
          </a:p>
        </p:txBody>
      </p:sp>
    </p:spTree>
    <p:extLst>
      <p:ext uri="{BB962C8B-B14F-4D97-AF65-F5344CB8AC3E}">
        <p14:creationId xmlns:p14="http://schemas.microsoft.com/office/powerpoint/2010/main" val="272952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8E857-FEFF-02E9-204B-6B4832859935}"/>
              </a:ext>
            </a:extLst>
          </p:cNvPr>
          <p:cNvCxnSpPr>
            <a:cxnSpLocks/>
          </p:cNvCxnSpPr>
          <p:nvPr/>
        </p:nvCxnSpPr>
        <p:spPr>
          <a:xfrm flipV="1">
            <a:off x="3819441" y="1731696"/>
            <a:ext cx="0" cy="324490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5B50E8-93EE-0906-58E4-A03E3AF87020}"/>
              </a:ext>
            </a:extLst>
          </p:cNvPr>
          <p:cNvCxnSpPr>
            <a:cxnSpLocks/>
          </p:cNvCxnSpPr>
          <p:nvPr/>
        </p:nvCxnSpPr>
        <p:spPr>
          <a:xfrm>
            <a:off x="2346690" y="4384534"/>
            <a:ext cx="44101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7ECC12-7338-87BC-84A3-08132C322029}"/>
              </a:ext>
            </a:extLst>
          </p:cNvPr>
          <p:cNvCxnSpPr>
            <a:cxnSpLocks/>
          </p:cNvCxnSpPr>
          <p:nvPr/>
        </p:nvCxnSpPr>
        <p:spPr>
          <a:xfrm flipV="1">
            <a:off x="3099250" y="1502984"/>
            <a:ext cx="3924637" cy="2312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84CE04-4238-5AA4-D757-F4F55EF50689}"/>
              </a:ext>
            </a:extLst>
          </p:cNvPr>
          <p:cNvSpPr txBox="1"/>
          <p:nvPr/>
        </p:nvSpPr>
        <p:spPr>
          <a:xfrm>
            <a:off x="3422931" y="1325426"/>
            <a:ext cx="79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y-axis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06F7F4-E490-CE94-21BD-358E2CB94135}"/>
              </a:ext>
            </a:extLst>
          </p:cNvPr>
          <p:cNvSpPr txBox="1"/>
          <p:nvPr/>
        </p:nvSpPr>
        <p:spPr>
          <a:xfrm>
            <a:off x="6756850" y="4197958"/>
            <a:ext cx="79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x-axis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DD1080-AD31-DF07-8801-5B367E121854}"/>
              </a:ext>
            </a:extLst>
          </p:cNvPr>
          <p:cNvSpPr txBox="1"/>
          <p:nvPr/>
        </p:nvSpPr>
        <p:spPr>
          <a:xfrm>
            <a:off x="3588817" y="1997593"/>
            <a:ext cx="461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09277E-C926-1F76-31C1-D28CA2C7FBE3}"/>
              </a:ext>
            </a:extLst>
          </p:cNvPr>
          <p:cNvSpPr txBox="1"/>
          <p:nvPr/>
        </p:nvSpPr>
        <p:spPr>
          <a:xfrm rot="5400000">
            <a:off x="4948168" y="3366962"/>
            <a:ext cx="461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C23F2-56FB-BE59-9D38-ABCFF5877825}"/>
              </a:ext>
            </a:extLst>
          </p:cNvPr>
          <p:cNvSpPr txBox="1"/>
          <p:nvPr/>
        </p:nvSpPr>
        <p:spPr>
          <a:xfrm>
            <a:off x="3390564" y="2065823"/>
            <a:ext cx="461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C4500-F336-E5F2-9728-FEB5BF98A6E1}"/>
              </a:ext>
            </a:extLst>
          </p:cNvPr>
          <p:cNvSpPr txBox="1"/>
          <p:nvPr/>
        </p:nvSpPr>
        <p:spPr>
          <a:xfrm>
            <a:off x="4050062" y="4449030"/>
            <a:ext cx="213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1         2        3        4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03A263-DD0F-6BC4-3BC6-4FA1E2358F5D}"/>
              </a:ext>
            </a:extLst>
          </p:cNvPr>
          <p:cNvGrpSpPr/>
          <p:nvPr/>
        </p:nvGrpSpPr>
        <p:grpSpPr>
          <a:xfrm>
            <a:off x="7254511" y="2335905"/>
            <a:ext cx="1685841" cy="646331"/>
            <a:chOff x="7254511" y="2335905"/>
            <a:chExt cx="1685841" cy="646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D6D0EF-66F9-AA9A-ED7C-669D6F96FA29}"/>
                </a:ext>
              </a:extLst>
            </p:cNvPr>
            <p:cNvSpPr txBox="1"/>
            <p:nvPr/>
          </p:nvSpPr>
          <p:spPr>
            <a:xfrm>
              <a:off x="7254511" y="2474405"/>
              <a:ext cx="887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Slope =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AED838-D803-0975-869B-A6BDC1E45109}"/>
                </a:ext>
              </a:extLst>
            </p:cNvPr>
            <p:cNvSpPr txBox="1"/>
            <p:nvPr/>
          </p:nvSpPr>
          <p:spPr>
            <a:xfrm>
              <a:off x="8052923" y="2335905"/>
              <a:ext cx="887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Rise</a:t>
              </a:r>
            </a:p>
            <a:p>
              <a:pPr algn="ctr"/>
              <a:r>
                <a:rPr lang="en-US" i="1" dirty="0"/>
                <a:t>Run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690E7D1-12FA-5E8E-4578-3CF5DA4E0FC6}"/>
                </a:ext>
              </a:extLst>
            </p:cNvPr>
            <p:cNvCxnSpPr>
              <a:cxnSpLocks/>
            </p:cNvCxnSpPr>
            <p:nvPr/>
          </p:nvCxnSpPr>
          <p:spPr>
            <a:xfrm>
              <a:off x="8208169" y="2659070"/>
              <a:ext cx="58102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CA19A8-8688-B510-FDA8-A3FB1749379D}"/>
              </a:ext>
            </a:extLst>
          </p:cNvPr>
          <p:cNvCxnSpPr>
            <a:cxnSpLocks/>
          </p:cNvCxnSpPr>
          <p:nvPr/>
        </p:nvCxnSpPr>
        <p:spPr>
          <a:xfrm flipV="1">
            <a:off x="4050062" y="3337560"/>
            <a:ext cx="0" cy="634365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CB5B00-1EA3-016D-029E-AE3CA5329D10}"/>
              </a:ext>
            </a:extLst>
          </p:cNvPr>
          <p:cNvCxnSpPr>
            <a:cxnSpLocks/>
          </p:cNvCxnSpPr>
          <p:nvPr/>
        </p:nvCxnSpPr>
        <p:spPr>
          <a:xfrm>
            <a:off x="4140200" y="4228202"/>
            <a:ext cx="66040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C22789-44DD-312D-C1F3-494DF448E7AA}"/>
              </a:ext>
            </a:extLst>
          </p:cNvPr>
          <p:cNvCxnSpPr/>
          <p:nvPr/>
        </p:nvCxnSpPr>
        <p:spPr>
          <a:xfrm>
            <a:off x="4968875" y="2727325"/>
            <a:ext cx="13335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1B7D2D-AF21-D0BB-622C-4B56D5AFF13C}"/>
              </a:ext>
            </a:extLst>
          </p:cNvPr>
          <p:cNvCxnSpPr/>
          <p:nvPr/>
        </p:nvCxnSpPr>
        <p:spPr>
          <a:xfrm flipV="1">
            <a:off x="6302375" y="1947355"/>
            <a:ext cx="0" cy="79057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5E69B9F-6586-8157-1AAC-105A2125E4EA}"/>
              </a:ext>
            </a:extLst>
          </p:cNvPr>
          <p:cNvSpPr txBox="1"/>
          <p:nvPr/>
        </p:nvSpPr>
        <p:spPr>
          <a:xfrm>
            <a:off x="5625932" y="2672158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90DF70-A141-C56F-3B14-27C8AD29D8C4}"/>
              </a:ext>
            </a:extLst>
          </p:cNvPr>
          <p:cNvSpPr txBox="1"/>
          <p:nvPr/>
        </p:nvSpPr>
        <p:spPr>
          <a:xfrm>
            <a:off x="6302375" y="2091239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526EEC-2936-B3B7-F618-77D2DD5DACBA}"/>
              </a:ext>
            </a:extLst>
          </p:cNvPr>
          <p:cNvSpPr txBox="1"/>
          <p:nvPr/>
        </p:nvSpPr>
        <p:spPr>
          <a:xfrm rot="19701314">
            <a:off x="5212097" y="1997428"/>
            <a:ext cx="72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252306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4" y="76561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8E857-FEFF-02E9-204B-6B4832859935}"/>
              </a:ext>
            </a:extLst>
          </p:cNvPr>
          <p:cNvCxnSpPr/>
          <p:nvPr/>
        </p:nvCxnSpPr>
        <p:spPr>
          <a:xfrm flipV="1">
            <a:off x="3819441" y="1731696"/>
            <a:ext cx="0" cy="26460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5B50E8-93EE-0906-58E4-A03E3AF87020}"/>
              </a:ext>
            </a:extLst>
          </p:cNvPr>
          <p:cNvCxnSpPr>
            <a:cxnSpLocks/>
          </p:cNvCxnSpPr>
          <p:nvPr/>
        </p:nvCxnSpPr>
        <p:spPr>
          <a:xfrm>
            <a:off x="3819441" y="4384534"/>
            <a:ext cx="293740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6F5166C-00AC-57D6-6B99-38CC38ED9A88}"/>
              </a:ext>
            </a:extLst>
          </p:cNvPr>
          <p:cNvSpPr/>
          <p:nvPr/>
        </p:nvSpPr>
        <p:spPr>
          <a:xfrm>
            <a:off x="4046017" y="3105319"/>
            <a:ext cx="299402" cy="3236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5F52E9-2B96-C791-7236-2CEA445A6A84}"/>
              </a:ext>
            </a:extLst>
          </p:cNvPr>
          <p:cNvSpPr/>
          <p:nvPr/>
        </p:nvSpPr>
        <p:spPr>
          <a:xfrm>
            <a:off x="5354233" y="2846550"/>
            <a:ext cx="299402" cy="3236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9F5C84-E1B7-4F0D-7844-124A0FB0071F}"/>
              </a:ext>
            </a:extLst>
          </p:cNvPr>
          <p:cNvSpPr/>
          <p:nvPr/>
        </p:nvSpPr>
        <p:spPr>
          <a:xfrm>
            <a:off x="5653635" y="2129571"/>
            <a:ext cx="299402" cy="3236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532586-CB95-AF21-CBD4-0B6692D26D67}"/>
              </a:ext>
            </a:extLst>
          </p:cNvPr>
          <p:cNvSpPr txBox="1"/>
          <p:nvPr/>
        </p:nvSpPr>
        <p:spPr>
          <a:xfrm>
            <a:off x="2870716" y="2716283"/>
            <a:ext cx="94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8D82CE-6967-E112-3F99-EC8BAAEE30FC}"/>
              </a:ext>
            </a:extLst>
          </p:cNvPr>
          <p:cNvSpPr txBox="1"/>
          <p:nvPr/>
        </p:nvSpPr>
        <p:spPr>
          <a:xfrm>
            <a:off x="5004313" y="4446639"/>
            <a:ext cx="94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  </a:t>
            </a:r>
          </a:p>
        </p:txBody>
      </p:sp>
    </p:spTree>
    <p:extLst>
      <p:ext uri="{BB962C8B-B14F-4D97-AF65-F5344CB8AC3E}">
        <p14:creationId xmlns:p14="http://schemas.microsoft.com/office/powerpoint/2010/main" val="147325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00" y="76398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Gradient Descent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E3AEE3D4-49CF-7873-7ACC-9C27ED340802}"/>
              </a:ext>
            </a:extLst>
          </p:cNvPr>
          <p:cNvGrpSpPr/>
          <p:nvPr/>
        </p:nvGrpSpPr>
        <p:grpSpPr>
          <a:xfrm>
            <a:off x="196096" y="2134606"/>
            <a:ext cx="3659624" cy="2802204"/>
            <a:chOff x="196096" y="1838377"/>
            <a:chExt cx="3659624" cy="28022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001106-A825-A0D4-D851-8892FCBAF78D}"/>
                </a:ext>
              </a:extLst>
            </p:cNvPr>
            <p:cNvGrpSpPr/>
            <p:nvPr/>
          </p:nvGrpSpPr>
          <p:grpSpPr>
            <a:xfrm>
              <a:off x="196096" y="1838377"/>
              <a:ext cx="3659624" cy="2802204"/>
              <a:chOff x="2870716" y="1731696"/>
              <a:chExt cx="3886134" cy="3084275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938E857-FEFF-02E9-204B-6B4832859935}"/>
                  </a:ext>
                </a:extLst>
              </p:cNvPr>
              <p:cNvCxnSpPr/>
              <p:nvPr/>
            </p:nvCxnSpPr>
            <p:spPr>
              <a:xfrm flipV="1">
                <a:off x="3819441" y="1731696"/>
                <a:ext cx="0" cy="264609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25B50E8-93EE-0906-58E4-A03E3AF87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41" y="4384534"/>
                <a:ext cx="293740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6F5166C-00AC-57D6-6B99-38CC38ED9A88}"/>
                  </a:ext>
                </a:extLst>
              </p:cNvPr>
              <p:cNvSpPr/>
              <p:nvPr/>
            </p:nvSpPr>
            <p:spPr>
              <a:xfrm>
                <a:off x="4046017" y="3105319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45F52E9-2B96-C791-7236-2CEA445A6A84}"/>
                  </a:ext>
                </a:extLst>
              </p:cNvPr>
              <p:cNvSpPr/>
              <p:nvPr/>
            </p:nvSpPr>
            <p:spPr>
              <a:xfrm>
                <a:off x="5354233" y="2846550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D9F5C84-E1B7-4F0D-7844-124A0FB0071F}"/>
                  </a:ext>
                </a:extLst>
              </p:cNvPr>
              <p:cNvSpPr/>
              <p:nvPr/>
            </p:nvSpPr>
            <p:spPr>
              <a:xfrm>
                <a:off x="5653635" y="2129571"/>
                <a:ext cx="299402" cy="323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532586-CB95-AF21-CBD4-0B6692D26D67}"/>
                  </a:ext>
                </a:extLst>
              </p:cNvPr>
              <p:cNvSpPr txBox="1"/>
              <p:nvPr/>
            </p:nvSpPr>
            <p:spPr>
              <a:xfrm>
                <a:off x="2870716" y="2716283"/>
                <a:ext cx="94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Height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8D82CE-6967-E112-3F99-EC8BAAEE30FC}"/>
                  </a:ext>
                </a:extLst>
              </p:cNvPr>
              <p:cNvSpPr txBox="1"/>
              <p:nvPr/>
            </p:nvSpPr>
            <p:spPr>
              <a:xfrm>
                <a:off x="5004313" y="4446639"/>
                <a:ext cx="94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Weight  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110640-74F0-38A5-A2E9-2891AEDBD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032" y="2717541"/>
              <a:ext cx="2431035" cy="15126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2392DF-F10F-C146-4020-18472821A949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1443869" y="3380455"/>
              <a:ext cx="0" cy="65179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9C35FE3-1833-7051-E644-2630998186F3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2957784" y="2493944"/>
              <a:ext cx="0" cy="59243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190E75-CC82-98D1-88CD-64216B12E060}"/>
                </a:ext>
              </a:extLst>
            </p:cNvPr>
            <p:cNvCxnSpPr>
              <a:stCxn id="12" idx="4"/>
            </p:cNvCxnSpPr>
            <p:nvPr/>
          </p:nvCxnSpPr>
          <p:spPr>
            <a:xfrm flipH="1">
              <a:off x="2673350" y="3145352"/>
              <a:ext cx="2483" cy="12489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570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2209</Words>
  <Application>Microsoft Office PowerPoint</Application>
  <PresentationFormat>Widescreen</PresentationFormat>
  <Paragraphs>384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PowerPoint Presentation</vt:lpstr>
      <vt:lpstr>Gradient Descent</vt:lpstr>
      <vt:lpstr>PowerPoint Presentation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Part C     Part of Future Connect Media’s IT Course   By Sagar Allagh</dc:title>
  <dc:creator>Sagar Allagh</dc:creator>
  <cp:lastModifiedBy>Hassan Khalil</cp:lastModifiedBy>
  <cp:revision>14</cp:revision>
  <dcterms:created xsi:type="dcterms:W3CDTF">2023-02-28T14:08:09Z</dcterms:created>
  <dcterms:modified xsi:type="dcterms:W3CDTF">2023-04-06T10:09:04Z</dcterms:modified>
</cp:coreProperties>
</file>