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324" r:id="rId3"/>
    <p:sldId id="416" r:id="rId4"/>
    <p:sldId id="325" r:id="rId5"/>
    <p:sldId id="417" r:id="rId6"/>
    <p:sldId id="381" r:id="rId7"/>
    <p:sldId id="382" r:id="rId8"/>
    <p:sldId id="383" r:id="rId9"/>
    <p:sldId id="377" r:id="rId10"/>
    <p:sldId id="418" r:id="rId11"/>
    <p:sldId id="384" r:id="rId12"/>
    <p:sldId id="385" r:id="rId13"/>
    <p:sldId id="386" r:id="rId14"/>
    <p:sldId id="419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6" r:id="rId24"/>
    <p:sldId id="395" r:id="rId25"/>
    <p:sldId id="397" r:id="rId26"/>
    <p:sldId id="398" r:id="rId27"/>
    <p:sldId id="399" r:id="rId28"/>
    <p:sldId id="400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20" r:id="rId37"/>
    <p:sldId id="410" r:id="rId38"/>
    <p:sldId id="411" r:id="rId39"/>
    <p:sldId id="409" r:id="rId40"/>
    <p:sldId id="412" r:id="rId41"/>
    <p:sldId id="413" r:id="rId42"/>
    <p:sldId id="415" r:id="rId43"/>
    <p:sldId id="41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1" autoAdjust="0"/>
    <p:restoredTop sz="95970"/>
  </p:normalViewPr>
  <p:slideViewPr>
    <p:cSldViewPr snapToGrid="0">
      <p:cViewPr varScale="1">
        <p:scale>
          <a:sx n="114" d="100"/>
          <a:sy n="114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5BD3-9E8D-E4DD-8EDE-FA6EFC7D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6A13F-83EF-F9B8-DD11-744BED0D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0212-9954-8A03-7AD3-4FF6141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6FB6-565C-96BC-FD34-88B7792A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80B3-06F9-FC90-CE53-75FA22B7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FC97-8198-D3E1-7140-80451E7E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DA6F-1B9F-03BA-9EBC-D987067F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0300B-8FA9-9232-439B-C156682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1513-946F-71D7-6EEA-07E8A015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80E8-A5DE-2AE5-72EF-F990AE8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DF458-DFD4-71B2-C710-F3BC70B70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CF6D-E6D6-979D-5FB5-F1A5FBCD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94B8-2F54-95DD-B4A8-3F3A80E4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567A-978A-13BC-B0DC-84EF8150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BEFC-40DE-A648-9AE4-96F071B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51F4-AAA4-AE8F-C84B-A28CAC1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537-C331-0D0A-3595-7C091602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E7FA-4548-340F-ABD8-C64EA8B4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AE7C-7636-94EC-0B9D-825F3D6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0FCC-530B-FEB0-6DC1-4ECFA840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6F2A-BC7C-A18A-F493-36DEE1A0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9FC60-C74D-35AC-922C-CDD3275C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9A13-0978-9E63-1EB7-E2F20D2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F8D9-31D4-B4D4-F3C0-BCFD7029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EF82-29CE-038D-BF38-EC6B9B3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2C0-C53E-F94A-CA72-C87FC69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034F-FF21-EB74-CEF1-CE53F96BA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F740-A819-D8D1-F763-5C7069D5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2C29E-14A6-8516-36CC-8788F28C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06C8-D897-2D8C-8B84-AF2D50C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3485-45E2-637F-F01A-08492B0A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2A22-B95A-B87B-1D88-68FBE6F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B308-FC6A-5EA4-F77F-84D3A290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177EE-4327-59B0-56DD-18736062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E77E6-1B50-2507-9247-5751CD53E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A01D-9905-795E-FE2A-7374732F8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CF89E-2F9B-FA4D-5580-7F5A2269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6B05B-EDF5-4E62-D2A7-3CED4994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89039-FDE1-B9A1-4354-93BB70DB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B557-EE0C-CBB0-A376-E0237A64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54A1E-1DA0-A639-874F-8CD507FC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8C36C-213B-B78F-0D13-08D2D735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ED47-BB9C-33AF-46B5-5B122076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6D49-864B-B60F-2E71-93EC77FB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BB8DF-9B37-3FB2-EC65-25230855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0E37-B171-A4D4-6EC5-001732E2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7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63E8-3CFF-05AA-38FF-E45E3A0C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2CAE-C16F-7BDF-940F-BE624D3F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C9F64-675E-B6D0-E100-282D36C7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0585-2B9E-921A-8564-36E56456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36B43-97EE-85EA-443A-269A0AD6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1859A-972B-436E-9C37-0520D82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5A9-E0FD-5FFA-8436-92483A69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9A01-AFCA-863B-651B-1638A4D51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14CB3-6539-FE19-0F7B-7EAD23CC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2AE5-D2F5-642C-9A45-211127D9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1D4F-97F0-AF41-95FF-776C3BA9A8B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B46A7-7969-8B58-D9BD-0C83D68E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D30F-7F74-26A1-4B20-3D987B4C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324E9-3DD3-20C8-DCCA-86AA648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F05C-1D25-E676-F506-75043319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D8A1-C6CA-3BF4-C486-F72A99F25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1D4F-97F0-AF41-95FF-776C3BA9A8B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6E3D-BF23-9581-4D67-6BFAC3E1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34489-A9AB-767B-4F2D-4CB6310BD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4340-0FD6-EB49-A3D0-F8F847FB9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FD56A-A472-C02E-8B19-07F9927556A5}"/>
              </a:ext>
            </a:extLst>
          </p:cNvPr>
          <p:cNvSpPr txBox="1"/>
          <p:nvPr/>
        </p:nvSpPr>
        <p:spPr>
          <a:xfrm>
            <a:off x="426112" y="702535"/>
            <a:ext cx="5608830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B4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AC6AB-F882-B231-291E-EC9853BE3FA8}"/>
              </a:ext>
            </a:extLst>
          </p:cNvPr>
          <p:cNvSpPr txBox="1"/>
          <p:nvPr/>
        </p:nvSpPr>
        <p:spPr>
          <a:xfrm>
            <a:off x="426112" y="4699163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Future Connect Media’s IT Course</a:t>
            </a:r>
            <a:b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Monitor">
            <a:extLst>
              <a:ext uri="{FF2B5EF4-FFF2-40B4-BE49-F238E27FC236}">
                <a16:creationId xmlns:a16="http://schemas.microsoft.com/office/drawing/2014/main" id="{8C140FA1-1446-ACCE-7CE2-A0E49E0B6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024C65-0AFC-F8C1-2C39-1160F74C8759}"/>
              </a:ext>
            </a:extLst>
          </p:cNvPr>
          <p:cNvSpPr txBox="1"/>
          <p:nvPr/>
        </p:nvSpPr>
        <p:spPr>
          <a:xfrm>
            <a:off x="426112" y="5734944"/>
            <a:ext cx="28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Abhishek Sharma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3AF172-9FA0-CE4A-65B5-6953CF64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" y="107138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3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4411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Solution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6606A-1C2E-46B5-5CB8-26F4A6D46589}"/>
              </a:ext>
            </a:extLst>
          </p:cNvPr>
          <p:cNvSpPr txBox="1"/>
          <p:nvPr/>
        </p:nvSpPr>
        <p:spPr>
          <a:xfrm>
            <a:off x="2397095" y="1533973"/>
            <a:ext cx="76992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Solution</a:t>
            </a:r>
            <a:r>
              <a:rPr lang="en-US" dirty="0"/>
              <a:t>: One very common way to deal with overfitting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is to use a collection of techniques called </a:t>
            </a:r>
            <a:r>
              <a:rPr lang="en-US" b="1" dirty="0"/>
              <a:t>Regularization</a:t>
            </a:r>
            <a:r>
              <a:rPr lang="en-US" dirty="0"/>
              <a:t>. Essentially, </a:t>
            </a:r>
            <a:r>
              <a:rPr lang="en-US" b="1" dirty="0"/>
              <a:t>Regularization</a:t>
            </a:r>
            <a:r>
              <a:rPr lang="en-US" dirty="0"/>
              <a:t> reduces how sensitive the model is to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Data.</a:t>
            </a:r>
          </a:p>
        </p:txBody>
      </p:sp>
    </p:spTree>
    <p:extLst>
      <p:ext uri="{BB962C8B-B14F-4D97-AF65-F5344CB8AC3E}">
        <p14:creationId xmlns:p14="http://schemas.microsoft.com/office/powerpoint/2010/main" val="70889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4411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Solution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6606A-1C2E-46B5-5CB8-26F4A6D46589}"/>
              </a:ext>
            </a:extLst>
          </p:cNvPr>
          <p:cNvSpPr txBox="1"/>
          <p:nvPr/>
        </p:nvSpPr>
        <p:spPr>
          <a:xfrm>
            <a:off x="2397095" y="1533973"/>
            <a:ext cx="76992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Solution</a:t>
            </a:r>
            <a:r>
              <a:rPr lang="en-US" dirty="0"/>
              <a:t>: One very common way to deal with overfitting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is to use a collection of techniques called </a:t>
            </a:r>
            <a:r>
              <a:rPr lang="en-US" b="1" dirty="0"/>
              <a:t>Regularization</a:t>
            </a:r>
            <a:r>
              <a:rPr lang="en-US" dirty="0"/>
              <a:t>. Essentially, </a:t>
            </a:r>
            <a:r>
              <a:rPr lang="en-US" b="1" dirty="0"/>
              <a:t>Regularization</a:t>
            </a:r>
            <a:r>
              <a:rPr lang="en-US" dirty="0"/>
              <a:t> reduces how sensitive the model is to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06E8CE-07CC-898B-CB48-8CCEDF3DAB75}"/>
              </a:ext>
            </a:extLst>
          </p:cNvPr>
          <p:cNvGrpSpPr/>
          <p:nvPr/>
        </p:nvGrpSpPr>
        <p:grpSpPr>
          <a:xfrm>
            <a:off x="733388" y="3772073"/>
            <a:ext cx="3787952" cy="2720802"/>
            <a:chOff x="733388" y="3772073"/>
            <a:chExt cx="3787952" cy="27208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989AC4-B04F-C2B5-3755-68B22025604F}"/>
                </a:ext>
              </a:extLst>
            </p:cNvPr>
            <p:cNvGrpSpPr/>
            <p:nvPr/>
          </p:nvGrpSpPr>
          <p:grpSpPr>
            <a:xfrm>
              <a:off x="733388" y="3772073"/>
              <a:ext cx="3787952" cy="2720802"/>
              <a:chOff x="1179399" y="2099144"/>
              <a:chExt cx="3853777" cy="2943745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922BAF4-1C0C-6DB0-B58C-155E266A2B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0738" y="2099144"/>
                <a:ext cx="0" cy="248238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055F4DC-C10E-9131-5356-B1FC50E9C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0738" y="4581525"/>
                <a:ext cx="2942438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79773FD-39C3-E251-A63A-19BD646235A6}"/>
                  </a:ext>
                </a:extLst>
              </p:cNvPr>
              <p:cNvSpPr/>
              <p:nvPr/>
            </p:nvSpPr>
            <p:spPr>
              <a:xfrm>
                <a:off x="2451100" y="3832230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1769CD8-C66A-50E3-2557-254DA00CBFCE}"/>
                  </a:ext>
                </a:extLst>
              </p:cNvPr>
              <p:cNvSpPr/>
              <p:nvPr/>
            </p:nvSpPr>
            <p:spPr>
              <a:xfrm>
                <a:off x="2752555" y="2931879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6B51A7-B873-4419-8D16-A9E934AD3576}"/>
                  </a:ext>
                </a:extLst>
              </p:cNvPr>
              <p:cNvSpPr/>
              <p:nvPr/>
            </p:nvSpPr>
            <p:spPr>
              <a:xfrm>
                <a:off x="3390793" y="3571885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4477FDA-E69E-31DF-CBD4-C8687E370470}"/>
                  </a:ext>
                </a:extLst>
              </p:cNvPr>
              <p:cNvSpPr/>
              <p:nvPr/>
            </p:nvSpPr>
            <p:spPr>
              <a:xfrm>
                <a:off x="3561957" y="2505432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F73845D-FA48-4F00-206B-9BB2F2D772D3}"/>
                  </a:ext>
                </a:extLst>
              </p:cNvPr>
              <p:cNvSpPr/>
              <p:nvPr/>
            </p:nvSpPr>
            <p:spPr>
              <a:xfrm>
                <a:off x="4148712" y="3005934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EE786F-B34A-5D8D-839F-3F0592D2A0D9}"/>
                  </a:ext>
                </a:extLst>
              </p:cNvPr>
              <p:cNvSpPr txBox="1"/>
              <p:nvPr/>
            </p:nvSpPr>
            <p:spPr>
              <a:xfrm>
                <a:off x="1179399" y="3153385"/>
                <a:ext cx="831850" cy="37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Height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9963FA-8F5D-F01B-3AB8-7099CDC98475}"/>
                  </a:ext>
                </a:extLst>
              </p:cNvPr>
              <p:cNvSpPr txBox="1"/>
              <p:nvPr/>
            </p:nvSpPr>
            <p:spPr>
              <a:xfrm>
                <a:off x="3094330" y="4673557"/>
                <a:ext cx="944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Weight</a:t>
                </a: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80A409-01D7-244E-82BB-D943274B4125}"/>
                </a:ext>
              </a:extLst>
            </p:cNvPr>
            <p:cNvSpPr/>
            <p:nvPr/>
          </p:nvSpPr>
          <p:spPr>
            <a:xfrm>
              <a:off x="1786645" y="4149099"/>
              <a:ext cx="2020132" cy="1314993"/>
            </a:xfrm>
            <a:custGeom>
              <a:avLst/>
              <a:gdLst>
                <a:gd name="connsiteX0" fmla="*/ 0 w 1942011"/>
                <a:gd name="connsiteY0" fmla="*/ 1227909 h 1227909"/>
                <a:gd name="connsiteX1" fmla="*/ 148046 w 1942011"/>
                <a:gd name="connsiteY1" fmla="*/ 931817 h 1227909"/>
                <a:gd name="connsiteX2" fmla="*/ 731520 w 1942011"/>
                <a:gd name="connsiteY2" fmla="*/ 949234 h 1227909"/>
                <a:gd name="connsiteX3" fmla="*/ 1079863 w 1942011"/>
                <a:gd name="connsiteY3" fmla="*/ 513806 h 1227909"/>
                <a:gd name="connsiteX4" fmla="*/ 1515291 w 1942011"/>
                <a:gd name="connsiteY4" fmla="*/ 452846 h 1227909"/>
                <a:gd name="connsiteX5" fmla="*/ 1942011 w 1942011"/>
                <a:gd name="connsiteY5" fmla="*/ 0 h 1227909"/>
                <a:gd name="connsiteX6" fmla="*/ 1942011 w 1942011"/>
                <a:gd name="connsiteY6" fmla="*/ 0 h 122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2011" h="1227909">
                  <a:moveTo>
                    <a:pt x="0" y="1227909"/>
                  </a:moveTo>
                  <a:cubicBezTo>
                    <a:pt x="13063" y="1103086"/>
                    <a:pt x="26126" y="978263"/>
                    <a:pt x="148046" y="931817"/>
                  </a:cubicBezTo>
                  <a:cubicBezTo>
                    <a:pt x="269966" y="885371"/>
                    <a:pt x="576217" y="1018902"/>
                    <a:pt x="731520" y="949234"/>
                  </a:cubicBezTo>
                  <a:cubicBezTo>
                    <a:pt x="886823" y="879565"/>
                    <a:pt x="949235" y="596537"/>
                    <a:pt x="1079863" y="513806"/>
                  </a:cubicBezTo>
                  <a:cubicBezTo>
                    <a:pt x="1210491" y="431075"/>
                    <a:pt x="1371600" y="538480"/>
                    <a:pt x="1515291" y="452846"/>
                  </a:cubicBezTo>
                  <a:cubicBezTo>
                    <a:pt x="1658982" y="367212"/>
                    <a:pt x="1942011" y="0"/>
                    <a:pt x="1942011" y="0"/>
                  </a:cubicBezTo>
                  <a:lnTo>
                    <a:pt x="1942011" y="0"/>
                  </a:lnTo>
                </a:path>
              </a:pathLst>
            </a:custGeom>
            <a:ln w="38100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C5E4BC9-6418-B300-C68E-714BC4681B17}"/>
              </a:ext>
            </a:extLst>
          </p:cNvPr>
          <p:cNvSpPr txBox="1"/>
          <p:nvPr/>
        </p:nvSpPr>
        <p:spPr>
          <a:xfrm>
            <a:off x="187848" y="2887414"/>
            <a:ext cx="5438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above case, if we regularized the </a:t>
            </a:r>
            <a:r>
              <a:rPr lang="en-US" b="1" dirty="0">
                <a:solidFill>
                  <a:srgbClr val="92D050"/>
                </a:solidFill>
              </a:rPr>
              <a:t>model</a:t>
            </a:r>
            <a:r>
              <a:rPr lang="en-US" dirty="0"/>
              <a:t>, then it would not fit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as well as it did before…</a:t>
            </a:r>
          </a:p>
        </p:txBody>
      </p:sp>
    </p:spTree>
    <p:extLst>
      <p:ext uri="{BB962C8B-B14F-4D97-AF65-F5344CB8AC3E}">
        <p14:creationId xmlns:p14="http://schemas.microsoft.com/office/powerpoint/2010/main" val="114647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4411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Solution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6606A-1C2E-46B5-5CB8-26F4A6D46589}"/>
              </a:ext>
            </a:extLst>
          </p:cNvPr>
          <p:cNvSpPr txBox="1"/>
          <p:nvPr/>
        </p:nvSpPr>
        <p:spPr>
          <a:xfrm>
            <a:off x="2397095" y="1533973"/>
            <a:ext cx="76992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Solution</a:t>
            </a:r>
            <a:r>
              <a:rPr lang="en-US" dirty="0"/>
              <a:t>: One very common way to deal with overfitting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is to use a collection of techniques called </a:t>
            </a:r>
            <a:r>
              <a:rPr lang="en-US" b="1" dirty="0"/>
              <a:t>Regularization</a:t>
            </a:r>
            <a:r>
              <a:rPr lang="en-US" dirty="0"/>
              <a:t>. Essentially, </a:t>
            </a:r>
            <a:r>
              <a:rPr lang="en-US" b="1" dirty="0"/>
              <a:t>Regularization</a:t>
            </a:r>
            <a:r>
              <a:rPr lang="en-US" dirty="0"/>
              <a:t> reduces how sensitive the model is to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2C5A15-94AF-1254-CB5F-DA6800F2B85C}"/>
              </a:ext>
            </a:extLst>
          </p:cNvPr>
          <p:cNvGrpSpPr/>
          <p:nvPr/>
        </p:nvGrpSpPr>
        <p:grpSpPr>
          <a:xfrm>
            <a:off x="6553970" y="3772876"/>
            <a:ext cx="3769274" cy="2720802"/>
            <a:chOff x="6553970" y="3772876"/>
            <a:chExt cx="3769274" cy="27208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AC7367-C513-A08C-ACD5-213E5408DC14}"/>
                </a:ext>
              </a:extLst>
            </p:cNvPr>
            <p:cNvGrpSpPr/>
            <p:nvPr/>
          </p:nvGrpSpPr>
          <p:grpSpPr>
            <a:xfrm>
              <a:off x="6553970" y="3772876"/>
              <a:ext cx="3769274" cy="2720802"/>
              <a:chOff x="6340026" y="2843975"/>
              <a:chExt cx="3853777" cy="294374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2E804A5-2B29-0CED-7DAD-63A2411C3204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 flipH="1">
                <a:off x="8464640" y="3739786"/>
                <a:ext cx="1" cy="34451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A800F4E-BE72-C192-6CC5-31194D5D1B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2108" y="4369957"/>
                <a:ext cx="0" cy="152125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6EF9B5C-FB4D-71ED-9445-67A2A4A4116F}"/>
                  </a:ext>
                </a:extLst>
              </p:cNvPr>
              <p:cNvGrpSpPr/>
              <p:nvPr/>
            </p:nvGrpSpPr>
            <p:grpSpPr>
              <a:xfrm>
                <a:off x="6340026" y="2843975"/>
                <a:ext cx="3853777" cy="2943745"/>
                <a:chOff x="1179399" y="2099144"/>
                <a:chExt cx="3853777" cy="294374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A0F95B3-CDB0-D9E1-3BA6-35A3E1111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90738" y="2099144"/>
                  <a:ext cx="0" cy="248238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387D6C7-7891-024A-EDAD-1960CAAE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0738" y="4581525"/>
                  <a:ext cx="2942438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726269B-26B6-19C6-1F8D-26B75203766C}"/>
                    </a:ext>
                  </a:extLst>
                </p:cNvPr>
                <p:cNvSpPr/>
                <p:nvPr/>
              </p:nvSpPr>
              <p:spPr>
                <a:xfrm>
                  <a:off x="2451100" y="3832230"/>
                  <a:ext cx="238926" cy="260345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0000"/>
                  </a:schemeClr>
                </a:solidFill>
                <a:ln w="38100">
                  <a:solidFill>
                    <a:srgbClr val="C00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FAF2827-970C-A814-C1D5-57BDB4F1EFDF}"/>
                    </a:ext>
                  </a:extLst>
                </p:cNvPr>
                <p:cNvSpPr/>
                <p:nvPr/>
              </p:nvSpPr>
              <p:spPr>
                <a:xfrm>
                  <a:off x="2752555" y="2931879"/>
                  <a:ext cx="238926" cy="260345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0000"/>
                  </a:schemeClr>
                </a:solidFill>
                <a:ln w="38100">
                  <a:solidFill>
                    <a:srgbClr val="C00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C5142B4-BBC9-5BEB-AE04-B5F6CC5EE342}"/>
                    </a:ext>
                  </a:extLst>
                </p:cNvPr>
                <p:cNvSpPr/>
                <p:nvPr/>
              </p:nvSpPr>
              <p:spPr>
                <a:xfrm>
                  <a:off x="3390793" y="3571885"/>
                  <a:ext cx="238926" cy="260345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0000"/>
                  </a:schemeClr>
                </a:solidFill>
                <a:ln w="38100">
                  <a:solidFill>
                    <a:srgbClr val="C00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CC73C2A-24EA-4434-0CAB-2D35DD15C70C}"/>
                    </a:ext>
                  </a:extLst>
                </p:cNvPr>
                <p:cNvSpPr/>
                <p:nvPr/>
              </p:nvSpPr>
              <p:spPr>
                <a:xfrm>
                  <a:off x="3561957" y="2505432"/>
                  <a:ext cx="238926" cy="260345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0000"/>
                  </a:schemeClr>
                </a:solidFill>
                <a:ln w="38100">
                  <a:solidFill>
                    <a:srgbClr val="C00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15BD0B3-B0DB-8C0C-0C96-79D3F6E30D03}"/>
                    </a:ext>
                  </a:extLst>
                </p:cNvPr>
                <p:cNvSpPr/>
                <p:nvPr/>
              </p:nvSpPr>
              <p:spPr>
                <a:xfrm>
                  <a:off x="4148712" y="3005934"/>
                  <a:ext cx="238926" cy="260345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0000"/>
                  </a:schemeClr>
                </a:solidFill>
                <a:ln w="38100">
                  <a:solidFill>
                    <a:srgbClr val="C00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662FC9D-AF3D-B1F8-8B34-74BF3C5B5C87}"/>
                    </a:ext>
                  </a:extLst>
                </p:cNvPr>
                <p:cNvSpPr txBox="1"/>
                <p:nvPr/>
              </p:nvSpPr>
              <p:spPr>
                <a:xfrm>
                  <a:off x="1179399" y="3153385"/>
                  <a:ext cx="831850" cy="373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Height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18EDE3-ADF3-9E54-EF3C-D64F8C0B168E}"/>
                    </a:ext>
                  </a:extLst>
                </p:cNvPr>
                <p:cNvSpPr txBox="1"/>
                <p:nvPr/>
              </p:nvSpPr>
              <p:spPr>
                <a:xfrm>
                  <a:off x="3094330" y="4673557"/>
                  <a:ext cx="944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Weight</a:t>
                  </a:r>
                </a:p>
              </p:txBody>
            </p: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180E905-1E0F-F1DC-92A6-8460EDC7A9B3}"/>
                  </a:ext>
                </a:extLst>
              </p:cNvPr>
              <p:cNvSpPr/>
              <p:nvPr/>
            </p:nvSpPr>
            <p:spPr>
              <a:xfrm>
                <a:off x="8345178" y="3479441"/>
                <a:ext cx="238926" cy="26034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A5FC2F4-6B06-C134-AB61-37DFE0748822}"/>
                  </a:ext>
                </a:extLst>
              </p:cNvPr>
              <p:cNvSpPr/>
              <p:nvPr/>
            </p:nvSpPr>
            <p:spPr>
              <a:xfrm>
                <a:off x="8052597" y="4492740"/>
                <a:ext cx="238926" cy="26034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EBE450-F847-F08E-3BAE-8961F5999F4C}"/>
                </a:ext>
              </a:extLst>
            </p:cNvPr>
            <p:cNvSpPr/>
            <p:nvPr/>
          </p:nvSpPr>
          <p:spPr>
            <a:xfrm>
              <a:off x="7671729" y="4139615"/>
              <a:ext cx="2020132" cy="1314993"/>
            </a:xfrm>
            <a:custGeom>
              <a:avLst/>
              <a:gdLst>
                <a:gd name="connsiteX0" fmla="*/ 0 w 1942011"/>
                <a:gd name="connsiteY0" fmla="*/ 1227909 h 1227909"/>
                <a:gd name="connsiteX1" fmla="*/ 148046 w 1942011"/>
                <a:gd name="connsiteY1" fmla="*/ 931817 h 1227909"/>
                <a:gd name="connsiteX2" fmla="*/ 731520 w 1942011"/>
                <a:gd name="connsiteY2" fmla="*/ 949234 h 1227909"/>
                <a:gd name="connsiteX3" fmla="*/ 1079863 w 1942011"/>
                <a:gd name="connsiteY3" fmla="*/ 513806 h 1227909"/>
                <a:gd name="connsiteX4" fmla="*/ 1515291 w 1942011"/>
                <a:gd name="connsiteY4" fmla="*/ 452846 h 1227909"/>
                <a:gd name="connsiteX5" fmla="*/ 1942011 w 1942011"/>
                <a:gd name="connsiteY5" fmla="*/ 0 h 1227909"/>
                <a:gd name="connsiteX6" fmla="*/ 1942011 w 1942011"/>
                <a:gd name="connsiteY6" fmla="*/ 0 h 122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2011" h="1227909">
                  <a:moveTo>
                    <a:pt x="0" y="1227909"/>
                  </a:moveTo>
                  <a:cubicBezTo>
                    <a:pt x="13063" y="1103086"/>
                    <a:pt x="26126" y="978263"/>
                    <a:pt x="148046" y="931817"/>
                  </a:cubicBezTo>
                  <a:cubicBezTo>
                    <a:pt x="269966" y="885371"/>
                    <a:pt x="576217" y="1018902"/>
                    <a:pt x="731520" y="949234"/>
                  </a:cubicBezTo>
                  <a:cubicBezTo>
                    <a:pt x="886823" y="879565"/>
                    <a:pt x="949235" y="596537"/>
                    <a:pt x="1079863" y="513806"/>
                  </a:cubicBezTo>
                  <a:cubicBezTo>
                    <a:pt x="1210491" y="431075"/>
                    <a:pt x="1371600" y="538480"/>
                    <a:pt x="1515291" y="452846"/>
                  </a:cubicBezTo>
                  <a:cubicBezTo>
                    <a:pt x="1658982" y="367212"/>
                    <a:pt x="1942011" y="0"/>
                    <a:pt x="1942011" y="0"/>
                  </a:cubicBezTo>
                  <a:lnTo>
                    <a:pt x="1942011" y="0"/>
                  </a:lnTo>
                </a:path>
              </a:pathLst>
            </a:custGeom>
            <a:ln w="38100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06E8CE-07CC-898B-CB48-8CCEDF3DAB75}"/>
              </a:ext>
            </a:extLst>
          </p:cNvPr>
          <p:cNvGrpSpPr/>
          <p:nvPr/>
        </p:nvGrpSpPr>
        <p:grpSpPr>
          <a:xfrm>
            <a:off x="733388" y="3772073"/>
            <a:ext cx="3787952" cy="2720802"/>
            <a:chOff x="733388" y="3772073"/>
            <a:chExt cx="3787952" cy="27208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989AC4-B04F-C2B5-3755-68B22025604F}"/>
                </a:ext>
              </a:extLst>
            </p:cNvPr>
            <p:cNvGrpSpPr/>
            <p:nvPr/>
          </p:nvGrpSpPr>
          <p:grpSpPr>
            <a:xfrm>
              <a:off x="733388" y="3772073"/>
              <a:ext cx="3787952" cy="2720802"/>
              <a:chOff x="1179399" y="2099144"/>
              <a:chExt cx="3853777" cy="2943745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922BAF4-1C0C-6DB0-B58C-155E266A2B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0738" y="2099144"/>
                <a:ext cx="0" cy="248238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055F4DC-C10E-9131-5356-B1FC50E9C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0738" y="4581525"/>
                <a:ext cx="2942438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79773FD-39C3-E251-A63A-19BD646235A6}"/>
                  </a:ext>
                </a:extLst>
              </p:cNvPr>
              <p:cNvSpPr/>
              <p:nvPr/>
            </p:nvSpPr>
            <p:spPr>
              <a:xfrm>
                <a:off x="2451100" y="3832230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1769CD8-C66A-50E3-2557-254DA00CBFCE}"/>
                  </a:ext>
                </a:extLst>
              </p:cNvPr>
              <p:cNvSpPr/>
              <p:nvPr/>
            </p:nvSpPr>
            <p:spPr>
              <a:xfrm>
                <a:off x="2752555" y="2931879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6B51A7-B873-4419-8D16-A9E934AD3576}"/>
                  </a:ext>
                </a:extLst>
              </p:cNvPr>
              <p:cNvSpPr/>
              <p:nvPr/>
            </p:nvSpPr>
            <p:spPr>
              <a:xfrm>
                <a:off x="3390793" y="3571885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4477FDA-E69E-31DF-CBD4-C8687E370470}"/>
                  </a:ext>
                </a:extLst>
              </p:cNvPr>
              <p:cNvSpPr/>
              <p:nvPr/>
            </p:nvSpPr>
            <p:spPr>
              <a:xfrm>
                <a:off x="3561957" y="2505432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F73845D-FA48-4F00-206B-9BB2F2D772D3}"/>
                  </a:ext>
                </a:extLst>
              </p:cNvPr>
              <p:cNvSpPr/>
              <p:nvPr/>
            </p:nvSpPr>
            <p:spPr>
              <a:xfrm>
                <a:off x="4148712" y="3005934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EE786F-B34A-5D8D-839F-3F0592D2A0D9}"/>
                  </a:ext>
                </a:extLst>
              </p:cNvPr>
              <p:cNvSpPr txBox="1"/>
              <p:nvPr/>
            </p:nvSpPr>
            <p:spPr>
              <a:xfrm>
                <a:off x="1179399" y="3153385"/>
                <a:ext cx="831850" cy="37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Height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9963FA-8F5D-F01B-3AB8-7099CDC98475}"/>
                  </a:ext>
                </a:extLst>
              </p:cNvPr>
              <p:cNvSpPr txBox="1"/>
              <p:nvPr/>
            </p:nvSpPr>
            <p:spPr>
              <a:xfrm>
                <a:off x="3094330" y="4673557"/>
                <a:ext cx="944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Weight</a:t>
                </a: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80A409-01D7-244E-82BB-D943274B4125}"/>
                </a:ext>
              </a:extLst>
            </p:cNvPr>
            <p:cNvSpPr/>
            <p:nvPr/>
          </p:nvSpPr>
          <p:spPr>
            <a:xfrm>
              <a:off x="1786645" y="4149099"/>
              <a:ext cx="2020132" cy="1314993"/>
            </a:xfrm>
            <a:custGeom>
              <a:avLst/>
              <a:gdLst>
                <a:gd name="connsiteX0" fmla="*/ 0 w 1942011"/>
                <a:gd name="connsiteY0" fmla="*/ 1227909 h 1227909"/>
                <a:gd name="connsiteX1" fmla="*/ 148046 w 1942011"/>
                <a:gd name="connsiteY1" fmla="*/ 931817 h 1227909"/>
                <a:gd name="connsiteX2" fmla="*/ 731520 w 1942011"/>
                <a:gd name="connsiteY2" fmla="*/ 949234 h 1227909"/>
                <a:gd name="connsiteX3" fmla="*/ 1079863 w 1942011"/>
                <a:gd name="connsiteY3" fmla="*/ 513806 h 1227909"/>
                <a:gd name="connsiteX4" fmla="*/ 1515291 w 1942011"/>
                <a:gd name="connsiteY4" fmla="*/ 452846 h 1227909"/>
                <a:gd name="connsiteX5" fmla="*/ 1942011 w 1942011"/>
                <a:gd name="connsiteY5" fmla="*/ 0 h 1227909"/>
                <a:gd name="connsiteX6" fmla="*/ 1942011 w 1942011"/>
                <a:gd name="connsiteY6" fmla="*/ 0 h 122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2011" h="1227909">
                  <a:moveTo>
                    <a:pt x="0" y="1227909"/>
                  </a:moveTo>
                  <a:cubicBezTo>
                    <a:pt x="13063" y="1103086"/>
                    <a:pt x="26126" y="978263"/>
                    <a:pt x="148046" y="931817"/>
                  </a:cubicBezTo>
                  <a:cubicBezTo>
                    <a:pt x="269966" y="885371"/>
                    <a:pt x="576217" y="1018902"/>
                    <a:pt x="731520" y="949234"/>
                  </a:cubicBezTo>
                  <a:cubicBezTo>
                    <a:pt x="886823" y="879565"/>
                    <a:pt x="949235" y="596537"/>
                    <a:pt x="1079863" y="513806"/>
                  </a:cubicBezTo>
                  <a:cubicBezTo>
                    <a:pt x="1210491" y="431075"/>
                    <a:pt x="1371600" y="538480"/>
                    <a:pt x="1515291" y="452846"/>
                  </a:cubicBezTo>
                  <a:cubicBezTo>
                    <a:pt x="1658982" y="367212"/>
                    <a:pt x="1942011" y="0"/>
                    <a:pt x="1942011" y="0"/>
                  </a:cubicBezTo>
                  <a:lnTo>
                    <a:pt x="1942011" y="0"/>
                  </a:lnTo>
                </a:path>
              </a:pathLst>
            </a:custGeom>
            <a:ln w="38100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C5E4BC9-6418-B300-C68E-714BC4681B17}"/>
              </a:ext>
            </a:extLst>
          </p:cNvPr>
          <p:cNvSpPr txBox="1"/>
          <p:nvPr/>
        </p:nvSpPr>
        <p:spPr>
          <a:xfrm>
            <a:off x="187848" y="2887414"/>
            <a:ext cx="5438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above case, if we regularized the </a:t>
            </a:r>
            <a:r>
              <a:rPr lang="en-US" b="1" dirty="0">
                <a:solidFill>
                  <a:srgbClr val="92D050"/>
                </a:solidFill>
              </a:rPr>
              <a:t>model</a:t>
            </a:r>
            <a:r>
              <a:rPr lang="en-US" dirty="0"/>
              <a:t>, then it would not fit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as well as it did before…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8B72EC-52DC-1A4E-DA40-BCEC1679C922}"/>
              </a:ext>
            </a:extLst>
          </p:cNvPr>
          <p:cNvSpPr txBox="1"/>
          <p:nvPr/>
        </p:nvSpPr>
        <p:spPr>
          <a:xfrm>
            <a:off x="7914629" y="2966717"/>
            <a:ext cx="3275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…but now it makes better predictions with </a:t>
            </a:r>
            <a:r>
              <a:rPr lang="en-US" b="1" dirty="0">
                <a:solidFill>
                  <a:srgbClr val="00B0F0"/>
                </a:solidFill>
              </a:rPr>
              <a:t>New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25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4411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Solution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6606A-1C2E-46B5-5CB8-26F4A6D46589}"/>
              </a:ext>
            </a:extLst>
          </p:cNvPr>
          <p:cNvSpPr txBox="1"/>
          <p:nvPr/>
        </p:nvSpPr>
        <p:spPr>
          <a:xfrm>
            <a:off x="2397095" y="1533973"/>
            <a:ext cx="76992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Solution</a:t>
            </a:r>
            <a:r>
              <a:rPr lang="en-US" dirty="0"/>
              <a:t>: One very common way to deal with overfitting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is to use a collection of techniques called </a:t>
            </a:r>
            <a:r>
              <a:rPr lang="en-US" b="1" dirty="0"/>
              <a:t>Regularization</a:t>
            </a:r>
            <a:r>
              <a:rPr lang="en-US" dirty="0"/>
              <a:t>. Essentially, </a:t>
            </a:r>
            <a:r>
              <a:rPr lang="en-US" b="1" dirty="0"/>
              <a:t>Regularization</a:t>
            </a:r>
            <a:r>
              <a:rPr lang="en-US" dirty="0"/>
              <a:t> reduces how sensitive the model is to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2C5A15-94AF-1254-CB5F-DA6800F2B85C}"/>
              </a:ext>
            </a:extLst>
          </p:cNvPr>
          <p:cNvGrpSpPr/>
          <p:nvPr/>
        </p:nvGrpSpPr>
        <p:grpSpPr>
          <a:xfrm>
            <a:off x="6553970" y="3772876"/>
            <a:ext cx="3769274" cy="2720802"/>
            <a:chOff x="6553970" y="3772876"/>
            <a:chExt cx="3769274" cy="27208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AC7367-C513-A08C-ACD5-213E5408DC14}"/>
                </a:ext>
              </a:extLst>
            </p:cNvPr>
            <p:cNvGrpSpPr/>
            <p:nvPr/>
          </p:nvGrpSpPr>
          <p:grpSpPr>
            <a:xfrm>
              <a:off x="6553970" y="3772876"/>
              <a:ext cx="3769274" cy="2720802"/>
              <a:chOff x="6340026" y="2843975"/>
              <a:chExt cx="3853777" cy="294374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2E804A5-2B29-0CED-7DAD-63A2411C3204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 flipH="1">
                <a:off x="8464640" y="3739786"/>
                <a:ext cx="1" cy="34451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A800F4E-BE72-C192-6CC5-31194D5D1B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2108" y="4369957"/>
                <a:ext cx="0" cy="152125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6EF9B5C-FB4D-71ED-9445-67A2A4A4116F}"/>
                  </a:ext>
                </a:extLst>
              </p:cNvPr>
              <p:cNvGrpSpPr/>
              <p:nvPr/>
            </p:nvGrpSpPr>
            <p:grpSpPr>
              <a:xfrm>
                <a:off x="6340026" y="2843975"/>
                <a:ext cx="3853777" cy="2943745"/>
                <a:chOff x="1179399" y="2099144"/>
                <a:chExt cx="3853777" cy="294374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A0F95B3-CDB0-D9E1-3BA6-35A3E1111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90738" y="2099144"/>
                  <a:ext cx="0" cy="248238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387D6C7-7891-024A-EDAD-1960CAAE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0738" y="4581525"/>
                  <a:ext cx="2942438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726269B-26B6-19C6-1F8D-26B75203766C}"/>
                    </a:ext>
                  </a:extLst>
                </p:cNvPr>
                <p:cNvSpPr/>
                <p:nvPr/>
              </p:nvSpPr>
              <p:spPr>
                <a:xfrm>
                  <a:off x="2451100" y="3832230"/>
                  <a:ext cx="238926" cy="260345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0000"/>
                  </a:schemeClr>
                </a:solidFill>
                <a:ln w="38100">
                  <a:solidFill>
                    <a:srgbClr val="C00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FAF2827-970C-A814-C1D5-57BDB4F1EFDF}"/>
                    </a:ext>
                  </a:extLst>
                </p:cNvPr>
                <p:cNvSpPr/>
                <p:nvPr/>
              </p:nvSpPr>
              <p:spPr>
                <a:xfrm>
                  <a:off x="2752555" y="2931879"/>
                  <a:ext cx="238926" cy="260345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0000"/>
                  </a:schemeClr>
                </a:solidFill>
                <a:ln w="38100">
                  <a:solidFill>
                    <a:srgbClr val="C00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C5142B4-BBC9-5BEB-AE04-B5F6CC5EE342}"/>
                    </a:ext>
                  </a:extLst>
                </p:cNvPr>
                <p:cNvSpPr/>
                <p:nvPr/>
              </p:nvSpPr>
              <p:spPr>
                <a:xfrm>
                  <a:off x="3390793" y="3571885"/>
                  <a:ext cx="238926" cy="260345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0000"/>
                  </a:schemeClr>
                </a:solidFill>
                <a:ln w="38100">
                  <a:solidFill>
                    <a:srgbClr val="C00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CC73C2A-24EA-4434-0CAB-2D35DD15C70C}"/>
                    </a:ext>
                  </a:extLst>
                </p:cNvPr>
                <p:cNvSpPr/>
                <p:nvPr/>
              </p:nvSpPr>
              <p:spPr>
                <a:xfrm>
                  <a:off x="3561957" y="2505432"/>
                  <a:ext cx="238926" cy="260345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0000"/>
                  </a:schemeClr>
                </a:solidFill>
                <a:ln w="38100">
                  <a:solidFill>
                    <a:srgbClr val="C00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15BD0B3-B0DB-8C0C-0C96-79D3F6E30D03}"/>
                    </a:ext>
                  </a:extLst>
                </p:cNvPr>
                <p:cNvSpPr/>
                <p:nvPr/>
              </p:nvSpPr>
              <p:spPr>
                <a:xfrm>
                  <a:off x="4148712" y="3005934"/>
                  <a:ext cx="238926" cy="260345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40000"/>
                  </a:schemeClr>
                </a:solidFill>
                <a:ln w="38100">
                  <a:solidFill>
                    <a:srgbClr val="C000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662FC9D-AF3D-B1F8-8B34-74BF3C5B5C87}"/>
                    </a:ext>
                  </a:extLst>
                </p:cNvPr>
                <p:cNvSpPr txBox="1"/>
                <p:nvPr/>
              </p:nvSpPr>
              <p:spPr>
                <a:xfrm>
                  <a:off x="1179399" y="3153385"/>
                  <a:ext cx="831850" cy="373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Height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18EDE3-ADF3-9E54-EF3C-D64F8C0B168E}"/>
                    </a:ext>
                  </a:extLst>
                </p:cNvPr>
                <p:cNvSpPr txBox="1"/>
                <p:nvPr/>
              </p:nvSpPr>
              <p:spPr>
                <a:xfrm>
                  <a:off x="3094330" y="4673557"/>
                  <a:ext cx="944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Weight</a:t>
                  </a:r>
                </a:p>
              </p:txBody>
            </p: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180E905-1E0F-F1DC-92A6-8460EDC7A9B3}"/>
                  </a:ext>
                </a:extLst>
              </p:cNvPr>
              <p:cNvSpPr/>
              <p:nvPr/>
            </p:nvSpPr>
            <p:spPr>
              <a:xfrm>
                <a:off x="8345178" y="3479441"/>
                <a:ext cx="238926" cy="26034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A5FC2F4-6B06-C134-AB61-37DFE0748822}"/>
                  </a:ext>
                </a:extLst>
              </p:cNvPr>
              <p:cNvSpPr/>
              <p:nvPr/>
            </p:nvSpPr>
            <p:spPr>
              <a:xfrm>
                <a:off x="8052597" y="4492740"/>
                <a:ext cx="238926" cy="26034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EBE450-F847-F08E-3BAE-8961F5999F4C}"/>
                </a:ext>
              </a:extLst>
            </p:cNvPr>
            <p:cNvSpPr/>
            <p:nvPr/>
          </p:nvSpPr>
          <p:spPr>
            <a:xfrm>
              <a:off x="7671729" y="4139615"/>
              <a:ext cx="2020132" cy="1314993"/>
            </a:xfrm>
            <a:custGeom>
              <a:avLst/>
              <a:gdLst>
                <a:gd name="connsiteX0" fmla="*/ 0 w 1942011"/>
                <a:gd name="connsiteY0" fmla="*/ 1227909 h 1227909"/>
                <a:gd name="connsiteX1" fmla="*/ 148046 w 1942011"/>
                <a:gd name="connsiteY1" fmla="*/ 931817 h 1227909"/>
                <a:gd name="connsiteX2" fmla="*/ 731520 w 1942011"/>
                <a:gd name="connsiteY2" fmla="*/ 949234 h 1227909"/>
                <a:gd name="connsiteX3" fmla="*/ 1079863 w 1942011"/>
                <a:gd name="connsiteY3" fmla="*/ 513806 h 1227909"/>
                <a:gd name="connsiteX4" fmla="*/ 1515291 w 1942011"/>
                <a:gd name="connsiteY4" fmla="*/ 452846 h 1227909"/>
                <a:gd name="connsiteX5" fmla="*/ 1942011 w 1942011"/>
                <a:gd name="connsiteY5" fmla="*/ 0 h 1227909"/>
                <a:gd name="connsiteX6" fmla="*/ 1942011 w 1942011"/>
                <a:gd name="connsiteY6" fmla="*/ 0 h 122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2011" h="1227909">
                  <a:moveTo>
                    <a:pt x="0" y="1227909"/>
                  </a:moveTo>
                  <a:cubicBezTo>
                    <a:pt x="13063" y="1103086"/>
                    <a:pt x="26126" y="978263"/>
                    <a:pt x="148046" y="931817"/>
                  </a:cubicBezTo>
                  <a:cubicBezTo>
                    <a:pt x="269966" y="885371"/>
                    <a:pt x="576217" y="1018902"/>
                    <a:pt x="731520" y="949234"/>
                  </a:cubicBezTo>
                  <a:cubicBezTo>
                    <a:pt x="886823" y="879565"/>
                    <a:pt x="949235" y="596537"/>
                    <a:pt x="1079863" y="513806"/>
                  </a:cubicBezTo>
                  <a:cubicBezTo>
                    <a:pt x="1210491" y="431075"/>
                    <a:pt x="1371600" y="538480"/>
                    <a:pt x="1515291" y="452846"/>
                  </a:cubicBezTo>
                  <a:cubicBezTo>
                    <a:pt x="1658982" y="367212"/>
                    <a:pt x="1942011" y="0"/>
                    <a:pt x="1942011" y="0"/>
                  </a:cubicBezTo>
                  <a:lnTo>
                    <a:pt x="1942011" y="0"/>
                  </a:lnTo>
                </a:path>
              </a:pathLst>
            </a:custGeom>
            <a:ln w="38100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06E8CE-07CC-898B-CB48-8CCEDF3DAB75}"/>
              </a:ext>
            </a:extLst>
          </p:cNvPr>
          <p:cNvGrpSpPr/>
          <p:nvPr/>
        </p:nvGrpSpPr>
        <p:grpSpPr>
          <a:xfrm>
            <a:off x="111648" y="3773679"/>
            <a:ext cx="3787952" cy="2720802"/>
            <a:chOff x="733388" y="3772073"/>
            <a:chExt cx="3787952" cy="27208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989AC4-B04F-C2B5-3755-68B22025604F}"/>
                </a:ext>
              </a:extLst>
            </p:cNvPr>
            <p:cNvGrpSpPr/>
            <p:nvPr/>
          </p:nvGrpSpPr>
          <p:grpSpPr>
            <a:xfrm>
              <a:off x="733388" y="3772073"/>
              <a:ext cx="3787952" cy="2720802"/>
              <a:chOff x="1179399" y="2099144"/>
              <a:chExt cx="3853777" cy="2943745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922BAF4-1C0C-6DB0-B58C-155E266A2B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0738" y="2099144"/>
                <a:ext cx="0" cy="248238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055F4DC-C10E-9131-5356-B1FC50E9C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0738" y="4581525"/>
                <a:ext cx="2942438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79773FD-39C3-E251-A63A-19BD646235A6}"/>
                  </a:ext>
                </a:extLst>
              </p:cNvPr>
              <p:cNvSpPr/>
              <p:nvPr/>
            </p:nvSpPr>
            <p:spPr>
              <a:xfrm>
                <a:off x="2451100" y="3832230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1769CD8-C66A-50E3-2557-254DA00CBFCE}"/>
                  </a:ext>
                </a:extLst>
              </p:cNvPr>
              <p:cNvSpPr/>
              <p:nvPr/>
            </p:nvSpPr>
            <p:spPr>
              <a:xfrm>
                <a:off x="2752555" y="2931879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6B51A7-B873-4419-8D16-A9E934AD3576}"/>
                  </a:ext>
                </a:extLst>
              </p:cNvPr>
              <p:cNvSpPr/>
              <p:nvPr/>
            </p:nvSpPr>
            <p:spPr>
              <a:xfrm>
                <a:off x="3390793" y="3571885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4477FDA-E69E-31DF-CBD4-C8687E370470}"/>
                  </a:ext>
                </a:extLst>
              </p:cNvPr>
              <p:cNvSpPr/>
              <p:nvPr/>
            </p:nvSpPr>
            <p:spPr>
              <a:xfrm>
                <a:off x="3561957" y="2505432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F73845D-FA48-4F00-206B-9BB2F2D772D3}"/>
                  </a:ext>
                </a:extLst>
              </p:cNvPr>
              <p:cNvSpPr/>
              <p:nvPr/>
            </p:nvSpPr>
            <p:spPr>
              <a:xfrm>
                <a:off x="4148712" y="3005934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EE786F-B34A-5D8D-839F-3F0592D2A0D9}"/>
                  </a:ext>
                </a:extLst>
              </p:cNvPr>
              <p:cNvSpPr txBox="1"/>
              <p:nvPr/>
            </p:nvSpPr>
            <p:spPr>
              <a:xfrm>
                <a:off x="1179399" y="3153385"/>
                <a:ext cx="831850" cy="37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Height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9963FA-8F5D-F01B-3AB8-7099CDC98475}"/>
                  </a:ext>
                </a:extLst>
              </p:cNvPr>
              <p:cNvSpPr txBox="1"/>
              <p:nvPr/>
            </p:nvSpPr>
            <p:spPr>
              <a:xfrm>
                <a:off x="3094330" y="4673557"/>
                <a:ext cx="944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Weight</a:t>
                </a: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80A409-01D7-244E-82BB-D943274B4125}"/>
                </a:ext>
              </a:extLst>
            </p:cNvPr>
            <p:cNvSpPr/>
            <p:nvPr/>
          </p:nvSpPr>
          <p:spPr>
            <a:xfrm>
              <a:off x="1786645" y="4149099"/>
              <a:ext cx="2020132" cy="1314993"/>
            </a:xfrm>
            <a:custGeom>
              <a:avLst/>
              <a:gdLst>
                <a:gd name="connsiteX0" fmla="*/ 0 w 1942011"/>
                <a:gd name="connsiteY0" fmla="*/ 1227909 h 1227909"/>
                <a:gd name="connsiteX1" fmla="*/ 148046 w 1942011"/>
                <a:gd name="connsiteY1" fmla="*/ 931817 h 1227909"/>
                <a:gd name="connsiteX2" fmla="*/ 731520 w 1942011"/>
                <a:gd name="connsiteY2" fmla="*/ 949234 h 1227909"/>
                <a:gd name="connsiteX3" fmla="*/ 1079863 w 1942011"/>
                <a:gd name="connsiteY3" fmla="*/ 513806 h 1227909"/>
                <a:gd name="connsiteX4" fmla="*/ 1515291 w 1942011"/>
                <a:gd name="connsiteY4" fmla="*/ 452846 h 1227909"/>
                <a:gd name="connsiteX5" fmla="*/ 1942011 w 1942011"/>
                <a:gd name="connsiteY5" fmla="*/ 0 h 1227909"/>
                <a:gd name="connsiteX6" fmla="*/ 1942011 w 1942011"/>
                <a:gd name="connsiteY6" fmla="*/ 0 h 122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2011" h="1227909">
                  <a:moveTo>
                    <a:pt x="0" y="1227909"/>
                  </a:moveTo>
                  <a:cubicBezTo>
                    <a:pt x="13063" y="1103086"/>
                    <a:pt x="26126" y="978263"/>
                    <a:pt x="148046" y="931817"/>
                  </a:cubicBezTo>
                  <a:cubicBezTo>
                    <a:pt x="269966" y="885371"/>
                    <a:pt x="576217" y="1018902"/>
                    <a:pt x="731520" y="949234"/>
                  </a:cubicBezTo>
                  <a:cubicBezTo>
                    <a:pt x="886823" y="879565"/>
                    <a:pt x="949235" y="596537"/>
                    <a:pt x="1079863" y="513806"/>
                  </a:cubicBezTo>
                  <a:cubicBezTo>
                    <a:pt x="1210491" y="431075"/>
                    <a:pt x="1371600" y="538480"/>
                    <a:pt x="1515291" y="452846"/>
                  </a:cubicBezTo>
                  <a:cubicBezTo>
                    <a:pt x="1658982" y="367212"/>
                    <a:pt x="1942011" y="0"/>
                    <a:pt x="1942011" y="0"/>
                  </a:cubicBezTo>
                  <a:lnTo>
                    <a:pt x="1942011" y="0"/>
                  </a:lnTo>
                </a:path>
              </a:pathLst>
            </a:custGeom>
            <a:ln w="38100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C5E4BC9-6418-B300-C68E-714BC4681B17}"/>
              </a:ext>
            </a:extLst>
          </p:cNvPr>
          <p:cNvSpPr txBox="1"/>
          <p:nvPr/>
        </p:nvSpPr>
        <p:spPr>
          <a:xfrm>
            <a:off x="187848" y="2887414"/>
            <a:ext cx="5438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above case, if we regularized the </a:t>
            </a:r>
            <a:r>
              <a:rPr lang="en-US" b="1" dirty="0">
                <a:solidFill>
                  <a:srgbClr val="92D050"/>
                </a:solidFill>
              </a:rPr>
              <a:t>model</a:t>
            </a:r>
            <a:r>
              <a:rPr lang="en-US" dirty="0"/>
              <a:t>, then it would not fit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as well as it did before…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8B72EC-52DC-1A4E-DA40-BCEC1679C922}"/>
              </a:ext>
            </a:extLst>
          </p:cNvPr>
          <p:cNvSpPr txBox="1"/>
          <p:nvPr/>
        </p:nvSpPr>
        <p:spPr>
          <a:xfrm>
            <a:off x="7914629" y="2966717"/>
            <a:ext cx="3275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…but now it makes better predictions with </a:t>
            </a:r>
            <a:r>
              <a:rPr lang="en-US" b="1" dirty="0">
                <a:solidFill>
                  <a:srgbClr val="00B0F0"/>
                </a:solidFill>
              </a:rPr>
              <a:t>New Data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D15C6-A516-A1D8-B423-2BB0990E4D31}"/>
              </a:ext>
            </a:extLst>
          </p:cNvPr>
          <p:cNvSpPr txBox="1"/>
          <p:nvPr/>
        </p:nvSpPr>
        <p:spPr>
          <a:xfrm>
            <a:off x="3822348" y="4009966"/>
            <a:ext cx="28285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would say that </a:t>
            </a:r>
            <a:r>
              <a:rPr lang="en-US" b="1" dirty="0"/>
              <a:t>Regularization</a:t>
            </a:r>
            <a:r>
              <a:rPr lang="en-US" dirty="0"/>
              <a:t> </a:t>
            </a:r>
            <a:r>
              <a:rPr lang="en-US" i="1" dirty="0"/>
              <a:t>increases</a:t>
            </a:r>
            <a:r>
              <a:rPr lang="en-US" dirty="0"/>
              <a:t> </a:t>
            </a:r>
            <a:r>
              <a:rPr lang="en-US" b="1" dirty="0"/>
              <a:t>Bias</a:t>
            </a:r>
            <a:r>
              <a:rPr lang="en-US" dirty="0"/>
              <a:t> a little bit, but in return, we get a big </a:t>
            </a:r>
            <a:r>
              <a:rPr lang="en-US" i="1" dirty="0"/>
              <a:t>decrease</a:t>
            </a:r>
            <a:r>
              <a:rPr lang="en-US" dirty="0"/>
              <a:t> in </a:t>
            </a:r>
            <a:r>
              <a:rPr lang="en-US" b="1" dirty="0"/>
              <a:t>Variance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57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924145"/>
            <a:ext cx="9144000" cy="65928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>
                <a:latin typeface="+mn-lt"/>
              </a:rPr>
              <a:t>Types of Regularization 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endParaRPr lang="en-US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0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924145"/>
            <a:ext cx="9144000" cy="65928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>
                <a:latin typeface="+mn-lt"/>
              </a:rPr>
              <a:t>Types of Regularization 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endParaRPr lang="en-US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20C0783-CC92-03CE-61D7-3C1CDDE27773}"/>
              </a:ext>
            </a:extLst>
          </p:cNvPr>
          <p:cNvSpPr txBox="1">
            <a:spLocks/>
          </p:cNvSpPr>
          <p:nvPr/>
        </p:nvSpPr>
        <p:spPr>
          <a:xfrm>
            <a:off x="1476375" y="1832067"/>
            <a:ext cx="7130730" cy="211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Ridge Regularization/L2 Regularization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Lasso Regularization/L1 Regularization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794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4CF1B59-E1CC-0E87-8CC4-97439A4CB554}"/>
              </a:ext>
            </a:extLst>
          </p:cNvPr>
          <p:cNvGrpSpPr/>
          <p:nvPr/>
        </p:nvGrpSpPr>
        <p:grpSpPr>
          <a:xfrm>
            <a:off x="198366" y="2828061"/>
            <a:ext cx="2957885" cy="2290250"/>
            <a:chOff x="246930" y="2368021"/>
            <a:chExt cx="2957885" cy="229025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22BAF4-1C0C-6DB0-B58C-155E266A2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571" y="2368021"/>
              <a:ext cx="0" cy="191886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55F4DC-C10E-9131-5356-B1FC50E9C7F8}"/>
                </a:ext>
              </a:extLst>
            </p:cNvPr>
            <p:cNvCxnSpPr>
              <a:cxnSpLocks/>
            </p:cNvCxnSpPr>
            <p:nvPr/>
          </p:nvCxnSpPr>
          <p:spPr>
            <a:xfrm>
              <a:off x="1064571" y="4286882"/>
              <a:ext cx="2140244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73845D-FA48-4F00-206B-9BB2F2D772D3}"/>
                </a:ext>
              </a:extLst>
            </p:cNvPr>
            <p:cNvSpPr/>
            <p:nvPr/>
          </p:nvSpPr>
          <p:spPr>
            <a:xfrm>
              <a:off x="1321137" y="3754771"/>
              <a:ext cx="148015" cy="160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EE786F-B34A-5D8D-839F-3F0592D2A0D9}"/>
                </a:ext>
              </a:extLst>
            </p:cNvPr>
            <p:cNvSpPr txBox="1"/>
            <p:nvPr/>
          </p:nvSpPr>
          <p:spPr>
            <a:xfrm>
              <a:off x="246930" y="3154660"/>
              <a:ext cx="817641" cy="34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Height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9963FA-8F5D-F01B-3AB8-7099CDC98475}"/>
                </a:ext>
              </a:extLst>
            </p:cNvPr>
            <p:cNvSpPr txBox="1"/>
            <p:nvPr/>
          </p:nvSpPr>
          <p:spPr>
            <a:xfrm>
              <a:off x="1555720" y="4316910"/>
              <a:ext cx="928140" cy="3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Weight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094E6FF-E495-196E-5D6A-C12FCEE941FA}"/>
                </a:ext>
              </a:extLst>
            </p:cNvPr>
            <p:cNvSpPr/>
            <p:nvPr/>
          </p:nvSpPr>
          <p:spPr>
            <a:xfrm>
              <a:off x="1830253" y="3621432"/>
              <a:ext cx="148015" cy="160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9795AE-4AC9-AFD7-DE1E-50F6B3F9269B}"/>
                </a:ext>
              </a:extLst>
            </p:cNvPr>
            <p:cNvSpPr/>
            <p:nvPr/>
          </p:nvSpPr>
          <p:spPr>
            <a:xfrm>
              <a:off x="2051412" y="2828061"/>
              <a:ext cx="148015" cy="160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17A1E9-3FB1-8903-9AE1-17070E37F92D}"/>
                </a:ext>
              </a:extLst>
            </p:cNvPr>
            <p:cNvSpPr/>
            <p:nvPr/>
          </p:nvSpPr>
          <p:spPr>
            <a:xfrm>
              <a:off x="2409853" y="2667338"/>
              <a:ext cx="148015" cy="160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9AD358-0F11-CB27-4825-D48208EB89D0}"/>
                </a:ext>
              </a:extLst>
            </p:cNvPr>
            <p:cNvSpPr/>
            <p:nvPr/>
          </p:nvSpPr>
          <p:spPr>
            <a:xfrm>
              <a:off x="2657663" y="2908422"/>
              <a:ext cx="148015" cy="160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EDC1498-DC24-7E6A-5C2E-2AF113EDB5AA}"/>
              </a:ext>
            </a:extLst>
          </p:cNvPr>
          <p:cNvSpPr txBox="1"/>
          <p:nvPr/>
        </p:nvSpPr>
        <p:spPr>
          <a:xfrm>
            <a:off x="468412" y="1610324"/>
            <a:ext cx="3058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imagine we measured the Height and Weight of 5 different people…</a:t>
            </a:r>
          </a:p>
        </p:txBody>
      </p:sp>
    </p:spTree>
    <p:extLst>
      <p:ext uri="{BB962C8B-B14F-4D97-AF65-F5344CB8AC3E}">
        <p14:creationId xmlns:p14="http://schemas.microsoft.com/office/powerpoint/2010/main" val="219503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4CF1B59-E1CC-0E87-8CC4-97439A4CB554}"/>
              </a:ext>
            </a:extLst>
          </p:cNvPr>
          <p:cNvGrpSpPr/>
          <p:nvPr/>
        </p:nvGrpSpPr>
        <p:grpSpPr>
          <a:xfrm>
            <a:off x="198366" y="2828061"/>
            <a:ext cx="2957885" cy="2290250"/>
            <a:chOff x="246930" y="2368021"/>
            <a:chExt cx="2957885" cy="229025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22BAF4-1C0C-6DB0-B58C-155E266A2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571" y="2368021"/>
              <a:ext cx="0" cy="191886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55F4DC-C10E-9131-5356-B1FC50E9C7F8}"/>
                </a:ext>
              </a:extLst>
            </p:cNvPr>
            <p:cNvCxnSpPr>
              <a:cxnSpLocks/>
            </p:cNvCxnSpPr>
            <p:nvPr/>
          </p:nvCxnSpPr>
          <p:spPr>
            <a:xfrm>
              <a:off x="1064571" y="4286882"/>
              <a:ext cx="2140244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73845D-FA48-4F00-206B-9BB2F2D772D3}"/>
                </a:ext>
              </a:extLst>
            </p:cNvPr>
            <p:cNvSpPr/>
            <p:nvPr/>
          </p:nvSpPr>
          <p:spPr>
            <a:xfrm>
              <a:off x="1321137" y="3754771"/>
              <a:ext cx="148015" cy="160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EE786F-B34A-5D8D-839F-3F0592D2A0D9}"/>
                </a:ext>
              </a:extLst>
            </p:cNvPr>
            <p:cNvSpPr txBox="1"/>
            <p:nvPr/>
          </p:nvSpPr>
          <p:spPr>
            <a:xfrm>
              <a:off x="246930" y="3154660"/>
              <a:ext cx="817641" cy="34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Height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9963FA-8F5D-F01B-3AB8-7099CDC98475}"/>
                </a:ext>
              </a:extLst>
            </p:cNvPr>
            <p:cNvSpPr txBox="1"/>
            <p:nvPr/>
          </p:nvSpPr>
          <p:spPr>
            <a:xfrm>
              <a:off x="1555720" y="4316910"/>
              <a:ext cx="928140" cy="3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Weight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094E6FF-E495-196E-5D6A-C12FCEE941FA}"/>
                </a:ext>
              </a:extLst>
            </p:cNvPr>
            <p:cNvSpPr/>
            <p:nvPr/>
          </p:nvSpPr>
          <p:spPr>
            <a:xfrm>
              <a:off x="1830253" y="3621432"/>
              <a:ext cx="148015" cy="160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9795AE-4AC9-AFD7-DE1E-50F6B3F9269B}"/>
                </a:ext>
              </a:extLst>
            </p:cNvPr>
            <p:cNvSpPr/>
            <p:nvPr/>
          </p:nvSpPr>
          <p:spPr>
            <a:xfrm>
              <a:off x="2051412" y="2828061"/>
              <a:ext cx="148015" cy="160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17A1E9-3FB1-8903-9AE1-17070E37F92D}"/>
                </a:ext>
              </a:extLst>
            </p:cNvPr>
            <p:cNvSpPr/>
            <p:nvPr/>
          </p:nvSpPr>
          <p:spPr>
            <a:xfrm>
              <a:off x="2409853" y="2667338"/>
              <a:ext cx="148015" cy="160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9AD358-0F11-CB27-4825-D48208EB89D0}"/>
                </a:ext>
              </a:extLst>
            </p:cNvPr>
            <p:cNvSpPr/>
            <p:nvPr/>
          </p:nvSpPr>
          <p:spPr>
            <a:xfrm>
              <a:off x="2657663" y="2908422"/>
              <a:ext cx="148015" cy="1607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E86AF-3B00-18C3-083A-226AFB6EB255}"/>
              </a:ext>
            </a:extLst>
          </p:cNvPr>
          <p:cNvGrpSpPr/>
          <p:nvPr/>
        </p:nvGrpSpPr>
        <p:grpSpPr>
          <a:xfrm>
            <a:off x="4102395" y="2829182"/>
            <a:ext cx="2957885" cy="2290250"/>
            <a:chOff x="246930" y="2368021"/>
            <a:chExt cx="2957885" cy="229025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5CAED9-3D9B-EB99-270F-DC167639C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571" y="2368021"/>
              <a:ext cx="0" cy="191886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508AF16-B498-9728-1034-D180B3BCD75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571" y="4286882"/>
              <a:ext cx="2140244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4F2E56B-6338-844B-7AE4-2843DC5EA622}"/>
                </a:ext>
              </a:extLst>
            </p:cNvPr>
            <p:cNvSpPr/>
            <p:nvPr/>
          </p:nvSpPr>
          <p:spPr>
            <a:xfrm>
              <a:off x="1321137" y="3754771"/>
              <a:ext cx="148015" cy="1607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2C3800-7346-D241-5D40-600D1E52BE5B}"/>
                </a:ext>
              </a:extLst>
            </p:cNvPr>
            <p:cNvSpPr txBox="1"/>
            <p:nvPr/>
          </p:nvSpPr>
          <p:spPr>
            <a:xfrm>
              <a:off x="246930" y="3154660"/>
              <a:ext cx="817641" cy="34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Height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F29CE8-BA19-0121-3689-E70A4E6E4D11}"/>
                </a:ext>
              </a:extLst>
            </p:cNvPr>
            <p:cNvSpPr txBox="1"/>
            <p:nvPr/>
          </p:nvSpPr>
          <p:spPr>
            <a:xfrm>
              <a:off x="1555720" y="4316910"/>
              <a:ext cx="928140" cy="3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Weight</a:t>
              </a:r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7200FF-1F52-EAE5-0590-BE8432EC3A7A}"/>
                </a:ext>
              </a:extLst>
            </p:cNvPr>
            <p:cNvSpPr/>
            <p:nvPr/>
          </p:nvSpPr>
          <p:spPr>
            <a:xfrm>
              <a:off x="1830253" y="3621432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08F937-A022-414F-86DF-B1E32BFFAEA0}"/>
                </a:ext>
              </a:extLst>
            </p:cNvPr>
            <p:cNvSpPr/>
            <p:nvPr/>
          </p:nvSpPr>
          <p:spPr>
            <a:xfrm>
              <a:off x="2051412" y="2828061"/>
              <a:ext cx="148015" cy="1607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A874FD6-0714-5755-F8A9-928230EB5FF9}"/>
                </a:ext>
              </a:extLst>
            </p:cNvPr>
            <p:cNvSpPr/>
            <p:nvPr/>
          </p:nvSpPr>
          <p:spPr>
            <a:xfrm>
              <a:off x="2409853" y="2667338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346B30-D414-2586-37DE-FE719EB05D39}"/>
                </a:ext>
              </a:extLst>
            </p:cNvPr>
            <p:cNvSpPr/>
            <p:nvPr/>
          </p:nvSpPr>
          <p:spPr>
            <a:xfrm>
              <a:off x="2657663" y="2908422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B957D40-2114-F5F4-8B1B-973151822A5B}"/>
              </a:ext>
            </a:extLst>
          </p:cNvPr>
          <p:cNvGrpSpPr/>
          <p:nvPr/>
        </p:nvGrpSpPr>
        <p:grpSpPr>
          <a:xfrm>
            <a:off x="8103958" y="2936347"/>
            <a:ext cx="2957885" cy="2290250"/>
            <a:chOff x="246930" y="2368021"/>
            <a:chExt cx="2957885" cy="229025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F143B4E-52C6-6270-ECBF-AA1F1FCB0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571" y="2368021"/>
              <a:ext cx="0" cy="191886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1560A2F-B4CA-7BC6-D945-CDC537FEF0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4571" y="4286882"/>
              <a:ext cx="2140244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39350BE-DEBA-0534-B5EB-430B666CFF63}"/>
                </a:ext>
              </a:extLst>
            </p:cNvPr>
            <p:cNvSpPr/>
            <p:nvPr/>
          </p:nvSpPr>
          <p:spPr>
            <a:xfrm>
              <a:off x="1321137" y="3754771"/>
              <a:ext cx="148015" cy="1607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38100">
              <a:solidFill>
                <a:schemeClr val="accent2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C795C-5992-DF05-2682-112C71010CF6}"/>
                </a:ext>
              </a:extLst>
            </p:cNvPr>
            <p:cNvSpPr txBox="1"/>
            <p:nvPr/>
          </p:nvSpPr>
          <p:spPr>
            <a:xfrm>
              <a:off x="246930" y="3154660"/>
              <a:ext cx="817641" cy="34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Height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A77F1C-0636-5817-408C-3BF23FCCD7A0}"/>
                </a:ext>
              </a:extLst>
            </p:cNvPr>
            <p:cNvSpPr txBox="1"/>
            <p:nvPr/>
          </p:nvSpPr>
          <p:spPr>
            <a:xfrm>
              <a:off x="1555720" y="4316910"/>
              <a:ext cx="928140" cy="3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Weight</a:t>
              </a:r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F52ED39-6D51-EC9D-DBBE-458208CC5A75}"/>
                </a:ext>
              </a:extLst>
            </p:cNvPr>
            <p:cNvSpPr/>
            <p:nvPr/>
          </p:nvSpPr>
          <p:spPr>
            <a:xfrm>
              <a:off x="1830253" y="3621432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3C7366F-842B-31B8-178A-F28B45A0D6FE}"/>
                </a:ext>
              </a:extLst>
            </p:cNvPr>
            <p:cNvSpPr/>
            <p:nvPr/>
          </p:nvSpPr>
          <p:spPr>
            <a:xfrm>
              <a:off x="2051412" y="2828061"/>
              <a:ext cx="148015" cy="1607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38100">
              <a:solidFill>
                <a:schemeClr val="accent2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E05AE9-EA10-4384-9C53-FC162FB82880}"/>
                </a:ext>
              </a:extLst>
            </p:cNvPr>
            <p:cNvSpPr/>
            <p:nvPr/>
          </p:nvSpPr>
          <p:spPr>
            <a:xfrm>
              <a:off x="2409853" y="2667338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1ED3A57-A58D-D123-1746-33F543C1A04E}"/>
                </a:ext>
              </a:extLst>
            </p:cNvPr>
            <p:cNvSpPr/>
            <p:nvPr/>
          </p:nvSpPr>
          <p:spPr>
            <a:xfrm>
              <a:off x="2657663" y="2908422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EDC1498-DC24-7E6A-5C2E-2AF113EDB5AA}"/>
              </a:ext>
            </a:extLst>
          </p:cNvPr>
          <p:cNvSpPr txBox="1"/>
          <p:nvPr/>
        </p:nvSpPr>
        <p:spPr>
          <a:xfrm>
            <a:off x="468412" y="1610324"/>
            <a:ext cx="3058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imagine we measured the Height and Weight of 5 different people…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BCF88D-26FC-43D1-DBAB-23F1B0B689B1}"/>
              </a:ext>
            </a:extLst>
          </p:cNvPr>
          <p:cNvSpPr txBox="1"/>
          <p:nvPr/>
        </p:nvSpPr>
        <p:spPr>
          <a:xfrm>
            <a:off x="4714697" y="1953447"/>
            <a:ext cx="2762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…and then we split this data into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1E2F130-4A88-2AEF-654C-8C2E83850E0D}"/>
              </a:ext>
            </a:extLst>
          </p:cNvPr>
          <p:cNvSpPr txBox="1"/>
          <p:nvPr/>
        </p:nvSpPr>
        <p:spPr>
          <a:xfrm>
            <a:off x="8986333" y="2098289"/>
            <a:ext cx="214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…and </a:t>
            </a:r>
            <a:r>
              <a:rPr lang="en-US" b="1" dirty="0">
                <a:solidFill>
                  <a:srgbClr val="00B0F0"/>
                </a:solidFill>
              </a:rPr>
              <a:t>Testing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77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0561C0-EEA7-4C0F-F439-622C8A1056DA}"/>
              </a:ext>
            </a:extLst>
          </p:cNvPr>
          <p:cNvGrpSpPr/>
          <p:nvPr/>
        </p:nvGrpSpPr>
        <p:grpSpPr>
          <a:xfrm>
            <a:off x="519518" y="3729517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C7E401-506C-A01D-0454-DCAB6777B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5E86AF-3B00-18C3-083A-226AFB6EB25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5CAED9-3D9B-EB99-270F-DC167639C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508AF16-B498-9728-1034-D180B3BCD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F2E56B-6338-844B-7AE4-2843DC5EA622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2C3800-7346-D241-5D40-600D1E52BE5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F29CE8-BA19-0121-3689-E70A4E6E4D11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7200FF-1F52-EAE5-0590-BE8432EC3A7A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08F937-A022-414F-86DF-B1E32BFFAEA0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A874FD6-0714-5755-F8A9-928230EB5FF9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46B30-D414-2586-37DE-FE719EB05D39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348034" y="1744007"/>
            <a:ext cx="33008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Then we fit a line to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 that minimized the </a:t>
            </a:r>
            <a:r>
              <a:rPr lang="en-US" b="1" dirty="0"/>
              <a:t>Sum of the Squared Residuals (SSR). </a:t>
            </a:r>
            <a:r>
              <a:rPr lang="en-US" dirty="0"/>
              <a:t>Because we only have 2 points in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, the line fits it perfectly, and the </a:t>
            </a:r>
            <a:r>
              <a:rPr lang="en-US" b="1" dirty="0"/>
              <a:t>SSR = 0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4595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0561C0-EEA7-4C0F-F439-622C8A1056DA}"/>
              </a:ext>
            </a:extLst>
          </p:cNvPr>
          <p:cNvGrpSpPr/>
          <p:nvPr/>
        </p:nvGrpSpPr>
        <p:grpSpPr>
          <a:xfrm>
            <a:off x="519518" y="3729517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C7E401-506C-A01D-0454-DCAB6777B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5E86AF-3B00-18C3-083A-226AFB6EB25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5CAED9-3D9B-EB99-270F-DC167639C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508AF16-B498-9728-1034-D180B3BCD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F2E56B-6338-844B-7AE4-2843DC5EA622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2C3800-7346-D241-5D40-600D1E52BE5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F29CE8-BA19-0121-3689-E70A4E6E4D11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7200FF-1F52-EAE5-0590-BE8432EC3A7A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08F937-A022-414F-86DF-B1E32BFFAEA0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A874FD6-0714-5755-F8A9-928230EB5FF9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46B30-D414-2586-37DE-FE719EB05D39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348034" y="1744007"/>
            <a:ext cx="33008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Then we fit a line to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 that minimized the </a:t>
            </a:r>
            <a:r>
              <a:rPr lang="en-US" b="1" dirty="0"/>
              <a:t>Sum of the Squared Residuals (SSR). </a:t>
            </a:r>
            <a:r>
              <a:rPr lang="en-US" dirty="0"/>
              <a:t>Because we only have 2 points in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, the line fits it perfectly, and the </a:t>
            </a:r>
            <a:r>
              <a:rPr lang="en-US" b="1" dirty="0"/>
              <a:t>SSR = 0</a:t>
            </a:r>
            <a:r>
              <a:rPr lang="en-US" dirty="0"/>
              <a:t>…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CDF542-BCAC-1DD5-F303-F1FD56FA1938}"/>
              </a:ext>
            </a:extLst>
          </p:cNvPr>
          <p:cNvGrpSpPr/>
          <p:nvPr/>
        </p:nvGrpSpPr>
        <p:grpSpPr>
          <a:xfrm>
            <a:off x="4147147" y="3681686"/>
            <a:ext cx="2957885" cy="2720512"/>
            <a:chOff x="5633308" y="3068071"/>
            <a:chExt cx="2957885" cy="272051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CB627-109D-DC17-05B6-CA563D9B841E}"/>
                </a:ext>
              </a:extLst>
            </p:cNvPr>
            <p:cNvCxnSpPr>
              <a:stCxn id="70" idx="0"/>
            </p:cNvCxnSpPr>
            <p:nvPr/>
          </p:nvCxnSpPr>
          <p:spPr>
            <a:xfrm flipH="1" flipV="1">
              <a:off x="7290638" y="4308475"/>
              <a:ext cx="1" cy="443269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856061-C2EE-D21F-846F-E9F8D7F4496F}"/>
                </a:ext>
              </a:extLst>
            </p:cNvPr>
            <p:cNvCxnSpPr>
              <a:stCxn id="72" idx="0"/>
            </p:cNvCxnSpPr>
            <p:nvPr/>
          </p:nvCxnSpPr>
          <p:spPr>
            <a:xfrm flipH="1" flipV="1">
              <a:off x="7870238" y="3568700"/>
              <a:ext cx="1" cy="22895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A6F546-CEC0-BD10-11A1-D51E5F9C6B28}"/>
                </a:ext>
              </a:extLst>
            </p:cNvPr>
            <p:cNvCxnSpPr>
              <a:stCxn id="73" idx="0"/>
            </p:cNvCxnSpPr>
            <p:nvPr/>
          </p:nvCxnSpPr>
          <p:spPr>
            <a:xfrm flipH="1" flipV="1">
              <a:off x="8118048" y="3260725"/>
              <a:ext cx="1" cy="778009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F143B4E-52C6-6270-ECBF-AA1F1FCB0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0949" y="3498333"/>
              <a:ext cx="0" cy="191886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1560A2F-B4CA-7BC6-D945-CDC537FEF0A3}"/>
                </a:ext>
              </a:extLst>
            </p:cNvPr>
            <p:cNvCxnSpPr>
              <a:cxnSpLocks/>
            </p:cNvCxnSpPr>
            <p:nvPr/>
          </p:nvCxnSpPr>
          <p:spPr>
            <a:xfrm>
              <a:off x="6450949" y="5417194"/>
              <a:ext cx="2140244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C795C-5992-DF05-2682-112C71010CF6}"/>
                </a:ext>
              </a:extLst>
            </p:cNvPr>
            <p:cNvSpPr txBox="1"/>
            <p:nvPr/>
          </p:nvSpPr>
          <p:spPr>
            <a:xfrm>
              <a:off x="5633308" y="4284972"/>
              <a:ext cx="817641" cy="34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Height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A77F1C-0636-5817-408C-3BF23FCCD7A0}"/>
                </a:ext>
              </a:extLst>
            </p:cNvPr>
            <p:cNvSpPr txBox="1"/>
            <p:nvPr/>
          </p:nvSpPr>
          <p:spPr>
            <a:xfrm>
              <a:off x="6942098" y="5447222"/>
              <a:ext cx="928140" cy="3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Weight</a:t>
              </a:r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F52ED39-6D51-EC9D-DBBE-458208CC5A75}"/>
                </a:ext>
              </a:extLst>
            </p:cNvPr>
            <p:cNvSpPr/>
            <p:nvPr/>
          </p:nvSpPr>
          <p:spPr>
            <a:xfrm>
              <a:off x="7216631" y="4751744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E05AE9-EA10-4384-9C53-FC162FB82880}"/>
                </a:ext>
              </a:extLst>
            </p:cNvPr>
            <p:cNvSpPr/>
            <p:nvPr/>
          </p:nvSpPr>
          <p:spPr>
            <a:xfrm>
              <a:off x="7796231" y="3797650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1ED3A57-A58D-D123-1746-33F543C1A04E}"/>
                </a:ext>
              </a:extLst>
            </p:cNvPr>
            <p:cNvSpPr/>
            <p:nvPr/>
          </p:nvSpPr>
          <p:spPr>
            <a:xfrm>
              <a:off x="8044041" y="4038734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827223-C0DE-729E-74AF-4945736F6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9618" y="3068071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3C7366F-842B-31B8-178A-F28B45A0D6FE}"/>
                </a:ext>
              </a:extLst>
            </p:cNvPr>
            <p:cNvSpPr/>
            <p:nvPr/>
          </p:nvSpPr>
          <p:spPr>
            <a:xfrm>
              <a:off x="7437790" y="3958373"/>
              <a:ext cx="148015" cy="1607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38100">
              <a:solidFill>
                <a:schemeClr val="accent2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39350BE-DEBA-0534-B5EB-430B666CFF63}"/>
                </a:ext>
              </a:extLst>
            </p:cNvPr>
            <p:cNvSpPr/>
            <p:nvPr/>
          </p:nvSpPr>
          <p:spPr>
            <a:xfrm>
              <a:off x="6707515" y="4885083"/>
              <a:ext cx="148015" cy="1607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38100">
              <a:solidFill>
                <a:schemeClr val="accent2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326B246-B5D7-D7D3-E87F-11AFA35E3E64}"/>
              </a:ext>
            </a:extLst>
          </p:cNvPr>
          <p:cNvSpPr txBox="1"/>
          <p:nvPr/>
        </p:nvSpPr>
        <p:spPr>
          <a:xfrm>
            <a:off x="4428842" y="2036800"/>
            <a:ext cx="2899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…however, because the slope of the line is so steep, it does a bad job with the </a:t>
            </a:r>
            <a:r>
              <a:rPr lang="en-US" b="1" dirty="0">
                <a:solidFill>
                  <a:srgbClr val="00B0F0"/>
                </a:solidFill>
              </a:rPr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239919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dirty="0">
                <a:latin typeface="+mn-lt"/>
              </a:rPr>
              <a:t>Regularization</a:t>
            </a:r>
            <a:endParaRPr lang="en-US" sz="72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6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6736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0561C0-EEA7-4C0F-F439-622C8A1056DA}"/>
              </a:ext>
            </a:extLst>
          </p:cNvPr>
          <p:cNvGrpSpPr/>
          <p:nvPr/>
        </p:nvGrpSpPr>
        <p:grpSpPr>
          <a:xfrm>
            <a:off x="519518" y="3729517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C7E401-506C-A01D-0454-DCAB6777B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5E86AF-3B00-18C3-083A-226AFB6EB25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5CAED9-3D9B-EB99-270F-DC167639C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508AF16-B498-9728-1034-D180B3BCD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F2E56B-6338-844B-7AE4-2843DC5EA622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2C3800-7346-D241-5D40-600D1E52BE5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F29CE8-BA19-0121-3689-E70A4E6E4D11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7200FF-1F52-EAE5-0590-BE8432EC3A7A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08F937-A022-414F-86DF-B1E32BFFAEA0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A874FD6-0714-5755-F8A9-928230EB5FF9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46B30-D414-2586-37DE-FE719EB05D39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348034" y="1744007"/>
            <a:ext cx="33008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Then we fit a line to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 that minimized the </a:t>
            </a:r>
            <a:r>
              <a:rPr lang="en-US" b="1" dirty="0"/>
              <a:t>Sum of the Squared Residuals (SSR). </a:t>
            </a:r>
            <a:r>
              <a:rPr lang="en-US" dirty="0"/>
              <a:t>Because we only have 2 points in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, the line fits it perfectly, and the </a:t>
            </a:r>
            <a:r>
              <a:rPr lang="en-US" b="1" dirty="0"/>
              <a:t>SSR = 0</a:t>
            </a:r>
            <a:r>
              <a:rPr lang="en-US" dirty="0"/>
              <a:t>…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CDF542-BCAC-1DD5-F303-F1FD56FA1938}"/>
              </a:ext>
            </a:extLst>
          </p:cNvPr>
          <p:cNvGrpSpPr/>
          <p:nvPr/>
        </p:nvGrpSpPr>
        <p:grpSpPr>
          <a:xfrm>
            <a:off x="4147147" y="3681686"/>
            <a:ext cx="2957885" cy="2720512"/>
            <a:chOff x="5633308" y="3068071"/>
            <a:chExt cx="2957885" cy="272051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CB627-109D-DC17-05B6-CA563D9B841E}"/>
                </a:ext>
              </a:extLst>
            </p:cNvPr>
            <p:cNvCxnSpPr>
              <a:stCxn id="70" idx="0"/>
            </p:cNvCxnSpPr>
            <p:nvPr/>
          </p:nvCxnSpPr>
          <p:spPr>
            <a:xfrm flipH="1" flipV="1">
              <a:off x="7290638" y="4308475"/>
              <a:ext cx="1" cy="443269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856061-C2EE-D21F-846F-E9F8D7F4496F}"/>
                </a:ext>
              </a:extLst>
            </p:cNvPr>
            <p:cNvCxnSpPr>
              <a:stCxn id="72" idx="0"/>
            </p:cNvCxnSpPr>
            <p:nvPr/>
          </p:nvCxnSpPr>
          <p:spPr>
            <a:xfrm flipH="1" flipV="1">
              <a:off x="7870238" y="3568700"/>
              <a:ext cx="1" cy="22895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A6F546-CEC0-BD10-11A1-D51E5F9C6B28}"/>
                </a:ext>
              </a:extLst>
            </p:cNvPr>
            <p:cNvCxnSpPr>
              <a:stCxn id="73" idx="0"/>
            </p:cNvCxnSpPr>
            <p:nvPr/>
          </p:nvCxnSpPr>
          <p:spPr>
            <a:xfrm flipH="1" flipV="1">
              <a:off x="8118048" y="3260725"/>
              <a:ext cx="1" cy="778009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F143B4E-52C6-6270-ECBF-AA1F1FCB0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0949" y="3498333"/>
              <a:ext cx="0" cy="191886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1560A2F-B4CA-7BC6-D945-CDC537FEF0A3}"/>
                </a:ext>
              </a:extLst>
            </p:cNvPr>
            <p:cNvCxnSpPr>
              <a:cxnSpLocks/>
            </p:cNvCxnSpPr>
            <p:nvPr/>
          </p:nvCxnSpPr>
          <p:spPr>
            <a:xfrm>
              <a:off x="6450949" y="5417194"/>
              <a:ext cx="2140244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C795C-5992-DF05-2682-112C71010CF6}"/>
                </a:ext>
              </a:extLst>
            </p:cNvPr>
            <p:cNvSpPr txBox="1"/>
            <p:nvPr/>
          </p:nvSpPr>
          <p:spPr>
            <a:xfrm>
              <a:off x="5633308" y="4284972"/>
              <a:ext cx="817641" cy="34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Height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A77F1C-0636-5817-408C-3BF23FCCD7A0}"/>
                </a:ext>
              </a:extLst>
            </p:cNvPr>
            <p:cNvSpPr txBox="1"/>
            <p:nvPr/>
          </p:nvSpPr>
          <p:spPr>
            <a:xfrm>
              <a:off x="6942098" y="5447222"/>
              <a:ext cx="928140" cy="3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Weight</a:t>
              </a:r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F52ED39-6D51-EC9D-DBBE-458208CC5A75}"/>
                </a:ext>
              </a:extLst>
            </p:cNvPr>
            <p:cNvSpPr/>
            <p:nvPr/>
          </p:nvSpPr>
          <p:spPr>
            <a:xfrm>
              <a:off x="7216631" y="4751744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E05AE9-EA10-4384-9C53-FC162FB82880}"/>
                </a:ext>
              </a:extLst>
            </p:cNvPr>
            <p:cNvSpPr/>
            <p:nvPr/>
          </p:nvSpPr>
          <p:spPr>
            <a:xfrm>
              <a:off x="7796231" y="3797650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1ED3A57-A58D-D123-1746-33F543C1A04E}"/>
                </a:ext>
              </a:extLst>
            </p:cNvPr>
            <p:cNvSpPr/>
            <p:nvPr/>
          </p:nvSpPr>
          <p:spPr>
            <a:xfrm>
              <a:off x="8044041" y="4038734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827223-C0DE-729E-74AF-4945736F6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9618" y="3068071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3C7366F-842B-31B8-178A-F28B45A0D6FE}"/>
                </a:ext>
              </a:extLst>
            </p:cNvPr>
            <p:cNvSpPr/>
            <p:nvPr/>
          </p:nvSpPr>
          <p:spPr>
            <a:xfrm>
              <a:off x="7437790" y="3958373"/>
              <a:ext cx="148015" cy="1607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38100">
              <a:solidFill>
                <a:schemeClr val="accent2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39350BE-DEBA-0534-B5EB-430B666CFF63}"/>
                </a:ext>
              </a:extLst>
            </p:cNvPr>
            <p:cNvSpPr/>
            <p:nvPr/>
          </p:nvSpPr>
          <p:spPr>
            <a:xfrm>
              <a:off x="6707515" y="4885083"/>
              <a:ext cx="148015" cy="1607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38100">
              <a:solidFill>
                <a:schemeClr val="accent2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326B246-B5D7-D7D3-E87F-11AFA35E3E64}"/>
              </a:ext>
            </a:extLst>
          </p:cNvPr>
          <p:cNvSpPr txBox="1"/>
          <p:nvPr/>
        </p:nvSpPr>
        <p:spPr>
          <a:xfrm>
            <a:off x="4428842" y="2036800"/>
            <a:ext cx="2899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…however, because the slope of the line is so steep, it does a bad job with the </a:t>
            </a:r>
            <a:r>
              <a:rPr lang="en-US" b="1" dirty="0">
                <a:solidFill>
                  <a:srgbClr val="00B0F0"/>
                </a:solidFill>
              </a:rPr>
              <a:t>Testing Data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4E616D-5ED0-FC36-3884-C0E3D08A681E}"/>
              </a:ext>
            </a:extLst>
          </p:cNvPr>
          <p:cNvGrpSpPr/>
          <p:nvPr/>
        </p:nvGrpSpPr>
        <p:grpSpPr>
          <a:xfrm>
            <a:off x="8056396" y="2581776"/>
            <a:ext cx="2957885" cy="2672681"/>
            <a:chOff x="7618074" y="3729517"/>
            <a:chExt cx="2957885" cy="267268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1C84AA7-B699-2547-61D7-F222FB7AA6B2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8A6BA54-A491-62AE-DEF5-CCD3DB1219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3D298C9-EF61-6577-A8E7-6EA8D78EF9ED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7111CDA2-5231-24B1-992A-0242569CD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9BC224C1-A306-6CF8-3B27-8CF81D7F1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BB44F60-BA24-0F10-3F1D-652FD68F2EF3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37F809-9B80-FC27-222A-B21B1C645547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7BDADD2-0F6A-C7D5-853B-429AC9D344DA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D814301-C07D-2D88-624B-2CD78FAA7D7E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C169B97-8D0F-F32B-A0E7-3F5CCB5181CD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C5268CB-BD9E-4833-4BB3-7C4B74889973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A599D2D-B26C-69EF-AF1E-409A8DA021EC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4895C4-F77B-95B5-2CF7-CC400BE1B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FCF2200-508E-E2AF-BB6F-5D4B51E25579}"/>
              </a:ext>
            </a:extLst>
          </p:cNvPr>
          <p:cNvSpPr txBox="1"/>
          <p:nvPr/>
        </p:nvSpPr>
        <p:spPr>
          <a:xfrm>
            <a:off x="8426526" y="1378016"/>
            <a:ext cx="32045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contrast, after applying </a:t>
            </a:r>
            <a:r>
              <a:rPr lang="en-US" b="1" dirty="0"/>
              <a:t>Ridge Regularization</a:t>
            </a:r>
            <a:r>
              <a:rPr lang="en-US" dirty="0"/>
              <a:t>, also called </a:t>
            </a:r>
            <a:r>
              <a:rPr lang="en-US" b="1" dirty="0"/>
              <a:t>Squared or L2 Regularization</a:t>
            </a:r>
            <a:r>
              <a:rPr lang="en-US" dirty="0"/>
              <a:t>, we get this new line…</a:t>
            </a:r>
          </a:p>
        </p:txBody>
      </p:sp>
    </p:spTree>
    <p:extLst>
      <p:ext uri="{BB962C8B-B14F-4D97-AF65-F5344CB8AC3E}">
        <p14:creationId xmlns:p14="http://schemas.microsoft.com/office/powerpoint/2010/main" val="40223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0561C0-EEA7-4C0F-F439-622C8A1056DA}"/>
              </a:ext>
            </a:extLst>
          </p:cNvPr>
          <p:cNvGrpSpPr/>
          <p:nvPr/>
        </p:nvGrpSpPr>
        <p:grpSpPr>
          <a:xfrm>
            <a:off x="519518" y="3729517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C7E401-506C-A01D-0454-DCAB6777B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5E86AF-3B00-18C3-083A-226AFB6EB25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5CAED9-3D9B-EB99-270F-DC167639C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508AF16-B498-9728-1034-D180B3BCD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F2E56B-6338-844B-7AE4-2843DC5EA622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2C3800-7346-D241-5D40-600D1E52BE5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F29CE8-BA19-0121-3689-E70A4E6E4D11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7200FF-1F52-EAE5-0590-BE8432EC3A7A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08F937-A022-414F-86DF-B1E32BFFAEA0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A874FD6-0714-5755-F8A9-928230EB5FF9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46B30-D414-2586-37DE-FE719EB05D39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348034" y="1744007"/>
            <a:ext cx="33008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Then we fit a line to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 that minimized the </a:t>
            </a:r>
            <a:r>
              <a:rPr lang="en-US" b="1" dirty="0"/>
              <a:t>Sum of the Squared Residuals (SSR). </a:t>
            </a:r>
            <a:r>
              <a:rPr lang="en-US" dirty="0"/>
              <a:t>Because we only have 2 points in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, the line fits it perfectly, and the </a:t>
            </a:r>
            <a:r>
              <a:rPr lang="en-US" b="1" dirty="0"/>
              <a:t>SSR = 0</a:t>
            </a:r>
            <a:r>
              <a:rPr lang="en-US" dirty="0"/>
              <a:t>…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CDF542-BCAC-1DD5-F303-F1FD56FA1938}"/>
              </a:ext>
            </a:extLst>
          </p:cNvPr>
          <p:cNvGrpSpPr/>
          <p:nvPr/>
        </p:nvGrpSpPr>
        <p:grpSpPr>
          <a:xfrm>
            <a:off x="4147147" y="3681686"/>
            <a:ext cx="2957885" cy="2720512"/>
            <a:chOff x="5633308" y="3068071"/>
            <a:chExt cx="2957885" cy="272051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CB627-109D-DC17-05B6-CA563D9B841E}"/>
                </a:ext>
              </a:extLst>
            </p:cNvPr>
            <p:cNvCxnSpPr>
              <a:stCxn id="70" idx="0"/>
            </p:cNvCxnSpPr>
            <p:nvPr/>
          </p:nvCxnSpPr>
          <p:spPr>
            <a:xfrm flipH="1" flipV="1">
              <a:off x="7290638" y="4308475"/>
              <a:ext cx="1" cy="443269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856061-C2EE-D21F-846F-E9F8D7F4496F}"/>
                </a:ext>
              </a:extLst>
            </p:cNvPr>
            <p:cNvCxnSpPr>
              <a:stCxn id="72" idx="0"/>
            </p:cNvCxnSpPr>
            <p:nvPr/>
          </p:nvCxnSpPr>
          <p:spPr>
            <a:xfrm flipH="1" flipV="1">
              <a:off x="7870238" y="3568700"/>
              <a:ext cx="1" cy="22895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A6F546-CEC0-BD10-11A1-D51E5F9C6B28}"/>
                </a:ext>
              </a:extLst>
            </p:cNvPr>
            <p:cNvCxnSpPr>
              <a:stCxn id="73" idx="0"/>
            </p:cNvCxnSpPr>
            <p:nvPr/>
          </p:nvCxnSpPr>
          <p:spPr>
            <a:xfrm flipH="1" flipV="1">
              <a:off x="8118048" y="3260725"/>
              <a:ext cx="1" cy="778009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F143B4E-52C6-6270-ECBF-AA1F1FCB0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0949" y="3498333"/>
              <a:ext cx="0" cy="191886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1560A2F-B4CA-7BC6-D945-CDC537FEF0A3}"/>
                </a:ext>
              </a:extLst>
            </p:cNvPr>
            <p:cNvCxnSpPr>
              <a:cxnSpLocks/>
            </p:cNvCxnSpPr>
            <p:nvPr/>
          </p:nvCxnSpPr>
          <p:spPr>
            <a:xfrm>
              <a:off x="6450949" y="5417194"/>
              <a:ext cx="2140244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C795C-5992-DF05-2682-112C71010CF6}"/>
                </a:ext>
              </a:extLst>
            </p:cNvPr>
            <p:cNvSpPr txBox="1"/>
            <p:nvPr/>
          </p:nvSpPr>
          <p:spPr>
            <a:xfrm>
              <a:off x="5633308" y="4284972"/>
              <a:ext cx="817641" cy="34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Height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9A77F1C-0636-5817-408C-3BF23FCCD7A0}"/>
                </a:ext>
              </a:extLst>
            </p:cNvPr>
            <p:cNvSpPr txBox="1"/>
            <p:nvPr/>
          </p:nvSpPr>
          <p:spPr>
            <a:xfrm>
              <a:off x="6942098" y="5447222"/>
              <a:ext cx="928140" cy="341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Weight</a:t>
              </a:r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F52ED39-6D51-EC9D-DBBE-458208CC5A75}"/>
                </a:ext>
              </a:extLst>
            </p:cNvPr>
            <p:cNvSpPr/>
            <p:nvPr/>
          </p:nvSpPr>
          <p:spPr>
            <a:xfrm>
              <a:off x="7216631" y="4751744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E05AE9-EA10-4384-9C53-FC162FB82880}"/>
                </a:ext>
              </a:extLst>
            </p:cNvPr>
            <p:cNvSpPr/>
            <p:nvPr/>
          </p:nvSpPr>
          <p:spPr>
            <a:xfrm>
              <a:off x="7796231" y="3797650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1ED3A57-A58D-D123-1746-33F543C1A04E}"/>
                </a:ext>
              </a:extLst>
            </p:cNvPr>
            <p:cNvSpPr/>
            <p:nvPr/>
          </p:nvSpPr>
          <p:spPr>
            <a:xfrm>
              <a:off x="8044041" y="4038734"/>
              <a:ext cx="148015" cy="16072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827223-C0DE-729E-74AF-4945736F6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9618" y="3068071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3C7366F-842B-31B8-178A-F28B45A0D6FE}"/>
                </a:ext>
              </a:extLst>
            </p:cNvPr>
            <p:cNvSpPr/>
            <p:nvPr/>
          </p:nvSpPr>
          <p:spPr>
            <a:xfrm>
              <a:off x="7437790" y="3958373"/>
              <a:ext cx="148015" cy="1607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38100">
              <a:solidFill>
                <a:schemeClr val="accent2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39350BE-DEBA-0534-B5EB-430B666CFF63}"/>
                </a:ext>
              </a:extLst>
            </p:cNvPr>
            <p:cNvSpPr/>
            <p:nvPr/>
          </p:nvSpPr>
          <p:spPr>
            <a:xfrm>
              <a:off x="6707515" y="4885083"/>
              <a:ext cx="148015" cy="1607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38100">
              <a:solidFill>
                <a:schemeClr val="accent2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326B246-B5D7-D7D3-E87F-11AFA35E3E64}"/>
              </a:ext>
            </a:extLst>
          </p:cNvPr>
          <p:cNvSpPr txBox="1"/>
          <p:nvPr/>
        </p:nvSpPr>
        <p:spPr>
          <a:xfrm>
            <a:off x="4428842" y="2036800"/>
            <a:ext cx="2899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…however, because the slope of the line is so steep, it does a bad job with the </a:t>
            </a:r>
            <a:r>
              <a:rPr lang="en-US" b="1" dirty="0">
                <a:solidFill>
                  <a:srgbClr val="00B0F0"/>
                </a:solidFill>
              </a:rPr>
              <a:t>Testing Data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4E616D-5ED0-FC36-3884-C0E3D08A681E}"/>
              </a:ext>
            </a:extLst>
          </p:cNvPr>
          <p:cNvGrpSpPr/>
          <p:nvPr/>
        </p:nvGrpSpPr>
        <p:grpSpPr>
          <a:xfrm>
            <a:off x="8056396" y="2581776"/>
            <a:ext cx="2957885" cy="2672681"/>
            <a:chOff x="7618074" y="3729517"/>
            <a:chExt cx="2957885" cy="267268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1C84AA7-B699-2547-61D7-F222FB7AA6B2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8A6BA54-A491-62AE-DEF5-CCD3DB1219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3D298C9-EF61-6577-A8E7-6EA8D78EF9ED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7111CDA2-5231-24B1-992A-0242569CD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9BC224C1-A306-6CF8-3B27-8CF81D7F1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BB44F60-BA24-0F10-3F1D-652FD68F2EF3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37F809-9B80-FC27-222A-B21B1C645547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7BDADD2-0F6A-C7D5-853B-429AC9D344DA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D814301-C07D-2D88-624B-2CD78FAA7D7E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C169B97-8D0F-F32B-A0E7-3F5CCB5181CD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C5268CB-BD9E-4833-4BB3-7C4B74889973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A599D2D-B26C-69EF-AF1E-409A8DA021EC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4895C4-F77B-95B5-2CF7-CC400BE1B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FCF2200-508E-E2AF-BB6F-5D4B51E25579}"/>
              </a:ext>
            </a:extLst>
          </p:cNvPr>
          <p:cNvSpPr txBox="1"/>
          <p:nvPr/>
        </p:nvSpPr>
        <p:spPr>
          <a:xfrm>
            <a:off x="8426526" y="1378016"/>
            <a:ext cx="32045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contrast, after applying </a:t>
            </a:r>
            <a:r>
              <a:rPr lang="en-US" b="1" dirty="0"/>
              <a:t>Ridge Regularization</a:t>
            </a:r>
            <a:r>
              <a:rPr lang="en-US" dirty="0"/>
              <a:t>, also called </a:t>
            </a:r>
            <a:r>
              <a:rPr lang="en-US" b="1" dirty="0"/>
              <a:t>Squared or L2 Regularization</a:t>
            </a:r>
            <a:r>
              <a:rPr lang="en-US" dirty="0"/>
              <a:t>, we get this new line…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43F3B2-1B7C-F1EA-4D28-752E7C2FA009}"/>
              </a:ext>
            </a:extLst>
          </p:cNvPr>
          <p:cNvSpPr txBox="1"/>
          <p:nvPr/>
        </p:nvSpPr>
        <p:spPr>
          <a:xfrm>
            <a:off x="7515110" y="5365359"/>
            <a:ext cx="3948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…and as you can see, the new </a:t>
            </a:r>
            <a:r>
              <a:rPr lang="en-US" b="1" dirty="0">
                <a:solidFill>
                  <a:srgbClr val="00B050"/>
                </a:solidFill>
              </a:rPr>
              <a:t>line</a:t>
            </a:r>
            <a:r>
              <a:rPr lang="en-US" dirty="0"/>
              <a:t> doesn’t fit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perfectly, but it does better with the </a:t>
            </a:r>
            <a:r>
              <a:rPr lang="en-US" b="1" dirty="0">
                <a:solidFill>
                  <a:srgbClr val="00B0F0"/>
                </a:solidFill>
              </a:rPr>
              <a:t>Testing Data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0507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44" y="376213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0561C0-EEA7-4C0F-F439-622C8A1056DA}"/>
              </a:ext>
            </a:extLst>
          </p:cNvPr>
          <p:cNvGrpSpPr/>
          <p:nvPr/>
        </p:nvGrpSpPr>
        <p:grpSpPr>
          <a:xfrm>
            <a:off x="0" y="3318456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C7E401-506C-A01D-0454-DCAB6777B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5E86AF-3B00-18C3-083A-226AFB6EB25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5CAED9-3D9B-EB99-270F-DC167639C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508AF16-B498-9728-1034-D180B3BCD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F2E56B-6338-844B-7AE4-2843DC5EA622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2C3800-7346-D241-5D40-600D1E52BE5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F29CE8-BA19-0121-3689-E70A4E6E4D11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7200FF-1F52-EAE5-0590-BE8432EC3A7A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08F937-A022-414F-86DF-B1E32BFFAEA0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A874FD6-0714-5755-F8A9-928230EB5FF9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46B30-D414-2586-37DE-FE719EB05D39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561175" y="1411193"/>
            <a:ext cx="3351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When we normally fit a line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, we want to find the y-axis </a:t>
            </a:r>
            <a:r>
              <a:rPr lang="en-US" b="1" dirty="0"/>
              <a:t>intercept</a:t>
            </a:r>
            <a:r>
              <a:rPr lang="en-US" dirty="0"/>
              <a:t> and the </a:t>
            </a:r>
            <a:r>
              <a:rPr lang="en-US" b="1" dirty="0"/>
              <a:t>slope</a:t>
            </a:r>
            <a:r>
              <a:rPr lang="en-US" dirty="0"/>
              <a:t> that minimize the </a:t>
            </a:r>
            <a:r>
              <a:rPr lang="en-US" b="1" dirty="0"/>
              <a:t>SSR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7B210-14C8-2EE4-F4D3-531AA8E0B331}"/>
              </a:ext>
            </a:extLst>
          </p:cNvPr>
          <p:cNvSpPr txBox="1"/>
          <p:nvPr/>
        </p:nvSpPr>
        <p:spPr>
          <a:xfrm>
            <a:off x="658482" y="2784469"/>
            <a:ext cx="350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= </a:t>
            </a:r>
            <a:r>
              <a:rPr lang="en-US" b="1" dirty="0"/>
              <a:t>intercept</a:t>
            </a:r>
            <a:r>
              <a:rPr lang="en-US" dirty="0"/>
              <a:t> + </a:t>
            </a:r>
            <a:r>
              <a:rPr lang="en-US" b="1" dirty="0"/>
              <a:t>slope</a:t>
            </a:r>
            <a:r>
              <a:rPr lang="en-US" dirty="0"/>
              <a:t> x Weight</a:t>
            </a:r>
          </a:p>
        </p:txBody>
      </p:sp>
    </p:spTree>
    <p:extLst>
      <p:ext uri="{BB962C8B-B14F-4D97-AF65-F5344CB8AC3E}">
        <p14:creationId xmlns:p14="http://schemas.microsoft.com/office/powerpoint/2010/main" val="108094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0561C0-EEA7-4C0F-F439-622C8A1056DA}"/>
              </a:ext>
            </a:extLst>
          </p:cNvPr>
          <p:cNvGrpSpPr/>
          <p:nvPr/>
        </p:nvGrpSpPr>
        <p:grpSpPr>
          <a:xfrm>
            <a:off x="0" y="3318456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C7E401-506C-A01D-0454-DCAB6777B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5E86AF-3B00-18C3-083A-226AFB6EB25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5CAED9-3D9B-EB99-270F-DC167639C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508AF16-B498-9728-1034-D180B3BCD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F2E56B-6338-844B-7AE4-2843DC5EA622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2C3800-7346-D241-5D40-600D1E52BE5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F29CE8-BA19-0121-3689-E70A4E6E4D11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7200FF-1F52-EAE5-0590-BE8432EC3A7A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08F937-A022-414F-86DF-B1E32BFFAEA0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A874FD6-0714-5755-F8A9-928230EB5FF9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46B30-D414-2586-37DE-FE719EB05D39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561175" y="1411193"/>
            <a:ext cx="3351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When we normally fit a line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, we want to find the y-axis </a:t>
            </a:r>
            <a:r>
              <a:rPr lang="en-US" b="1" dirty="0"/>
              <a:t>intercept</a:t>
            </a:r>
            <a:r>
              <a:rPr lang="en-US" dirty="0"/>
              <a:t> and the </a:t>
            </a:r>
            <a:r>
              <a:rPr lang="en-US" b="1" dirty="0"/>
              <a:t>slope</a:t>
            </a:r>
            <a:r>
              <a:rPr lang="en-US" dirty="0"/>
              <a:t> that minimize the </a:t>
            </a:r>
            <a:r>
              <a:rPr lang="en-US" b="1" dirty="0"/>
              <a:t>SSR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7B210-14C8-2EE4-F4D3-531AA8E0B331}"/>
              </a:ext>
            </a:extLst>
          </p:cNvPr>
          <p:cNvSpPr txBox="1"/>
          <p:nvPr/>
        </p:nvSpPr>
        <p:spPr>
          <a:xfrm>
            <a:off x="658482" y="2784469"/>
            <a:ext cx="350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= </a:t>
            </a:r>
            <a:r>
              <a:rPr lang="en-US" b="1" dirty="0"/>
              <a:t>intercept</a:t>
            </a:r>
            <a:r>
              <a:rPr lang="en-US" dirty="0"/>
              <a:t> + </a:t>
            </a:r>
            <a:r>
              <a:rPr lang="en-US" b="1" dirty="0"/>
              <a:t>slope</a:t>
            </a:r>
            <a:r>
              <a:rPr lang="en-US" dirty="0"/>
              <a:t> x Weight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E68357-DE1D-D530-985B-C4978D4F92EB}"/>
              </a:ext>
            </a:extLst>
          </p:cNvPr>
          <p:cNvGrpSpPr/>
          <p:nvPr/>
        </p:nvGrpSpPr>
        <p:grpSpPr>
          <a:xfrm>
            <a:off x="4591389" y="3443681"/>
            <a:ext cx="2957885" cy="2672681"/>
            <a:chOff x="7618074" y="3729517"/>
            <a:chExt cx="2957885" cy="26726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9EA81F-7DB2-AF0A-22DB-92F506490E14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73285AE-250F-8F60-4E57-21F9231F0B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9E96CF2-1306-9009-8C24-B729E6CDDACB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1C8DF9FF-9D61-FD05-FB41-274852B4B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39A99E1-D424-2086-3686-467869752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A973070-A087-89BB-9971-7F7AB38BBD40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488DEF9-2EF8-4E69-A827-988F462D2394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28EFCB9-6EBF-1A93-277F-9D1CD2A88096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7E74AF1-D71C-1921-01FB-667F537A8E39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5C35B1F-9157-8349-5018-C32CF65F4496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0B285B1-15B8-83DC-6594-51933825F6DD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54E0864-C18E-34C0-874E-0A9E63041B1D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027D6A-3D3E-8A44-F19B-D7C56653B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2C24C67-5BDF-E299-4F42-3A2C06FCDBB1}"/>
              </a:ext>
            </a:extLst>
          </p:cNvPr>
          <p:cNvSpPr txBox="1"/>
          <p:nvPr/>
        </p:nvSpPr>
        <p:spPr>
          <a:xfrm>
            <a:off x="5083058" y="1859625"/>
            <a:ext cx="45327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contrast, when we use </a:t>
            </a:r>
            <a:r>
              <a:rPr lang="en-US" b="1" dirty="0"/>
              <a:t>Ridge Regularization </a:t>
            </a:r>
            <a:r>
              <a:rPr lang="en-US" dirty="0"/>
              <a:t>to optimize parameters, we simultaneously minimize the </a:t>
            </a:r>
            <a:r>
              <a:rPr lang="en-US" b="1" dirty="0"/>
              <a:t>SSR</a:t>
            </a:r>
            <a:r>
              <a:rPr lang="en-US" dirty="0"/>
              <a:t> and a </a:t>
            </a:r>
            <a:r>
              <a:rPr lang="en-US" b="1" dirty="0"/>
              <a:t>penalty</a:t>
            </a:r>
            <a:r>
              <a:rPr lang="en-US" dirty="0"/>
              <a:t> that’s proportional to the square of the slope…</a:t>
            </a:r>
          </a:p>
        </p:txBody>
      </p:sp>
    </p:spTree>
    <p:extLst>
      <p:ext uri="{BB962C8B-B14F-4D97-AF65-F5344CB8AC3E}">
        <p14:creationId xmlns:p14="http://schemas.microsoft.com/office/powerpoint/2010/main" val="809078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537B780-C2B8-48EE-7B98-94884D69C201}"/>
              </a:ext>
            </a:extLst>
          </p:cNvPr>
          <p:cNvSpPr/>
          <p:nvPr/>
        </p:nvSpPr>
        <p:spPr>
          <a:xfrm>
            <a:off x="8947606" y="3568961"/>
            <a:ext cx="1658116" cy="591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0561C0-EEA7-4C0F-F439-622C8A1056DA}"/>
              </a:ext>
            </a:extLst>
          </p:cNvPr>
          <p:cNvGrpSpPr/>
          <p:nvPr/>
        </p:nvGrpSpPr>
        <p:grpSpPr>
          <a:xfrm>
            <a:off x="0" y="3318456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C7E401-506C-A01D-0454-DCAB6777B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5E86AF-3B00-18C3-083A-226AFB6EB25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5CAED9-3D9B-EB99-270F-DC167639C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508AF16-B498-9728-1034-D180B3BCD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F2E56B-6338-844B-7AE4-2843DC5EA622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2C3800-7346-D241-5D40-600D1E52BE5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F29CE8-BA19-0121-3689-E70A4E6E4D11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7200FF-1F52-EAE5-0590-BE8432EC3A7A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08F937-A022-414F-86DF-B1E32BFFAEA0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A874FD6-0714-5755-F8A9-928230EB5FF9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46B30-D414-2586-37DE-FE719EB05D39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561175" y="1411193"/>
            <a:ext cx="3351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When we normally fit a line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, we want to find the y-axis </a:t>
            </a:r>
            <a:r>
              <a:rPr lang="en-US" b="1" dirty="0"/>
              <a:t>intercept</a:t>
            </a:r>
            <a:r>
              <a:rPr lang="en-US" dirty="0"/>
              <a:t> and the </a:t>
            </a:r>
            <a:r>
              <a:rPr lang="en-US" b="1" dirty="0"/>
              <a:t>slope</a:t>
            </a:r>
            <a:r>
              <a:rPr lang="en-US" dirty="0"/>
              <a:t> that minimize the </a:t>
            </a:r>
            <a:r>
              <a:rPr lang="en-US" b="1" dirty="0"/>
              <a:t>SSR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7B210-14C8-2EE4-F4D3-531AA8E0B331}"/>
              </a:ext>
            </a:extLst>
          </p:cNvPr>
          <p:cNvSpPr txBox="1"/>
          <p:nvPr/>
        </p:nvSpPr>
        <p:spPr>
          <a:xfrm>
            <a:off x="658482" y="2784469"/>
            <a:ext cx="350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= </a:t>
            </a:r>
            <a:r>
              <a:rPr lang="en-US" b="1" dirty="0"/>
              <a:t>intercept</a:t>
            </a:r>
            <a:r>
              <a:rPr lang="en-US" dirty="0"/>
              <a:t> + </a:t>
            </a:r>
            <a:r>
              <a:rPr lang="en-US" b="1" dirty="0"/>
              <a:t>slope</a:t>
            </a:r>
            <a:r>
              <a:rPr lang="en-US" dirty="0"/>
              <a:t> x Weight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E68357-DE1D-D530-985B-C4978D4F92EB}"/>
              </a:ext>
            </a:extLst>
          </p:cNvPr>
          <p:cNvGrpSpPr/>
          <p:nvPr/>
        </p:nvGrpSpPr>
        <p:grpSpPr>
          <a:xfrm>
            <a:off x="4591389" y="3443681"/>
            <a:ext cx="2957885" cy="2672681"/>
            <a:chOff x="7618074" y="3729517"/>
            <a:chExt cx="2957885" cy="26726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9EA81F-7DB2-AF0A-22DB-92F506490E14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73285AE-250F-8F60-4E57-21F9231F0B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9E96CF2-1306-9009-8C24-B729E6CDDACB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1C8DF9FF-9D61-FD05-FB41-274852B4B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39A99E1-D424-2086-3686-467869752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A973070-A087-89BB-9971-7F7AB38BBD40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488DEF9-2EF8-4E69-A827-988F462D2394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28EFCB9-6EBF-1A93-277F-9D1CD2A88096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7E74AF1-D71C-1921-01FB-667F537A8E39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5C35B1F-9157-8349-5018-C32CF65F4496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0B285B1-15B8-83DC-6594-51933825F6DD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54E0864-C18E-34C0-874E-0A9E63041B1D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027D6A-3D3E-8A44-F19B-D7C56653B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2C24C67-5BDF-E299-4F42-3A2C06FCDBB1}"/>
              </a:ext>
            </a:extLst>
          </p:cNvPr>
          <p:cNvSpPr txBox="1"/>
          <p:nvPr/>
        </p:nvSpPr>
        <p:spPr>
          <a:xfrm>
            <a:off x="5083058" y="1859625"/>
            <a:ext cx="45327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contrast, when we use </a:t>
            </a:r>
            <a:r>
              <a:rPr lang="en-US" b="1" dirty="0"/>
              <a:t>Ridge Regularization </a:t>
            </a:r>
            <a:r>
              <a:rPr lang="en-US" dirty="0"/>
              <a:t>to optimize parameters, we simultaneously minimize the </a:t>
            </a:r>
            <a:r>
              <a:rPr lang="en-US" b="1" dirty="0"/>
              <a:t>SSR</a:t>
            </a:r>
            <a:r>
              <a:rPr lang="en-US" dirty="0"/>
              <a:t> and a </a:t>
            </a:r>
            <a:r>
              <a:rPr lang="en-US" b="1" dirty="0"/>
              <a:t>penalty</a:t>
            </a:r>
            <a:r>
              <a:rPr lang="en-US" dirty="0"/>
              <a:t> that’s proportional to the square of the slope…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D1F868-0DDD-52BD-20BF-A11F6F36AB12}"/>
              </a:ext>
            </a:extLst>
          </p:cNvPr>
          <p:cNvSpPr txBox="1"/>
          <p:nvPr/>
        </p:nvSpPr>
        <p:spPr>
          <a:xfrm>
            <a:off x="8947606" y="3680278"/>
            <a:ext cx="179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slope</a:t>
            </a:r>
            <a:r>
              <a:rPr lang="en-US" baseline="30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43542F-22A8-24E0-14A5-4A845EF128AE}"/>
              </a:ext>
            </a:extLst>
          </p:cNvPr>
          <p:cNvSpPr txBox="1"/>
          <p:nvPr/>
        </p:nvSpPr>
        <p:spPr>
          <a:xfrm>
            <a:off x="7993299" y="4841225"/>
            <a:ext cx="35667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where the Greek character </a:t>
            </a:r>
            <a:r>
              <a:rPr lang="en-US" b="1" dirty="0"/>
              <a:t>λ</a:t>
            </a:r>
            <a:r>
              <a:rPr lang="en-US" dirty="0"/>
              <a:t>, </a:t>
            </a:r>
            <a:r>
              <a:rPr lang="en-US" b="1" dirty="0"/>
              <a:t>lambda</a:t>
            </a:r>
            <a:r>
              <a:rPr lang="en-US" dirty="0"/>
              <a:t>, is a positive number that determines how strong an effect </a:t>
            </a:r>
            <a:r>
              <a:rPr lang="en-US" b="1" dirty="0"/>
              <a:t>Ridge Regularization </a:t>
            </a:r>
            <a:r>
              <a:rPr lang="en-US" dirty="0"/>
              <a:t>has on the </a:t>
            </a:r>
            <a:r>
              <a:rPr lang="en-US" b="1" dirty="0">
                <a:solidFill>
                  <a:srgbClr val="00B050"/>
                </a:solidFill>
              </a:rPr>
              <a:t>new line</a:t>
            </a:r>
            <a:r>
              <a:rPr lang="en-US" dirty="0"/>
              <a:t>.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9EEBE4-78E9-DD12-778F-2FF1FAD61EC6}"/>
              </a:ext>
            </a:extLst>
          </p:cNvPr>
          <p:cNvCxnSpPr/>
          <p:nvPr/>
        </p:nvCxnSpPr>
        <p:spPr>
          <a:xfrm>
            <a:off x="8883941" y="3059954"/>
            <a:ext cx="731835" cy="38372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8A73209-61D3-E230-46CD-A1E520CE2B4C}"/>
              </a:ext>
            </a:extLst>
          </p:cNvPr>
          <p:cNvCxnSpPr>
            <a:cxnSpLocks/>
          </p:cNvCxnSpPr>
          <p:nvPr/>
        </p:nvCxnSpPr>
        <p:spPr>
          <a:xfrm flipH="1">
            <a:off x="9486595" y="4024907"/>
            <a:ext cx="129181" cy="816318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900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0561C0-EEA7-4C0F-F439-622C8A1056DA}"/>
              </a:ext>
            </a:extLst>
          </p:cNvPr>
          <p:cNvGrpSpPr/>
          <p:nvPr/>
        </p:nvGrpSpPr>
        <p:grpSpPr>
          <a:xfrm>
            <a:off x="0" y="3318456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C7E401-506C-A01D-0454-DCAB6777B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5E86AF-3B00-18C3-083A-226AFB6EB25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5CAED9-3D9B-EB99-270F-DC167639C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508AF16-B498-9728-1034-D180B3BCD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F2E56B-6338-844B-7AE4-2843DC5EA622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2C3800-7346-D241-5D40-600D1E52BE5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F29CE8-BA19-0121-3689-E70A4E6E4D11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7200FF-1F52-EAE5-0590-BE8432EC3A7A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08F937-A022-414F-86DF-B1E32BFFAEA0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A874FD6-0714-5755-F8A9-928230EB5FF9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46B30-D414-2586-37DE-FE719EB05D39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561175" y="1411193"/>
            <a:ext cx="3351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let’s plug in some numbers. We’ll start with the line that fits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perfectly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7B210-14C8-2EE4-F4D3-531AA8E0B331}"/>
              </a:ext>
            </a:extLst>
          </p:cNvPr>
          <p:cNvSpPr txBox="1"/>
          <p:nvPr/>
        </p:nvSpPr>
        <p:spPr>
          <a:xfrm>
            <a:off x="658482" y="2784469"/>
            <a:ext cx="350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= </a:t>
            </a:r>
            <a:r>
              <a:rPr lang="en-US" b="1" dirty="0"/>
              <a:t>0.4</a:t>
            </a:r>
            <a:r>
              <a:rPr lang="en-US" dirty="0"/>
              <a:t> + </a:t>
            </a:r>
            <a:r>
              <a:rPr lang="en-US" b="1" dirty="0"/>
              <a:t>1.3</a:t>
            </a:r>
            <a:r>
              <a:rPr lang="en-US" dirty="0"/>
              <a:t> x Weight</a:t>
            </a:r>
          </a:p>
        </p:txBody>
      </p:sp>
    </p:spTree>
    <p:extLst>
      <p:ext uri="{BB962C8B-B14F-4D97-AF65-F5344CB8AC3E}">
        <p14:creationId xmlns:p14="http://schemas.microsoft.com/office/powerpoint/2010/main" val="233601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0561C0-EEA7-4C0F-F439-622C8A1056DA}"/>
              </a:ext>
            </a:extLst>
          </p:cNvPr>
          <p:cNvGrpSpPr/>
          <p:nvPr/>
        </p:nvGrpSpPr>
        <p:grpSpPr>
          <a:xfrm>
            <a:off x="0" y="3318456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C7E401-506C-A01D-0454-DCAB6777B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5E86AF-3B00-18C3-083A-226AFB6EB25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5CAED9-3D9B-EB99-270F-DC167639C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508AF16-B498-9728-1034-D180B3BCD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F2E56B-6338-844B-7AE4-2843DC5EA622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2C3800-7346-D241-5D40-600D1E52BE5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F29CE8-BA19-0121-3689-E70A4E6E4D11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7200FF-1F52-EAE5-0590-BE8432EC3A7A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08F937-A022-414F-86DF-B1E32BFFAEA0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A874FD6-0714-5755-F8A9-928230EB5FF9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46B30-D414-2586-37DE-FE719EB05D39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561175" y="1411193"/>
            <a:ext cx="3351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let’s plug in some numbers. We’ll start with the line that fits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perfectly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7B210-14C8-2EE4-F4D3-531AA8E0B331}"/>
              </a:ext>
            </a:extLst>
          </p:cNvPr>
          <p:cNvSpPr txBox="1"/>
          <p:nvPr/>
        </p:nvSpPr>
        <p:spPr>
          <a:xfrm>
            <a:off x="658482" y="2784469"/>
            <a:ext cx="350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= </a:t>
            </a:r>
            <a:r>
              <a:rPr lang="en-US" b="1" dirty="0"/>
              <a:t>0.4</a:t>
            </a:r>
            <a:r>
              <a:rPr lang="en-US" dirty="0"/>
              <a:t> + </a:t>
            </a:r>
            <a:r>
              <a:rPr lang="en-US" b="1" dirty="0"/>
              <a:t>1.3</a:t>
            </a:r>
            <a:r>
              <a:rPr lang="en-US" dirty="0"/>
              <a:t> x Weight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3D9B9-8E09-5C5E-DD61-2C0902227DEA}"/>
              </a:ext>
            </a:extLst>
          </p:cNvPr>
          <p:cNvSpPr txBox="1"/>
          <p:nvPr/>
        </p:nvSpPr>
        <p:spPr>
          <a:xfrm>
            <a:off x="4352981" y="1597467"/>
            <a:ext cx="2818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Now, if we’re using </a:t>
            </a:r>
            <a:r>
              <a:rPr lang="en-US" b="1" dirty="0"/>
              <a:t>Ridge Regularization</a:t>
            </a:r>
            <a:r>
              <a:rPr lang="en-US" dirty="0"/>
              <a:t>, we want to minimize this equation.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33C8B-ECF2-C264-56AA-B8367ECD7C4C}"/>
              </a:ext>
            </a:extLst>
          </p:cNvPr>
          <p:cNvSpPr txBox="1"/>
          <p:nvPr/>
        </p:nvSpPr>
        <p:spPr>
          <a:xfrm>
            <a:off x="5323562" y="3429000"/>
            <a:ext cx="167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slope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6278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0561C0-EEA7-4C0F-F439-622C8A1056DA}"/>
              </a:ext>
            </a:extLst>
          </p:cNvPr>
          <p:cNvGrpSpPr/>
          <p:nvPr/>
        </p:nvGrpSpPr>
        <p:grpSpPr>
          <a:xfrm>
            <a:off x="0" y="3318456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C7E401-506C-A01D-0454-DCAB6777B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5E86AF-3B00-18C3-083A-226AFB6EB25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5CAED9-3D9B-EB99-270F-DC167639C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508AF16-B498-9728-1034-D180B3BCD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F2E56B-6338-844B-7AE4-2843DC5EA622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2C3800-7346-D241-5D40-600D1E52BE5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F29CE8-BA19-0121-3689-E70A4E6E4D11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7200FF-1F52-EAE5-0590-BE8432EC3A7A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08F937-A022-414F-86DF-B1E32BFFAEA0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A874FD6-0714-5755-F8A9-928230EB5FF9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46B30-D414-2586-37DE-FE719EB05D39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561175" y="1411193"/>
            <a:ext cx="3351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let’s plug in some numbers. We’ll start with the line that fits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perfectly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7B210-14C8-2EE4-F4D3-531AA8E0B331}"/>
              </a:ext>
            </a:extLst>
          </p:cNvPr>
          <p:cNvSpPr txBox="1"/>
          <p:nvPr/>
        </p:nvSpPr>
        <p:spPr>
          <a:xfrm>
            <a:off x="658482" y="2784469"/>
            <a:ext cx="350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= </a:t>
            </a:r>
            <a:r>
              <a:rPr lang="en-US" b="1" dirty="0"/>
              <a:t>0.4</a:t>
            </a:r>
            <a:r>
              <a:rPr lang="en-US" dirty="0"/>
              <a:t> + </a:t>
            </a:r>
            <a:r>
              <a:rPr lang="en-US" b="1" dirty="0"/>
              <a:t>1.3</a:t>
            </a:r>
            <a:r>
              <a:rPr lang="en-US" dirty="0"/>
              <a:t> x Weight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3D9B9-8E09-5C5E-DD61-2C0902227DEA}"/>
              </a:ext>
            </a:extLst>
          </p:cNvPr>
          <p:cNvSpPr txBox="1"/>
          <p:nvPr/>
        </p:nvSpPr>
        <p:spPr>
          <a:xfrm>
            <a:off x="4352981" y="1597467"/>
            <a:ext cx="2818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Now, if we’re using </a:t>
            </a:r>
            <a:r>
              <a:rPr lang="en-US" b="1" dirty="0"/>
              <a:t>Ridge Regularization</a:t>
            </a:r>
            <a:r>
              <a:rPr lang="en-US" dirty="0"/>
              <a:t>, we want to minimize this equation.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33C8B-ECF2-C264-56AA-B8367ECD7C4C}"/>
              </a:ext>
            </a:extLst>
          </p:cNvPr>
          <p:cNvSpPr txBox="1"/>
          <p:nvPr/>
        </p:nvSpPr>
        <p:spPr>
          <a:xfrm>
            <a:off x="5323562" y="3429000"/>
            <a:ext cx="167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slope</a:t>
            </a:r>
            <a:r>
              <a:rPr lang="en-US" baseline="30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FCA36-38E0-2B1F-A7F9-AD3FB82D2D6F}"/>
              </a:ext>
            </a:extLst>
          </p:cNvPr>
          <p:cNvSpPr txBox="1"/>
          <p:nvPr/>
        </p:nvSpPr>
        <p:spPr>
          <a:xfrm>
            <a:off x="6889458" y="3429000"/>
            <a:ext cx="1541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0 + 1 x 1.3</a:t>
            </a:r>
            <a:r>
              <a:rPr lang="en-US" baseline="30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45842-DF15-9701-BB6B-E2659A6FEE4E}"/>
              </a:ext>
            </a:extLst>
          </p:cNvPr>
          <p:cNvSpPr txBox="1"/>
          <p:nvPr/>
        </p:nvSpPr>
        <p:spPr>
          <a:xfrm>
            <a:off x="8248475" y="3429000"/>
            <a:ext cx="76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1.69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E98008-9D36-28D9-73E7-15EC05964BEC}"/>
              </a:ext>
            </a:extLst>
          </p:cNvPr>
          <p:cNvSpPr/>
          <p:nvPr/>
        </p:nvSpPr>
        <p:spPr>
          <a:xfrm>
            <a:off x="8248475" y="3429000"/>
            <a:ext cx="719356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6D9100-5BD3-255B-93A6-71412574371B}"/>
              </a:ext>
            </a:extLst>
          </p:cNvPr>
          <p:cNvSpPr txBox="1"/>
          <p:nvPr/>
        </p:nvSpPr>
        <p:spPr>
          <a:xfrm>
            <a:off x="5456632" y="4241288"/>
            <a:ext cx="2246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the line fits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perfectly, the </a:t>
            </a:r>
            <a:r>
              <a:rPr lang="en-US" b="1" dirty="0"/>
              <a:t>SSR</a:t>
            </a:r>
            <a:r>
              <a:rPr lang="en-US" dirty="0"/>
              <a:t> </a:t>
            </a:r>
            <a:r>
              <a:rPr lang="en-US" b="1" dirty="0"/>
              <a:t>= 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2B928F-D20F-01E8-E5F3-EA0A0A199EDC}"/>
              </a:ext>
            </a:extLst>
          </p:cNvPr>
          <p:cNvCxnSpPr>
            <a:cxnSpLocks/>
          </p:cNvCxnSpPr>
          <p:nvPr/>
        </p:nvCxnSpPr>
        <p:spPr>
          <a:xfrm flipV="1">
            <a:off x="6831420" y="3733098"/>
            <a:ext cx="335559" cy="52331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F071B-6711-D167-E37B-817D6D385239}"/>
              </a:ext>
            </a:extLst>
          </p:cNvPr>
          <p:cNvSpPr txBox="1"/>
          <p:nvPr/>
        </p:nvSpPr>
        <p:spPr>
          <a:xfrm>
            <a:off x="7166979" y="2722953"/>
            <a:ext cx="1994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just set </a:t>
            </a:r>
            <a:r>
              <a:rPr lang="en-US" b="1" dirty="0"/>
              <a:t>λ =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1ED5AE-3115-3D42-5687-EB4C8EA8C755}"/>
              </a:ext>
            </a:extLst>
          </p:cNvPr>
          <p:cNvCxnSpPr>
            <a:cxnSpLocks/>
          </p:cNvCxnSpPr>
          <p:nvPr/>
        </p:nvCxnSpPr>
        <p:spPr>
          <a:xfrm flipH="1">
            <a:off x="7600402" y="3092285"/>
            <a:ext cx="251693" cy="335990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519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0561C0-EEA7-4C0F-F439-622C8A1056DA}"/>
              </a:ext>
            </a:extLst>
          </p:cNvPr>
          <p:cNvGrpSpPr/>
          <p:nvPr/>
        </p:nvGrpSpPr>
        <p:grpSpPr>
          <a:xfrm>
            <a:off x="0" y="3318456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C7E401-506C-A01D-0454-DCAB6777B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5E86AF-3B00-18C3-083A-226AFB6EB25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5CAED9-3D9B-EB99-270F-DC167639C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508AF16-B498-9728-1034-D180B3BCD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F2E56B-6338-844B-7AE4-2843DC5EA622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2C3800-7346-D241-5D40-600D1E52BE5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F29CE8-BA19-0121-3689-E70A4E6E4D11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7200FF-1F52-EAE5-0590-BE8432EC3A7A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08F937-A022-414F-86DF-B1E32BFFAEA0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A874FD6-0714-5755-F8A9-928230EB5FF9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46B30-D414-2586-37DE-FE719EB05D39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561175" y="1411193"/>
            <a:ext cx="3351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let’s plug in some numbers. We’ll start with the line that fits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perfectly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7B210-14C8-2EE4-F4D3-531AA8E0B331}"/>
              </a:ext>
            </a:extLst>
          </p:cNvPr>
          <p:cNvSpPr txBox="1"/>
          <p:nvPr/>
        </p:nvSpPr>
        <p:spPr>
          <a:xfrm>
            <a:off x="658482" y="2784469"/>
            <a:ext cx="350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= </a:t>
            </a:r>
            <a:r>
              <a:rPr lang="en-US" b="1" dirty="0"/>
              <a:t>0.4</a:t>
            </a:r>
            <a:r>
              <a:rPr lang="en-US" dirty="0"/>
              <a:t> + </a:t>
            </a:r>
            <a:r>
              <a:rPr lang="en-US" b="1" dirty="0"/>
              <a:t>1.3</a:t>
            </a:r>
            <a:r>
              <a:rPr lang="en-US" dirty="0"/>
              <a:t> x Weight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3D9B9-8E09-5C5E-DD61-2C0902227DEA}"/>
              </a:ext>
            </a:extLst>
          </p:cNvPr>
          <p:cNvSpPr txBox="1"/>
          <p:nvPr/>
        </p:nvSpPr>
        <p:spPr>
          <a:xfrm>
            <a:off x="4352981" y="1597467"/>
            <a:ext cx="2818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Now, if we’re using </a:t>
            </a:r>
            <a:r>
              <a:rPr lang="en-US" b="1" dirty="0"/>
              <a:t>Ridge Regularization</a:t>
            </a:r>
            <a:r>
              <a:rPr lang="en-US" dirty="0"/>
              <a:t>, we want to minimize this equation.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33C8B-ECF2-C264-56AA-B8367ECD7C4C}"/>
              </a:ext>
            </a:extLst>
          </p:cNvPr>
          <p:cNvSpPr txBox="1"/>
          <p:nvPr/>
        </p:nvSpPr>
        <p:spPr>
          <a:xfrm>
            <a:off x="5323562" y="3429000"/>
            <a:ext cx="167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slope</a:t>
            </a:r>
            <a:r>
              <a:rPr lang="en-US" baseline="30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FCA36-38E0-2B1F-A7F9-AD3FB82D2D6F}"/>
              </a:ext>
            </a:extLst>
          </p:cNvPr>
          <p:cNvSpPr txBox="1"/>
          <p:nvPr/>
        </p:nvSpPr>
        <p:spPr>
          <a:xfrm>
            <a:off x="6889458" y="3429000"/>
            <a:ext cx="1541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0 + 1 x 1.3</a:t>
            </a:r>
            <a:r>
              <a:rPr lang="en-US" baseline="30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45842-DF15-9701-BB6B-E2659A6FEE4E}"/>
              </a:ext>
            </a:extLst>
          </p:cNvPr>
          <p:cNvSpPr txBox="1"/>
          <p:nvPr/>
        </p:nvSpPr>
        <p:spPr>
          <a:xfrm>
            <a:off x="8248475" y="3429000"/>
            <a:ext cx="76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1.69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E98008-9D36-28D9-73E7-15EC05964BEC}"/>
              </a:ext>
            </a:extLst>
          </p:cNvPr>
          <p:cNvSpPr/>
          <p:nvPr/>
        </p:nvSpPr>
        <p:spPr>
          <a:xfrm>
            <a:off x="8248475" y="3429000"/>
            <a:ext cx="719356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6D9100-5BD3-255B-93A6-71412574371B}"/>
              </a:ext>
            </a:extLst>
          </p:cNvPr>
          <p:cNvSpPr txBox="1"/>
          <p:nvPr/>
        </p:nvSpPr>
        <p:spPr>
          <a:xfrm>
            <a:off x="5456632" y="4241288"/>
            <a:ext cx="2246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the line fits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perfectly, the </a:t>
            </a:r>
            <a:r>
              <a:rPr lang="en-US" b="1" dirty="0"/>
              <a:t>SSR</a:t>
            </a:r>
            <a:r>
              <a:rPr lang="en-US" dirty="0"/>
              <a:t> </a:t>
            </a:r>
            <a:r>
              <a:rPr lang="en-US" b="1" dirty="0"/>
              <a:t>= 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2B928F-D20F-01E8-E5F3-EA0A0A199EDC}"/>
              </a:ext>
            </a:extLst>
          </p:cNvPr>
          <p:cNvCxnSpPr>
            <a:cxnSpLocks/>
          </p:cNvCxnSpPr>
          <p:nvPr/>
        </p:nvCxnSpPr>
        <p:spPr>
          <a:xfrm flipV="1">
            <a:off x="6831420" y="3733098"/>
            <a:ext cx="335559" cy="523317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F071B-6711-D167-E37B-817D6D385239}"/>
              </a:ext>
            </a:extLst>
          </p:cNvPr>
          <p:cNvSpPr txBox="1"/>
          <p:nvPr/>
        </p:nvSpPr>
        <p:spPr>
          <a:xfrm>
            <a:off x="7166979" y="2722953"/>
            <a:ext cx="1994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just set </a:t>
            </a:r>
            <a:r>
              <a:rPr lang="en-US" b="1" dirty="0"/>
              <a:t>λ =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1ED5AE-3115-3D42-5687-EB4C8EA8C755}"/>
              </a:ext>
            </a:extLst>
          </p:cNvPr>
          <p:cNvCxnSpPr>
            <a:cxnSpLocks/>
          </p:cNvCxnSpPr>
          <p:nvPr/>
        </p:nvCxnSpPr>
        <p:spPr>
          <a:xfrm flipH="1">
            <a:off x="7600402" y="3092285"/>
            <a:ext cx="251693" cy="335990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A5CEDF-53B9-9D72-7EB4-28D05B6E72A2}"/>
              </a:ext>
            </a:extLst>
          </p:cNvPr>
          <p:cNvSpPr txBox="1"/>
          <p:nvPr/>
        </p:nvSpPr>
        <p:spPr>
          <a:xfrm>
            <a:off x="8875455" y="4212168"/>
            <a:ext cx="2969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1.69</a:t>
            </a:r>
            <a:r>
              <a:rPr lang="en-US" dirty="0"/>
              <a:t> is the score for the line that fits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 perfectly.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CBE730-C9AE-8B42-4BA3-5643FAF968B8}"/>
              </a:ext>
            </a:extLst>
          </p:cNvPr>
          <p:cNvCxnSpPr>
            <a:cxnSpLocks/>
          </p:cNvCxnSpPr>
          <p:nvPr/>
        </p:nvCxnSpPr>
        <p:spPr>
          <a:xfrm>
            <a:off x="8732993" y="3893108"/>
            <a:ext cx="955297" cy="374913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59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561175" y="1411193"/>
            <a:ext cx="3351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 let’s calculate the </a:t>
            </a:r>
            <a:r>
              <a:rPr lang="en-US" b="1" dirty="0"/>
              <a:t>Ridge Score </a:t>
            </a:r>
            <a:r>
              <a:rPr lang="en-US" dirty="0"/>
              <a:t>for the </a:t>
            </a:r>
            <a:r>
              <a:rPr lang="en-US" b="1" dirty="0">
                <a:solidFill>
                  <a:srgbClr val="00B050"/>
                </a:solidFill>
              </a:rPr>
              <a:t>new line </a:t>
            </a:r>
            <a:r>
              <a:rPr lang="en-US" dirty="0"/>
              <a:t>that doesn’t fit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as well. It has an </a:t>
            </a:r>
            <a:r>
              <a:rPr lang="en-US" b="1" dirty="0"/>
              <a:t>SSR = 0.4</a:t>
            </a:r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7B210-14C8-2EE4-F4D3-531AA8E0B331}"/>
              </a:ext>
            </a:extLst>
          </p:cNvPr>
          <p:cNvSpPr txBox="1"/>
          <p:nvPr/>
        </p:nvSpPr>
        <p:spPr>
          <a:xfrm>
            <a:off x="658482" y="2784469"/>
            <a:ext cx="350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= </a:t>
            </a:r>
            <a:r>
              <a:rPr lang="en-US" b="1" dirty="0"/>
              <a:t>1.2</a:t>
            </a:r>
            <a:r>
              <a:rPr lang="en-US" dirty="0"/>
              <a:t> + </a:t>
            </a:r>
            <a:r>
              <a:rPr lang="en-US" b="1" dirty="0"/>
              <a:t>0.6</a:t>
            </a:r>
            <a:r>
              <a:rPr lang="en-US" dirty="0"/>
              <a:t> x Weight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C1C4AE-CEEE-A154-6237-289646485FD4}"/>
              </a:ext>
            </a:extLst>
          </p:cNvPr>
          <p:cNvGrpSpPr/>
          <p:nvPr/>
        </p:nvGrpSpPr>
        <p:grpSpPr>
          <a:xfrm>
            <a:off x="103728" y="3337492"/>
            <a:ext cx="2957885" cy="2672681"/>
            <a:chOff x="7618074" y="3729517"/>
            <a:chExt cx="2957885" cy="26726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0E475D-1F86-B463-15AC-BE9A98F2E36F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C4AE36-2813-C0C2-C877-7F46C4FE94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8B6021E-3CB5-C2D5-6855-578130C27710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ABE21744-24F9-B496-37C1-DE4EBFCE7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BB66355-14F2-47F7-76A2-C11DF2988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329F805-0BDD-91F5-51FA-515EAE070269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7059EC-1486-71E8-EBFD-6C9C503A4379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B8B40F-2EAA-ED5F-F2E2-7E27CBE5226C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842FF02-861D-B2CD-22C1-150C98774D44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190FB-9006-B4BB-199F-B0F4D5FF8574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B6EF5CD-144B-4D27-04C6-DC5BE8B2181E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20DDC55-8FFC-DAEE-7671-F624F7F992F1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B7A9BA-4EA1-5BAE-56DF-97391BEBC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80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43" y="1017358"/>
            <a:ext cx="9144000" cy="5849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 dirty="0">
                <a:latin typeface="+mn-lt"/>
              </a:rPr>
              <a:t>Prerequisites</a:t>
            </a:r>
            <a:r>
              <a:rPr lang="en-US" sz="3600" b="1" dirty="0">
                <a:latin typeface="+mn-lt"/>
              </a:rPr>
              <a:t> </a:t>
            </a:r>
            <a:endParaRPr lang="en-US" sz="36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37" y="372969"/>
            <a:ext cx="1288778" cy="1288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0BC0F0-75EE-838C-C3FB-CEF01304386E}"/>
              </a:ext>
            </a:extLst>
          </p:cNvPr>
          <p:cNvSpPr txBox="1"/>
          <p:nvPr/>
        </p:nvSpPr>
        <p:spPr>
          <a:xfrm>
            <a:off x="1567729" y="1744527"/>
            <a:ext cx="52021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Bias vs Variance (Overfitting &amp; underfitting)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Assessing a regression model (SSR)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Intercept &amp; Slope (Gradient Descent)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7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561175" y="1411193"/>
            <a:ext cx="3351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 let’s calculate the </a:t>
            </a:r>
            <a:r>
              <a:rPr lang="en-US" b="1" dirty="0"/>
              <a:t>Ridge Score </a:t>
            </a:r>
            <a:r>
              <a:rPr lang="en-US" dirty="0"/>
              <a:t>for the </a:t>
            </a:r>
            <a:r>
              <a:rPr lang="en-US" b="1" dirty="0">
                <a:solidFill>
                  <a:srgbClr val="00B050"/>
                </a:solidFill>
              </a:rPr>
              <a:t>new line </a:t>
            </a:r>
            <a:r>
              <a:rPr lang="en-US" dirty="0"/>
              <a:t>that doesn’t fit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as well. It has an </a:t>
            </a:r>
            <a:r>
              <a:rPr lang="en-US" b="1" dirty="0"/>
              <a:t>SSR = 0.4</a:t>
            </a:r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7B210-14C8-2EE4-F4D3-531AA8E0B331}"/>
              </a:ext>
            </a:extLst>
          </p:cNvPr>
          <p:cNvSpPr txBox="1"/>
          <p:nvPr/>
        </p:nvSpPr>
        <p:spPr>
          <a:xfrm>
            <a:off x="658482" y="2784469"/>
            <a:ext cx="350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= </a:t>
            </a:r>
            <a:r>
              <a:rPr lang="en-US" b="1" dirty="0"/>
              <a:t>1.2</a:t>
            </a:r>
            <a:r>
              <a:rPr lang="en-US" dirty="0"/>
              <a:t> + </a:t>
            </a:r>
            <a:r>
              <a:rPr lang="en-US" b="1" dirty="0"/>
              <a:t>0.6</a:t>
            </a:r>
            <a:r>
              <a:rPr lang="en-US" dirty="0"/>
              <a:t> x Weight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3D9B9-8E09-5C5E-DD61-2C0902227DEA}"/>
              </a:ext>
            </a:extLst>
          </p:cNvPr>
          <p:cNvSpPr txBox="1"/>
          <p:nvPr/>
        </p:nvSpPr>
        <p:spPr>
          <a:xfrm>
            <a:off x="4352981" y="1597467"/>
            <a:ext cx="4270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so, we plug in the </a:t>
            </a:r>
            <a:r>
              <a:rPr lang="en-US" b="1" dirty="0"/>
              <a:t>SSR</a:t>
            </a:r>
            <a:r>
              <a:rPr lang="en-US" dirty="0"/>
              <a:t>, </a:t>
            </a:r>
            <a:r>
              <a:rPr lang="en-US" b="1" dirty="0"/>
              <a:t>0.4</a:t>
            </a:r>
            <a:r>
              <a:rPr lang="en-US" dirty="0"/>
              <a:t>, the value for </a:t>
            </a:r>
            <a:r>
              <a:rPr lang="en-US" b="1" dirty="0"/>
              <a:t>λ</a:t>
            </a:r>
            <a:r>
              <a:rPr lang="en-US" dirty="0"/>
              <a:t> (</a:t>
            </a:r>
            <a:r>
              <a:rPr lang="en-US" b="1" i="1" dirty="0"/>
              <a:t>lambda</a:t>
            </a:r>
            <a:r>
              <a:rPr lang="en-US" dirty="0"/>
              <a:t>), which for now is </a:t>
            </a:r>
            <a:r>
              <a:rPr lang="en-US" b="1" dirty="0"/>
              <a:t>1</a:t>
            </a:r>
            <a:r>
              <a:rPr lang="en-US" dirty="0"/>
              <a:t>, and the </a:t>
            </a:r>
            <a:r>
              <a:rPr lang="en-US" b="1" dirty="0"/>
              <a:t>slope</a:t>
            </a:r>
            <a:r>
              <a:rPr lang="en-US" dirty="0"/>
              <a:t>, </a:t>
            </a:r>
            <a:r>
              <a:rPr lang="en-US" b="1" dirty="0"/>
              <a:t>0.6</a:t>
            </a:r>
            <a:r>
              <a:rPr lang="en-US" dirty="0"/>
              <a:t>, into the </a:t>
            </a:r>
            <a:r>
              <a:rPr lang="en-US" b="1" dirty="0"/>
              <a:t>Ridge Penalty</a:t>
            </a:r>
            <a:r>
              <a:rPr lang="en-US" dirty="0"/>
              <a:t>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33C8B-ECF2-C264-56AA-B8367ECD7C4C}"/>
              </a:ext>
            </a:extLst>
          </p:cNvPr>
          <p:cNvSpPr txBox="1"/>
          <p:nvPr/>
        </p:nvSpPr>
        <p:spPr>
          <a:xfrm>
            <a:off x="5257828" y="2781647"/>
            <a:ext cx="167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slope</a:t>
            </a:r>
            <a:r>
              <a:rPr lang="en-US" baseline="30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FCA36-38E0-2B1F-A7F9-AD3FB82D2D6F}"/>
              </a:ext>
            </a:extLst>
          </p:cNvPr>
          <p:cNvSpPr txBox="1"/>
          <p:nvPr/>
        </p:nvSpPr>
        <p:spPr>
          <a:xfrm>
            <a:off x="6830735" y="2781647"/>
            <a:ext cx="1793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0.4 + 1 x 0.6</a:t>
            </a:r>
            <a:r>
              <a:rPr lang="en-US" baseline="30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45842-DF15-9701-BB6B-E2659A6FEE4E}"/>
              </a:ext>
            </a:extLst>
          </p:cNvPr>
          <p:cNvSpPr txBox="1"/>
          <p:nvPr/>
        </p:nvSpPr>
        <p:spPr>
          <a:xfrm>
            <a:off x="8292878" y="2792546"/>
            <a:ext cx="76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0.76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E98008-9D36-28D9-73E7-15EC05964BEC}"/>
              </a:ext>
            </a:extLst>
          </p:cNvPr>
          <p:cNvSpPr/>
          <p:nvPr/>
        </p:nvSpPr>
        <p:spPr>
          <a:xfrm>
            <a:off x="8313850" y="2781647"/>
            <a:ext cx="719356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1ED5AE-3115-3D42-5687-EB4C8EA8C755}"/>
              </a:ext>
            </a:extLst>
          </p:cNvPr>
          <p:cNvCxnSpPr>
            <a:cxnSpLocks/>
          </p:cNvCxnSpPr>
          <p:nvPr/>
        </p:nvCxnSpPr>
        <p:spPr>
          <a:xfrm flipH="1">
            <a:off x="6719971" y="2491813"/>
            <a:ext cx="110764" cy="335990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7C1C4AE-CEEE-A154-6237-289646485FD4}"/>
              </a:ext>
            </a:extLst>
          </p:cNvPr>
          <p:cNvGrpSpPr/>
          <p:nvPr/>
        </p:nvGrpSpPr>
        <p:grpSpPr>
          <a:xfrm>
            <a:off x="103728" y="3337492"/>
            <a:ext cx="2957885" cy="2672681"/>
            <a:chOff x="7618074" y="3729517"/>
            <a:chExt cx="2957885" cy="26726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0E475D-1F86-B463-15AC-BE9A98F2E36F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C4AE36-2813-C0C2-C877-7F46C4FE94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8B6021E-3CB5-C2D5-6855-578130C27710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ABE21744-24F9-B496-37C1-DE4EBFCE7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BB66355-14F2-47F7-76A2-C11DF2988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329F805-0BDD-91F5-51FA-515EAE070269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7059EC-1486-71E8-EBFD-6C9C503A4379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B8B40F-2EAA-ED5F-F2E2-7E27CBE5226C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842FF02-861D-B2CD-22C1-150C98774D44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190FB-9006-B4BB-199F-B0F4D5FF8574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B6EF5CD-144B-4D27-04C6-DC5BE8B2181E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20DDC55-8FFC-DAEE-7671-F624F7F992F1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B7A9BA-4EA1-5BAE-56DF-97391BEBC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922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A5D11C-FF6C-190B-7575-03953897AC58}"/>
              </a:ext>
            </a:extLst>
          </p:cNvPr>
          <p:cNvSpPr txBox="1"/>
          <p:nvPr/>
        </p:nvSpPr>
        <p:spPr>
          <a:xfrm>
            <a:off x="561175" y="1411193"/>
            <a:ext cx="3351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 let’s calculate the </a:t>
            </a:r>
            <a:r>
              <a:rPr lang="en-US" b="1" dirty="0"/>
              <a:t>Ridge Score </a:t>
            </a:r>
            <a:r>
              <a:rPr lang="en-US" dirty="0"/>
              <a:t>for the </a:t>
            </a:r>
            <a:r>
              <a:rPr lang="en-US" b="1" dirty="0">
                <a:solidFill>
                  <a:srgbClr val="00B050"/>
                </a:solidFill>
              </a:rPr>
              <a:t>new line </a:t>
            </a:r>
            <a:r>
              <a:rPr lang="en-US" dirty="0"/>
              <a:t>that doesn’t fit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as well. It has an </a:t>
            </a:r>
            <a:r>
              <a:rPr lang="en-US" b="1" dirty="0"/>
              <a:t>SSR = 0.4</a:t>
            </a:r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7B210-14C8-2EE4-F4D3-531AA8E0B331}"/>
              </a:ext>
            </a:extLst>
          </p:cNvPr>
          <p:cNvSpPr txBox="1"/>
          <p:nvPr/>
        </p:nvSpPr>
        <p:spPr>
          <a:xfrm>
            <a:off x="658482" y="2784469"/>
            <a:ext cx="350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 = </a:t>
            </a:r>
            <a:r>
              <a:rPr lang="en-US" b="1" dirty="0"/>
              <a:t>1.2</a:t>
            </a:r>
            <a:r>
              <a:rPr lang="en-US" dirty="0"/>
              <a:t> + </a:t>
            </a:r>
            <a:r>
              <a:rPr lang="en-US" b="1" dirty="0"/>
              <a:t>0.6</a:t>
            </a:r>
            <a:r>
              <a:rPr lang="en-US" dirty="0"/>
              <a:t> x Weight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3D9B9-8E09-5C5E-DD61-2C0902227DEA}"/>
              </a:ext>
            </a:extLst>
          </p:cNvPr>
          <p:cNvSpPr txBox="1"/>
          <p:nvPr/>
        </p:nvSpPr>
        <p:spPr>
          <a:xfrm>
            <a:off x="4352981" y="1597467"/>
            <a:ext cx="4270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so, we plug in the </a:t>
            </a:r>
            <a:r>
              <a:rPr lang="en-US" b="1" dirty="0"/>
              <a:t>SSR</a:t>
            </a:r>
            <a:r>
              <a:rPr lang="en-US" dirty="0"/>
              <a:t>, </a:t>
            </a:r>
            <a:r>
              <a:rPr lang="en-US" b="1" dirty="0"/>
              <a:t>0.4</a:t>
            </a:r>
            <a:r>
              <a:rPr lang="en-US" dirty="0"/>
              <a:t>, the value for </a:t>
            </a:r>
            <a:r>
              <a:rPr lang="en-US" b="1" dirty="0"/>
              <a:t>λ</a:t>
            </a:r>
            <a:r>
              <a:rPr lang="en-US" dirty="0"/>
              <a:t> (</a:t>
            </a:r>
            <a:r>
              <a:rPr lang="en-US" b="1" i="1" dirty="0"/>
              <a:t>lambda</a:t>
            </a:r>
            <a:r>
              <a:rPr lang="en-US" dirty="0"/>
              <a:t>), which for now is </a:t>
            </a:r>
            <a:r>
              <a:rPr lang="en-US" b="1" dirty="0"/>
              <a:t>1</a:t>
            </a:r>
            <a:r>
              <a:rPr lang="en-US" dirty="0"/>
              <a:t>, and the </a:t>
            </a:r>
            <a:r>
              <a:rPr lang="en-US" b="1" dirty="0"/>
              <a:t>slope</a:t>
            </a:r>
            <a:r>
              <a:rPr lang="en-US" dirty="0"/>
              <a:t>, </a:t>
            </a:r>
            <a:r>
              <a:rPr lang="en-US" b="1" dirty="0"/>
              <a:t>0.6</a:t>
            </a:r>
            <a:r>
              <a:rPr lang="en-US" dirty="0"/>
              <a:t>, into the </a:t>
            </a:r>
            <a:r>
              <a:rPr lang="en-US" b="1" dirty="0"/>
              <a:t>Ridge Penalty</a:t>
            </a:r>
            <a:r>
              <a:rPr lang="en-US" dirty="0"/>
              <a:t>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C33C8B-ECF2-C264-56AA-B8367ECD7C4C}"/>
              </a:ext>
            </a:extLst>
          </p:cNvPr>
          <p:cNvSpPr txBox="1"/>
          <p:nvPr/>
        </p:nvSpPr>
        <p:spPr>
          <a:xfrm>
            <a:off x="5257828" y="2781647"/>
            <a:ext cx="167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slope</a:t>
            </a:r>
            <a:r>
              <a:rPr lang="en-US" baseline="30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FCA36-38E0-2B1F-A7F9-AD3FB82D2D6F}"/>
              </a:ext>
            </a:extLst>
          </p:cNvPr>
          <p:cNvSpPr txBox="1"/>
          <p:nvPr/>
        </p:nvSpPr>
        <p:spPr>
          <a:xfrm>
            <a:off x="6830735" y="2781647"/>
            <a:ext cx="1793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0.4 + 1 x 0.6</a:t>
            </a:r>
            <a:r>
              <a:rPr lang="en-US" baseline="30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45842-DF15-9701-BB6B-E2659A6FEE4E}"/>
              </a:ext>
            </a:extLst>
          </p:cNvPr>
          <p:cNvSpPr txBox="1"/>
          <p:nvPr/>
        </p:nvSpPr>
        <p:spPr>
          <a:xfrm>
            <a:off x="8292878" y="2792546"/>
            <a:ext cx="76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0.76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E98008-9D36-28D9-73E7-15EC05964BEC}"/>
              </a:ext>
            </a:extLst>
          </p:cNvPr>
          <p:cNvSpPr/>
          <p:nvPr/>
        </p:nvSpPr>
        <p:spPr>
          <a:xfrm>
            <a:off x="8313850" y="2781647"/>
            <a:ext cx="719356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1ED5AE-3115-3D42-5687-EB4C8EA8C755}"/>
              </a:ext>
            </a:extLst>
          </p:cNvPr>
          <p:cNvCxnSpPr>
            <a:cxnSpLocks/>
          </p:cNvCxnSpPr>
          <p:nvPr/>
        </p:nvCxnSpPr>
        <p:spPr>
          <a:xfrm flipH="1">
            <a:off x="6719971" y="2491813"/>
            <a:ext cx="110764" cy="335990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A5CEDF-53B9-9D72-7EB4-28D05B6E72A2}"/>
              </a:ext>
            </a:extLst>
          </p:cNvPr>
          <p:cNvSpPr txBox="1"/>
          <p:nvPr/>
        </p:nvSpPr>
        <p:spPr>
          <a:xfrm>
            <a:off x="8171764" y="3901984"/>
            <a:ext cx="2969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0.76</a:t>
            </a:r>
            <a:r>
              <a:rPr lang="en-US" dirty="0"/>
              <a:t> is the score for the </a:t>
            </a:r>
            <a:r>
              <a:rPr lang="en-US" b="1" dirty="0">
                <a:solidFill>
                  <a:srgbClr val="00B050"/>
                </a:solidFill>
              </a:rPr>
              <a:t>new line </a:t>
            </a:r>
            <a:r>
              <a:rPr lang="en-US" dirty="0"/>
              <a:t>that fits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  <a:r>
              <a:rPr lang="en-US" dirty="0"/>
              <a:t> perfectly.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CBE730-C9AE-8B42-4BA3-5643FAF968B8}"/>
              </a:ext>
            </a:extLst>
          </p:cNvPr>
          <p:cNvCxnSpPr>
            <a:cxnSpLocks/>
          </p:cNvCxnSpPr>
          <p:nvPr/>
        </p:nvCxnSpPr>
        <p:spPr>
          <a:xfrm>
            <a:off x="8656279" y="3241543"/>
            <a:ext cx="376927" cy="629776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7C1C4AE-CEEE-A154-6237-289646485FD4}"/>
              </a:ext>
            </a:extLst>
          </p:cNvPr>
          <p:cNvGrpSpPr/>
          <p:nvPr/>
        </p:nvGrpSpPr>
        <p:grpSpPr>
          <a:xfrm>
            <a:off x="103728" y="3337492"/>
            <a:ext cx="2957885" cy="2672681"/>
            <a:chOff x="7618074" y="3729517"/>
            <a:chExt cx="2957885" cy="26726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0E475D-1F86-B463-15AC-BE9A98F2E36F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C4AE36-2813-C0C2-C877-7F46C4FE94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8B6021E-3CB5-C2D5-6855-578130C27710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ABE21744-24F9-B496-37C1-DE4EBFCE7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BB66355-14F2-47F7-76A2-C11DF2988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329F805-0BDD-91F5-51FA-515EAE070269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7059EC-1486-71E8-EBFD-6C9C503A4379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B8B40F-2EAA-ED5F-F2E2-7E27CBE5226C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842FF02-861D-B2CD-22C1-150C98774D44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190FB-9006-B4BB-199F-B0F4D5FF8574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B6EF5CD-144B-4D27-04C6-DC5BE8B2181E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20DDC55-8FFC-DAEE-7671-F624F7F992F1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B7A9BA-4EA1-5BAE-56DF-97391BEBC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37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C1C4AE-CEEE-A154-6237-289646485FD4}"/>
              </a:ext>
            </a:extLst>
          </p:cNvPr>
          <p:cNvGrpSpPr/>
          <p:nvPr/>
        </p:nvGrpSpPr>
        <p:grpSpPr>
          <a:xfrm>
            <a:off x="4428200" y="1447096"/>
            <a:ext cx="2957885" cy="2672681"/>
            <a:chOff x="7618074" y="3729517"/>
            <a:chExt cx="2957885" cy="26726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0E475D-1F86-B463-15AC-BE9A98F2E36F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C4AE36-2813-C0C2-C877-7F46C4FE94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8B6021E-3CB5-C2D5-6855-578130C27710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ABE21744-24F9-B496-37C1-DE4EBFCE7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BB66355-14F2-47F7-76A2-C11DF2988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329F805-0BDD-91F5-51FA-515EAE070269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7059EC-1486-71E8-EBFD-6C9C503A4379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B8B40F-2EAA-ED5F-F2E2-7E27CBE5226C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842FF02-861D-B2CD-22C1-150C98774D44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190FB-9006-B4BB-199F-B0F4D5FF8574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B6EF5CD-144B-4D27-04C6-DC5BE8B2181E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20DDC55-8FFC-DAEE-7671-F624F7F992F1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B7A9BA-4EA1-5BAE-56DF-97391BEBC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0508AA-BB4A-64E4-F4F8-9B5FBA629884}"/>
              </a:ext>
            </a:extLst>
          </p:cNvPr>
          <p:cNvGrpSpPr/>
          <p:nvPr/>
        </p:nvGrpSpPr>
        <p:grpSpPr>
          <a:xfrm>
            <a:off x="727702" y="1441577"/>
            <a:ext cx="2957885" cy="2672681"/>
            <a:chOff x="298161" y="2553916"/>
            <a:chExt cx="2957885" cy="26726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DDA593-82B6-442C-41BD-C6B1E2E0C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D9B65E7-C352-746F-8E78-94CF4B6BC1B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C2E2A8B-8CBD-AC49-6957-729AB94C4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217E1DD-E500-7A1B-65F1-B10B18559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5E61D74-8366-4D05-E7DB-902568B90610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05AFAA-B9EF-1FFA-372B-A8CE4738010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03C4AA-E466-770E-18F5-7303B1913D70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B196261-9429-7F40-F983-D8900F5C1B8E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D6EC1A3-E102-F8FF-DC35-DF3667C84D8F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F53F38E-836F-D141-48A4-83971C5163DB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34C9E8D-19E1-FF72-19A7-FB6DD3992565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C44A36-73E7-70E7-3C75-89DFCAA5EA75}"/>
              </a:ext>
            </a:extLst>
          </p:cNvPr>
          <p:cNvSpPr txBox="1"/>
          <p:nvPr/>
        </p:nvSpPr>
        <p:spPr>
          <a:xfrm>
            <a:off x="1674866" y="4186106"/>
            <a:ext cx="201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Ridge Score </a:t>
            </a:r>
            <a:r>
              <a:rPr lang="en-US" dirty="0"/>
              <a:t>= 1.69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1E8E21-8C46-F267-0FA5-77DB73B1281D}"/>
              </a:ext>
            </a:extLst>
          </p:cNvPr>
          <p:cNvSpPr txBox="1"/>
          <p:nvPr/>
        </p:nvSpPr>
        <p:spPr>
          <a:xfrm>
            <a:off x="5329701" y="4186106"/>
            <a:ext cx="201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Ridge Score </a:t>
            </a:r>
            <a:r>
              <a:rPr lang="en-US" dirty="0"/>
              <a:t>= 0.76 </a:t>
            </a:r>
          </a:p>
        </p:txBody>
      </p:sp>
    </p:spTree>
    <p:extLst>
      <p:ext uri="{BB962C8B-B14F-4D97-AF65-F5344CB8AC3E}">
        <p14:creationId xmlns:p14="http://schemas.microsoft.com/office/powerpoint/2010/main" val="2977995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C1C4AE-CEEE-A154-6237-289646485FD4}"/>
              </a:ext>
            </a:extLst>
          </p:cNvPr>
          <p:cNvGrpSpPr/>
          <p:nvPr/>
        </p:nvGrpSpPr>
        <p:grpSpPr>
          <a:xfrm>
            <a:off x="4428200" y="1447096"/>
            <a:ext cx="2957885" cy="2672681"/>
            <a:chOff x="7618074" y="3729517"/>
            <a:chExt cx="2957885" cy="26726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0E475D-1F86-B463-15AC-BE9A98F2E36F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C4AE36-2813-C0C2-C877-7F46C4FE94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8B6021E-3CB5-C2D5-6855-578130C27710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ABE21744-24F9-B496-37C1-DE4EBFCE7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BB66355-14F2-47F7-76A2-C11DF2988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329F805-0BDD-91F5-51FA-515EAE070269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7059EC-1486-71E8-EBFD-6C9C503A4379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B8B40F-2EAA-ED5F-F2E2-7E27CBE5226C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842FF02-861D-B2CD-22C1-150C98774D44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190FB-9006-B4BB-199F-B0F4D5FF8574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B6EF5CD-144B-4D27-04C6-DC5BE8B2181E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20DDC55-8FFC-DAEE-7671-F624F7F992F1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B7A9BA-4EA1-5BAE-56DF-97391BEBC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0508AA-BB4A-64E4-F4F8-9B5FBA629884}"/>
              </a:ext>
            </a:extLst>
          </p:cNvPr>
          <p:cNvGrpSpPr/>
          <p:nvPr/>
        </p:nvGrpSpPr>
        <p:grpSpPr>
          <a:xfrm>
            <a:off x="727702" y="1441577"/>
            <a:ext cx="2957885" cy="2672681"/>
            <a:chOff x="298161" y="2553916"/>
            <a:chExt cx="2957885" cy="26726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DDA593-82B6-442C-41BD-C6B1E2E0C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D9B65E7-C352-746F-8E78-94CF4B6BC1B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C2E2A8B-8CBD-AC49-6957-729AB94C4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217E1DD-E500-7A1B-65F1-B10B18559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5E61D74-8366-4D05-E7DB-902568B90610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05AFAA-B9EF-1FFA-372B-A8CE4738010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03C4AA-E466-770E-18F5-7303B1913D70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B196261-9429-7F40-F983-D8900F5C1B8E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D6EC1A3-E102-F8FF-DC35-DF3667C84D8F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F53F38E-836F-D141-48A4-83971C5163DB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34C9E8D-19E1-FF72-19A7-FB6DD3992565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C44A36-73E7-70E7-3C75-89DFCAA5EA75}"/>
              </a:ext>
            </a:extLst>
          </p:cNvPr>
          <p:cNvSpPr txBox="1"/>
          <p:nvPr/>
        </p:nvSpPr>
        <p:spPr>
          <a:xfrm>
            <a:off x="1674866" y="4186106"/>
            <a:ext cx="201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Ridge Score </a:t>
            </a:r>
            <a:r>
              <a:rPr lang="en-US" dirty="0"/>
              <a:t>= 1.69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1E8E21-8C46-F267-0FA5-77DB73B1281D}"/>
              </a:ext>
            </a:extLst>
          </p:cNvPr>
          <p:cNvSpPr txBox="1"/>
          <p:nvPr/>
        </p:nvSpPr>
        <p:spPr>
          <a:xfrm>
            <a:off x="5329701" y="4186106"/>
            <a:ext cx="201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Ridge Score </a:t>
            </a:r>
            <a:r>
              <a:rPr lang="en-US" dirty="0"/>
              <a:t>= 0.76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6850E4-65DD-BFDD-8D18-8AC80E8C3C54}"/>
              </a:ext>
            </a:extLst>
          </p:cNvPr>
          <p:cNvSpPr txBox="1"/>
          <p:nvPr/>
        </p:nvSpPr>
        <p:spPr>
          <a:xfrm>
            <a:off x="1951298" y="5119846"/>
            <a:ext cx="2799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pick the line that minimizes the </a:t>
            </a:r>
            <a:r>
              <a:rPr lang="en-US" b="1" i="1" dirty="0"/>
              <a:t>Ridge Score</a:t>
            </a:r>
            <a:r>
              <a:rPr lang="en-US" dirty="0"/>
              <a:t>, we pick the </a:t>
            </a:r>
            <a:r>
              <a:rPr lang="en-US" b="1" dirty="0">
                <a:solidFill>
                  <a:srgbClr val="00B050"/>
                </a:solidFill>
              </a:rPr>
              <a:t>new line</a:t>
            </a:r>
            <a:r>
              <a:rPr lang="en-US" dirty="0"/>
              <a:t>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2F953D-E442-A638-72CA-286BB64C854D}"/>
              </a:ext>
            </a:extLst>
          </p:cNvPr>
          <p:cNvCxnSpPr>
            <a:cxnSpLocks/>
          </p:cNvCxnSpPr>
          <p:nvPr/>
        </p:nvCxnSpPr>
        <p:spPr>
          <a:xfrm>
            <a:off x="2761508" y="4507666"/>
            <a:ext cx="376927" cy="629776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8A8521-689F-9530-105A-5EC4574334DB}"/>
              </a:ext>
            </a:extLst>
          </p:cNvPr>
          <p:cNvCxnSpPr>
            <a:cxnSpLocks/>
          </p:cNvCxnSpPr>
          <p:nvPr/>
        </p:nvCxnSpPr>
        <p:spPr>
          <a:xfrm flipH="1">
            <a:off x="4221960" y="4555438"/>
            <a:ext cx="1615806" cy="71853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42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112362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Ridge/Squared/L2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7C1C4AE-CEEE-A154-6237-289646485FD4}"/>
              </a:ext>
            </a:extLst>
          </p:cNvPr>
          <p:cNvGrpSpPr/>
          <p:nvPr/>
        </p:nvGrpSpPr>
        <p:grpSpPr>
          <a:xfrm>
            <a:off x="4428200" y="1447096"/>
            <a:ext cx="2957885" cy="2672681"/>
            <a:chOff x="7618074" y="3729517"/>
            <a:chExt cx="2957885" cy="26726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0E475D-1F86-B463-15AC-BE9A98F2E36F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C4AE36-2813-C0C2-C877-7F46C4FE94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8B6021E-3CB5-C2D5-6855-578130C27710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ABE21744-24F9-B496-37C1-DE4EBFCE7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BB66355-14F2-47F7-76A2-C11DF2988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329F805-0BDD-91F5-51FA-515EAE070269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7059EC-1486-71E8-EBFD-6C9C503A4379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4B8B40F-2EAA-ED5F-F2E2-7E27CBE5226C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842FF02-861D-B2CD-22C1-150C98774D44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70190FB-9006-B4BB-199F-B0F4D5FF8574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B6EF5CD-144B-4D27-04C6-DC5BE8B2181E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20DDC55-8FFC-DAEE-7671-F624F7F992F1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B7A9BA-4EA1-5BAE-56DF-97391BEBC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0508AA-BB4A-64E4-F4F8-9B5FBA629884}"/>
              </a:ext>
            </a:extLst>
          </p:cNvPr>
          <p:cNvGrpSpPr/>
          <p:nvPr/>
        </p:nvGrpSpPr>
        <p:grpSpPr>
          <a:xfrm>
            <a:off x="727702" y="1441577"/>
            <a:ext cx="2957885" cy="2672681"/>
            <a:chOff x="298161" y="2553916"/>
            <a:chExt cx="2957885" cy="26726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DDA593-82B6-442C-41BD-C6B1E2E0C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D9B65E7-C352-746F-8E78-94CF4B6BC1B5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C2E2A8B-8CBD-AC49-6957-729AB94C4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217E1DD-E500-7A1B-65F1-B10B18559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5E61D74-8366-4D05-E7DB-902568B90610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05AFAA-B9EF-1FFA-372B-A8CE4738010B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03C4AA-E466-770E-18F5-7303B1913D70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B196261-9429-7F40-F983-D8900F5C1B8E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D6EC1A3-E102-F8FF-DC35-DF3667C84D8F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F53F38E-836F-D141-48A4-83971C5163DB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34C9E8D-19E1-FF72-19A7-FB6DD3992565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C44A36-73E7-70E7-3C75-89DFCAA5EA75}"/>
              </a:ext>
            </a:extLst>
          </p:cNvPr>
          <p:cNvSpPr txBox="1"/>
          <p:nvPr/>
        </p:nvSpPr>
        <p:spPr>
          <a:xfrm>
            <a:off x="1674866" y="4186106"/>
            <a:ext cx="201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Ridge Score </a:t>
            </a:r>
            <a:r>
              <a:rPr lang="en-US" dirty="0"/>
              <a:t>= 1.69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1E8E21-8C46-F267-0FA5-77DB73B1281D}"/>
              </a:ext>
            </a:extLst>
          </p:cNvPr>
          <p:cNvSpPr txBox="1"/>
          <p:nvPr/>
        </p:nvSpPr>
        <p:spPr>
          <a:xfrm>
            <a:off x="5329701" y="4186106"/>
            <a:ext cx="201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Ridge Score </a:t>
            </a:r>
            <a:r>
              <a:rPr lang="en-US" dirty="0"/>
              <a:t>= 0.76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6850E4-65DD-BFDD-8D18-8AC80E8C3C54}"/>
              </a:ext>
            </a:extLst>
          </p:cNvPr>
          <p:cNvSpPr txBox="1"/>
          <p:nvPr/>
        </p:nvSpPr>
        <p:spPr>
          <a:xfrm>
            <a:off x="1951298" y="5119846"/>
            <a:ext cx="2799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pick the line that minimizes the </a:t>
            </a:r>
            <a:r>
              <a:rPr lang="en-US" b="1" i="1" dirty="0"/>
              <a:t>Ridge Score</a:t>
            </a:r>
            <a:r>
              <a:rPr lang="en-US" dirty="0"/>
              <a:t>, we pick the </a:t>
            </a:r>
            <a:r>
              <a:rPr lang="en-US" b="1" dirty="0">
                <a:solidFill>
                  <a:srgbClr val="00B050"/>
                </a:solidFill>
              </a:rPr>
              <a:t>new line</a:t>
            </a:r>
            <a:r>
              <a:rPr lang="en-US" dirty="0"/>
              <a:t>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2F953D-E442-A638-72CA-286BB64C854D}"/>
              </a:ext>
            </a:extLst>
          </p:cNvPr>
          <p:cNvCxnSpPr>
            <a:cxnSpLocks/>
          </p:cNvCxnSpPr>
          <p:nvPr/>
        </p:nvCxnSpPr>
        <p:spPr>
          <a:xfrm>
            <a:off x="2761508" y="4507666"/>
            <a:ext cx="376927" cy="629776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8A8521-689F-9530-105A-5EC4574334DB}"/>
              </a:ext>
            </a:extLst>
          </p:cNvPr>
          <p:cNvCxnSpPr>
            <a:cxnSpLocks/>
          </p:cNvCxnSpPr>
          <p:nvPr/>
        </p:nvCxnSpPr>
        <p:spPr>
          <a:xfrm flipH="1">
            <a:off x="4221960" y="4555438"/>
            <a:ext cx="1615806" cy="718539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23A35B0-73E6-69BA-67CD-1DC82209C97B}"/>
              </a:ext>
            </a:extLst>
          </p:cNvPr>
          <p:cNvSpPr txBox="1"/>
          <p:nvPr/>
        </p:nvSpPr>
        <p:spPr>
          <a:xfrm>
            <a:off x="8448163" y="3430113"/>
            <a:ext cx="29625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Now, even though the </a:t>
            </a:r>
            <a:r>
              <a:rPr lang="en-US" b="1" dirty="0">
                <a:solidFill>
                  <a:srgbClr val="00B050"/>
                </a:solidFill>
              </a:rPr>
              <a:t>new line </a:t>
            </a:r>
            <a:r>
              <a:rPr lang="en-US" dirty="0"/>
              <a:t>doesn’t fit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perfectly, it does a better job with the </a:t>
            </a:r>
            <a:r>
              <a:rPr lang="en-US" b="1" dirty="0">
                <a:solidFill>
                  <a:srgbClr val="00B0F0"/>
                </a:solidFill>
              </a:rPr>
              <a:t>Testing Data</a:t>
            </a:r>
            <a:r>
              <a:rPr lang="en-US" dirty="0"/>
              <a:t>. In other words, by </a:t>
            </a:r>
            <a:r>
              <a:rPr lang="en-US" i="1" dirty="0"/>
              <a:t>increasing</a:t>
            </a:r>
            <a:r>
              <a:rPr lang="en-US" dirty="0"/>
              <a:t> the </a:t>
            </a:r>
            <a:r>
              <a:rPr lang="en-US" b="1" dirty="0"/>
              <a:t>Bias</a:t>
            </a:r>
            <a:r>
              <a:rPr lang="en-US" dirty="0"/>
              <a:t> a little, we </a:t>
            </a:r>
            <a:r>
              <a:rPr lang="en-US" i="1" dirty="0"/>
              <a:t>decreased</a:t>
            </a:r>
            <a:r>
              <a:rPr lang="en-US" dirty="0"/>
              <a:t> the </a:t>
            </a:r>
            <a:r>
              <a:rPr lang="en-US" b="1" dirty="0"/>
              <a:t>Variance</a:t>
            </a:r>
            <a:r>
              <a:rPr lang="en-US" dirty="0"/>
              <a:t> a lot.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33E811-1F89-9C30-A0BA-30F555DCBA85}"/>
              </a:ext>
            </a:extLst>
          </p:cNvPr>
          <p:cNvCxnSpPr>
            <a:cxnSpLocks/>
          </p:cNvCxnSpPr>
          <p:nvPr/>
        </p:nvCxnSpPr>
        <p:spPr>
          <a:xfrm>
            <a:off x="7193232" y="2250739"/>
            <a:ext cx="1657153" cy="1120742"/>
          </a:xfrm>
          <a:prstGeom prst="straightConnector1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76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922317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Lasso/Absolute Value/L1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8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922317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Lasso/Absolute Value/L1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757D8-C32F-B080-5895-8178DAED39B7}"/>
              </a:ext>
            </a:extLst>
          </p:cNvPr>
          <p:cNvSpPr txBox="1"/>
          <p:nvPr/>
        </p:nvSpPr>
        <p:spPr>
          <a:xfrm>
            <a:off x="964035" y="1794973"/>
            <a:ext cx="5131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Lasso Regularization</a:t>
            </a:r>
            <a:r>
              <a:rPr lang="en-US" dirty="0"/>
              <a:t>, also called </a:t>
            </a:r>
            <a:r>
              <a:rPr lang="en-US" b="1" dirty="0"/>
              <a:t>Absolute Value </a:t>
            </a:r>
            <a:r>
              <a:rPr lang="en-US" dirty="0"/>
              <a:t>or </a:t>
            </a:r>
            <a:r>
              <a:rPr lang="en-US" b="1" dirty="0"/>
              <a:t>L1 Regularization</a:t>
            </a:r>
            <a:r>
              <a:rPr lang="en-US" dirty="0"/>
              <a:t>, replaces the </a:t>
            </a:r>
            <a:r>
              <a:rPr lang="en-US" b="1" dirty="0"/>
              <a:t>square</a:t>
            </a:r>
            <a:r>
              <a:rPr lang="en-US" dirty="0"/>
              <a:t> that we use in the </a:t>
            </a:r>
            <a:r>
              <a:rPr lang="en-US" b="1" dirty="0"/>
              <a:t>Ridge Penalty </a:t>
            </a:r>
            <a:r>
              <a:rPr lang="en-US" dirty="0"/>
              <a:t>with the </a:t>
            </a:r>
            <a:r>
              <a:rPr lang="en-US" b="1" dirty="0"/>
              <a:t>absolute 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344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922317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Lasso/Absolute Value/L1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757D8-C32F-B080-5895-8178DAED39B7}"/>
              </a:ext>
            </a:extLst>
          </p:cNvPr>
          <p:cNvSpPr txBox="1"/>
          <p:nvPr/>
        </p:nvSpPr>
        <p:spPr>
          <a:xfrm>
            <a:off x="964035" y="1794973"/>
            <a:ext cx="5131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Lasso Regularization</a:t>
            </a:r>
            <a:r>
              <a:rPr lang="en-US" dirty="0"/>
              <a:t>, also called </a:t>
            </a:r>
            <a:r>
              <a:rPr lang="en-US" b="1" dirty="0"/>
              <a:t>Absolute Value </a:t>
            </a:r>
            <a:r>
              <a:rPr lang="en-US" dirty="0"/>
              <a:t>or </a:t>
            </a:r>
            <a:r>
              <a:rPr lang="en-US" b="1" dirty="0"/>
              <a:t>L1 Regularization</a:t>
            </a:r>
            <a:r>
              <a:rPr lang="en-US" dirty="0"/>
              <a:t>, replaces the </a:t>
            </a:r>
            <a:r>
              <a:rPr lang="en-US" b="1" dirty="0"/>
              <a:t>square</a:t>
            </a:r>
            <a:r>
              <a:rPr lang="en-US" dirty="0"/>
              <a:t> that we use in the </a:t>
            </a:r>
            <a:r>
              <a:rPr lang="en-US" b="1" dirty="0"/>
              <a:t>Ridge Penalty </a:t>
            </a:r>
            <a:r>
              <a:rPr lang="en-US" dirty="0"/>
              <a:t>with the </a:t>
            </a:r>
            <a:r>
              <a:rPr lang="en-US" b="1" dirty="0"/>
              <a:t>absolute value</a:t>
            </a:r>
            <a:r>
              <a:rPr lang="en-US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E4EC6B-8E12-BC75-BC92-574D5A2554DB}"/>
              </a:ext>
            </a:extLst>
          </p:cNvPr>
          <p:cNvSpPr txBox="1"/>
          <p:nvPr/>
        </p:nvSpPr>
        <p:spPr>
          <a:xfrm>
            <a:off x="964035" y="3355488"/>
            <a:ext cx="3034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Ridge Penalty</a:t>
            </a:r>
            <a:r>
              <a:rPr lang="en-US" dirty="0"/>
              <a:t>, we square the parameter.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B34CEC-71B7-991D-9CFB-210888EE4301}"/>
              </a:ext>
            </a:extLst>
          </p:cNvPr>
          <p:cNvSpPr txBox="1"/>
          <p:nvPr/>
        </p:nvSpPr>
        <p:spPr>
          <a:xfrm>
            <a:off x="1673604" y="4639004"/>
            <a:ext cx="178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slope</a:t>
            </a:r>
            <a:r>
              <a:rPr lang="en-US" baseline="30000" dirty="0"/>
              <a:t>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4849C9-4F60-911D-5C2F-6787BAD471A0}"/>
              </a:ext>
            </a:extLst>
          </p:cNvPr>
          <p:cNvCxnSpPr/>
          <p:nvPr/>
        </p:nvCxnSpPr>
        <p:spPr>
          <a:xfrm flipH="1">
            <a:off x="2181138" y="2785145"/>
            <a:ext cx="383796" cy="49495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922317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Lasso/Absolute Value/L1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4757D8-C32F-B080-5895-8178DAED39B7}"/>
              </a:ext>
            </a:extLst>
          </p:cNvPr>
          <p:cNvSpPr txBox="1"/>
          <p:nvPr/>
        </p:nvSpPr>
        <p:spPr>
          <a:xfrm>
            <a:off x="964035" y="1794973"/>
            <a:ext cx="5131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Lasso Regularization</a:t>
            </a:r>
            <a:r>
              <a:rPr lang="en-US" dirty="0"/>
              <a:t>, also called </a:t>
            </a:r>
            <a:r>
              <a:rPr lang="en-US" b="1" dirty="0"/>
              <a:t>Absolute Value </a:t>
            </a:r>
            <a:r>
              <a:rPr lang="en-US" dirty="0"/>
              <a:t>or </a:t>
            </a:r>
            <a:r>
              <a:rPr lang="en-US" b="1" dirty="0"/>
              <a:t>L1 Regularization</a:t>
            </a:r>
            <a:r>
              <a:rPr lang="en-US" dirty="0"/>
              <a:t>, replaces the </a:t>
            </a:r>
            <a:r>
              <a:rPr lang="en-US" b="1" dirty="0"/>
              <a:t>square</a:t>
            </a:r>
            <a:r>
              <a:rPr lang="en-US" dirty="0"/>
              <a:t> that we use in the </a:t>
            </a:r>
            <a:r>
              <a:rPr lang="en-US" b="1" dirty="0"/>
              <a:t>Ridge Penalty </a:t>
            </a:r>
            <a:r>
              <a:rPr lang="en-US" dirty="0"/>
              <a:t>with the </a:t>
            </a:r>
            <a:r>
              <a:rPr lang="en-US" b="1" dirty="0"/>
              <a:t>absolute value</a:t>
            </a:r>
            <a:r>
              <a:rPr lang="en-US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E4EC6B-8E12-BC75-BC92-574D5A2554DB}"/>
              </a:ext>
            </a:extLst>
          </p:cNvPr>
          <p:cNvSpPr txBox="1"/>
          <p:nvPr/>
        </p:nvSpPr>
        <p:spPr>
          <a:xfrm>
            <a:off x="964035" y="3355488"/>
            <a:ext cx="3034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Ridge Penalty</a:t>
            </a:r>
            <a:r>
              <a:rPr lang="en-US" dirty="0"/>
              <a:t>, we square the parameter.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E69051-7EE0-7704-74A1-D589712CBFE6}"/>
              </a:ext>
            </a:extLst>
          </p:cNvPr>
          <p:cNvSpPr txBox="1"/>
          <p:nvPr/>
        </p:nvSpPr>
        <p:spPr>
          <a:xfrm>
            <a:off x="4557319" y="3216988"/>
            <a:ext cx="28753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contrast, in the </a:t>
            </a:r>
            <a:r>
              <a:rPr lang="en-US" b="1" dirty="0"/>
              <a:t>Lasso Penalty</a:t>
            </a:r>
            <a:r>
              <a:rPr lang="en-US" dirty="0"/>
              <a:t>, we take the parameter’s absolute value.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B34CEC-71B7-991D-9CFB-210888EE4301}"/>
              </a:ext>
            </a:extLst>
          </p:cNvPr>
          <p:cNvSpPr txBox="1"/>
          <p:nvPr/>
        </p:nvSpPr>
        <p:spPr>
          <a:xfrm>
            <a:off x="1673604" y="4639004"/>
            <a:ext cx="178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slope</a:t>
            </a:r>
            <a:r>
              <a:rPr lang="en-US" baseline="30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0A2D20-EA76-288A-2A7A-BECAFD7DD36C}"/>
              </a:ext>
            </a:extLst>
          </p:cNvPr>
          <p:cNvSpPr txBox="1"/>
          <p:nvPr/>
        </p:nvSpPr>
        <p:spPr>
          <a:xfrm>
            <a:off x="5018714" y="4571675"/>
            <a:ext cx="178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|slope|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B52448-92ED-E2AB-7FB2-4BFB09EF8701}"/>
              </a:ext>
            </a:extLst>
          </p:cNvPr>
          <p:cNvSpPr txBox="1"/>
          <p:nvPr/>
        </p:nvSpPr>
        <p:spPr>
          <a:xfrm>
            <a:off x="3630685" y="3847310"/>
            <a:ext cx="736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Forte" panose="03060902040502070203" pitchFamily="66" charset="0"/>
              </a:rPr>
              <a:t>vs</a:t>
            </a:r>
            <a:r>
              <a:rPr lang="en-US" b="1" dirty="0"/>
              <a:t>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4849C9-4F60-911D-5C2F-6787BAD471A0}"/>
              </a:ext>
            </a:extLst>
          </p:cNvPr>
          <p:cNvCxnSpPr/>
          <p:nvPr/>
        </p:nvCxnSpPr>
        <p:spPr>
          <a:xfrm flipH="1">
            <a:off x="2181138" y="2785145"/>
            <a:ext cx="383796" cy="49495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F7BA88-20C2-9CE9-5F00-1F757609C9DF}"/>
              </a:ext>
            </a:extLst>
          </p:cNvPr>
          <p:cNvCxnSpPr>
            <a:cxnSpLocks/>
          </p:cNvCxnSpPr>
          <p:nvPr/>
        </p:nvCxnSpPr>
        <p:spPr>
          <a:xfrm>
            <a:off x="5008228" y="2753835"/>
            <a:ext cx="441556" cy="463153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52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922317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Lasso/Absolute Value/L1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30C879A-7D52-E2F2-D7AD-E0D6204A94F8}"/>
              </a:ext>
            </a:extLst>
          </p:cNvPr>
          <p:cNvGrpSpPr/>
          <p:nvPr/>
        </p:nvGrpSpPr>
        <p:grpSpPr>
          <a:xfrm>
            <a:off x="349930" y="1762155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98DDA9-AD46-93EE-1005-CB5A0E755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60D7B0-5165-716B-168F-87146779083E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1AB0FB9-D054-6FBD-5732-47E74B39A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6FDB34A-9117-F381-12A0-021E9C2D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AE7B167-CD63-FEEF-0021-6FF3048BA1F7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2054B7-B387-EDC8-B5A7-A96562FA5FF0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2D90AF-3E31-02F9-1883-15496A33E90F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EA7B086-D84E-0AAF-48D6-642E4773F9FD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76D7CC-1A40-6035-8498-7E6B6E86DE86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DC9F89A-EDCD-4F16-CBCC-1CC33EFFA50A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A1F601-43F8-B9F4-D765-2B651406FA4A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1FA42A-26BD-4BEA-72CF-46CD4696B5C2}"/>
              </a:ext>
            </a:extLst>
          </p:cNvPr>
          <p:cNvGrpSpPr/>
          <p:nvPr/>
        </p:nvGrpSpPr>
        <p:grpSpPr>
          <a:xfrm>
            <a:off x="4617057" y="1737134"/>
            <a:ext cx="2957885" cy="2672681"/>
            <a:chOff x="7618074" y="3729517"/>
            <a:chExt cx="2957885" cy="267268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86F970-81D2-B2C1-6C5E-C3C6F33B88CB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81BD65C-FDD7-D9D9-135F-E0365A303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8F7837F-17BF-1CDC-B088-F12C4A861EDA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9C458D8-6A2D-5674-7157-CF5657F6AA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305B3F1-CE43-BF8F-1AB0-23C3E954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09C4D71-B2C5-E126-A888-A988B3ED0412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8491A84-1467-AE98-8E97-E1C5C479C862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FD8AA4-6C96-7ED4-1C75-A10877388B77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4CC1531-BAA1-1B64-9BCE-1AAB36B2437D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8C9359B-4D66-CE8E-2242-77AC40F1CF9C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0C294D7-0A87-2125-F812-3498F582F91B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E940D86-D356-2640-911B-4188F2A649F5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6E032C-E537-01CD-1231-464C3E41D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804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4411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56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922317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Lasso/Absolute Value/L1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30C879A-7D52-E2F2-D7AD-E0D6204A94F8}"/>
              </a:ext>
            </a:extLst>
          </p:cNvPr>
          <p:cNvGrpSpPr/>
          <p:nvPr/>
        </p:nvGrpSpPr>
        <p:grpSpPr>
          <a:xfrm>
            <a:off x="349930" y="1762155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98DDA9-AD46-93EE-1005-CB5A0E755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60D7B0-5165-716B-168F-87146779083E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1AB0FB9-D054-6FBD-5732-47E74B39A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6FDB34A-9117-F381-12A0-021E9C2D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AE7B167-CD63-FEEF-0021-6FF3048BA1F7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2054B7-B387-EDC8-B5A7-A96562FA5FF0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2D90AF-3E31-02F9-1883-15496A33E90F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EA7B086-D84E-0AAF-48D6-642E4773F9FD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76D7CC-1A40-6035-8498-7E6B6E86DE86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DC9F89A-EDCD-4F16-CBCC-1CC33EFFA50A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A1F601-43F8-B9F4-D765-2B651406FA4A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1FA42A-26BD-4BEA-72CF-46CD4696B5C2}"/>
              </a:ext>
            </a:extLst>
          </p:cNvPr>
          <p:cNvGrpSpPr/>
          <p:nvPr/>
        </p:nvGrpSpPr>
        <p:grpSpPr>
          <a:xfrm>
            <a:off x="4617057" y="1737134"/>
            <a:ext cx="2957885" cy="2672681"/>
            <a:chOff x="7618074" y="3729517"/>
            <a:chExt cx="2957885" cy="267268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86F970-81D2-B2C1-6C5E-C3C6F33B88CB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81BD65C-FDD7-D9D9-135F-E0365A303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8F7837F-17BF-1CDC-B088-F12C4A861EDA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9C458D8-6A2D-5674-7157-CF5657F6AA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305B3F1-CE43-BF8F-1AB0-23C3E954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09C4D71-B2C5-E126-A888-A988B3ED0412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8491A84-1467-AE98-8E97-E1C5C479C862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FD8AA4-6C96-7ED4-1C75-A10877388B77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4CC1531-BAA1-1B64-9BCE-1AAB36B2437D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8C9359B-4D66-CE8E-2242-77AC40F1CF9C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0C294D7-0A87-2125-F812-3498F582F91B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E940D86-D356-2640-911B-4188F2A649F5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6E032C-E537-01CD-1231-464C3E41D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706F069-C0D2-ADDB-4654-1D95AF4F9F65}"/>
              </a:ext>
            </a:extLst>
          </p:cNvPr>
          <p:cNvSpPr txBox="1"/>
          <p:nvPr/>
        </p:nvSpPr>
        <p:spPr>
          <a:xfrm>
            <a:off x="457963" y="4480754"/>
            <a:ext cx="3540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|slope| = 0 + 1 x 1.3 = </a:t>
            </a:r>
            <a:r>
              <a:rPr lang="en-US" b="1" dirty="0"/>
              <a:t>1.3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D4EEF6-FA6A-305A-DC40-8ACE049C7C2F}"/>
              </a:ext>
            </a:extLst>
          </p:cNvPr>
          <p:cNvSpPr txBox="1"/>
          <p:nvPr/>
        </p:nvSpPr>
        <p:spPr>
          <a:xfrm>
            <a:off x="4737610" y="4594839"/>
            <a:ext cx="3663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|slope| = 0.4 + 1 x 0.6 = </a:t>
            </a:r>
            <a:r>
              <a:rPr lang="en-US" b="1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34083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922317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Lasso/Absolute Value/L1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30C879A-7D52-E2F2-D7AD-E0D6204A94F8}"/>
              </a:ext>
            </a:extLst>
          </p:cNvPr>
          <p:cNvGrpSpPr/>
          <p:nvPr/>
        </p:nvGrpSpPr>
        <p:grpSpPr>
          <a:xfrm>
            <a:off x="349930" y="1762155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98DDA9-AD46-93EE-1005-CB5A0E755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60D7B0-5165-716B-168F-87146779083E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1AB0FB9-D054-6FBD-5732-47E74B39A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6FDB34A-9117-F381-12A0-021E9C2D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AE7B167-CD63-FEEF-0021-6FF3048BA1F7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2054B7-B387-EDC8-B5A7-A96562FA5FF0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2D90AF-3E31-02F9-1883-15496A33E90F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EA7B086-D84E-0AAF-48D6-642E4773F9FD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76D7CC-1A40-6035-8498-7E6B6E86DE86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DC9F89A-EDCD-4F16-CBCC-1CC33EFFA50A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A1F601-43F8-B9F4-D765-2B651406FA4A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1FA42A-26BD-4BEA-72CF-46CD4696B5C2}"/>
              </a:ext>
            </a:extLst>
          </p:cNvPr>
          <p:cNvGrpSpPr/>
          <p:nvPr/>
        </p:nvGrpSpPr>
        <p:grpSpPr>
          <a:xfrm>
            <a:off x="4617057" y="1737134"/>
            <a:ext cx="2957885" cy="2672681"/>
            <a:chOff x="7618074" y="3729517"/>
            <a:chExt cx="2957885" cy="267268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86F970-81D2-B2C1-6C5E-C3C6F33B88CB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81BD65C-FDD7-D9D9-135F-E0365A303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8F7837F-17BF-1CDC-B088-F12C4A861EDA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9C458D8-6A2D-5674-7157-CF5657F6AA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305B3F1-CE43-BF8F-1AB0-23C3E954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09C4D71-B2C5-E126-A888-A988B3ED0412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8491A84-1467-AE98-8E97-E1C5C479C862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FD8AA4-6C96-7ED4-1C75-A10877388B77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4CC1531-BAA1-1B64-9BCE-1AAB36B2437D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8C9359B-4D66-CE8E-2242-77AC40F1CF9C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0C294D7-0A87-2125-F812-3498F582F91B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E940D86-D356-2640-911B-4188F2A649F5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6E032C-E537-01CD-1231-464C3E41D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706F069-C0D2-ADDB-4654-1D95AF4F9F65}"/>
              </a:ext>
            </a:extLst>
          </p:cNvPr>
          <p:cNvSpPr txBox="1"/>
          <p:nvPr/>
        </p:nvSpPr>
        <p:spPr>
          <a:xfrm>
            <a:off x="531971" y="4588074"/>
            <a:ext cx="3540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|slope| = 0 + 1 x 1.3 = </a:t>
            </a:r>
            <a:r>
              <a:rPr lang="en-US" b="1" dirty="0"/>
              <a:t>1.3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D4EEF6-FA6A-305A-DC40-8ACE049C7C2F}"/>
              </a:ext>
            </a:extLst>
          </p:cNvPr>
          <p:cNvSpPr txBox="1"/>
          <p:nvPr/>
        </p:nvSpPr>
        <p:spPr>
          <a:xfrm>
            <a:off x="4737610" y="4594839"/>
            <a:ext cx="3663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|slope| = 0.4 + 1 x 0.6 = </a:t>
            </a:r>
            <a:r>
              <a:rPr lang="en-US" b="1" dirty="0"/>
              <a:t>1.0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FA971-5F7D-2125-C95E-E05F2729A299}"/>
              </a:ext>
            </a:extLst>
          </p:cNvPr>
          <p:cNvSpPr txBox="1"/>
          <p:nvPr/>
        </p:nvSpPr>
        <p:spPr>
          <a:xfrm>
            <a:off x="4193882" y="5569545"/>
            <a:ext cx="1902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</a:t>
            </a:r>
            <a:r>
              <a:rPr lang="en-US" b="1" dirty="0"/>
              <a:t>1 &lt; 1.3</a:t>
            </a:r>
            <a:r>
              <a:rPr lang="en-US" dirty="0"/>
              <a:t>, we would pick the </a:t>
            </a:r>
            <a:r>
              <a:rPr lang="en-US" b="1" dirty="0">
                <a:solidFill>
                  <a:srgbClr val="00B050"/>
                </a:solidFill>
              </a:rPr>
              <a:t>green line</a:t>
            </a:r>
            <a:r>
              <a:rPr lang="en-US" dirty="0"/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5EF55F-07EB-5DC7-B55F-CCC349C0FBEC}"/>
              </a:ext>
            </a:extLst>
          </p:cNvPr>
          <p:cNvCxnSpPr>
            <a:cxnSpLocks/>
          </p:cNvCxnSpPr>
          <p:nvPr/>
        </p:nvCxnSpPr>
        <p:spPr>
          <a:xfrm flipH="1">
            <a:off x="5721292" y="5060241"/>
            <a:ext cx="374708" cy="50930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3385E-BEDE-11EF-1F56-84607BD8C145}"/>
              </a:ext>
            </a:extLst>
          </p:cNvPr>
          <p:cNvCxnSpPr/>
          <p:nvPr/>
        </p:nvCxnSpPr>
        <p:spPr>
          <a:xfrm>
            <a:off x="3751550" y="5010713"/>
            <a:ext cx="686226" cy="55883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25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922317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Lasso/Absolute Value/L1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30C879A-7D52-E2F2-D7AD-E0D6204A94F8}"/>
              </a:ext>
            </a:extLst>
          </p:cNvPr>
          <p:cNvGrpSpPr/>
          <p:nvPr/>
        </p:nvGrpSpPr>
        <p:grpSpPr>
          <a:xfrm>
            <a:off x="349930" y="1762155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98DDA9-AD46-93EE-1005-CB5A0E755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60D7B0-5165-716B-168F-87146779083E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1AB0FB9-D054-6FBD-5732-47E74B39A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6FDB34A-9117-F381-12A0-021E9C2D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AE7B167-CD63-FEEF-0021-6FF3048BA1F7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2054B7-B387-EDC8-B5A7-A96562FA5FF0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2D90AF-3E31-02F9-1883-15496A33E90F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EA7B086-D84E-0AAF-48D6-642E4773F9FD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76D7CC-1A40-6035-8498-7E6B6E86DE86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DC9F89A-EDCD-4F16-CBCC-1CC33EFFA50A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A1F601-43F8-B9F4-D765-2B651406FA4A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1FA42A-26BD-4BEA-72CF-46CD4696B5C2}"/>
              </a:ext>
            </a:extLst>
          </p:cNvPr>
          <p:cNvGrpSpPr/>
          <p:nvPr/>
        </p:nvGrpSpPr>
        <p:grpSpPr>
          <a:xfrm>
            <a:off x="4617057" y="1737134"/>
            <a:ext cx="2957885" cy="2672681"/>
            <a:chOff x="7618074" y="3729517"/>
            <a:chExt cx="2957885" cy="267268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86F970-81D2-B2C1-6C5E-C3C6F33B88CB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81BD65C-FDD7-D9D9-135F-E0365A303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8F7837F-17BF-1CDC-B088-F12C4A861EDA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9C458D8-6A2D-5674-7157-CF5657F6AA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305B3F1-CE43-BF8F-1AB0-23C3E954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09C4D71-B2C5-E126-A888-A988B3ED0412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8491A84-1467-AE98-8E97-E1C5C479C862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FD8AA4-6C96-7ED4-1C75-A10877388B77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4CC1531-BAA1-1B64-9BCE-1AAB36B2437D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8C9359B-4D66-CE8E-2242-77AC40F1CF9C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0C294D7-0A87-2125-F812-3498F582F91B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E940D86-D356-2640-911B-4188F2A649F5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6E032C-E537-01CD-1231-464C3E41D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706F069-C0D2-ADDB-4654-1D95AF4F9F65}"/>
              </a:ext>
            </a:extLst>
          </p:cNvPr>
          <p:cNvSpPr txBox="1"/>
          <p:nvPr/>
        </p:nvSpPr>
        <p:spPr>
          <a:xfrm>
            <a:off x="531971" y="4588074"/>
            <a:ext cx="3540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|slope| = 0 + 1 x 1.3 = </a:t>
            </a:r>
            <a:r>
              <a:rPr lang="en-US" b="1" dirty="0"/>
              <a:t>1.3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D4EEF6-FA6A-305A-DC40-8ACE049C7C2F}"/>
              </a:ext>
            </a:extLst>
          </p:cNvPr>
          <p:cNvSpPr txBox="1"/>
          <p:nvPr/>
        </p:nvSpPr>
        <p:spPr>
          <a:xfrm>
            <a:off x="4737610" y="4594839"/>
            <a:ext cx="3663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|slope| = 0.4 + 1 x 0.6 = </a:t>
            </a:r>
            <a:r>
              <a:rPr lang="en-US" b="1" dirty="0"/>
              <a:t>1.0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FA971-5F7D-2125-C95E-E05F2729A299}"/>
              </a:ext>
            </a:extLst>
          </p:cNvPr>
          <p:cNvSpPr txBox="1"/>
          <p:nvPr/>
        </p:nvSpPr>
        <p:spPr>
          <a:xfrm>
            <a:off x="4193882" y="5569545"/>
            <a:ext cx="1902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</a:t>
            </a:r>
            <a:r>
              <a:rPr lang="en-US" b="1" dirty="0"/>
              <a:t>1 &lt; 1.3</a:t>
            </a:r>
            <a:r>
              <a:rPr lang="en-US" dirty="0"/>
              <a:t>, we would pick the </a:t>
            </a:r>
            <a:r>
              <a:rPr lang="en-US" b="1" dirty="0">
                <a:solidFill>
                  <a:srgbClr val="00B050"/>
                </a:solidFill>
              </a:rPr>
              <a:t>green line</a:t>
            </a:r>
            <a:r>
              <a:rPr lang="en-US" dirty="0"/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5EF55F-07EB-5DC7-B55F-CCC349C0FBEC}"/>
              </a:ext>
            </a:extLst>
          </p:cNvPr>
          <p:cNvCxnSpPr>
            <a:cxnSpLocks/>
          </p:cNvCxnSpPr>
          <p:nvPr/>
        </p:nvCxnSpPr>
        <p:spPr>
          <a:xfrm flipH="1">
            <a:off x="5721292" y="5060241"/>
            <a:ext cx="374708" cy="50930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3385E-BEDE-11EF-1F56-84607BD8C145}"/>
              </a:ext>
            </a:extLst>
          </p:cNvPr>
          <p:cNvCxnSpPr/>
          <p:nvPr/>
        </p:nvCxnSpPr>
        <p:spPr>
          <a:xfrm>
            <a:off x="3751550" y="5010713"/>
            <a:ext cx="686226" cy="55883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9187FD-8F45-4E50-2513-5BAC049A0D3C}"/>
              </a:ext>
            </a:extLst>
          </p:cNvPr>
          <p:cNvSpPr txBox="1"/>
          <p:nvPr/>
        </p:nvSpPr>
        <p:spPr>
          <a:xfrm>
            <a:off x="8401498" y="2814887"/>
            <a:ext cx="323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know when to use </a:t>
            </a:r>
            <a:r>
              <a:rPr lang="en-US" b="1" dirty="0"/>
              <a:t>Lasso Regularization</a:t>
            </a:r>
            <a:r>
              <a:rPr lang="en-US" dirty="0"/>
              <a:t> and when to use </a:t>
            </a:r>
            <a:r>
              <a:rPr lang="en-US" b="1" dirty="0"/>
              <a:t>Ridge Regularization</a:t>
            </a:r>
            <a:r>
              <a:rPr lang="en-US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1E8EB-966C-BD95-245F-18EAF7F1F3C8}"/>
              </a:ext>
            </a:extLst>
          </p:cNvPr>
          <p:cNvSpPr txBox="1"/>
          <p:nvPr/>
        </p:nvSpPr>
        <p:spPr>
          <a:xfrm>
            <a:off x="9211112" y="1577016"/>
            <a:ext cx="11828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/>
              <a:t>Q:</a:t>
            </a:r>
          </a:p>
        </p:txBody>
      </p:sp>
    </p:spTree>
    <p:extLst>
      <p:ext uri="{BB962C8B-B14F-4D97-AF65-F5344CB8AC3E}">
        <p14:creationId xmlns:p14="http://schemas.microsoft.com/office/powerpoint/2010/main" val="1492878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9223173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Lasso/Absolute Value/L1 Regularization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30C879A-7D52-E2F2-D7AD-E0D6204A94F8}"/>
              </a:ext>
            </a:extLst>
          </p:cNvPr>
          <p:cNvGrpSpPr/>
          <p:nvPr/>
        </p:nvGrpSpPr>
        <p:grpSpPr>
          <a:xfrm>
            <a:off x="349930" y="1762155"/>
            <a:ext cx="2957885" cy="2672681"/>
            <a:chOff x="298161" y="2553916"/>
            <a:chExt cx="2957885" cy="26726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98DDA9-AD46-93EE-1005-CB5A0E755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5326" y="2553916"/>
              <a:ext cx="1676344" cy="20877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D60D7B0-5165-716B-168F-87146779083E}"/>
                </a:ext>
              </a:extLst>
            </p:cNvPr>
            <p:cNvGrpSpPr/>
            <p:nvPr/>
          </p:nvGrpSpPr>
          <p:grpSpPr>
            <a:xfrm>
              <a:off x="298161" y="2936347"/>
              <a:ext cx="2957885" cy="2290250"/>
              <a:chOff x="246930" y="2368021"/>
              <a:chExt cx="2957885" cy="229025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1AB0FB9-D054-6FBD-5732-47E74B39A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571" y="2368021"/>
                <a:ext cx="0" cy="191886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6FDB34A-9117-F381-12A0-021E9C2D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4571" y="4286882"/>
                <a:ext cx="214024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AE7B167-CD63-FEEF-0021-6FF3048BA1F7}"/>
                  </a:ext>
                </a:extLst>
              </p:cNvPr>
              <p:cNvSpPr/>
              <p:nvPr/>
            </p:nvSpPr>
            <p:spPr>
              <a:xfrm>
                <a:off x="1321137" y="375477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2054B7-B387-EDC8-B5A7-A96562FA5FF0}"/>
                  </a:ext>
                </a:extLst>
              </p:cNvPr>
              <p:cNvSpPr txBox="1"/>
              <p:nvPr/>
            </p:nvSpPr>
            <p:spPr>
              <a:xfrm>
                <a:off x="246930" y="3154660"/>
                <a:ext cx="817641" cy="34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Height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2D90AF-3E31-02F9-1883-15496A33E90F}"/>
                  </a:ext>
                </a:extLst>
              </p:cNvPr>
              <p:cNvSpPr txBox="1"/>
              <p:nvPr/>
            </p:nvSpPr>
            <p:spPr>
              <a:xfrm>
                <a:off x="1555720" y="4316910"/>
                <a:ext cx="928140" cy="341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Weight</a:t>
                </a:r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EA7B086-D84E-0AAF-48D6-642E4773F9FD}"/>
                  </a:ext>
                </a:extLst>
              </p:cNvPr>
              <p:cNvSpPr/>
              <p:nvPr/>
            </p:nvSpPr>
            <p:spPr>
              <a:xfrm>
                <a:off x="1830253" y="362143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76D7CC-1A40-6035-8498-7E6B6E86DE86}"/>
                  </a:ext>
                </a:extLst>
              </p:cNvPr>
              <p:cNvSpPr/>
              <p:nvPr/>
            </p:nvSpPr>
            <p:spPr>
              <a:xfrm>
                <a:off x="2051412" y="2828061"/>
                <a:ext cx="148015" cy="1607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DC9F89A-EDCD-4F16-CBCC-1CC33EFFA50A}"/>
                  </a:ext>
                </a:extLst>
              </p:cNvPr>
              <p:cNvSpPr/>
              <p:nvPr/>
            </p:nvSpPr>
            <p:spPr>
              <a:xfrm>
                <a:off x="2409853" y="2667338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A1F601-43F8-B9F4-D765-2B651406FA4A}"/>
                  </a:ext>
                </a:extLst>
              </p:cNvPr>
              <p:cNvSpPr/>
              <p:nvPr/>
            </p:nvSpPr>
            <p:spPr>
              <a:xfrm>
                <a:off x="2657663" y="2908422"/>
                <a:ext cx="148015" cy="16072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40000"/>
                </a:schemeClr>
              </a:solidFill>
              <a:ln w="38100">
                <a:solidFill>
                  <a:srgbClr val="0070C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1FA42A-26BD-4BEA-72CF-46CD4696B5C2}"/>
              </a:ext>
            </a:extLst>
          </p:cNvPr>
          <p:cNvGrpSpPr/>
          <p:nvPr/>
        </p:nvGrpSpPr>
        <p:grpSpPr>
          <a:xfrm>
            <a:off x="4617057" y="1737134"/>
            <a:ext cx="2957885" cy="2672681"/>
            <a:chOff x="7618074" y="3729517"/>
            <a:chExt cx="2957885" cy="267268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86F970-81D2-B2C1-6C5E-C3C6F33B88CB}"/>
                </a:ext>
              </a:extLst>
            </p:cNvPr>
            <p:cNvGrpSpPr/>
            <p:nvPr/>
          </p:nvGrpSpPr>
          <p:grpSpPr>
            <a:xfrm>
              <a:off x="7618074" y="3729517"/>
              <a:ext cx="2957885" cy="2672681"/>
              <a:chOff x="298161" y="2553916"/>
              <a:chExt cx="2957885" cy="267268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81BD65C-FDD7-D9D9-135F-E0365A303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5326" y="2553916"/>
                <a:ext cx="1676344" cy="2087753"/>
              </a:xfrm>
              <a:prstGeom prst="line">
                <a:avLst/>
              </a:prstGeom>
              <a:ln w="38100">
                <a:solidFill>
                  <a:schemeClr val="tx1">
                    <a:alpha val="17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8F7837F-17BF-1CDC-B088-F12C4A861EDA}"/>
                  </a:ext>
                </a:extLst>
              </p:cNvPr>
              <p:cNvGrpSpPr/>
              <p:nvPr/>
            </p:nvGrpSpPr>
            <p:grpSpPr>
              <a:xfrm>
                <a:off x="298161" y="2936347"/>
                <a:ext cx="2957885" cy="2290250"/>
                <a:chOff x="246930" y="2368021"/>
                <a:chExt cx="2957885" cy="2290250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9C458D8-6A2D-5674-7157-CF5657F6AA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64571" y="2368021"/>
                  <a:ext cx="0" cy="191886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305B3F1-CE43-BF8F-1AB0-23C3E954C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571" y="4286882"/>
                  <a:ext cx="2140244" cy="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09C4D71-B2C5-E126-A888-A988B3ED0412}"/>
                    </a:ext>
                  </a:extLst>
                </p:cNvPr>
                <p:cNvSpPr/>
                <p:nvPr/>
              </p:nvSpPr>
              <p:spPr>
                <a:xfrm>
                  <a:off x="1321137" y="375477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8491A84-1467-AE98-8E97-E1C5C479C862}"/>
                    </a:ext>
                  </a:extLst>
                </p:cNvPr>
                <p:cNvSpPr txBox="1"/>
                <p:nvPr/>
              </p:nvSpPr>
              <p:spPr>
                <a:xfrm>
                  <a:off x="246930" y="3154660"/>
                  <a:ext cx="817641" cy="345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Height</a:t>
                  </a:r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FD8AA4-6C96-7ED4-1C75-A10877388B77}"/>
                    </a:ext>
                  </a:extLst>
                </p:cNvPr>
                <p:cNvSpPr txBox="1"/>
                <p:nvPr/>
              </p:nvSpPr>
              <p:spPr>
                <a:xfrm>
                  <a:off x="1555720" y="4316910"/>
                  <a:ext cx="928140" cy="341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Weight</a:t>
                  </a:r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4CC1531-BAA1-1B64-9BCE-1AAB36B2437D}"/>
                    </a:ext>
                  </a:extLst>
                </p:cNvPr>
                <p:cNvSpPr/>
                <p:nvPr/>
              </p:nvSpPr>
              <p:spPr>
                <a:xfrm>
                  <a:off x="1830253" y="362143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8C9359B-4D66-CE8E-2242-77AC40F1CF9C}"/>
                    </a:ext>
                  </a:extLst>
                </p:cNvPr>
                <p:cNvSpPr/>
                <p:nvPr/>
              </p:nvSpPr>
              <p:spPr>
                <a:xfrm>
                  <a:off x="2051412" y="2828061"/>
                  <a:ext cx="148015" cy="16072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0C294D7-0A87-2125-F812-3498F582F91B}"/>
                    </a:ext>
                  </a:extLst>
                </p:cNvPr>
                <p:cNvSpPr/>
                <p:nvPr/>
              </p:nvSpPr>
              <p:spPr>
                <a:xfrm>
                  <a:off x="2409853" y="2667338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E940D86-D356-2640-911B-4188F2A649F5}"/>
                    </a:ext>
                  </a:extLst>
                </p:cNvPr>
                <p:cNvSpPr/>
                <p:nvPr/>
              </p:nvSpPr>
              <p:spPr>
                <a:xfrm>
                  <a:off x="2657663" y="2908422"/>
                  <a:ext cx="148015" cy="160723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6E032C-E537-01CD-1231-464C3E41D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5239" y="4263344"/>
              <a:ext cx="1919395" cy="12353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706F069-C0D2-ADDB-4654-1D95AF4F9F65}"/>
              </a:ext>
            </a:extLst>
          </p:cNvPr>
          <p:cNvSpPr txBox="1"/>
          <p:nvPr/>
        </p:nvSpPr>
        <p:spPr>
          <a:xfrm>
            <a:off x="531971" y="4588074"/>
            <a:ext cx="3540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|slope| = 0 + 1 x 1.3 = </a:t>
            </a:r>
            <a:r>
              <a:rPr lang="en-US" b="1" dirty="0"/>
              <a:t>1.3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D4EEF6-FA6A-305A-DC40-8ACE049C7C2F}"/>
              </a:ext>
            </a:extLst>
          </p:cNvPr>
          <p:cNvSpPr txBox="1"/>
          <p:nvPr/>
        </p:nvSpPr>
        <p:spPr>
          <a:xfrm>
            <a:off x="4737610" y="4594839"/>
            <a:ext cx="3663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SSR</a:t>
            </a:r>
            <a:r>
              <a:rPr lang="en-US" dirty="0"/>
              <a:t> + </a:t>
            </a:r>
            <a:r>
              <a:rPr lang="el-GR" b="1" dirty="0"/>
              <a:t>λ</a:t>
            </a:r>
            <a:r>
              <a:rPr lang="el-GR" dirty="0"/>
              <a:t> </a:t>
            </a:r>
            <a:r>
              <a:rPr lang="en-US" dirty="0"/>
              <a:t>x |slope| = 0.4 + 1 x 0.6 = </a:t>
            </a:r>
            <a:r>
              <a:rPr lang="en-US" b="1" dirty="0"/>
              <a:t>1.0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FA971-5F7D-2125-C95E-E05F2729A299}"/>
              </a:ext>
            </a:extLst>
          </p:cNvPr>
          <p:cNvSpPr txBox="1"/>
          <p:nvPr/>
        </p:nvSpPr>
        <p:spPr>
          <a:xfrm>
            <a:off x="4193882" y="5569545"/>
            <a:ext cx="1902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</a:t>
            </a:r>
            <a:r>
              <a:rPr lang="en-US" b="1" dirty="0"/>
              <a:t>1 &lt; 1.3</a:t>
            </a:r>
            <a:r>
              <a:rPr lang="en-US" dirty="0"/>
              <a:t>, we would pick the </a:t>
            </a:r>
            <a:r>
              <a:rPr lang="en-US" b="1" dirty="0">
                <a:solidFill>
                  <a:srgbClr val="00B050"/>
                </a:solidFill>
              </a:rPr>
              <a:t>green line</a:t>
            </a:r>
            <a:r>
              <a:rPr lang="en-US" dirty="0"/>
              <a:t>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5EF55F-07EB-5DC7-B55F-CCC349C0FBEC}"/>
              </a:ext>
            </a:extLst>
          </p:cNvPr>
          <p:cNvCxnSpPr>
            <a:cxnSpLocks/>
          </p:cNvCxnSpPr>
          <p:nvPr/>
        </p:nvCxnSpPr>
        <p:spPr>
          <a:xfrm flipH="1">
            <a:off x="5721292" y="5060241"/>
            <a:ext cx="374708" cy="50930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33385E-BEDE-11EF-1F56-84607BD8C145}"/>
              </a:ext>
            </a:extLst>
          </p:cNvPr>
          <p:cNvCxnSpPr/>
          <p:nvPr/>
        </p:nvCxnSpPr>
        <p:spPr>
          <a:xfrm>
            <a:off x="3751550" y="5010713"/>
            <a:ext cx="686226" cy="55883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4274CB0-10F5-4183-6BD1-5E878A93C096}"/>
              </a:ext>
            </a:extLst>
          </p:cNvPr>
          <p:cNvSpPr txBox="1"/>
          <p:nvPr/>
        </p:nvSpPr>
        <p:spPr>
          <a:xfrm>
            <a:off x="8426804" y="1737134"/>
            <a:ext cx="36638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Lasso Regularization </a:t>
            </a:r>
            <a:r>
              <a:rPr lang="en-US" dirty="0"/>
              <a:t>can exclude useless variables from the model and, in general, tends to perform well when we need to remove a lot of useless variables from a model.</a:t>
            </a:r>
          </a:p>
          <a:p>
            <a:endParaRPr lang="en-US" dirty="0"/>
          </a:p>
          <a:p>
            <a:r>
              <a:rPr lang="en-US" dirty="0"/>
              <a:t> In contrast, </a:t>
            </a:r>
            <a:r>
              <a:rPr lang="en-US" b="1" dirty="0"/>
              <a:t>Ridge Regularization </a:t>
            </a:r>
            <a:r>
              <a:rPr lang="en-US" dirty="0"/>
              <a:t>tends to perform better when most of the variables are useful.</a:t>
            </a:r>
          </a:p>
        </p:txBody>
      </p:sp>
    </p:spTree>
    <p:extLst>
      <p:ext uri="{BB962C8B-B14F-4D97-AF65-F5344CB8AC3E}">
        <p14:creationId xmlns:p14="http://schemas.microsoft.com/office/powerpoint/2010/main" val="221168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4411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E21306-EEAC-B37F-5267-34CDE43560A1}"/>
              </a:ext>
            </a:extLst>
          </p:cNvPr>
          <p:cNvSpPr txBox="1"/>
          <p:nvPr/>
        </p:nvSpPr>
        <p:spPr>
          <a:xfrm>
            <a:off x="418437" y="1729412"/>
            <a:ext cx="25898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Problem</a:t>
            </a:r>
            <a:r>
              <a:rPr lang="en-US" dirty="0"/>
              <a:t>: The more flexible a machine learning method is, the easier it is too </a:t>
            </a:r>
            <a:r>
              <a:rPr lang="en-US" b="1" dirty="0"/>
              <a:t>overfit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359322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4411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9B0CF5E-BE3C-EE94-F8F1-C18DA860B923}"/>
              </a:ext>
            </a:extLst>
          </p:cNvPr>
          <p:cNvGrpSpPr/>
          <p:nvPr/>
        </p:nvGrpSpPr>
        <p:grpSpPr>
          <a:xfrm>
            <a:off x="2884406" y="1944211"/>
            <a:ext cx="3787952" cy="2720802"/>
            <a:chOff x="1179399" y="2099144"/>
            <a:chExt cx="3853777" cy="294374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65D0B4-48AA-755A-16B2-F7C627403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0738" y="2099144"/>
              <a:ext cx="0" cy="248238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944E55-F9A7-39FF-24CE-624F445EE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90738" y="4581525"/>
              <a:ext cx="294243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D3F977-4D01-35B9-7D04-B833AB6DF0E5}"/>
                </a:ext>
              </a:extLst>
            </p:cNvPr>
            <p:cNvSpPr/>
            <p:nvPr/>
          </p:nvSpPr>
          <p:spPr>
            <a:xfrm>
              <a:off x="2554402" y="2620155"/>
              <a:ext cx="1871548" cy="1704195"/>
            </a:xfrm>
            <a:custGeom>
              <a:avLst/>
              <a:gdLst>
                <a:gd name="connsiteX0" fmla="*/ 4648 w 1871548"/>
                <a:gd name="connsiteY0" fmla="*/ 1704195 h 1704195"/>
                <a:gd name="connsiteX1" fmla="*/ 23698 w 1871548"/>
                <a:gd name="connsiteY1" fmla="*/ 1151745 h 1704195"/>
                <a:gd name="connsiteX2" fmla="*/ 188798 w 1871548"/>
                <a:gd name="connsiteY2" fmla="*/ 554845 h 1704195"/>
                <a:gd name="connsiteX3" fmla="*/ 353898 w 1871548"/>
                <a:gd name="connsiteY3" fmla="*/ 415145 h 1704195"/>
                <a:gd name="connsiteX4" fmla="*/ 626948 w 1871548"/>
                <a:gd name="connsiteY4" fmla="*/ 777095 h 1704195"/>
                <a:gd name="connsiteX5" fmla="*/ 931748 w 1871548"/>
                <a:gd name="connsiteY5" fmla="*/ 1126345 h 1704195"/>
                <a:gd name="connsiteX6" fmla="*/ 1007948 w 1871548"/>
                <a:gd name="connsiteY6" fmla="*/ 1069195 h 1704195"/>
                <a:gd name="connsiteX7" fmla="*/ 982548 w 1871548"/>
                <a:gd name="connsiteY7" fmla="*/ 421495 h 1704195"/>
                <a:gd name="connsiteX8" fmla="*/ 1103198 w 1871548"/>
                <a:gd name="connsiteY8" fmla="*/ 2395 h 1704195"/>
                <a:gd name="connsiteX9" fmla="*/ 1496898 w 1871548"/>
                <a:gd name="connsiteY9" fmla="*/ 275445 h 1704195"/>
                <a:gd name="connsiteX10" fmla="*/ 1871548 w 1871548"/>
                <a:gd name="connsiteY10" fmla="*/ 789795 h 1704195"/>
                <a:gd name="connsiteX11" fmla="*/ 1871548 w 1871548"/>
                <a:gd name="connsiteY11" fmla="*/ 789795 h 170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1548" h="1704195">
                  <a:moveTo>
                    <a:pt x="4648" y="1704195"/>
                  </a:moveTo>
                  <a:cubicBezTo>
                    <a:pt x="-1173" y="1523749"/>
                    <a:pt x="-6994" y="1343303"/>
                    <a:pt x="23698" y="1151745"/>
                  </a:cubicBezTo>
                  <a:cubicBezTo>
                    <a:pt x="54390" y="960187"/>
                    <a:pt x="133765" y="677612"/>
                    <a:pt x="188798" y="554845"/>
                  </a:cubicBezTo>
                  <a:cubicBezTo>
                    <a:pt x="243831" y="432078"/>
                    <a:pt x="280873" y="378103"/>
                    <a:pt x="353898" y="415145"/>
                  </a:cubicBezTo>
                  <a:cubicBezTo>
                    <a:pt x="426923" y="452187"/>
                    <a:pt x="530640" y="658562"/>
                    <a:pt x="626948" y="777095"/>
                  </a:cubicBezTo>
                  <a:cubicBezTo>
                    <a:pt x="723256" y="895628"/>
                    <a:pt x="868248" y="1077662"/>
                    <a:pt x="931748" y="1126345"/>
                  </a:cubicBezTo>
                  <a:cubicBezTo>
                    <a:pt x="995248" y="1175028"/>
                    <a:pt x="999481" y="1186670"/>
                    <a:pt x="1007948" y="1069195"/>
                  </a:cubicBezTo>
                  <a:cubicBezTo>
                    <a:pt x="1016415" y="951720"/>
                    <a:pt x="966673" y="599295"/>
                    <a:pt x="982548" y="421495"/>
                  </a:cubicBezTo>
                  <a:cubicBezTo>
                    <a:pt x="998423" y="243695"/>
                    <a:pt x="1017473" y="26737"/>
                    <a:pt x="1103198" y="2395"/>
                  </a:cubicBezTo>
                  <a:cubicBezTo>
                    <a:pt x="1188923" y="-21947"/>
                    <a:pt x="1368840" y="144212"/>
                    <a:pt x="1496898" y="275445"/>
                  </a:cubicBezTo>
                  <a:cubicBezTo>
                    <a:pt x="1624956" y="406678"/>
                    <a:pt x="1871548" y="789795"/>
                    <a:pt x="1871548" y="789795"/>
                  </a:cubicBezTo>
                  <a:lnTo>
                    <a:pt x="1871548" y="789795"/>
                  </a:lnTo>
                </a:path>
              </a:pathLst>
            </a:custGeom>
            <a:ln w="38100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CFD1D7-FDC0-062F-8E63-E505370AEBA4}"/>
                </a:ext>
              </a:extLst>
            </p:cNvPr>
            <p:cNvSpPr/>
            <p:nvPr/>
          </p:nvSpPr>
          <p:spPr>
            <a:xfrm>
              <a:off x="2451100" y="3832230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B55CD3-9DC1-B355-4046-F11858AB2B5E}"/>
                </a:ext>
              </a:extLst>
            </p:cNvPr>
            <p:cNvSpPr/>
            <p:nvPr/>
          </p:nvSpPr>
          <p:spPr>
            <a:xfrm>
              <a:off x="2752555" y="2931879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D91B721-D118-127D-DAFD-64A1FDBC7D2C}"/>
                </a:ext>
              </a:extLst>
            </p:cNvPr>
            <p:cNvSpPr/>
            <p:nvPr/>
          </p:nvSpPr>
          <p:spPr>
            <a:xfrm>
              <a:off x="3390793" y="3571885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D3E7E9-109D-92C5-9863-120F8532731D}"/>
                </a:ext>
              </a:extLst>
            </p:cNvPr>
            <p:cNvSpPr/>
            <p:nvPr/>
          </p:nvSpPr>
          <p:spPr>
            <a:xfrm>
              <a:off x="3561957" y="2505432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6A0E70-1439-3129-1163-3ED906964494}"/>
                </a:ext>
              </a:extLst>
            </p:cNvPr>
            <p:cNvSpPr/>
            <p:nvPr/>
          </p:nvSpPr>
          <p:spPr>
            <a:xfrm>
              <a:off x="4148712" y="3005934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310309-DEE8-0691-3751-C494A0346963}"/>
                </a:ext>
              </a:extLst>
            </p:cNvPr>
            <p:cNvSpPr txBox="1"/>
            <p:nvPr/>
          </p:nvSpPr>
          <p:spPr>
            <a:xfrm>
              <a:off x="1179399" y="3153385"/>
              <a:ext cx="831850" cy="373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Height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5F8A25-DF3A-DE59-9DC9-4166CABBB6EA}"/>
                </a:ext>
              </a:extLst>
            </p:cNvPr>
            <p:cNvSpPr txBox="1"/>
            <p:nvPr/>
          </p:nvSpPr>
          <p:spPr>
            <a:xfrm>
              <a:off x="3094330" y="4673557"/>
              <a:ext cx="9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Weight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6E21306-EEAC-B37F-5267-34CDE43560A1}"/>
              </a:ext>
            </a:extLst>
          </p:cNvPr>
          <p:cNvSpPr txBox="1"/>
          <p:nvPr/>
        </p:nvSpPr>
        <p:spPr>
          <a:xfrm>
            <a:off x="418437" y="1729412"/>
            <a:ext cx="25898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Problem</a:t>
            </a:r>
            <a:r>
              <a:rPr lang="en-US" dirty="0"/>
              <a:t>: The more flexible a machine learning method is, the easier it is too </a:t>
            </a:r>
            <a:r>
              <a:rPr lang="en-US" b="1" dirty="0"/>
              <a:t>overfit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889162-2125-36D6-7B64-19179D43FF6A}"/>
              </a:ext>
            </a:extLst>
          </p:cNvPr>
          <p:cNvSpPr txBox="1"/>
          <p:nvPr/>
        </p:nvSpPr>
        <p:spPr>
          <a:xfrm>
            <a:off x="3808711" y="940119"/>
            <a:ext cx="2733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other words, this </a:t>
            </a:r>
            <a:r>
              <a:rPr lang="en-US" b="1" dirty="0">
                <a:solidFill>
                  <a:srgbClr val="92D050"/>
                </a:solidFill>
              </a:rPr>
              <a:t>model</a:t>
            </a:r>
            <a:r>
              <a:rPr lang="en-US" dirty="0"/>
              <a:t> might fit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 </a:t>
            </a:r>
            <a:r>
              <a:rPr lang="en-US" dirty="0"/>
              <a:t>really well…</a:t>
            </a:r>
          </a:p>
        </p:txBody>
      </p:sp>
    </p:spTree>
    <p:extLst>
      <p:ext uri="{BB962C8B-B14F-4D97-AF65-F5344CB8AC3E}">
        <p14:creationId xmlns:p14="http://schemas.microsoft.com/office/powerpoint/2010/main" val="76008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4411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9B0CF5E-BE3C-EE94-F8F1-C18DA860B923}"/>
              </a:ext>
            </a:extLst>
          </p:cNvPr>
          <p:cNvGrpSpPr/>
          <p:nvPr/>
        </p:nvGrpSpPr>
        <p:grpSpPr>
          <a:xfrm>
            <a:off x="2884406" y="1944211"/>
            <a:ext cx="3787952" cy="2720802"/>
            <a:chOff x="1179399" y="2099144"/>
            <a:chExt cx="3853777" cy="294374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65D0B4-48AA-755A-16B2-F7C627403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0738" y="2099144"/>
              <a:ext cx="0" cy="248238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944E55-F9A7-39FF-24CE-624F445EE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90738" y="4581525"/>
              <a:ext cx="294243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D3F977-4D01-35B9-7D04-B833AB6DF0E5}"/>
                </a:ext>
              </a:extLst>
            </p:cNvPr>
            <p:cNvSpPr/>
            <p:nvPr/>
          </p:nvSpPr>
          <p:spPr>
            <a:xfrm>
              <a:off x="2554402" y="2620155"/>
              <a:ext cx="1871548" cy="1704195"/>
            </a:xfrm>
            <a:custGeom>
              <a:avLst/>
              <a:gdLst>
                <a:gd name="connsiteX0" fmla="*/ 4648 w 1871548"/>
                <a:gd name="connsiteY0" fmla="*/ 1704195 h 1704195"/>
                <a:gd name="connsiteX1" fmla="*/ 23698 w 1871548"/>
                <a:gd name="connsiteY1" fmla="*/ 1151745 h 1704195"/>
                <a:gd name="connsiteX2" fmla="*/ 188798 w 1871548"/>
                <a:gd name="connsiteY2" fmla="*/ 554845 h 1704195"/>
                <a:gd name="connsiteX3" fmla="*/ 353898 w 1871548"/>
                <a:gd name="connsiteY3" fmla="*/ 415145 h 1704195"/>
                <a:gd name="connsiteX4" fmla="*/ 626948 w 1871548"/>
                <a:gd name="connsiteY4" fmla="*/ 777095 h 1704195"/>
                <a:gd name="connsiteX5" fmla="*/ 931748 w 1871548"/>
                <a:gd name="connsiteY5" fmla="*/ 1126345 h 1704195"/>
                <a:gd name="connsiteX6" fmla="*/ 1007948 w 1871548"/>
                <a:gd name="connsiteY6" fmla="*/ 1069195 h 1704195"/>
                <a:gd name="connsiteX7" fmla="*/ 982548 w 1871548"/>
                <a:gd name="connsiteY7" fmla="*/ 421495 h 1704195"/>
                <a:gd name="connsiteX8" fmla="*/ 1103198 w 1871548"/>
                <a:gd name="connsiteY8" fmla="*/ 2395 h 1704195"/>
                <a:gd name="connsiteX9" fmla="*/ 1496898 w 1871548"/>
                <a:gd name="connsiteY9" fmla="*/ 275445 h 1704195"/>
                <a:gd name="connsiteX10" fmla="*/ 1871548 w 1871548"/>
                <a:gd name="connsiteY10" fmla="*/ 789795 h 1704195"/>
                <a:gd name="connsiteX11" fmla="*/ 1871548 w 1871548"/>
                <a:gd name="connsiteY11" fmla="*/ 789795 h 170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1548" h="1704195">
                  <a:moveTo>
                    <a:pt x="4648" y="1704195"/>
                  </a:moveTo>
                  <a:cubicBezTo>
                    <a:pt x="-1173" y="1523749"/>
                    <a:pt x="-6994" y="1343303"/>
                    <a:pt x="23698" y="1151745"/>
                  </a:cubicBezTo>
                  <a:cubicBezTo>
                    <a:pt x="54390" y="960187"/>
                    <a:pt x="133765" y="677612"/>
                    <a:pt x="188798" y="554845"/>
                  </a:cubicBezTo>
                  <a:cubicBezTo>
                    <a:pt x="243831" y="432078"/>
                    <a:pt x="280873" y="378103"/>
                    <a:pt x="353898" y="415145"/>
                  </a:cubicBezTo>
                  <a:cubicBezTo>
                    <a:pt x="426923" y="452187"/>
                    <a:pt x="530640" y="658562"/>
                    <a:pt x="626948" y="777095"/>
                  </a:cubicBezTo>
                  <a:cubicBezTo>
                    <a:pt x="723256" y="895628"/>
                    <a:pt x="868248" y="1077662"/>
                    <a:pt x="931748" y="1126345"/>
                  </a:cubicBezTo>
                  <a:cubicBezTo>
                    <a:pt x="995248" y="1175028"/>
                    <a:pt x="999481" y="1186670"/>
                    <a:pt x="1007948" y="1069195"/>
                  </a:cubicBezTo>
                  <a:cubicBezTo>
                    <a:pt x="1016415" y="951720"/>
                    <a:pt x="966673" y="599295"/>
                    <a:pt x="982548" y="421495"/>
                  </a:cubicBezTo>
                  <a:cubicBezTo>
                    <a:pt x="998423" y="243695"/>
                    <a:pt x="1017473" y="26737"/>
                    <a:pt x="1103198" y="2395"/>
                  </a:cubicBezTo>
                  <a:cubicBezTo>
                    <a:pt x="1188923" y="-21947"/>
                    <a:pt x="1368840" y="144212"/>
                    <a:pt x="1496898" y="275445"/>
                  </a:cubicBezTo>
                  <a:cubicBezTo>
                    <a:pt x="1624956" y="406678"/>
                    <a:pt x="1871548" y="789795"/>
                    <a:pt x="1871548" y="789795"/>
                  </a:cubicBezTo>
                  <a:lnTo>
                    <a:pt x="1871548" y="789795"/>
                  </a:lnTo>
                </a:path>
              </a:pathLst>
            </a:custGeom>
            <a:ln w="38100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CFD1D7-FDC0-062F-8E63-E505370AEBA4}"/>
                </a:ext>
              </a:extLst>
            </p:cNvPr>
            <p:cNvSpPr/>
            <p:nvPr/>
          </p:nvSpPr>
          <p:spPr>
            <a:xfrm>
              <a:off x="2451100" y="3832230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B55CD3-9DC1-B355-4046-F11858AB2B5E}"/>
                </a:ext>
              </a:extLst>
            </p:cNvPr>
            <p:cNvSpPr/>
            <p:nvPr/>
          </p:nvSpPr>
          <p:spPr>
            <a:xfrm>
              <a:off x="2752555" y="2931879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D91B721-D118-127D-DAFD-64A1FDBC7D2C}"/>
                </a:ext>
              </a:extLst>
            </p:cNvPr>
            <p:cNvSpPr/>
            <p:nvPr/>
          </p:nvSpPr>
          <p:spPr>
            <a:xfrm>
              <a:off x="3390793" y="3571885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D3E7E9-109D-92C5-9863-120F8532731D}"/>
                </a:ext>
              </a:extLst>
            </p:cNvPr>
            <p:cNvSpPr/>
            <p:nvPr/>
          </p:nvSpPr>
          <p:spPr>
            <a:xfrm>
              <a:off x="3561957" y="2505432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6A0E70-1439-3129-1163-3ED906964494}"/>
                </a:ext>
              </a:extLst>
            </p:cNvPr>
            <p:cNvSpPr/>
            <p:nvPr/>
          </p:nvSpPr>
          <p:spPr>
            <a:xfrm>
              <a:off x="4148712" y="3005934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310309-DEE8-0691-3751-C494A0346963}"/>
                </a:ext>
              </a:extLst>
            </p:cNvPr>
            <p:cNvSpPr txBox="1"/>
            <p:nvPr/>
          </p:nvSpPr>
          <p:spPr>
            <a:xfrm>
              <a:off x="1179399" y="3153385"/>
              <a:ext cx="831850" cy="373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Height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5F8A25-DF3A-DE59-9DC9-4166CABBB6EA}"/>
                </a:ext>
              </a:extLst>
            </p:cNvPr>
            <p:cNvSpPr txBox="1"/>
            <p:nvPr/>
          </p:nvSpPr>
          <p:spPr>
            <a:xfrm>
              <a:off x="3094330" y="4673557"/>
              <a:ext cx="9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Weight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6E21306-EEAC-B37F-5267-34CDE43560A1}"/>
              </a:ext>
            </a:extLst>
          </p:cNvPr>
          <p:cNvSpPr txBox="1"/>
          <p:nvPr/>
        </p:nvSpPr>
        <p:spPr>
          <a:xfrm>
            <a:off x="418437" y="1729412"/>
            <a:ext cx="25898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Problem</a:t>
            </a:r>
            <a:r>
              <a:rPr lang="en-US" dirty="0"/>
              <a:t>: The more flexible a machine learning method is, the easier it is too </a:t>
            </a:r>
            <a:r>
              <a:rPr lang="en-US" b="1" dirty="0"/>
              <a:t>overfit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7CA956-94E2-20E8-72E9-AA1F7D81FB84}"/>
              </a:ext>
            </a:extLst>
          </p:cNvPr>
          <p:cNvGrpSpPr/>
          <p:nvPr/>
        </p:nvGrpSpPr>
        <p:grpSpPr>
          <a:xfrm>
            <a:off x="7351325" y="2034115"/>
            <a:ext cx="3769274" cy="2720802"/>
            <a:chOff x="6340026" y="2843975"/>
            <a:chExt cx="3853777" cy="294374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7E265-F590-542B-B89C-E707F4812EC0}"/>
                </a:ext>
              </a:extLst>
            </p:cNvPr>
            <p:cNvCxnSpPr>
              <a:stCxn id="38" idx="4"/>
            </p:cNvCxnSpPr>
            <p:nvPr/>
          </p:nvCxnSpPr>
          <p:spPr>
            <a:xfrm>
              <a:off x="8464641" y="3739786"/>
              <a:ext cx="0" cy="57606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C00147-9EA4-8506-ECD1-A3D0AF1A0FD0}"/>
                </a:ext>
              </a:extLst>
            </p:cNvPr>
            <p:cNvCxnSpPr>
              <a:stCxn id="40" idx="0"/>
            </p:cNvCxnSpPr>
            <p:nvPr/>
          </p:nvCxnSpPr>
          <p:spPr>
            <a:xfrm flipV="1">
              <a:off x="8211014" y="3924671"/>
              <a:ext cx="0" cy="522217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2FF6945-11B3-98B3-04BD-4568D66D7DB9}"/>
                </a:ext>
              </a:extLst>
            </p:cNvPr>
            <p:cNvGrpSpPr/>
            <p:nvPr/>
          </p:nvGrpSpPr>
          <p:grpSpPr>
            <a:xfrm>
              <a:off x="6340026" y="2843975"/>
              <a:ext cx="3853777" cy="2943745"/>
              <a:chOff x="1179399" y="2099144"/>
              <a:chExt cx="3853777" cy="2943745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0C87A7D-2F9B-1E33-8DE4-11FB49AC8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0738" y="2099144"/>
                <a:ext cx="0" cy="248238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FEE3E49-2C3E-1BAF-C2D0-6A11D8F07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0738" y="4581525"/>
                <a:ext cx="2942438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B7939BB-B812-75B4-DFA0-4452F83BE1AE}"/>
                  </a:ext>
                </a:extLst>
              </p:cNvPr>
              <p:cNvSpPr/>
              <p:nvPr/>
            </p:nvSpPr>
            <p:spPr>
              <a:xfrm>
                <a:off x="2554402" y="2620155"/>
                <a:ext cx="1871548" cy="1704195"/>
              </a:xfrm>
              <a:custGeom>
                <a:avLst/>
                <a:gdLst>
                  <a:gd name="connsiteX0" fmla="*/ 4648 w 1871548"/>
                  <a:gd name="connsiteY0" fmla="*/ 1704195 h 1704195"/>
                  <a:gd name="connsiteX1" fmla="*/ 23698 w 1871548"/>
                  <a:gd name="connsiteY1" fmla="*/ 1151745 h 1704195"/>
                  <a:gd name="connsiteX2" fmla="*/ 188798 w 1871548"/>
                  <a:gd name="connsiteY2" fmla="*/ 554845 h 1704195"/>
                  <a:gd name="connsiteX3" fmla="*/ 353898 w 1871548"/>
                  <a:gd name="connsiteY3" fmla="*/ 415145 h 1704195"/>
                  <a:gd name="connsiteX4" fmla="*/ 626948 w 1871548"/>
                  <a:gd name="connsiteY4" fmla="*/ 777095 h 1704195"/>
                  <a:gd name="connsiteX5" fmla="*/ 931748 w 1871548"/>
                  <a:gd name="connsiteY5" fmla="*/ 1126345 h 1704195"/>
                  <a:gd name="connsiteX6" fmla="*/ 1007948 w 1871548"/>
                  <a:gd name="connsiteY6" fmla="*/ 1069195 h 1704195"/>
                  <a:gd name="connsiteX7" fmla="*/ 982548 w 1871548"/>
                  <a:gd name="connsiteY7" fmla="*/ 421495 h 1704195"/>
                  <a:gd name="connsiteX8" fmla="*/ 1103198 w 1871548"/>
                  <a:gd name="connsiteY8" fmla="*/ 2395 h 1704195"/>
                  <a:gd name="connsiteX9" fmla="*/ 1496898 w 1871548"/>
                  <a:gd name="connsiteY9" fmla="*/ 275445 h 1704195"/>
                  <a:gd name="connsiteX10" fmla="*/ 1871548 w 1871548"/>
                  <a:gd name="connsiteY10" fmla="*/ 789795 h 1704195"/>
                  <a:gd name="connsiteX11" fmla="*/ 1871548 w 1871548"/>
                  <a:gd name="connsiteY11" fmla="*/ 789795 h 1704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1548" h="1704195">
                    <a:moveTo>
                      <a:pt x="4648" y="1704195"/>
                    </a:moveTo>
                    <a:cubicBezTo>
                      <a:pt x="-1173" y="1523749"/>
                      <a:pt x="-6994" y="1343303"/>
                      <a:pt x="23698" y="1151745"/>
                    </a:cubicBezTo>
                    <a:cubicBezTo>
                      <a:pt x="54390" y="960187"/>
                      <a:pt x="133765" y="677612"/>
                      <a:pt x="188798" y="554845"/>
                    </a:cubicBezTo>
                    <a:cubicBezTo>
                      <a:pt x="243831" y="432078"/>
                      <a:pt x="280873" y="378103"/>
                      <a:pt x="353898" y="415145"/>
                    </a:cubicBezTo>
                    <a:cubicBezTo>
                      <a:pt x="426923" y="452187"/>
                      <a:pt x="530640" y="658562"/>
                      <a:pt x="626948" y="777095"/>
                    </a:cubicBezTo>
                    <a:cubicBezTo>
                      <a:pt x="723256" y="895628"/>
                      <a:pt x="868248" y="1077662"/>
                      <a:pt x="931748" y="1126345"/>
                    </a:cubicBezTo>
                    <a:cubicBezTo>
                      <a:pt x="995248" y="1175028"/>
                      <a:pt x="999481" y="1186670"/>
                      <a:pt x="1007948" y="1069195"/>
                    </a:cubicBezTo>
                    <a:cubicBezTo>
                      <a:pt x="1016415" y="951720"/>
                      <a:pt x="966673" y="599295"/>
                      <a:pt x="982548" y="421495"/>
                    </a:cubicBezTo>
                    <a:cubicBezTo>
                      <a:pt x="998423" y="243695"/>
                      <a:pt x="1017473" y="26737"/>
                      <a:pt x="1103198" y="2395"/>
                    </a:cubicBezTo>
                    <a:cubicBezTo>
                      <a:pt x="1188923" y="-21947"/>
                      <a:pt x="1368840" y="144212"/>
                      <a:pt x="1496898" y="275445"/>
                    </a:cubicBezTo>
                    <a:cubicBezTo>
                      <a:pt x="1624956" y="406678"/>
                      <a:pt x="1871548" y="789795"/>
                      <a:pt x="1871548" y="789795"/>
                    </a:cubicBezTo>
                    <a:lnTo>
                      <a:pt x="1871548" y="789795"/>
                    </a:lnTo>
                  </a:path>
                </a:pathLst>
              </a:custGeom>
              <a:ln w="38100" cap="flat" cmpd="sng" algn="ctr">
                <a:solidFill>
                  <a:schemeClr val="accent6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13607E5-90BF-88F0-BAE0-496D7E647760}"/>
                  </a:ext>
                </a:extLst>
              </p:cNvPr>
              <p:cNvSpPr/>
              <p:nvPr/>
            </p:nvSpPr>
            <p:spPr>
              <a:xfrm>
                <a:off x="2451100" y="3832230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40000"/>
                </a:schemeClr>
              </a:solidFill>
              <a:ln w="38100">
                <a:solidFill>
                  <a:srgbClr val="C00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2E0FBC8-6205-A459-8008-D5CA693FCDEF}"/>
                  </a:ext>
                </a:extLst>
              </p:cNvPr>
              <p:cNvSpPr/>
              <p:nvPr/>
            </p:nvSpPr>
            <p:spPr>
              <a:xfrm>
                <a:off x="2752555" y="2931879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40000"/>
                </a:schemeClr>
              </a:solidFill>
              <a:ln w="38100">
                <a:solidFill>
                  <a:srgbClr val="C00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02E9EDC-230A-DEF9-ABC0-5F101D464E0D}"/>
                  </a:ext>
                </a:extLst>
              </p:cNvPr>
              <p:cNvSpPr/>
              <p:nvPr/>
            </p:nvSpPr>
            <p:spPr>
              <a:xfrm>
                <a:off x="3390793" y="3571885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40000"/>
                </a:schemeClr>
              </a:solidFill>
              <a:ln w="38100">
                <a:solidFill>
                  <a:srgbClr val="C00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5267F2D-767A-B96C-3477-3447AF337C11}"/>
                  </a:ext>
                </a:extLst>
              </p:cNvPr>
              <p:cNvSpPr/>
              <p:nvPr/>
            </p:nvSpPr>
            <p:spPr>
              <a:xfrm>
                <a:off x="3561957" y="2505432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40000"/>
                </a:schemeClr>
              </a:solidFill>
              <a:ln w="38100">
                <a:solidFill>
                  <a:srgbClr val="C00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FF612C2-3575-84FA-1632-AB22BCB82B14}"/>
                  </a:ext>
                </a:extLst>
              </p:cNvPr>
              <p:cNvSpPr/>
              <p:nvPr/>
            </p:nvSpPr>
            <p:spPr>
              <a:xfrm>
                <a:off x="4148712" y="3005934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40000"/>
                </a:schemeClr>
              </a:solidFill>
              <a:ln w="38100">
                <a:solidFill>
                  <a:srgbClr val="C00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7DF819-88E9-39EF-8F97-0DE7E8D81875}"/>
                  </a:ext>
                </a:extLst>
              </p:cNvPr>
              <p:cNvSpPr txBox="1"/>
              <p:nvPr/>
            </p:nvSpPr>
            <p:spPr>
              <a:xfrm>
                <a:off x="1179399" y="3153385"/>
                <a:ext cx="831850" cy="37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Height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EB026-C7A3-3658-530B-24EB45AB51AF}"/>
                  </a:ext>
                </a:extLst>
              </p:cNvPr>
              <p:cNvSpPr txBox="1"/>
              <p:nvPr/>
            </p:nvSpPr>
            <p:spPr>
              <a:xfrm>
                <a:off x="3094330" y="4673557"/>
                <a:ext cx="944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Weight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ACA622-1BC0-F285-FE0F-AC591CD17532}"/>
                </a:ext>
              </a:extLst>
            </p:cNvPr>
            <p:cNvSpPr/>
            <p:nvPr/>
          </p:nvSpPr>
          <p:spPr>
            <a:xfrm>
              <a:off x="8345178" y="3479441"/>
              <a:ext cx="238926" cy="260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19A0618-8C5D-04BE-7FD3-0E484B94DBF5}"/>
                </a:ext>
              </a:extLst>
            </p:cNvPr>
            <p:cNvSpPr/>
            <p:nvPr/>
          </p:nvSpPr>
          <p:spPr>
            <a:xfrm>
              <a:off x="8091551" y="4446888"/>
              <a:ext cx="238926" cy="260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15FA51-CE64-7D4D-73A9-8774E9468D77}"/>
              </a:ext>
            </a:extLst>
          </p:cNvPr>
          <p:cNvSpPr txBox="1"/>
          <p:nvPr/>
        </p:nvSpPr>
        <p:spPr>
          <a:xfrm>
            <a:off x="7695413" y="1256099"/>
            <a:ext cx="3234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…but the predictions made with </a:t>
            </a:r>
            <a:r>
              <a:rPr lang="en-US" b="1" dirty="0">
                <a:solidFill>
                  <a:srgbClr val="00B0F0"/>
                </a:solidFill>
              </a:rPr>
              <a:t>New Data </a:t>
            </a:r>
            <a:r>
              <a:rPr lang="en-US" dirty="0"/>
              <a:t>are terrible.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889162-2125-36D6-7B64-19179D43FF6A}"/>
              </a:ext>
            </a:extLst>
          </p:cNvPr>
          <p:cNvSpPr txBox="1"/>
          <p:nvPr/>
        </p:nvSpPr>
        <p:spPr>
          <a:xfrm>
            <a:off x="3808711" y="940119"/>
            <a:ext cx="2733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other words, this </a:t>
            </a:r>
            <a:r>
              <a:rPr lang="en-US" b="1" dirty="0">
                <a:solidFill>
                  <a:srgbClr val="92D050"/>
                </a:solidFill>
              </a:rPr>
              <a:t>model</a:t>
            </a:r>
            <a:r>
              <a:rPr lang="en-US" dirty="0"/>
              <a:t> might fit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 </a:t>
            </a:r>
            <a:r>
              <a:rPr lang="en-US" dirty="0"/>
              <a:t>really well…</a:t>
            </a:r>
          </a:p>
        </p:txBody>
      </p:sp>
    </p:spTree>
    <p:extLst>
      <p:ext uri="{BB962C8B-B14F-4D97-AF65-F5344CB8AC3E}">
        <p14:creationId xmlns:p14="http://schemas.microsoft.com/office/powerpoint/2010/main" val="54264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4411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Problem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9B0CF5E-BE3C-EE94-F8F1-C18DA860B923}"/>
              </a:ext>
            </a:extLst>
          </p:cNvPr>
          <p:cNvGrpSpPr/>
          <p:nvPr/>
        </p:nvGrpSpPr>
        <p:grpSpPr>
          <a:xfrm>
            <a:off x="2884406" y="1944211"/>
            <a:ext cx="3787952" cy="2720802"/>
            <a:chOff x="1179399" y="2099144"/>
            <a:chExt cx="3853777" cy="294374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65D0B4-48AA-755A-16B2-F7C627403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0738" y="2099144"/>
              <a:ext cx="0" cy="248238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944E55-F9A7-39FF-24CE-624F445EE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90738" y="4581525"/>
              <a:ext cx="2942438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D3F977-4D01-35B9-7D04-B833AB6DF0E5}"/>
                </a:ext>
              </a:extLst>
            </p:cNvPr>
            <p:cNvSpPr/>
            <p:nvPr/>
          </p:nvSpPr>
          <p:spPr>
            <a:xfrm>
              <a:off x="2554402" y="2620155"/>
              <a:ext cx="1871548" cy="1704195"/>
            </a:xfrm>
            <a:custGeom>
              <a:avLst/>
              <a:gdLst>
                <a:gd name="connsiteX0" fmla="*/ 4648 w 1871548"/>
                <a:gd name="connsiteY0" fmla="*/ 1704195 h 1704195"/>
                <a:gd name="connsiteX1" fmla="*/ 23698 w 1871548"/>
                <a:gd name="connsiteY1" fmla="*/ 1151745 h 1704195"/>
                <a:gd name="connsiteX2" fmla="*/ 188798 w 1871548"/>
                <a:gd name="connsiteY2" fmla="*/ 554845 h 1704195"/>
                <a:gd name="connsiteX3" fmla="*/ 353898 w 1871548"/>
                <a:gd name="connsiteY3" fmla="*/ 415145 h 1704195"/>
                <a:gd name="connsiteX4" fmla="*/ 626948 w 1871548"/>
                <a:gd name="connsiteY4" fmla="*/ 777095 h 1704195"/>
                <a:gd name="connsiteX5" fmla="*/ 931748 w 1871548"/>
                <a:gd name="connsiteY5" fmla="*/ 1126345 h 1704195"/>
                <a:gd name="connsiteX6" fmla="*/ 1007948 w 1871548"/>
                <a:gd name="connsiteY6" fmla="*/ 1069195 h 1704195"/>
                <a:gd name="connsiteX7" fmla="*/ 982548 w 1871548"/>
                <a:gd name="connsiteY7" fmla="*/ 421495 h 1704195"/>
                <a:gd name="connsiteX8" fmla="*/ 1103198 w 1871548"/>
                <a:gd name="connsiteY8" fmla="*/ 2395 h 1704195"/>
                <a:gd name="connsiteX9" fmla="*/ 1496898 w 1871548"/>
                <a:gd name="connsiteY9" fmla="*/ 275445 h 1704195"/>
                <a:gd name="connsiteX10" fmla="*/ 1871548 w 1871548"/>
                <a:gd name="connsiteY10" fmla="*/ 789795 h 1704195"/>
                <a:gd name="connsiteX11" fmla="*/ 1871548 w 1871548"/>
                <a:gd name="connsiteY11" fmla="*/ 789795 h 170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1548" h="1704195">
                  <a:moveTo>
                    <a:pt x="4648" y="1704195"/>
                  </a:moveTo>
                  <a:cubicBezTo>
                    <a:pt x="-1173" y="1523749"/>
                    <a:pt x="-6994" y="1343303"/>
                    <a:pt x="23698" y="1151745"/>
                  </a:cubicBezTo>
                  <a:cubicBezTo>
                    <a:pt x="54390" y="960187"/>
                    <a:pt x="133765" y="677612"/>
                    <a:pt x="188798" y="554845"/>
                  </a:cubicBezTo>
                  <a:cubicBezTo>
                    <a:pt x="243831" y="432078"/>
                    <a:pt x="280873" y="378103"/>
                    <a:pt x="353898" y="415145"/>
                  </a:cubicBezTo>
                  <a:cubicBezTo>
                    <a:pt x="426923" y="452187"/>
                    <a:pt x="530640" y="658562"/>
                    <a:pt x="626948" y="777095"/>
                  </a:cubicBezTo>
                  <a:cubicBezTo>
                    <a:pt x="723256" y="895628"/>
                    <a:pt x="868248" y="1077662"/>
                    <a:pt x="931748" y="1126345"/>
                  </a:cubicBezTo>
                  <a:cubicBezTo>
                    <a:pt x="995248" y="1175028"/>
                    <a:pt x="999481" y="1186670"/>
                    <a:pt x="1007948" y="1069195"/>
                  </a:cubicBezTo>
                  <a:cubicBezTo>
                    <a:pt x="1016415" y="951720"/>
                    <a:pt x="966673" y="599295"/>
                    <a:pt x="982548" y="421495"/>
                  </a:cubicBezTo>
                  <a:cubicBezTo>
                    <a:pt x="998423" y="243695"/>
                    <a:pt x="1017473" y="26737"/>
                    <a:pt x="1103198" y="2395"/>
                  </a:cubicBezTo>
                  <a:cubicBezTo>
                    <a:pt x="1188923" y="-21947"/>
                    <a:pt x="1368840" y="144212"/>
                    <a:pt x="1496898" y="275445"/>
                  </a:cubicBezTo>
                  <a:cubicBezTo>
                    <a:pt x="1624956" y="406678"/>
                    <a:pt x="1871548" y="789795"/>
                    <a:pt x="1871548" y="789795"/>
                  </a:cubicBezTo>
                  <a:lnTo>
                    <a:pt x="1871548" y="789795"/>
                  </a:lnTo>
                </a:path>
              </a:pathLst>
            </a:custGeom>
            <a:ln w="38100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CFD1D7-FDC0-062F-8E63-E505370AEBA4}"/>
                </a:ext>
              </a:extLst>
            </p:cNvPr>
            <p:cNvSpPr/>
            <p:nvPr/>
          </p:nvSpPr>
          <p:spPr>
            <a:xfrm>
              <a:off x="2451100" y="3832230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B55CD3-9DC1-B355-4046-F11858AB2B5E}"/>
                </a:ext>
              </a:extLst>
            </p:cNvPr>
            <p:cNvSpPr/>
            <p:nvPr/>
          </p:nvSpPr>
          <p:spPr>
            <a:xfrm>
              <a:off x="2752555" y="2931879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D91B721-D118-127D-DAFD-64A1FDBC7D2C}"/>
                </a:ext>
              </a:extLst>
            </p:cNvPr>
            <p:cNvSpPr/>
            <p:nvPr/>
          </p:nvSpPr>
          <p:spPr>
            <a:xfrm>
              <a:off x="3390793" y="3571885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D3E7E9-109D-92C5-9863-120F8532731D}"/>
                </a:ext>
              </a:extLst>
            </p:cNvPr>
            <p:cNvSpPr/>
            <p:nvPr/>
          </p:nvSpPr>
          <p:spPr>
            <a:xfrm>
              <a:off x="3561957" y="2505432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6A0E70-1439-3129-1163-3ED906964494}"/>
                </a:ext>
              </a:extLst>
            </p:cNvPr>
            <p:cNvSpPr/>
            <p:nvPr/>
          </p:nvSpPr>
          <p:spPr>
            <a:xfrm>
              <a:off x="4148712" y="3005934"/>
              <a:ext cx="238926" cy="26034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310309-DEE8-0691-3751-C494A0346963}"/>
                </a:ext>
              </a:extLst>
            </p:cNvPr>
            <p:cNvSpPr txBox="1"/>
            <p:nvPr/>
          </p:nvSpPr>
          <p:spPr>
            <a:xfrm>
              <a:off x="1179399" y="3153385"/>
              <a:ext cx="831850" cy="373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Height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5F8A25-DF3A-DE59-9DC9-4166CABBB6EA}"/>
                </a:ext>
              </a:extLst>
            </p:cNvPr>
            <p:cNvSpPr txBox="1"/>
            <p:nvPr/>
          </p:nvSpPr>
          <p:spPr>
            <a:xfrm>
              <a:off x="3094330" y="4673557"/>
              <a:ext cx="9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Weight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6E21306-EEAC-B37F-5267-34CDE43560A1}"/>
              </a:ext>
            </a:extLst>
          </p:cNvPr>
          <p:cNvSpPr txBox="1"/>
          <p:nvPr/>
        </p:nvSpPr>
        <p:spPr>
          <a:xfrm>
            <a:off x="418437" y="1729412"/>
            <a:ext cx="25898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Problem</a:t>
            </a:r>
            <a:r>
              <a:rPr lang="en-US" dirty="0"/>
              <a:t>: The more flexible a machine learning method is, the easier it is too </a:t>
            </a:r>
            <a:r>
              <a:rPr lang="en-US" b="1" dirty="0"/>
              <a:t>overfit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7CA956-94E2-20E8-72E9-AA1F7D81FB84}"/>
              </a:ext>
            </a:extLst>
          </p:cNvPr>
          <p:cNvGrpSpPr/>
          <p:nvPr/>
        </p:nvGrpSpPr>
        <p:grpSpPr>
          <a:xfrm>
            <a:off x="7351325" y="2034115"/>
            <a:ext cx="3769274" cy="2720802"/>
            <a:chOff x="6340026" y="2843975"/>
            <a:chExt cx="3853777" cy="294374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7E265-F590-542B-B89C-E707F4812EC0}"/>
                </a:ext>
              </a:extLst>
            </p:cNvPr>
            <p:cNvCxnSpPr>
              <a:stCxn id="38" idx="4"/>
            </p:cNvCxnSpPr>
            <p:nvPr/>
          </p:nvCxnSpPr>
          <p:spPr>
            <a:xfrm>
              <a:off x="8464641" y="3739786"/>
              <a:ext cx="0" cy="57606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C00147-9EA4-8506-ECD1-A3D0AF1A0FD0}"/>
                </a:ext>
              </a:extLst>
            </p:cNvPr>
            <p:cNvCxnSpPr>
              <a:stCxn id="40" idx="0"/>
            </p:cNvCxnSpPr>
            <p:nvPr/>
          </p:nvCxnSpPr>
          <p:spPr>
            <a:xfrm flipV="1">
              <a:off x="8211014" y="3924671"/>
              <a:ext cx="0" cy="522217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2FF6945-11B3-98B3-04BD-4568D66D7DB9}"/>
                </a:ext>
              </a:extLst>
            </p:cNvPr>
            <p:cNvGrpSpPr/>
            <p:nvPr/>
          </p:nvGrpSpPr>
          <p:grpSpPr>
            <a:xfrm>
              <a:off x="6340026" y="2843975"/>
              <a:ext cx="3853777" cy="2943745"/>
              <a:chOff x="1179399" y="2099144"/>
              <a:chExt cx="3853777" cy="2943745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0C87A7D-2F9B-1E33-8DE4-11FB49AC8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0738" y="2099144"/>
                <a:ext cx="0" cy="248238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FEE3E49-2C3E-1BAF-C2D0-6A11D8F07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0738" y="4581525"/>
                <a:ext cx="2942438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B7939BB-B812-75B4-DFA0-4452F83BE1AE}"/>
                  </a:ext>
                </a:extLst>
              </p:cNvPr>
              <p:cNvSpPr/>
              <p:nvPr/>
            </p:nvSpPr>
            <p:spPr>
              <a:xfrm>
                <a:off x="2554402" y="2620155"/>
                <a:ext cx="1871548" cy="1704195"/>
              </a:xfrm>
              <a:custGeom>
                <a:avLst/>
                <a:gdLst>
                  <a:gd name="connsiteX0" fmla="*/ 4648 w 1871548"/>
                  <a:gd name="connsiteY0" fmla="*/ 1704195 h 1704195"/>
                  <a:gd name="connsiteX1" fmla="*/ 23698 w 1871548"/>
                  <a:gd name="connsiteY1" fmla="*/ 1151745 h 1704195"/>
                  <a:gd name="connsiteX2" fmla="*/ 188798 w 1871548"/>
                  <a:gd name="connsiteY2" fmla="*/ 554845 h 1704195"/>
                  <a:gd name="connsiteX3" fmla="*/ 353898 w 1871548"/>
                  <a:gd name="connsiteY3" fmla="*/ 415145 h 1704195"/>
                  <a:gd name="connsiteX4" fmla="*/ 626948 w 1871548"/>
                  <a:gd name="connsiteY4" fmla="*/ 777095 h 1704195"/>
                  <a:gd name="connsiteX5" fmla="*/ 931748 w 1871548"/>
                  <a:gd name="connsiteY5" fmla="*/ 1126345 h 1704195"/>
                  <a:gd name="connsiteX6" fmla="*/ 1007948 w 1871548"/>
                  <a:gd name="connsiteY6" fmla="*/ 1069195 h 1704195"/>
                  <a:gd name="connsiteX7" fmla="*/ 982548 w 1871548"/>
                  <a:gd name="connsiteY7" fmla="*/ 421495 h 1704195"/>
                  <a:gd name="connsiteX8" fmla="*/ 1103198 w 1871548"/>
                  <a:gd name="connsiteY8" fmla="*/ 2395 h 1704195"/>
                  <a:gd name="connsiteX9" fmla="*/ 1496898 w 1871548"/>
                  <a:gd name="connsiteY9" fmla="*/ 275445 h 1704195"/>
                  <a:gd name="connsiteX10" fmla="*/ 1871548 w 1871548"/>
                  <a:gd name="connsiteY10" fmla="*/ 789795 h 1704195"/>
                  <a:gd name="connsiteX11" fmla="*/ 1871548 w 1871548"/>
                  <a:gd name="connsiteY11" fmla="*/ 789795 h 1704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71548" h="1704195">
                    <a:moveTo>
                      <a:pt x="4648" y="1704195"/>
                    </a:moveTo>
                    <a:cubicBezTo>
                      <a:pt x="-1173" y="1523749"/>
                      <a:pt x="-6994" y="1343303"/>
                      <a:pt x="23698" y="1151745"/>
                    </a:cubicBezTo>
                    <a:cubicBezTo>
                      <a:pt x="54390" y="960187"/>
                      <a:pt x="133765" y="677612"/>
                      <a:pt x="188798" y="554845"/>
                    </a:cubicBezTo>
                    <a:cubicBezTo>
                      <a:pt x="243831" y="432078"/>
                      <a:pt x="280873" y="378103"/>
                      <a:pt x="353898" y="415145"/>
                    </a:cubicBezTo>
                    <a:cubicBezTo>
                      <a:pt x="426923" y="452187"/>
                      <a:pt x="530640" y="658562"/>
                      <a:pt x="626948" y="777095"/>
                    </a:cubicBezTo>
                    <a:cubicBezTo>
                      <a:pt x="723256" y="895628"/>
                      <a:pt x="868248" y="1077662"/>
                      <a:pt x="931748" y="1126345"/>
                    </a:cubicBezTo>
                    <a:cubicBezTo>
                      <a:pt x="995248" y="1175028"/>
                      <a:pt x="999481" y="1186670"/>
                      <a:pt x="1007948" y="1069195"/>
                    </a:cubicBezTo>
                    <a:cubicBezTo>
                      <a:pt x="1016415" y="951720"/>
                      <a:pt x="966673" y="599295"/>
                      <a:pt x="982548" y="421495"/>
                    </a:cubicBezTo>
                    <a:cubicBezTo>
                      <a:pt x="998423" y="243695"/>
                      <a:pt x="1017473" y="26737"/>
                      <a:pt x="1103198" y="2395"/>
                    </a:cubicBezTo>
                    <a:cubicBezTo>
                      <a:pt x="1188923" y="-21947"/>
                      <a:pt x="1368840" y="144212"/>
                      <a:pt x="1496898" y="275445"/>
                    </a:cubicBezTo>
                    <a:cubicBezTo>
                      <a:pt x="1624956" y="406678"/>
                      <a:pt x="1871548" y="789795"/>
                      <a:pt x="1871548" y="789795"/>
                    </a:cubicBezTo>
                    <a:lnTo>
                      <a:pt x="1871548" y="789795"/>
                    </a:lnTo>
                  </a:path>
                </a:pathLst>
              </a:custGeom>
              <a:ln w="38100" cap="flat" cmpd="sng" algn="ctr">
                <a:solidFill>
                  <a:schemeClr val="accent6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13607E5-90BF-88F0-BAE0-496D7E647760}"/>
                  </a:ext>
                </a:extLst>
              </p:cNvPr>
              <p:cNvSpPr/>
              <p:nvPr/>
            </p:nvSpPr>
            <p:spPr>
              <a:xfrm>
                <a:off x="2451100" y="3832230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40000"/>
                </a:schemeClr>
              </a:solidFill>
              <a:ln w="38100">
                <a:solidFill>
                  <a:srgbClr val="C00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2E0FBC8-6205-A459-8008-D5CA693FCDEF}"/>
                  </a:ext>
                </a:extLst>
              </p:cNvPr>
              <p:cNvSpPr/>
              <p:nvPr/>
            </p:nvSpPr>
            <p:spPr>
              <a:xfrm>
                <a:off x="2752555" y="2931879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40000"/>
                </a:schemeClr>
              </a:solidFill>
              <a:ln w="38100">
                <a:solidFill>
                  <a:srgbClr val="C00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02E9EDC-230A-DEF9-ABC0-5F101D464E0D}"/>
                  </a:ext>
                </a:extLst>
              </p:cNvPr>
              <p:cNvSpPr/>
              <p:nvPr/>
            </p:nvSpPr>
            <p:spPr>
              <a:xfrm>
                <a:off x="3390793" y="3571885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40000"/>
                </a:schemeClr>
              </a:solidFill>
              <a:ln w="38100">
                <a:solidFill>
                  <a:srgbClr val="C00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5267F2D-767A-B96C-3477-3447AF337C11}"/>
                  </a:ext>
                </a:extLst>
              </p:cNvPr>
              <p:cNvSpPr/>
              <p:nvPr/>
            </p:nvSpPr>
            <p:spPr>
              <a:xfrm>
                <a:off x="3561957" y="2505432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40000"/>
                </a:schemeClr>
              </a:solidFill>
              <a:ln w="38100">
                <a:solidFill>
                  <a:srgbClr val="C00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FF612C2-3575-84FA-1632-AB22BCB82B14}"/>
                  </a:ext>
                </a:extLst>
              </p:cNvPr>
              <p:cNvSpPr/>
              <p:nvPr/>
            </p:nvSpPr>
            <p:spPr>
              <a:xfrm>
                <a:off x="4148712" y="3005934"/>
                <a:ext cx="238926" cy="26034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  <a:alpha val="40000"/>
                </a:schemeClr>
              </a:solidFill>
              <a:ln w="38100">
                <a:solidFill>
                  <a:srgbClr val="C00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7DF819-88E9-39EF-8F97-0DE7E8D81875}"/>
                  </a:ext>
                </a:extLst>
              </p:cNvPr>
              <p:cNvSpPr txBox="1"/>
              <p:nvPr/>
            </p:nvSpPr>
            <p:spPr>
              <a:xfrm>
                <a:off x="1179399" y="3153385"/>
                <a:ext cx="831850" cy="37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Height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2EB026-C7A3-3658-530B-24EB45AB51AF}"/>
                  </a:ext>
                </a:extLst>
              </p:cNvPr>
              <p:cNvSpPr txBox="1"/>
              <p:nvPr/>
            </p:nvSpPr>
            <p:spPr>
              <a:xfrm>
                <a:off x="3094330" y="4673557"/>
                <a:ext cx="944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Weight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ACA622-1BC0-F285-FE0F-AC591CD17532}"/>
                </a:ext>
              </a:extLst>
            </p:cNvPr>
            <p:cNvSpPr/>
            <p:nvPr/>
          </p:nvSpPr>
          <p:spPr>
            <a:xfrm>
              <a:off x="8345178" y="3479441"/>
              <a:ext cx="238926" cy="260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19A0618-8C5D-04BE-7FD3-0E484B94DBF5}"/>
                </a:ext>
              </a:extLst>
            </p:cNvPr>
            <p:cNvSpPr/>
            <p:nvPr/>
          </p:nvSpPr>
          <p:spPr>
            <a:xfrm>
              <a:off x="8091551" y="4446888"/>
              <a:ext cx="238926" cy="2603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15FA51-CE64-7D4D-73A9-8774E9468D77}"/>
              </a:ext>
            </a:extLst>
          </p:cNvPr>
          <p:cNvSpPr txBox="1"/>
          <p:nvPr/>
        </p:nvSpPr>
        <p:spPr>
          <a:xfrm>
            <a:off x="7695413" y="1256099"/>
            <a:ext cx="3234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…but the predictions made with </a:t>
            </a:r>
            <a:r>
              <a:rPr lang="en-US" b="1" dirty="0">
                <a:solidFill>
                  <a:srgbClr val="00B0F0"/>
                </a:solidFill>
              </a:rPr>
              <a:t>New Data </a:t>
            </a:r>
            <a:r>
              <a:rPr lang="en-US" dirty="0"/>
              <a:t>are terrible.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A425FF-6879-34AB-9C59-5E747216E26C}"/>
              </a:ext>
            </a:extLst>
          </p:cNvPr>
          <p:cNvSpPr txBox="1"/>
          <p:nvPr/>
        </p:nvSpPr>
        <p:spPr>
          <a:xfrm>
            <a:off x="5673159" y="4642578"/>
            <a:ext cx="24802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 would say that the </a:t>
            </a:r>
            <a:r>
              <a:rPr lang="en-US" b="1" dirty="0">
                <a:solidFill>
                  <a:srgbClr val="92D050"/>
                </a:solidFill>
              </a:rPr>
              <a:t>model</a:t>
            </a:r>
            <a:r>
              <a:rPr lang="en-US" dirty="0"/>
              <a:t> has </a:t>
            </a:r>
            <a:r>
              <a:rPr lang="en-US" b="1" dirty="0"/>
              <a:t>low Bias </a:t>
            </a:r>
            <a:r>
              <a:rPr lang="en-US" dirty="0"/>
              <a:t>because it fits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</a:t>
            </a:r>
            <a:r>
              <a:rPr lang="en-US" dirty="0"/>
              <a:t>well, but </a:t>
            </a:r>
            <a:r>
              <a:rPr lang="en-US" b="1" dirty="0"/>
              <a:t>high Variance </a:t>
            </a:r>
            <a:r>
              <a:rPr lang="en-US" dirty="0"/>
              <a:t>because it does a bad job with </a:t>
            </a:r>
            <a:r>
              <a:rPr lang="en-US" b="1" dirty="0">
                <a:solidFill>
                  <a:srgbClr val="00B0F0"/>
                </a:solidFill>
              </a:rPr>
              <a:t>New Data</a:t>
            </a:r>
            <a:r>
              <a:rPr lang="en-US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889162-2125-36D6-7B64-19179D43FF6A}"/>
              </a:ext>
            </a:extLst>
          </p:cNvPr>
          <p:cNvSpPr txBox="1"/>
          <p:nvPr/>
        </p:nvSpPr>
        <p:spPr>
          <a:xfrm>
            <a:off x="3808711" y="940119"/>
            <a:ext cx="2733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other words, this </a:t>
            </a:r>
            <a:r>
              <a:rPr lang="en-US" b="1" dirty="0">
                <a:solidFill>
                  <a:srgbClr val="92D050"/>
                </a:solidFill>
              </a:rPr>
              <a:t>model</a:t>
            </a:r>
            <a:r>
              <a:rPr lang="en-US" dirty="0"/>
              <a:t> might fit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Training Data  </a:t>
            </a:r>
            <a:r>
              <a:rPr lang="en-US" dirty="0"/>
              <a:t>really well…</a:t>
            </a:r>
          </a:p>
        </p:txBody>
      </p:sp>
    </p:spTree>
    <p:extLst>
      <p:ext uri="{BB962C8B-B14F-4D97-AF65-F5344CB8AC3E}">
        <p14:creationId xmlns:p14="http://schemas.microsoft.com/office/powerpoint/2010/main" val="403254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9CBE-EA69-0A0C-0BDA-5F0173E1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44115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Solution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F5EE82-FF6E-FDE9-0A34-284FB0A5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20" y="36648"/>
            <a:ext cx="1288778" cy="12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4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2216</Words>
  <Application>Microsoft Office PowerPoint</Application>
  <PresentationFormat>Widescreen</PresentationFormat>
  <Paragraphs>269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Forte</vt:lpstr>
      <vt:lpstr>Office Theme</vt:lpstr>
      <vt:lpstr>PowerPoint Presentation</vt:lpstr>
      <vt:lpstr>Regularization</vt:lpstr>
      <vt:lpstr>Prerequisites </vt:lpstr>
      <vt:lpstr>Problem</vt:lpstr>
      <vt:lpstr>Problem</vt:lpstr>
      <vt:lpstr>Problem</vt:lpstr>
      <vt:lpstr>Problem</vt:lpstr>
      <vt:lpstr>Problem</vt:lpstr>
      <vt:lpstr>Solution</vt:lpstr>
      <vt:lpstr>Solution</vt:lpstr>
      <vt:lpstr>Solution</vt:lpstr>
      <vt:lpstr>Solution</vt:lpstr>
      <vt:lpstr>Solution</vt:lpstr>
      <vt:lpstr>Types of Regularization   </vt:lpstr>
      <vt:lpstr>Types of Regularization   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Ridge/Squared/L2 Regularization</vt:lpstr>
      <vt:lpstr>Lasso/Absolute Value/L1 Regularization</vt:lpstr>
      <vt:lpstr>Lasso/Absolute Value/L1 Regularization</vt:lpstr>
      <vt:lpstr>Lasso/Absolute Value/L1 Regularization</vt:lpstr>
      <vt:lpstr>Lasso/Absolute Value/L1 Regularization</vt:lpstr>
      <vt:lpstr>Lasso/Absolute Value/L1 Regularization</vt:lpstr>
      <vt:lpstr>Lasso/Absolute Value/L1 Regularization</vt:lpstr>
      <vt:lpstr>Lasso/Absolute Value/L1 Regularization</vt:lpstr>
      <vt:lpstr>Lasso/Absolute Value/L1 Regularization</vt:lpstr>
      <vt:lpstr>Lasso/Absolute Value/L1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Part C     Part of Future Connect Media’s IT Course   By Sagar Allagh</dc:title>
  <dc:creator>Sagar Allagh</dc:creator>
  <cp:lastModifiedBy>Hassan Khalil</cp:lastModifiedBy>
  <cp:revision>14</cp:revision>
  <dcterms:created xsi:type="dcterms:W3CDTF">2023-02-28T14:08:09Z</dcterms:created>
  <dcterms:modified xsi:type="dcterms:W3CDTF">2023-04-12T00:03:12Z</dcterms:modified>
</cp:coreProperties>
</file>