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4" r:id="rId2"/>
    <p:sldId id="455" r:id="rId3"/>
    <p:sldId id="324" r:id="rId4"/>
    <p:sldId id="402" r:id="rId5"/>
    <p:sldId id="404" r:id="rId6"/>
    <p:sldId id="405" r:id="rId7"/>
    <p:sldId id="403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56" r:id="rId22"/>
    <p:sldId id="457" r:id="rId23"/>
    <p:sldId id="419" r:id="rId24"/>
    <p:sldId id="420" r:id="rId25"/>
    <p:sldId id="421" r:id="rId26"/>
    <p:sldId id="422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32" r:id="rId37"/>
    <p:sldId id="433" r:id="rId38"/>
    <p:sldId id="436" r:id="rId39"/>
    <p:sldId id="434" r:id="rId40"/>
    <p:sldId id="435" r:id="rId41"/>
    <p:sldId id="437" r:id="rId42"/>
    <p:sldId id="438" r:id="rId43"/>
    <p:sldId id="439" r:id="rId44"/>
    <p:sldId id="440" r:id="rId45"/>
    <p:sldId id="442" r:id="rId46"/>
    <p:sldId id="443" r:id="rId47"/>
    <p:sldId id="444" r:id="rId48"/>
    <p:sldId id="445" r:id="rId49"/>
    <p:sldId id="446" r:id="rId50"/>
    <p:sldId id="447" r:id="rId51"/>
    <p:sldId id="448" r:id="rId52"/>
    <p:sldId id="449" r:id="rId53"/>
    <p:sldId id="450" r:id="rId54"/>
    <p:sldId id="451" r:id="rId55"/>
    <p:sldId id="452" r:id="rId56"/>
    <p:sldId id="453" r:id="rId57"/>
    <p:sldId id="45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96517" autoAdjust="0"/>
  </p:normalViewPr>
  <p:slideViewPr>
    <p:cSldViewPr snapToGrid="0">
      <p:cViewPr varScale="1">
        <p:scale>
          <a:sx n="115" d="100"/>
          <a:sy n="115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5BD3-9E8D-E4DD-8EDE-FA6EFC7DC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6A13F-83EF-F9B8-DD11-744BED0D8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50212-9954-8A03-7AD3-4FF6141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96FB6-565C-96BC-FD34-88B7792A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180B3-06F9-FC90-CE53-75FA22B7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5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FC97-8198-D3E1-7140-80451E7E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5DA6F-1B9F-03BA-9EBC-D987067FB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0300B-8FA9-9232-439B-C156682C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B1513-946F-71D7-6EEA-07E8A015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880E8-A5DE-2AE5-72EF-F990AE8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2DF458-DFD4-71B2-C710-F3BC70B70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6CF6D-E6D6-979D-5FB5-F1A5FBCDD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994B8-2F54-95DD-B4A8-3F3A80E4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3567A-978A-13BC-B0DC-84EF8150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CBEFC-40DE-A648-9AE4-96F071BD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0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51F4-AAA4-AE8F-C84B-A28CAC11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3537-C331-0D0A-3595-7C091602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4E7FA-4548-340F-ABD8-C64EA8B4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EAE7C-7636-94EC-0B9D-825F3D60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80FCC-530B-FEB0-6DC1-4ECFA840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4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6F2A-BC7C-A18A-F493-36DEE1A0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9FC60-C74D-35AC-922C-CDD3275C7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9A13-0978-9E63-1EB7-E2F20D25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DF8D9-31D4-B4D4-F3C0-BCFD7029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FEF82-29CE-038D-BF38-EC6B9B30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D2C0-C53E-F94A-CA72-C87FC69C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034F-FF21-EB74-CEF1-CE53F96BA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3F740-A819-D8D1-F763-5C7069D5C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2C29E-14A6-8516-36CC-8788F28C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606C8-D897-2D8C-8B84-AF2D50C2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03485-45E2-637F-F01A-08492B0A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8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2A22-B95A-B87B-1D88-68FBE6F9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3B308-FC6A-5EA4-F77F-84D3A290D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177EE-4327-59B0-56DD-18736062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E77E6-1B50-2507-9247-5751CD53E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AA01D-9905-795E-FE2A-7374732F8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CF89E-2F9B-FA4D-5580-7F5A2269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6B05B-EDF5-4E62-D2A7-3CED4994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89039-FDE1-B9A1-4354-93BB70DB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6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B557-EE0C-CBB0-A376-E0237A64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54A1E-1DA0-A639-874F-8CD507FC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8C36C-213B-B78F-0D13-08D2D735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5ED47-BB9C-33AF-46B5-5B122076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3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86D49-864B-B60F-2E71-93EC77FB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BB8DF-9B37-3FB2-EC65-25230855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10E37-B171-A4D4-6EC5-001732E2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7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63E8-3CFF-05AA-38FF-E45E3A0C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2CAE-C16F-7BDF-940F-BE624D3F3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C9F64-675E-B6D0-E100-282D36C79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10585-2B9E-921A-8564-36E56456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36B43-97EE-85EA-443A-269A0AD6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1859A-972B-436E-9C37-0520D825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2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95A9-E0FD-5FFA-8436-92483A69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C9A01-AFCA-863B-651B-1638A4D51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14CB3-6539-FE19-0F7B-7EAD23CC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B2AE5-D2F5-642C-9A45-211127D9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B46A7-7969-8B58-D9BD-0C83D68E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5D30F-7F74-26A1-4B20-3D987B4C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3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324E9-3DD3-20C8-DCCA-86AA6489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1F05C-1D25-E676-F506-75043319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8D8A1-C6CA-3BF4-C486-F72A99F25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B1D4F-97F0-AF41-95FF-776C3BA9A8B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D6E3D-BF23-9581-4D67-6BFAC3E1C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34489-A9AB-767B-4F2D-4CB6310BD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FD56A-A472-C02E-8B19-07F9927556A5}"/>
              </a:ext>
            </a:extLst>
          </p:cNvPr>
          <p:cNvSpPr txBox="1"/>
          <p:nvPr/>
        </p:nvSpPr>
        <p:spPr>
          <a:xfrm>
            <a:off x="426112" y="702535"/>
            <a:ext cx="5608830" cy="373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Learning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Part-C1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0AC6AB-F882-B231-291E-EC9853BE3FA8}"/>
              </a:ext>
            </a:extLst>
          </p:cNvPr>
          <p:cNvSpPr txBox="1"/>
          <p:nvPr/>
        </p:nvSpPr>
        <p:spPr>
          <a:xfrm>
            <a:off x="426112" y="4699163"/>
            <a:ext cx="4171994" cy="1035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 of Future Connect Media’s IT Course</a:t>
            </a:r>
            <a:b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Monitor">
            <a:extLst>
              <a:ext uri="{FF2B5EF4-FFF2-40B4-BE49-F238E27FC236}">
                <a16:creationId xmlns:a16="http://schemas.microsoft.com/office/drawing/2014/main" id="{8C140FA1-1446-ACCE-7CE2-A0E49E0B6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024C65-0AFC-F8C1-2C39-1160F74C8759}"/>
              </a:ext>
            </a:extLst>
          </p:cNvPr>
          <p:cNvSpPr txBox="1"/>
          <p:nvPr/>
        </p:nvSpPr>
        <p:spPr>
          <a:xfrm>
            <a:off x="426112" y="5734944"/>
            <a:ext cx="28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 Abhishek Sharma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3AF172-9FA0-CE4A-65B5-6953CF647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11" y="107138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34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AdaBoost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4588AAD-4AD5-7727-FCA2-EC33311F553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C6CEDB-198A-1B94-ABB8-66A8B702F4E4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46068E-2C1C-D190-66C8-AD4C923D4559}"/>
              </a:ext>
            </a:extLst>
          </p:cNvPr>
          <p:cNvSpPr txBox="1"/>
          <p:nvPr/>
        </p:nvSpPr>
        <p:spPr>
          <a:xfrm>
            <a:off x="6813494" y="2210602"/>
            <a:ext cx="2710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 the start all the samples get the </a:t>
            </a:r>
            <a:r>
              <a:rPr lang="en-US" b="1" i="1" dirty="0"/>
              <a:t>same weight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0DE0C9-B036-9DA1-C2EE-AC100069BF78}"/>
              </a:ext>
            </a:extLst>
          </p:cNvPr>
          <p:cNvCxnSpPr>
            <a:cxnSpLocks/>
          </p:cNvCxnSpPr>
          <p:nvPr/>
        </p:nvCxnSpPr>
        <p:spPr>
          <a:xfrm flipH="1" flipV="1">
            <a:off x="6367085" y="2531887"/>
            <a:ext cx="592067" cy="2797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A7FC2-5607-929B-1DF8-B92733C11B31}"/>
              </a:ext>
            </a:extLst>
          </p:cNvPr>
          <p:cNvGrpSpPr/>
          <p:nvPr/>
        </p:nvGrpSpPr>
        <p:grpSpPr>
          <a:xfrm>
            <a:off x="6959152" y="3198167"/>
            <a:ext cx="3795166" cy="802899"/>
            <a:chOff x="6959152" y="3198167"/>
            <a:chExt cx="3795166" cy="80289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2D2425-F654-3189-7BB6-1540568ABAFF}"/>
                </a:ext>
              </a:extLst>
            </p:cNvPr>
            <p:cNvCxnSpPr>
              <a:cxnSpLocks/>
            </p:cNvCxnSpPr>
            <p:nvPr/>
          </p:nvCxnSpPr>
          <p:spPr>
            <a:xfrm>
              <a:off x="7072439" y="3600956"/>
              <a:ext cx="250853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723EBA-A51C-FFD4-B050-11F6D2E7E8AC}"/>
                </a:ext>
              </a:extLst>
            </p:cNvPr>
            <p:cNvSpPr txBox="1"/>
            <p:nvPr/>
          </p:nvSpPr>
          <p:spPr>
            <a:xfrm>
              <a:off x="6959152" y="3600956"/>
              <a:ext cx="2783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Total Number of samples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BF53BA-4247-AC25-76B0-99B4F8DBE1D3}"/>
                </a:ext>
              </a:extLst>
            </p:cNvPr>
            <p:cNvSpPr txBox="1"/>
            <p:nvPr/>
          </p:nvSpPr>
          <p:spPr>
            <a:xfrm>
              <a:off x="7986841" y="3198167"/>
              <a:ext cx="364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A3A636-1EF7-BEAC-C000-FC8990E380EA}"/>
                </a:ext>
              </a:extLst>
            </p:cNvPr>
            <p:cNvSpPr txBox="1"/>
            <p:nvPr/>
          </p:nvSpPr>
          <p:spPr>
            <a:xfrm>
              <a:off x="9649754" y="3400900"/>
              <a:ext cx="31558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dirty="0"/>
                <a:t>=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C94F43-23B6-6929-340F-07957524C8B6}"/>
                </a:ext>
              </a:extLst>
            </p:cNvPr>
            <p:cNvSpPr txBox="1"/>
            <p:nvPr/>
          </p:nvSpPr>
          <p:spPr>
            <a:xfrm>
              <a:off x="9880378" y="3370122"/>
              <a:ext cx="873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1/8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3EBB9D-3F8E-7A2D-F738-469BD6EBFB7E}"/>
              </a:ext>
            </a:extLst>
          </p:cNvPr>
          <p:cNvCxnSpPr>
            <a:cxnSpLocks/>
          </p:cNvCxnSpPr>
          <p:nvPr/>
        </p:nvCxnSpPr>
        <p:spPr>
          <a:xfrm flipH="1">
            <a:off x="6096000" y="2811667"/>
            <a:ext cx="838873" cy="848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CC84D8-AF1A-56F7-9A42-03E86BBDF6F2}"/>
              </a:ext>
            </a:extLst>
          </p:cNvPr>
          <p:cNvSpPr txBox="1"/>
          <p:nvPr/>
        </p:nvSpPr>
        <p:spPr>
          <a:xfrm>
            <a:off x="6511390" y="4644828"/>
            <a:ext cx="2892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….this makes all the samples equally important.</a:t>
            </a:r>
          </a:p>
        </p:txBody>
      </p:sp>
    </p:spTree>
    <p:extLst>
      <p:ext uri="{BB962C8B-B14F-4D97-AF65-F5344CB8AC3E}">
        <p14:creationId xmlns:p14="http://schemas.microsoft.com/office/powerpoint/2010/main" val="47154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AdaBoost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4588AAD-4AD5-7727-FCA2-EC33311F553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C6CEDB-198A-1B94-ABB8-66A8B702F4E4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029031A-B5CE-4D31-096D-DC71BC9D7065}"/>
              </a:ext>
            </a:extLst>
          </p:cNvPr>
          <p:cNvSpPr txBox="1"/>
          <p:nvPr/>
        </p:nvSpPr>
        <p:spPr>
          <a:xfrm>
            <a:off x="7242372" y="1690688"/>
            <a:ext cx="2265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we need to make the first</a:t>
            </a:r>
            <a:r>
              <a:rPr lang="en-US" b="1" i="1" dirty="0"/>
              <a:t> Stump </a:t>
            </a:r>
            <a:r>
              <a:rPr lang="en-US" dirty="0"/>
              <a:t>in the forest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D1A273-3257-670F-F1C5-A960D216AD9E}"/>
              </a:ext>
            </a:extLst>
          </p:cNvPr>
          <p:cNvGrpSpPr/>
          <p:nvPr/>
        </p:nvGrpSpPr>
        <p:grpSpPr>
          <a:xfrm>
            <a:off x="7242372" y="2755066"/>
            <a:ext cx="2516622" cy="923330"/>
            <a:chOff x="7650010" y="2488028"/>
            <a:chExt cx="1985247" cy="73260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C5929A0-1260-F852-E304-90CB161CB083}"/>
                </a:ext>
              </a:extLst>
            </p:cNvPr>
            <p:cNvSpPr/>
            <p:nvPr/>
          </p:nvSpPr>
          <p:spPr>
            <a:xfrm>
              <a:off x="7650010" y="2959799"/>
              <a:ext cx="768744" cy="2508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EC95754-E6B5-392D-23A1-3CED62BC929E}"/>
                </a:ext>
              </a:extLst>
            </p:cNvPr>
            <p:cNvSpPr/>
            <p:nvPr/>
          </p:nvSpPr>
          <p:spPr>
            <a:xfrm>
              <a:off x="8236683" y="2488028"/>
              <a:ext cx="768744" cy="250853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F0541ED-D798-0AFC-2D4A-529EF58A6864}"/>
                </a:ext>
              </a:extLst>
            </p:cNvPr>
            <p:cNvSpPr/>
            <p:nvPr/>
          </p:nvSpPr>
          <p:spPr>
            <a:xfrm>
              <a:off x="8866513" y="2969777"/>
              <a:ext cx="768744" cy="2508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0BE85E2-3E44-2249-87A6-949C2CD974BB}"/>
                </a:ext>
              </a:extLst>
            </p:cNvPr>
            <p:cNvCxnSpPr>
              <a:stCxn id="18" idx="2"/>
              <a:endCxn id="16" idx="0"/>
            </p:cNvCxnSpPr>
            <p:nvPr/>
          </p:nvCxnSpPr>
          <p:spPr>
            <a:xfrm flipH="1">
              <a:off x="8034382" y="2738881"/>
              <a:ext cx="586673" cy="22091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F71FF3E-C660-FA83-83E3-3B11BCFF150C}"/>
                </a:ext>
              </a:extLst>
            </p:cNvPr>
            <p:cNvCxnSpPr>
              <a:stCxn id="18" idx="2"/>
              <a:endCxn id="19" idx="0"/>
            </p:cNvCxnSpPr>
            <p:nvPr/>
          </p:nvCxnSpPr>
          <p:spPr>
            <a:xfrm>
              <a:off x="8621055" y="2738881"/>
              <a:ext cx="629830" cy="23089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784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AdaBoost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4588AAD-4AD5-7727-FCA2-EC33311F553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C6CEDB-198A-1B94-ABB8-66A8B702F4E4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029031A-B5CE-4D31-096D-DC71BC9D7065}"/>
              </a:ext>
            </a:extLst>
          </p:cNvPr>
          <p:cNvSpPr txBox="1"/>
          <p:nvPr/>
        </p:nvSpPr>
        <p:spPr>
          <a:xfrm>
            <a:off x="6675929" y="1690688"/>
            <a:ext cx="3762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done by comparing the features (</a:t>
            </a:r>
            <a:r>
              <a:rPr lang="en-US" b="1" i="1" dirty="0"/>
              <a:t>Chest Pain, Blocked Arteries, Patient weight</a:t>
            </a:r>
            <a:r>
              <a:rPr lang="en-US" dirty="0"/>
              <a:t>) separately and check which does the better classification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D1A273-3257-670F-F1C5-A960D216AD9E}"/>
              </a:ext>
            </a:extLst>
          </p:cNvPr>
          <p:cNvGrpSpPr/>
          <p:nvPr/>
        </p:nvGrpSpPr>
        <p:grpSpPr>
          <a:xfrm>
            <a:off x="7116946" y="3183944"/>
            <a:ext cx="2516622" cy="923330"/>
            <a:chOff x="7650010" y="2488028"/>
            <a:chExt cx="1985247" cy="73260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C5929A0-1260-F852-E304-90CB161CB083}"/>
                </a:ext>
              </a:extLst>
            </p:cNvPr>
            <p:cNvSpPr/>
            <p:nvPr/>
          </p:nvSpPr>
          <p:spPr>
            <a:xfrm>
              <a:off x="7650010" y="2959799"/>
              <a:ext cx="768744" cy="2508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EC95754-E6B5-392D-23A1-3CED62BC929E}"/>
                </a:ext>
              </a:extLst>
            </p:cNvPr>
            <p:cNvSpPr/>
            <p:nvPr/>
          </p:nvSpPr>
          <p:spPr>
            <a:xfrm>
              <a:off x="8236683" y="2488028"/>
              <a:ext cx="768744" cy="250853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F0541ED-D798-0AFC-2D4A-529EF58A6864}"/>
                </a:ext>
              </a:extLst>
            </p:cNvPr>
            <p:cNvSpPr/>
            <p:nvPr/>
          </p:nvSpPr>
          <p:spPr>
            <a:xfrm>
              <a:off x="8866513" y="2969777"/>
              <a:ext cx="768744" cy="2508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0BE85E2-3E44-2249-87A6-949C2CD974BB}"/>
                </a:ext>
              </a:extLst>
            </p:cNvPr>
            <p:cNvCxnSpPr>
              <a:stCxn id="18" idx="2"/>
              <a:endCxn id="16" idx="0"/>
            </p:cNvCxnSpPr>
            <p:nvPr/>
          </p:nvCxnSpPr>
          <p:spPr>
            <a:xfrm flipH="1">
              <a:off x="8034382" y="2738881"/>
              <a:ext cx="586673" cy="22091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F71FF3E-C660-FA83-83E3-3B11BCFF150C}"/>
                </a:ext>
              </a:extLst>
            </p:cNvPr>
            <p:cNvCxnSpPr>
              <a:stCxn id="18" idx="2"/>
              <a:endCxn id="19" idx="0"/>
            </p:cNvCxnSpPr>
            <p:nvPr/>
          </p:nvCxnSpPr>
          <p:spPr>
            <a:xfrm>
              <a:off x="8621055" y="2738881"/>
              <a:ext cx="629830" cy="23089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400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AdaBoost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4588AAD-4AD5-7727-FCA2-EC33311F553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C6CEDB-198A-1B94-ABB8-66A8B702F4E4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029031A-B5CE-4D31-096D-DC71BC9D7065}"/>
              </a:ext>
            </a:extLst>
          </p:cNvPr>
          <p:cNvSpPr txBox="1"/>
          <p:nvPr/>
        </p:nvSpPr>
        <p:spPr>
          <a:xfrm>
            <a:off x="7161236" y="3673237"/>
            <a:ext cx="2633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start by seeing how well </a:t>
            </a:r>
            <a:r>
              <a:rPr lang="en-US" b="1" dirty="0"/>
              <a:t>Chest pain </a:t>
            </a:r>
            <a:r>
              <a:rPr lang="en-US" dirty="0"/>
              <a:t>classifies the samples.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21C1B15-F38C-1B86-7A6B-D7BA1B903E23}"/>
              </a:ext>
            </a:extLst>
          </p:cNvPr>
          <p:cNvGrpSpPr/>
          <p:nvPr/>
        </p:nvGrpSpPr>
        <p:grpSpPr>
          <a:xfrm>
            <a:off x="6476818" y="728283"/>
            <a:ext cx="4621888" cy="2115380"/>
            <a:chOff x="6476818" y="728283"/>
            <a:chExt cx="4621888" cy="211538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EC95754-E6B5-392D-23A1-3CED62BC929E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Chest Pain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0BE85E2-3E44-2249-87A6-949C2CD974BB}"/>
                </a:ext>
              </a:extLst>
            </p:cNvPr>
            <p:cNvCxnSpPr>
              <a:cxnSpLocks/>
              <a:stCxn id="18" idx="2"/>
              <a:endCxn id="16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F71FF3E-C660-FA83-83E3-3B11BCFF150C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6CF982C-9B00-FC2D-4C30-B6EA2EF88B1D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C5929A0-1260-F852-E304-90CB161CB083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3                 2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24898AE-C7B1-940B-989C-8C102BAD0E1D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4D4542-6987-C0D8-04BD-82399A9F661F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34CE5BB6-F92A-DBB0-E78C-4CA083C9DABB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2                 1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1B1D252-7287-9839-C041-2B3A8D66778B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7222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AdaBoost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4588AAD-4AD5-7727-FCA2-EC33311F553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C6CEDB-198A-1B94-ABB8-66A8B702F4E4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921C1B15-F38C-1B86-7A6B-D7BA1B903E23}"/>
              </a:ext>
            </a:extLst>
          </p:cNvPr>
          <p:cNvGrpSpPr/>
          <p:nvPr/>
        </p:nvGrpSpPr>
        <p:grpSpPr>
          <a:xfrm>
            <a:off x="6476818" y="728283"/>
            <a:ext cx="4621888" cy="2115380"/>
            <a:chOff x="6476818" y="728283"/>
            <a:chExt cx="4621888" cy="211538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EC95754-E6B5-392D-23A1-3CED62BC929E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Chest Pain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0BE85E2-3E44-2249-87A6-949C2CD974BB}"/>
                </a:ext>
              </a:extLst>
            </p:cNvPr>
            <p:cNvCxnSpPr>
              <a:cxnSpLocks/>
              <a:stCxn id="18" idx="2"/>
              <a:endCxn id="16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F71FF3E-C660-FA83-83E3-3B11BCFF150C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6CF982C-9B00-FC2D-4C30-B6EA2EF88B1D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C5929A0-1260-F852-E304-90CB161CB083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3                 2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24898AE-C7B1-940B-989C-8C102BAD0E1D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4D4542-6987-C0D8-04BD-82399A9F661F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34CE5BB6-F92A-DBB0-E78C-4CA083C9DABB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2                 1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1B1D252-7287-9839-C041-2B3A8D66778B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2A91BDE-5812-48A3-3F7A-0BE1019FBCFE}"/>
              </a:ext>
            </a:extLst>
          </p:cNvPr>
          <p:cNvSpPr/>
          <p:nvPr/>
        </p:nvSpPr>
        <p:spPr>
          <a:xfrm>
            <a:off x="1327094" y="1602223"/>
            <a:ext cx="2086822" cy="447489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85288F-2F7E-5DBC-031D-8FE87BB9D0BA}"/>
              </a:ext>
            </a:extLst>
          </p:cNvPr>
          <p:cNvSpPr/>
          <p:nvPr/>
        </p:nvSpPr>
        <p:spPr>
          <a:xfrm>
            <a:off x="4484251" y="1515072"/>
            <a:ext cx="1189425" cy="447489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E5E36-22C6-7096-68AC-AB6121485F10}"/>
              </a:ext>
            </a:extLst>
          </p:cNvPr>
          <p:cNvSpPr/>
          <p:nvPr/>
        </p:nvSpPr>
        <p:spPr>
          <a:xfrm>
            <a:off x="367943" y="2370965"/>
            <a:ext cx="3996781" cy="380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15EDAB-1410-FCBA-6736-A5D49A57E381}"/>
              </a:ext>
            </a:extLst>
          </p:cNvPr>
          <p:cNvSpPr/>
          <p:nvPr/>
        </p:nvSpPr>
        <p:spPr>
          <a:xfrm>
            <a:off x="377886" y="3269837"/>
            <a:ext cx="3996781" cy="380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05756C-99F6-9039-26B2-A226949A0639}"/>
              </a:ext>
            </a:extLst>
          </p:cNvPr>
          <p:cNvSpPr/>
          <p:nvPr/>
        </p:nvSpPr>
        <p:spPr>
          <a:xfrm>
            <a:off x="377886" y="3738629"/>
            <a:ext cx="3996781" cy="380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6CAFD-B3FF-1438-2FC3-F60408ED212C}"/>
              </a:ext>
            </a:extLst>
          </p:cNvPr>
          <p:cNvSpPr txBox="1"/>
          <p:nvPr/>
        </p:nvSpPr>
        <p:spPr>
          <a:xfrm>
            <a:off x="7072439" y="3769393"/>
            <a:ext cx="309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 of </a:t>
            </a:r>
            <a:r>
              <a:rPr lang="en-US" b="1" dirty="0"/>
              <a:t>5 samples </a:t>
            </a:r>
            <a:r>
              <a:rPr lang="en-US" dirty="0"/>
              <a:t>with chest pain </a:t>
            </a:r>
            <a:r>
              <a:rPr lang="en-US" b="1" dirty="0"/>
              <a:t>3</a:t>
            </a:r>
            <a:r>
              <a:rPr lang="en-US" dirty="0"/>
              <a:t> were correctly classified having </a:t>
            </a:r>
            <a:r>
              <a:rPr lang="en-US" b="1" i="1" dirty="0"/>
              <a:t>heart disease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E1B34F-B5CE-CD81-1DBB-F9C7F8C66366}"/>
              </a:ext>
            </a:extLst>
          </p:cNvPr>
          <p:cNvCxnSpPr>
            <a:cxnSpLocks/>
          </p:cNvCxnSpPr>
          <p:nvPr/>
        </p:nvCxnSpPr>
        <p:spPr>
          <a:xfrm>
            <a:off x="4501922" y="2616418"/>
            <a:ext cx="2332266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29002E-E966-CE4B-B41C-4970F227F874}"/>
              </a:ext>
            </a:extLst>
          </p:cNvPr>
          <p:cNvCxnSpPr>
            <a:cxnSpLocks/>
          </p:cNvCxnSpPr>
          <p:nvPr/>
        </p:nvCxnSpPr>
        <p:spPr>
          <a:xfrm flipV="1">
            <a:off x="4449756" y="2616418"/>
            <a:ext cx="2384432" cy="84358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F4454F-EFD9-49D2-E69E-F1A884FB30C8}"/>
              </a:ext>
            </a:extLst>
          </p:cNvPr>
          <p:cNvCxnSpPr>
            <a:cxnSpLocks/>
          </p:cNvCxnSpPr>
          <p:nvPr/>
        </p:nvCxnSpPr>
        <p:spPr>
          <a:xfrm flipV="1">
            <a:off x="4449756" y="2616418"/>
            <a:ext cx="2384432" cy="126786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706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AdaBoost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4588AAD-4AD5-7727-FCA2-EC33311F553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C6CEDB-198A-1B94-ABB8-66A8B702F4E4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921C1B15-F38C-1B86-7A6B-D7BA1B903E23}"/>
              </a:ext>
            </a:extLst>
          </p:cNvPr>
          <p:cNvGrpSpPr/>
          <p:nvPr/>
        </p:nvGrpSpPr>
        <p:grpSpPr>
          <a:xfrm>
            <a:off x="6476818" y="728283"/>
            <a:ext cx="4621888" cy="2115380"/>
            <a:chOff x="6476818" y="728283"/>
            <a:chExt cx="4621888" cy="211538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EC95754-E6B5-392D-23A1-3CED62BC929E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Chest Pain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0BE85E2-3E44-2249-87A6-949C2CD974BB}"/>
                </a:ext>
              </a:extLst>
            </p:cNvPr>
            <p:cNvCxnSpPr>
              <a:cxnSpLocks/>
              <a:stCxn id="18" idx="2"/>
              <a:endCxn id="16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F71FF3E-C660-FA83-83E3-3B11BCFF150C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6CF982C-9B00-FC2D-4C30-B6EA2EF88B1D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C5929A0-1260-F852-E304-90CB161CB083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3                 2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24898AE-C7B1-940B-989C-8C102BAD0E1D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4D4542-6987-C0D8-04BD-82399A9F661F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34CE5BB6-F92A-DBB0-E78C-4CA083C9DABB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2                 1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1B1D252-7287-9839-C041-2B3A8D66778B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2A91BDE-5812-48A3-3F7A-0BE1019FBCFE}"/>
              </a:ext>
            </a:extLst>
          </p:cNvPr>
          <p:cNvSpPr/>
          <p:nvPr/>
        </p:nvSpPr>
        <p:spPr>
          <a:xfrm>
            <a:off x="1327094" y="1602223"/>
            <a:ext cx="2086822" cy="447489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85288F-2F7E-5DBC-031D-8FE87BB9D0BA}"/>
              </a:ext>
            </a:extLst>
          </p:cNvPr>
          <p:cNvSpPr/>
          <p:nvPr/>
        </p:nvSpPr>
        <p:spPr>
          <a:xfrm>
            <a:off x="4484251" y="1515072"/>
            <a:ext cx="1189425" cy="447489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15EDAB-1410-FCBA-6736-A5D49A57E381}"/>
              </a:ext>
            </a:extLst>
          </p:cNvPr>
          <p:cNvSpPr/>
          <p:nvPr/>
        </p:nvSpPr>
        <p:spPr>
          <a:xfrm>
            <a:off x="367941" y="5110440"/>
            <a:ext cx="3996781" cy="380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05756C-99F6-9039-26B2-A226949A0639}"/>
              </a:ext>
            </a:extLst>
          </p:cNvPr>
          <p:cNvSpPr/>
          <p:nvPr/>
        </p:nvSpPr>
        <p:spPr>
          <a:xfrm>
            <a:off x="367942" y="5550204"/>
            <a:ext cx="3996781" cy="380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6CAFD-B3FF-1438-2FC3-F60408ED212C}"/>
              </a:ext>
            </a:extLst>
          </p:cNvPr>
          <p:cNvSpPr txBox="1"/>
          <p:nvPr/>
        </p:nvSpPr>
        <p:spPr>
          <a:xfrm>
            <a:off x="7072439" y="3769393"/>
            <a:ext cx="3093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…and 2 of them were incorrectly classified.</a:t>
            </a:r>
            <a:endParaRPr lang="en-US" b="1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29002E-E966-CE4B-B41C-4970F227F874}"/>
              </a:ext>
            </a:extLst>
          </p:cNvPr>
          <p:cNvCxnSpPr>
            <a:cxnSpLocks/>
          </p:cNvCxnSpPr>
          <p:nvPr/>
        </p:nvCxnSpPr>
        <p:spPr>
          <a:xfrm flipV="1">
            <a:off x="4441639" y="2681868"/>
            <a:ext cx="3472372" cy="262067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F4454F-EFD9-49D2-E69E-F1A884FB30C8}"/>
              </a:ext>
            </a:extLst>
          </p:cNvPr>
          <p:cNvCxnSpPr>
            <a:cxnSpLocks/>
          </p:cNvCxnSpPr>
          <p:nvPr/>
        </p:nvCxnSpPr>
        <p:spPr>
          <a:xfrm flipV="1">
            <a:off x="4449756" y="2681868"/>
            <a:ext cx="3464255" cy="305048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25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AdaBoost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4588AAD-4AD5-7727-FCA2-EC33311F553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C6CEDB-198A-1B94-ABB8-66A8B702F4E4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921C1B15-F38C-1B86-7A6B-D7BA1B903E23}"/>
              </a:ext>
            </a:extLst>
          </p:cNvPr>
          <p:cNvGrpSpPr/>
          <p:nvPr/>
        </p:nvGrpSpPr>
        <p:grpSpPr>
          <a:xfrm>
            <a:off x="6476818" y="728283"/>
            <a:ext cx="4621888" cy="2115380"/>
            <a:chOff x="6476818" y="728283"/>
            <a:chExt cx="4621888" cy="211538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EC95754-E6B5-392D-23A1-3CED62BC929E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Chest Pain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0BE85E2-3E44-2249-87A6-949C2CD974BB}"/>
                </a:ext>
              </a:extLst>
            </p:cNvPr>
            <p:cNvCxnSpPr>
              <a:cxnSpLocks/>
              <a:stCxn id="18" idx="2"/>
              <a:endCxn id="16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F71FF3E-C660-FA83-83E3-3B11BCFF150C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6CF982C-9B00-FC2D-4C30-B6EA2EF88B1D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C5929A0-1260-F852-E304-90CB161CB083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3                 2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24898AE-C7B1-940B-989C-8C102BAD0E1D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4D4542-6987-C0D8-04BD-82399A9F661F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34CE5BB6-F92A-DBB0-E78C-4CA083C9DABB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2                 1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1B1D252-7287-9839-C041-2B3A8D66778B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2A91BDE-5812-48A3-3F7A-0BE1019FBCFE}"/>
              </a:ext>
            </a:extLst>
          </p:cNvPr>
          <p:cNvSpPr/>
          <p:nvPr/>
        </p:nvSpPr>
        <p:spPr>
          <a:xfrm>
            <a:off x="1327094" y="1602223"/>
            <a:ext cx="2086822" cy="447489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85288F-2F7E-5DBC-031D-8FE87BB9D0BA}"/>
              </a:ext>
            </a:extLst>
          </p:cNvPr>
          <p:cNvSpPr/>
          <p:nvPr/>
        </p:nvSpPr>
        <p:spPr>
          <a:xfrm>
            <a:off x="4484251" y="1515072"/>
            <a:ext cx="1189425" cy="447489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15EDAB-1410-FCBA-6736-A5D49A57E381}"/>
              </a:ext>
            </a:extLst>
          </p:cNvPr>
          <p:cNvSpPr/>
          <p:nvPr/>
        </p:nvSpPr>
        <p:spPr>
          <a:xfrm>
            <a:off x="380577" y="4207108"/>
            <a:ext cx="3996781" cy="380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05756C-99F6-9039-26B2-A226949A0639}"/>
              </a:ext>
            </a:extLst>
          </p:cNvPr>
          <p:cNvSpPr/>
          <p:nvPr/>
        </p:nvSpPr>
        <p:spPr>
          <a:xfrm>
            <a:off x="380577" y="4675900"/>
            <a:ext cx="3996781" cy="380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6CAFD-B3FF-1438-2FC3-F60408ED212C}"/>
              </a:ext>
            </a:extLst>
          </p:cNvPr>
          <p:cNvSpPr txBox="1"/>
          <p:nvPr/>
        </p:nvSpPr>
        <p:spPr>
          <a:xfrm>
            <a:off x="7580317" y="4006325"/>
            <a:ext cx="3093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the </a:t>
            </a:r>
            <a:r>
              <a:rPr lang="en-US" b="1" i="1" dirty="0"/>
              <a:t>3</a:t>
            </a:r>
            <a:r>
              <a:rPr lang="en-US" dirty="0"/>
              <a:t> samples without </a:t>
            </a:r>
            <a:r>
              <a:rPr lang="en-US" b="1" dirty="0"/>
              <a:t>Chest Pain,</a:t>
            </a:r>
            <a:r>
              <a:rPr lang="en-US" b="1" i="1" dirty="0"/>
              <a:t> 2 </a:t>
            </a:r>
            <a:r>
              <a:rPr lang="en-US" dirty="0"/>
              <a:t>were correctly classified as not having </a:t>
            </a:r>
            <a:r>
              <a:rPr lang="en-US" b="1" dirty="0"/>
              <a:t>heart disease.</a:t>
            </a:r>
            <a:endParaRPr lang="en-US" b="1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29002E-E966-CE4B-B41C-4970F227F874}"/>
              </a:ext>
            </a:extLst>
          </p:cNvPr>
          <p:cNvCxnSpPr>
            <a:cxnSpLocks/>
          </p:cNvCxnSpPr>
          <p:nvPr/>
        </p:nvCxnSpPr>
        <p:spPr>
          <a:xfrm flipV="1">
            <a:off x="4430612" y="2619412"/>
            <a:ext cx="4984319" cy="179337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F4454F-EFD9-49D2-E69E-F1A884FB30C8}"/>
              </a:ext>
            </a:extLst>
          </p:cNvPr>
          <p:cNvCxnSpPr>
            <a:cxnSpLocks/>
          </p:cNvCxnSpPr>
          <p:nvPr/>
        </p:nvCxnSpPr>
        <p:spPr>
          <a:xfrm flipV="1">
            <a:off x="4409362" y="2619412"/>
            <a:ext cx="5005569" cy="224665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046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AdaBoost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4588AAD-4AD5-7727-FCA2-EC33311F553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C6CEDB-198A-1B94-ABB8-66A8B702F4E4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921C1B15-F38C-1B86-7A6B-D7BA1B903E23}"/>
              </a:ext>
            </a:extLst>
          </p:cNvPr>
          <p:cNvGrpSpPr/>
          <p:nvPr/>
        </p:nvGrpSpPr>
        <p:grpSpPr>
          <a:xfrm>
            <a:off x="6476818" y="728283"/>
            <a:ext cx="4621888" cy="2115380"/>
            <a:chOff x="6476818" y="728283"/>
            <a:chExt cx="4621888" cy="211538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EC95754-E6B5-392D-23A1-3CED62BC929E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Chest Pain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0BE85E2-3E44-2249-87A6-949C2CD974BB}"/>
                </a:ext>
              </a:extLst>
            </p:cNvPr>
            <p:cNvCxnSpPr>
              <a:cxnSpLocks/>
              <a:stCxn id="18" idx="2"/>
              <a:endCxn id="16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F71FF3E-C660-FA83-83E3-3B11BCFF150C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6CF982C-9B00-FC2D-4C30-B6EA2EF88B1D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C5929A0-1260-F852-E304-90CB161CB083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3                 2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24898AE-C7B1-940B-989C-8C102BAD0E1D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4D4542-6987-C0D8-04BD-82399A9F661F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34CE5BB6-F92A-DBB0-E78C-4CA083C9DABB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2                 1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1B1D252-7287-9839-C041-2B3A8D66778B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2A91BDE-5812-48A3-3F7A-0BE1019FBCFE}"/>
              </a:ext>
            </a:extLst>
          </p:cNvPr>
          <p:cNvSpPr/>
          <p:nvPr/>
        </p:nvSpPr>
        <p:spPr>
          <a:xfrm>
            <a:off x="1327094" y="1602223"/>
            <a:ext cx="2086822" cy="447489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85288F-2F7E-5DBC-031D-8FE87BB9D0BA}"/>
              </a:ext>
            </a:extLst>
          </p:cNvPr>
          <p:cNvSpPr/>
          <p:nvPr/>
        </p:nvSpPr>
        <p:spPr>
          <a:xfrm>
            <a:off x="4484251" y="1515072"/>
            <a:ext cx="1189425" cy="447489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15EDAB-1410-FCBA-6736-A5D49A57E381}"/>
              </a:ext>
            </a:extLst>
          </p:cNvPr>
          <p:cNvSpPr/>
          <p:nvPr/>
        </p:nvSpPr>
        <p:spPr>
          <a:xfrm>
            <a:off x="408922" y="2826087"/>
            <a:ext cx="3996781" cy="380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6CAFD-B3FF-1438-2FC3-F60408ED212C}"/>
              </a:ext>
            </a:extLst>
          </p:cNvPr>
          <p:cNvSpPr txBox="1"/>
          <p:nvPr/>
        </p:nvSpPr>
        <p:spPr>
          <a:xfrm>
            <a:off x="7534818" y="3783046"/>
            <a:ext cx="2597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…and </a:t>
            </a:r>
            <a:r>
              <a:rPr lang="en-US" b="1" dirty="0"/>
              <a:t>1</a:t>
            </a:r>
            <a:r>
              <a:rPr lang="en-US" dirty="0"/>
              <a:t> was </a:t>
            </a:r>
            <a:r>
              <a:rPr lang="en-US" i="1" dirty="0"/>
              <a:t>incorrectly</a:t>
            </a:r>
            <a:r>
              <a:rPr lang="en-US" dirty="0"/>
              <a:t> classified as not having </a:t>
            </a:r>
            <a:r>
              <a:rPr lang="en-US" b="1" dirty="0"/>
              <a:t>heart disease</a:t>
            </a:r>
            <a:endParaRPr lang="en-US" b="1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29002E-E966-CE4B-B41C-4970F227F874}"/>
              </a:ext>
            </a:extLst>
          </p:cNvPr>
          <p:cNvCxnSpPr>
            <a:cxnSpLocks/>
          </p:cNvCxnSpPr>
          <p:nvPr/>
        </p:nvCxnSpPr>
        <p:spPr>
          <a:xfrm flipV="1">
            <a:off x="4444085" y="2695492"/>
            <a:ext cx="6111935" cy="37946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09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AdaBoost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4588AAD-4AD5-7727-FCA2-EC33311F553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C6CEDB-198A-1B94-ABB8-66A8B702F4E4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921C1B15-F38C-1B86-7A6B-D7BA1B903E23}"/>
              </a:ext>
            </a:extLst>
          </p:cNvPr>
          <p:cNvGrpSpPr/>
          <p:nvPr/>
        </p:nvGrpSpPr>
        <p:grpSpPr>
          <a:xfrm>
            <a:off x="6533191" y="721684"/>
            <a:ext cx="4621888" cy="2115380"/>
            <a:chOff x="6476818" y="728283"/>
            <a:chExt cx="4621888" cy="211538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EC95754-E6B5-392D-23A1-3CED62BC929E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Chest Pain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0BE85E2-3E44-2249-87A6-949C2CD974BB}"/>
                </a:ext>
              </a:extLst>
            </p:cNvPr>
            <p:cNvCxnSpPr>
              <a:cxnSpLocks/>
              <a:stCxn id="18" idx="2"/>
              <a:endCxn id="16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F71FF3E-C660-FA83-83E3-3B11BCFF150C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6CF982C-9B00-FC2D-4C30-B6EA2EF88B1D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C5929A0-1260-F852-E304-90CB161CB083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3                 2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24898AE-C7B1-940B-989C-8C102BAD0E1D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4D4542-6987-C0D8-04BD-82399A9F661F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34CE5BB6-F92A-DBB0-E78C-4CA083C9DABB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2                 1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1B1D252-7287-9839-C041-2B3A8D66778B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2A91BDE-5812-48A3-3F7A-0BE1019FBCFE}"/>
              </a:ext>
            </a:extLst>
          </p:cNvPr>
          <p:cNvSpPr/>
          <p:nvPr/>
        </p:nvSpPr>
        <p:spPr>
          <a:xfrm>
            <a:off x="278546" y="1545598"/>
            <a:ext cx="1067250" cy="447489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85288F-2F7E-5DBC-031D-8FE87BB9D0BA}"/>
              </a:ext>
            </a:extLst>
          </p:cNvPr>
          <p:cNvSpPr/>
          <p:nvPr/>
        </p:nvSpPr>
        <p:spPr>
          <a:xfrm>
            <a:off x="4484251" y="1515072"/>
            <a:ext cx="1189425" cy="447489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93F54-46D8-E02D-3364-8CCADBE07592}"/>
              </a:ext>
            </a:extLst>
          </p:cNvPr>
          <p:cNvSpPr/>
          <p:nvPr/>
        </p:nvSpPr>
        <p:spPr>
          <a:xfrm>
            <a:off x="2356490" y="1515072"/>
            <a:ext cx="1067250" cy="447489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3099B1-FB7C-CF91-DA5A-4E10F32D7CDE}"/>
              </a:ext>
            </a:extLst>
          </p:cNvPr>
          <p:cNvGrpSpPr/>
          <p:nvPr/>
        </p:nvGrpSpPr>
        <p:grpSpPr>
          <a:xfrm>
            <a:off x="6533191" y="3298320"/>
            <a:ext cx="4621888" cy="2115380"/>
            <a:chOff x="6476818" y="728283"/>
            <a:chExt cx="4621888" cy="211538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E6EC3BF-F414-137F-9EB6-446C0CB8C64D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Blocked Arteries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D1163FE-696B-EEA9-A827-20945756DADA}"/>
                </a:ext>
              </a:extLst>
            </p:cNvPr>
            <p:cNvCxnSpPr>
              <a:cxnSpLocks/>
              <a:stCxn id="10" idx="2"/>
              <a:endCxn id="24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6ECF51F-D522-BD7E-58D0-D08D5E4563E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8A25F2-C444-9964-C1C3-F9CF06E6AC2B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1F7333D4-90D2-50DB-A6A7-0C42433DC878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3                 3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A7EE40F-1FB5-5C45-2167-28D8AAB3DE60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2287822-78CE-EBAA-A18C-1EBF24283444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BDFE7EE7-4D42-D2EE-ACF1-63C988AF82CB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1                 1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20E5EE3-A9B6-639D-B848-8CFAF226B8BE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92C0C63-E3BE-6222-8D04-1622BCA19E0E}"/>
              </a:ext>
            </a:extLst>
          </p:cNvPr>
          <p:cNvSpPr/>
          <p:nvPr/>
        </p:nvSpPr>
        <p:spPr>
          <a:xfrm>
            <a:off x="6151973" y="451498"/>
            <a:ext cx="5014449" cy="267036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45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AdaBoost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4588AAD-4AD5-7727-FCA2-EC33311F553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C6CEDB-198A-1B94-ABB8-66A8B702F4E4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921C1B15-F38C-1B86-7A6B-D7BA1B903E23}"/>
              </a:ext>
            </a:extLst>
          </p:cNvPr>
          <p:cNvGrpSpPr/>
          <p:nvPr/>
        </p:nvGrpSpPr>
        <p:grpSpPr>
          <a:xfrm>
            <a:off x="6533191" y="721684"/>
            <a:ext cx="4621888" cy="2115380"/>
            <a:chOff x="6476818" y="728283"/>
            <a:chExt cx="4621888" cy="211538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EC95754-E6B5-392D-23A1-3CED62BC929E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Blocked Arteries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0BE85E2-3E44-2249-87A6-949C2CD974BB}"/>
                </a:ext>
              </a:extLst>
            </p:cNvPr>
            <p:cNvCxnSpPr>
              <a:cxnSpLocks/>
              <a:stCxn id="18" idx="2"/>
              <a:endCxn id="16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F71FF3E-C660-FA83-83E3-3B11BCFF150C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6CF982C-9B00-FC2D-4C30-B6EA2EF88B1D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C5929A0-1260-F852-E304-90CB161CB083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3                 3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24898AE-C7B1-940B-989C-8C102BAD0E1D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4D4542-6987-C0D8-04BD-82399A9F661F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34CE5BB6-F92A-DBB0-E78C-4CA083C9DABB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1                 1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1B1D252-7287-9839-C041-2B3A8D66778B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2A91BDE-5812-48A3-3F7A-0BE1019FBCFE}"/>
              </a:ext>
            </a:extLst>
          </p:cNvPr>
          <p:cNvSpPr/>
          <p:nvPr/>
        </p:nvSpPr>
        <p:spPr>
          <a:xfrm>
            <a:off x="278546" y="1545598"/>
            <a:ext cx="1067250" cy="447489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85288F-2F7E-5DBC-031D-8FE87BB9D0BA}"/>
              </a:ext>
            </a:extLst>
          </p:cNvPr>
          <p:cNvSpPr/>
          <p:nvPr/>
        </p:nvSpPr>
        <p:spPr>
          <a:xfrm>
            <a:off x="4484251" y="1515072"/>
            <a:ext cx="1189425" cy="447489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93F54-46D8-E02D-3364-8CCADBE07592}"/>
              </a:ext>
            </a:extLst>
          </p:cNvPr>
          <p:cNvSpPr/>
          <p:nvPr/>
        </p:nvSpPr>
        <p:spPr>
          <a:xfrm>
            <a:off x="1341042" y="1545598"/>
            <a:ext cx="1067250" cy="447489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3099B1-FB7C-CF91-DA5A-4E10F32D7CDE}"/>
              </a:ext>
            </a:extLst>
          </p:cNvPr>
          <p:cNvGrpSpPr/>
          <p:nvPr/>
        </p:nvGrpSpPr>
        <p:grpSpPr>
          <a:xfrm>
            <a:off x="6533191" y="3298320"/>
            <a:ext cx="4621888" cy="2115380"/>
            <a:chOff x="6476818" y="728283"/>
            <a:chExt cx="4621888" cy="211538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E6EC3BF-F414-137F-9EB6-446C0CB8C64D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Weight &gt; 176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D1163FE-696B-EEA9-A827-20945756DADA}"/>
                </a:ext>
              </a:extLst>
            </p:cNvPr>
            <p:cNvCxnSpPr>
              <a:cxnSpLocks/>
              <a:stCxn id="10" idx="2"/>
              <a:endCxn id="24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6ECF51F-D522-BD7E-58D0-D08D5E4563E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8A25F2-C444-9964-C1C3-F9CF06E6AC2B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1F7333D4-90D2-50DB-A6A7-0C42433DC878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3                 0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A7EE40F-1FB5-5C45-2167-28D8AAB3DE60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2287822-78CE-EBAA-A18C-1EBF24283444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BDFE7EE7-4D42-D2EE-ACF1-63C988AF82CB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4                 1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20E5EE3-A9B6-639D-B848-8CFAF226B8BE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92C0C63-E3BE-6222-8D04-1622BCA19E0E}"/>
              </a:ext>
            </a:extLst>
          </p:cNvPr>
          <p:cNvSpPr/>
          <p:nvPr/>
        </p:nvSpPr>
        <p:spPr>
          <a:xfrm>
            <a:off x="6304906" y="521323"/>
            <a:ext cx="5014449" cy="267036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0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223940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AdaBoost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137" y="372969"/>
            <a:ext cx="1288778" cy="128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96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071807-1F73-9A03-1A8C-0965BC7EF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5610E25-B4BC-114C-52B9-8B31DEB1FC87}"/>
              </a:ext>
            </a:extLst>
          </p:cNvPr>
          <p:cNvGrpSpPr/>
          <p:nvPr/>
        </p:nvGrpSpPr>
        <p:grpSpPr>
          <a:xfrm>
            <a:off x="164759" y="4586517"/>
            <a:ext cx="4621888" cy="2115380"/>
            <a:chOff x="6476818" y="728283"/>
            <a:chExt cx="4621888" cy="211538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F7BBE1F-E662-3B0C-2737-B58A320AD59E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Weight &gt; 176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1C0ED8B-06AE-98EC-8644-B1B37B1897DD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2FA1D8D-0A42-1757-D086-6399C82DC92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5B86C49-3974-16E3-4830-77994768E9A1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0BEAD90-6F88-85BD-EF92-A78AC785A6A1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3                 0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B4846CE-6D00-CC7F-C593-191B4C3CCEC3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3BCCE1-FA97-973F-C64D-D878BFE1B9BA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0D70F45-1EA7-EEDE-4B4E-8B6022B032EB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4                 1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E187D8C-DF19-3F58-CD00-E92A0BCE7F83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B6E17D-5085-24F7-5ACB-178E8486B0F2}"/>
              </a:ext>
            </a:extLst>
          </p:cNvPr>
          <p:cNvGrpSpPr/>
          <p:nvPr/>
        </p:nvGrpSpPr>
        <p:grpSpPr>
          <a:xfrm>
            <a:off x="164759" y="2271483"/>
            <a:ext cx="4621888" cy="2115380"/>
            <a:chOff x="6476818" y="728283"/>
            <a:chExt cx="4621888" cy="21153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BBB6581-0FCB-7536-2067-18E60719FB49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Blocked Arteries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D52B5BC-AF35-B79B-C527-5113F25422DD}"/>
                </a:ext>
              </a:extLst>
            </p:cNvPr>
            <p:cNvCxnSpPr>
              <a:cxnSpLocks/>
              <a:stCxn id="14" idx="2"/>
              <a:endCxn id="21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45713F8-862A-8DA8-2926-82D59FAFBE6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4650E0D-861B-85F1-AFCE-600C5775B054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49A265A-F46D-E89A-DFFD-A1FE658689F9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3                 3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3002F20-2CE1-29A8-B25E-AB3D2F57CB75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8BA7693-0713-105E-C95A-73A275283293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05CA8A8-6207-0764-53AA-0F591E3233C9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1                 1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3F76DB4-DDF6-F761-CA5D-30F236A9465F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AE6996-D567-70FE-E884-6349415B86AA}"/>
              </a:ext>
            </a:extLst>
          </p:cNvPr>
          <p:cNvGrpSpPr/>
          <p:nvPr/>
        </p:nvGrpSpPr>
        <p:grpSpPr>
          <a:xfrm>
            <a:off x="164759" y="55567"/>
            <a:ext cx="4621888" cy="2115380"/>
            <a:chOff x="6476818" y="728283"/>
            <a:chExt cx="4621888" cy="211538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231257F-5DB1-5412-A53B-29DCFD479BA0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Chest Pain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DD59D13-0217-BBAF-CB2C-F07E331B747E}"/>
                </a:ext>
              </a:extLst>
            </p:cNvPr>
            <p:cNvCxnSpPr>
              <a:cxnSpLocks/>
              <a:stCxn id="24" idx="2"/>
              <a:endCxn id="31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55DDE2F-92C0-2229-36DC-FF6FA358102C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3D173A3-1504-9214-4B9D-948DEE75EA02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F6C8613B-EFF2-9126-A389-DCACF41B5ABD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3                 2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EAEF8D8-8F99-B94F-4466-B31E10DB4566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373EC1E-40E7-46C7-3E48-EEF10FE375B8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CECC3745-FD9C-F047-4202-C6DE0736A258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2                 1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9CDE9D6-AA90-0707-85A2-D05D4867C5FB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225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071807-1F73-9A03-1A8C-0965BC7EF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5610E25-B4BC-114C-52B9-8B31DEB1FC87}"/>
              </a:ext>
            </a:extLst>
          </p:cNvPr>
          <p:cNvGrpSpPr/>
          <p:nvPr/>
        </p:nvGrpSpPr>
        <p:grpSpPr>
          <a:xfrm>
            <a:off x="164759" y="4586517"/>
            <a:ext cx="4621888" cy="2115380"/>
            <a:chOff x="6476818" y="728283"/>
            <a:chExt cx="4621888" cy="211538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F7BBE1F-E662-3B0C-2737-B58A320AD59E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Weight &gt; 176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1C0ED8B-06AE-98EC-8644-B1B37B1897DD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2FA1D8D-0A42-1757-D086-6399C82DC92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5B86C49-3974-16E3-4830-77994768E9A1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0BEAD90-6F88-85BD-EF92-A78AC785A6A1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3                 0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B4846CE-6D00-CC7F-C593-191B4C3CCEC3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3BCCE1-FA97-973F-C64D-D878BFE1B9BA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0D70F45-1EA7-EEDE-4B4E-8B6022B032EB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4                 1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E187D8C-DF19-3F58-CD00-E92A0BCE7F83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B6E17D-5085-24F7-5ACB-178E8486B0F2}"/>
              </a:ext>
            </a:extLst>
          </p:cNvPr>
          <p:cNvGrpSpPr/>
          <p:nvPr/>
        </p:nvGrpSpPr>
        <p:grpSpPr>
          <a:xfrm>
            <a:off x="164759" y="2271483"/>
            <a:ext cx="4621888" cy="2115380"/>
            <a:chOff x="6476818" y="728283"/>
            <a:chExt cx="4621888" cy="21153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BBB6581-0FCB-7536-2067-18E60719FB49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Blocked Arteries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D52B5BC-AF35-B79B-C527-5113F25422DD}"/>
                </a:ext>
              </a:extLst>
            </p:cNvPr>
            <p:cNvCxnSpPr>
              <a:cxnSpLocks/>
              <a:stCxn id="14" idx="2"/>
              <a:endCxn id="21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45713F8-862A-8DA8-2926-82D59FAFBE6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4650E0D-861B-85F1-AFCE-600C5775B054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49A265A-F46D-E89A-DFFD-A1FE658689F9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3                 3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3002F20-2CE1-29A8-B25E-AB3D2F57CB75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8BA7693-0713-105E-C95A-73A275283293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05CA8A8-6207-0764-53AA-0F591E3233C9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1                 1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3F76DB4-DDF6-F761-CA5D-30F236A9465F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AE6996-D567-70FE-E884-6349415B86AA}"/>
              </a:ext>
            </a:extLst>
          </p:cNvPr>
          <p:cNvGrpSpPr/>
          <p:nvPr/>
        </p:nvGrpSpPr>
        <p:grpSpPr>
          <a:xfrm>
            <a:off x="164759" y="55567"/>
            <a:ext cx="4621888" cy="2115380"/>
            <a:chOff x="6476818" y="728283"/>
            <a:chExt cx="4621888" cy="211538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231257F-5DB1-5412-A53B-29DCFD479BA0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Chest Pain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DD59D13-0217-BBAF-CB2C-F07E331B747E}"/>
                </a:ext>
              </a:extLst>
            </p:cNvPr>
            <p:cNvCxnSpPr>
              <a:cxnSpLocks/>
              <a:stCxn id="24" idx="2"/>
              <a:endCxn id="31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55DDE2F-92C0-2229-36DC-FF6FA358102C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3D173A3-1504-9214-4B9D-948DEE75EA02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F6C8613B-EFF2-9126-A389-DCACF41B5ABD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3                 2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EAEF8D8-8F99-B94F-4466-B31E10DB4566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373EC1E-40E7-46C7-3E48-EEF10FE375B8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CECC3745-FD9C-F047-4202-C6DE0736A258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2                 1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9CDE9D6-AA90-0707-85A2-D05D4867C5FB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2A57F3E-D686-C7F0-3AD4-8FF42747C815}"/>
              </a:ext>
            </a:extLst>
          </p:cNvPr>
          <p:cNvGrpSpPr/>
          <p:nvPr/>
        </p:nvGrpSpPr>
        <p:grpSpPr>
          <a:xfrm>
            <a:off x="4992786" y="1238337"/>
            <a:ext cx="2678547" cy="600165"/>
            <a:chOff x="4992786" y="1238337"/>
            <a:chExt cx="2678547" cy="60016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F2D0E17-C832-15EB-05EA-466B7C615C01}"/>
                </a:ext>
              </a:extLst>
            </p:cNvPr>
            <p:cNvCxnSpPr>
              <a:cxnSpLocks/>
            </p:cNvCxnSpPr>
            <p:nvPr/>
          </p:nvCxnSpPr>
          <p:spPr>
            <a:xfrm>
              <a:off x="5203179" y="1638447"/>
              <a:ext cx="1416106" cy="0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4BF01B-8AAB-7E88-1296-CD519D3ED6A3}"/>
                </a:ext>
              </a:extLst>
            </p:cNvPr>
            <p:cNvSpPr txBox="1"/>
            <p:nvPr/>
          </p:nvSpPr>
          <p:spPr>
            <a:xfrm>
              <a:off x="4992786" y="1238337"/>
              <a:ext cx="16264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Gini index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4DE50A-80D2-8FBC-A783-CD93EFB9C65C}"/>
                </a:ext>
              </a:extLst>
            </p:cNvPr>
            <p:cNvSpPr txBox="1"/>
            <p:nvPr/>
          </p:nvSpPr>
          <p:spPr>
            <a:xfrm>
              <a:off x="6837854" y="1438392"/>
              <a:ext cx="8334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0.47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C49D67-5881-7817-8C76-5FE87627D425}"/>
              </a:ext>
            </a:extLst>
          </p:cNvPr>
          <p:cNvGrpSpPr/>
          <p:nvPr/>
        </p:nvGrpSpPr>
        <p:grpSpPr>
          <a:xfrm>
            <a:off x="4992786" y="5815415"/>
            <a:ext cx="2678547" cy="600165"/>
            <a:chOff x="4992786" y="1238337"/>
            <a:chExt cx="2678547" cy="600165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496E4A8-B7F8-F548-2361-9D3533A910BA}"/>
                </a:ext>
              </a:extLst>
            </p:cNvPr>
            <p:cNvCxnSpPr>
              <a:cxnSpLocks/>
            </p:cNvCxnSpPr>
            <p:nvPr/>
          </p:nvCxnSpPr>
          <p:spPr>
            <a:xfrm>
              <a:off x="5203179" y="1638447"/>
              <a:ext cx="1416106" cy="0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F107E6-9772-02D8-FA8E-E63C3347F7D9}"/>
                </a:ext>
              </a:extLst>
            </p:cNvPr>
            <p:cNvSpPr txBox="1"/>
            <p:nvPr/>
          </p:nvSpPr>
          <p:spPr>
            <a:xfrm>
              <a:off x="4992786" y="1238337"/>
              <a:ext cx="16264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Gini index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B8CCC42-E040-0819-7024-493F652E3FC7}"/>
                </a:ext>
              </a:extLst>
            </p:cNvPr>
            <p:cNvSpPr txBox="1"/>
            <p:nvPr/>
          </p:nvSpPr>
          <p:spPr>
            <a:xfrm>
              <a:off x="6837854" y="1438392"/>
              <a:ext cx="8334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0.2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98EB3C-245B-312A-E6DA-B17CEC836384}"/>
              </a:ext>
            </a:extLst>
          </p:cNvPr>
          <p:cNvGrpSpPr/>
          <p:nvPr/>
        </p:nvGrpSpPr>
        <p:grpSpPr>
          <a:xfrm>
            <a:off x="4992786" y="3429000"/>
            <a:ext cx="2678547" cy="600165"/>
            <a:chOff x="4992786" y="1238337"/>
            <a:chExt cx="2678547" cy="600165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756734-A621-44D3-A7C3-6D6BAA626888}"/>
                </a:ext>
              </a:extLst>
            </p:cNvPr>
            <p:cNvCxnSpPr>
              <a:cxnSpLocks/>
            </p:cNvCxnSpPr>
            <p:nvPr/>
          </p:nvCxnSpPr>
          <p:spPr>
            <a:xfrm>
              <a:off x="5203179" y="1638447"/>
              <a:ext cx="1416106" cy="0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A01EEF8-627F-6032-D125-DBE99397C131}"/>
                </a:ext>
              </a:extLst>
            </p:cNvPr>
            <p:cNvSpPr txBox="1"/>
            <p:nvPr/>
          </p:nvSpPr>
          <p:spPr>
            <a:xfrm>
              <a:off x="4992786" y="1238337"/>
              <a:ext cx="16264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Gini index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E5058ED-8D78-07CD-776E-E7BD8A40C04C}"/>
                </a:ext>
              </a:extLst>
            </p:cNvPr>
            <p:cNvSpPr txBox="1"/>
            <p:nvPr/>
          </p:nvSpPr>
          <p:spPr>
            <a:xfrm>
              <a:off x="6837854" y="1438392"/>
              <a:ext cx="8334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0679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071807-1F73-9A03-1A8C-0965BC7EF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5610E25-B4BC-114C-52B9-8B31DEB1FC87}"/>
              </a:ext>
            </a:extLst>
          </p:cNvPr>
          <p:cNvGrpSpPr/>
          <p:nvPr/>
        </p:nvGrpSpPr>
        <p:grpSpPr>
          <a:xfrm>
            <a:off x="164759" y="4586517"/>
            <a:ext cx="4621888" cy="2115380"/>
            <a:chOff x="6476818" y="728283"/>
            <a:chExt cx="4621888" cy="211538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F7BBE1F-E662-3B0C-2737-B58A320AD59E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Weight &gt; 176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1C0ED8B-06AE-98EC-8644-B1B37B1897DD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2FA1D8D-0A42-1757-D086-6399C82DC92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5B86C49-3974-16E3-4830-77994768E9A1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0BEAD90-6F88-85BD-EF92-A78AC785A6A1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3                 0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B4846CE-6D00-CC7F-C593-191B4C3CCEC3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3BCCE1-FA97-973F-C64D-D878BFE1B9BA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0D70F45-1EA7-EEDE-4B4E-8B6022B032EB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4                 1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E187D8C-DF19-3F58-CD00-E92A0BCE7F83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B6E17D-5085-24F7-5ACB-178E8486B0F2}"/>
              </a:ext>
            </a:extLst>
          </p:cNvPr>
          <p:cNvGrpSpPr/>
          <p:nvPr/>
        </p:nvGrpSpPr>
        <p:grpSpPr>
          <a:xfrm>
            <a:off x="164759" y="2271483"/>
            <a:ext cx="4621888" cy="2115380"/>
            <a:chOff x="6476818" y="728283"/>
            <a:chExt cx="4621888" cy="21153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BBB6581-0FCB-7536-2067-18E60719FB49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Blocked Arteries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D52B5BC-AF35-B79B-C527-5113F25422DD}"/>
                </a:ext>
              </a:extLst>
            </p:cNvPr>
            <p:cNvCxnSpPr>
              <a:cxnSpLocks/>
              <a:stCxn id="14" idx="2"/>
              <a:endCxn id="21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45713F8-862A-8DA8-2926-82D59FAFBE6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4650E0D-861B-85F1-AFCE-600C5775B054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49A265A-F46D-E89A-DFFD-A1FE658689F9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3                 3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3002F20-2CE1-29A8-B25E-AB3D2F57CB75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8BA7693-0713-105E-C95A-73A275283293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05CA8A8-6207-0764-53AA-0F591E3233C9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1                 1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3F76DB4-DDF6-F761-CA5D-30F236A9465F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AE6996-D567-70FE-E884-6349415B86AA}"/>
              </a:ext>
            </a:extLst>
          </p:cNvPr>
          <p:cNvGrpSpPr/>
          <p:nvPr/>
        </p:nvGrpSpPr>
        <p:grpSpPr>
          <a:xfrm>
            <a:off x="164759" y="55567"/>
            <a:ext cx="4621888" cy="2115380"/>
            <a:chOff x="6476818" y="728283"/>
            <a:chExt cx="4621888" cy="211538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231257F-5DB1-5412-A53B-29DCFD479BA0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Chest Pain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DD59D13-0217-BBAF-CB2C-F07E331B747E}"/>
                </a:ext>
              </a:extLst>
            </p:cNvPr>
            <p:cNvCxnSpPr>
              <a:cxnSpLocks/>
              <a:stCxn id="24" idx="2"/>
              <a:endCxn id="31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55DDE2F-92C0-2229-36DC-FF6FA358102C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3D173A3-1504-9214-4B9D-948DEE75EA02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F6C8613B-EFF2-9126-A389-DCACF41B5ABD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3                 2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EAEF8D8-8F99-B94F-4466-B31E10DB4566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373EC1E-40E7-46C7-3E48-EEF10FE375B8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CECC3745-FD9C-F047-4202-C6DE0736A258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2                 1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9CDE9D6-AA90-0707-85A2-D05D4867C5FB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2A57F3E-D686-C7F0-3AD4-8FF42747C815}"/>
              </a:ext>
            </a:extLst>
          </p:cNvPr>
          <p:cNvGrpSpPr/>
          <p:nvPr/>
        </p:nvGrpSpPr>
        <p:grpSpPr>
          <a:xfrm>
            <a:off x="4992786" y="1238337"/>
            <a:ext cx="2678547" cy="600165"/>
            <a:chOff x="4992786" y="1238337"/>
            <a:chExt cx="2678547" cy="60016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F2D0E17-C832-15EB-05EA-466B7C615C01}"/>
                </a:ext>
              </a:extLst>
            </p:cNvPr>
            <p:cNvCxnSpPr>
              <a:cxnSpLocks/>
            </p:cNvCxnSpPr>
            <p:nvPr/>
          </p:nvCxnSpPr>
          <p:spPr>
            <a:xfrm>
              <a:off x="5203179" y="1638447"/>
              <a:ext cx="1416106" cy="0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4BF01B-8AAB-7E88-1296-CD519D3ED6A3}"/>
                </a:ext>
              </a:extLst>
            </p:cNvPr>
            <p:cNvSpPr txBox="1"/>
            <p:nvPr/>
          </p:nvSpPr>
          <p:spPr>
            <a:xfrm>
              <a:off x="4992786" y="1238337"/>
              <a:ext cx="16264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Gini index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4DE50A-80D2-8FBC-A783-CD93EFB9C65C}"/>
                </a:ext>
              </a:extLst>
            </p:cNvPr>
            <p:cNvSpPr txBox="1"/>
            <p:nvPr/>
          </p:nvSpPr>
          <p:spPr>
            <a:xfrm>
              <a:off x="6837854" y="1438392"/>
              <a:ext cx="8334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0.47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C49D67-5881-7817-8C76-5FE87627D425}"/>
              </a:ext>
            </a:extLst>
          </p:cNvPr>
          <p:cNvGrpSpPr/>
          <p:nvPr/>
        </p:nvGrpSpPr>
        <p:grpSpPr>
          <a:xfrm>
            <a:off x="4992786" y="5815415"/>
            <a:ext cx="2678547" cy="600165"/>
            <a:chOff x="4992786" y="1238337"/>
            <a:chExt cx="2678547" cy="600165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496E4A8-B7F8-F548-2361-9D3533A910BA}"/>
                </a:ext>
              </a:extLst>
            </p:cNvPr>
            <p:cNvCxnSpPr>
              <a:cxnSpLocks/>
            </p:cNvCxnSpPr>
            <p:nvPr/>
          </p:nvCxnSpPr>
          <p:spPr>
            <a:xfrm>
              <a:off x="5203179" y="1638447"/>
              <a:ext cx="1416106" cy="0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F107E6-9772-02D8-FA8E-E63C3347F7D9}"/>
                </a:ext>
              </a:extLst>
            </p:cNvPr>
            <p:cNvSpPr txBox="1"/>
            <p:nvPr/>
          </p:nvSpPr>
          <p:spPr>
            <a:xfrm>
              <a:off x="4992786" y="1238337"/>
              <a:ext cx="16264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Gini index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B8CCC42-E040-0819-7024-493F652E3FC7}"/>
                </a:ext>
              </a:extLst>
            </p:cNvPr>
            <p:cNvSpPr txBox="1"/>
            <p:nvPr/>
          </p:nvSpPr>
          <p:spPr>
            <a:xfrm>
              <a:off x="6837854" y="1438392"/>
              <a:ext cx="8334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0.2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98EB3C-245B-312A-E6DA-B17CEC836384}"/>
              </a:ext>
            </a:extLst>
          </p:cNvPr>
          <p:cNvGrpSpPr/>
          <p:nvPr/>
        </p:nvGrpSpPr>
        <p:grpSpPr>
          <a:xfrm>
            <a:off x="4992786" y="3429000"/>
            <a:ext cx="2678547" cy="600165"/>
            <a:chOff x="4992786" y="1238337"/>
            <a:chExt cx="2678547" cy="600165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756734-A621-44D3-A7C3-6D6BAA626888}"/>
                </a:ext>
              </a:extLst>
            </p:cNvPr>
            <p:cNvCxnSpPr>
              <a:cxnSpLocks/>
            </p:cNvCxnSpPr>
            <p:nvPr/>
          </p:nvCxnSpPr>
          <p:spPr>
            <a:xfrm>
              <a:off x="5203179" y="1638447"/>
              <a:ext cx="1416106" cy="0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A01EEF8-627F-6032-D125-DBE99397C131}"/>
                </a:ext>
              </a:extLst>
            </p:cNvPr>
            <p:cNvSpPr txBox="1"/>
            <p:nvPr/>
          </p:nvSpPr>
          <p:spPr>
            <a:xfrm>
              <a:off x="4992786" y="1238337"/>
              <a:ext cx="16264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Gini index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E5058ED-8D78-07CD-776E-E7BD8A40C04C}"/>
                </a:ext>
              </a:extLst>
            </p:cNvPr>
            <p:cNvSpPr txBox="1"/>
            <p:nvPr/>
          </p:nvSpPr>
          <p:spPr>
            <a:xfrm>
              <a:off x="6837854" y="1438392"/>
              <a:ext cx="8334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0.5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F550138-396C-AADC-A2D6-FAA3624631AA}"/>
              </a:ext>
            </a:extLst>
          </p:cNvPr>
          <p:cNvSpPr/>
          <p:nvPr/>
        </p:nvSpPr>
        <p:spPr>
          <a:xfrm>
            <a:off x="6862130" y="6015470"/>
            <a:ext cx="485522" cy="406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1FB40BD-B35D-0CC6-24A2-807B02C02099}"/>
              </a:ext>
            </a:extLst>
          </p:cNvPr>
          <p:cNvCxnSpPr/>
          <p:nvPr/>
        </p:nvCxnSpPr>
        <p:spPr>
          <a:xfrm flipV="1">
            <a:off x="7436581" y="4385444"/>
            <a:ext cx="1521302" cy="157029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C40504-0E0C-1EA7-2E5A-4FD9DB818D1A}"/>
              </a:ext>
            </a:extLst>
          </p:cNvPr>
          <p:cNvSpPr txBox="1"/>
          <p:nvPr/>
        </p:nvSpPr>
        <p:spPr>
          <a:xfrm>
            <a:off x="8439994" y="3663829"/>
            <a:ext cx="236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Patient Weight </a:t>
            </a:r>
            <a:r>
              <a:rPr lang="en-US" dirty="0"/>
              <a:t>has lowest </a:t>
            </a:r>
            <a:r>
              <a:rPr lang="en-US" b="1" dirty="0"/>
              <a:t>Gini index</a:t>
            </a:r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53912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071807-1F73-9A03-1A8C-0965BC7EF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5610E25-B4BC-114C-52B9-8B31DEB1FC87}"/>
              </a:ext>
            </a:extLst>
          </p:cNvPr>
          <p:cNvGrpSpPr/>
          <p:nvPr/>
        </p:nvGrpSpPr>
        <p:grpSpPr>
          <a:xfrm>
            <a:off x="347202" y="681037"/>
            <a:ext cx="4621888" cy="2115380"/>
            <a:chOff x="6476818" y="728283"/>
            <a:chExt cx="4621888" cy="211538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F7BBE1F-E662-3B0C-2737-B58A320AD59E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Weight &gt; 176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1C0ED8B-06AE-98EC-8644-B1B37B1897DD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2FA1D8D-0A42-1757-D086-6399C82DC92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5B86C49-3974-16E3-4830-77994768E9A1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0BEAD90-6F88-85BD-EF92-A78AC785A6A1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3                 0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B4846CE-6D00-CC7F-C593-191B4C3CCEC3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3BCCE1-FA97-973F-C64D-D878BFE1B9BA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0D70F45-1EA7-EEDE-4B4E-8B6022B032EB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4                 1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E187D8C-DF19-3F58-CD00-E92A0BCE7F83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7CA0BF5-F590-287A-4FF4-49F3733567B8}"/>
              </a:ext>
            </a:extLst>
          </p:cNvPr>
          <p:cNvSpPr txBox="1"/>
          <p:nvPr/>
        </p:nvSpPr>
        <p:spPr>
          <a:xfrm>
            <a:off x="5429756" y="833481"/>
            <a:ext cx="230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So, this will be the first </a:t>
            </a:r>
            <a:r>
              <a:rPr lang="en-US" b="1" dirty="0"/>
              <a:t>Stump</a:t>
            </a:r>
            <a:r>
              <a:rPr lang="en-US" dirty="0"/>
              <a:t> in the forest </a:t>
            </a:r>
          </a:p>
        </p:txBody>
      </p:sp>
    </p:spTree>
    <p:extLst>
      <p:ext uri="{BB962C8B-B14F-4D97-AF65-F5344CB8AC3E}">
        <p14:creationId xmlns:p14="http://schemas.microsoft.com/office/powerpoint/2010/main" val="1325589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071807-1F73-9A03-1A8C-0965BC7EF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5610E25-B4BC-114C-52B9-8B31DEB1FC87}"/>
              </a:ext>
            </a:extLst>
          </p:cNvPr>
          <p:cNvGrpSpPr/>
          <p:nvPr/>
        </p:nvGrpSpPr>
        <p:grpSpPr>
          <a:xfrm>
            <a:off x="347202" y="681037"/>
            <a:ext cx="4621888" cy="2115380"/>
            <a:chOff x="6476818" y="728283"/>
            <a:chExt cx="4621888" cy="211538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F7BBE1F-E662-3B0C-2737-B58A320AD59E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Weight &gt; 176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1C0ED8B-06AE-98EC-8644-B1B37B1897DD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2FA1D8D-0A42-1757-D086-6399C82DC92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5B86C49-3974-16E3-4830-77994768E9A1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0BEAD90-6F88-85BD-EF92-A78AC785A6A1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3                 0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B4846CE-6D00-CC7F-C593-191B4C3CCEC3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3BCCE1-FA97-973F-C64D-D878BFE1B9BA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0D70F45-1EA7-EEDE-4B4E-8B6022B032EB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4                 1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E187D8C-DF19-3F58-CD00-E92A0BCE7F83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7CA0BF5-F590-287A-4FF4-49F3733567B8}"/>
              </a:ext>
            </a:extLst>
          </p:cNvPr>
          <p:cNvSpPr txBox="1"/>
          <p:nvPr/>
        </p:nvSpPr>
        <p:spPr>
          <a:xfrm>
            <a:off x="5429756" y="833481"/>
            <a:ext cx="230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So, this will be the first </a:t>
            </a:r>
            <a:r>
              <a:rPr lang="en-US" b="1" dirty="0"/>
              <a:t>Stump</a:t>
            </a:r>
            <a:r>
              <a:rPr lang="en-US" dirty="0"/>
              <a:t> in the forest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ABF85D-4267-452A-CDEE-017C884F8CD9}"/>
              </a:ext>
            </a:extLst>
          </p:cNvPr>
          <p:cNvSpPr txBox="1"/>
          <p:nvPr/>
        </p:nvSpPr>
        <p:spPr>
          <a:xfrm>
            <a:off x="5429756" y="2574574"/>
            <a:ext cx="2629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we need to determine how much say this stump will have in the final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017866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B75AE-FAC7-1DC3-F7F3-24C8FFA0A529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517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B75AE-FAC7-1DC3-F7F3-24C8FFA0A529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8FF3B03-81E7-615F-8BF3-B981ED38BA3A}"/>
              </a:ext>
            </a:extLst>
          </p:cNvPr>
          <p:cNvGrpSpPr/>
          <p:nvPr/>
        </p:nvGrpSpPr>
        <p:grpSpPr>
          <a:xfrm>
            <a:off x="6756094" y="4395281"/>
            <a:ext cx="4621888" cy="2115380"/>
            <a:chOff x="6476818" y="728283"/>
            <a:chExt cx="4621888" cy="21153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A06761-D21D-B0FF-0832-10E3A05026AC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Weight &gt; 176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CB4216-8EEC-0491-2BE6-029B3B24C488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98397D-212D-0C60-1702-C8F75BC5B9D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7A13A6-9AC4-3DFE-B24B-DFC29A4DAE4C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1A3089F-2265-C950-D928-B5DF8FFEFF30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3                 0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34C275-8AAF-5774-9D80-A676390238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B90C23-5173-FB55-4838-55707618D81C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8601A33-AAA4-39D8-E145-023711355CCF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4                 1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AC69666-1B78-0794-8466-770CEA8F2C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F0235EA-ED85-80D7-DEFA-151284F24E48}"/>
              </a:ext>
            </a:extLst>
          </p:cNvPr>
          <p:cNvSpPr/>
          <p:nvPr/>
        </p:nvSpPr>
        <p:spPr>
          <a:xfrm>
            <a:off x="278545" y="1545598"/>
            <a:ext cx="5304959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DD29AA-8BBE-62D4-1ABB-7455421B1791}"/>
              </a:ext>
            </a:extLst>
          </p:cNvPr>
          <p:cNvSpPr/>
          <p:nvPr/>
        </p:nvSpPr>
        <p:spPr>
          <a:xfrm>
            <a:off x="278544" y="4120814"/>
            <a:ext cx="5304959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42B59-768A-A598-AA92-A376D70E9BC2}"/>
              </a:ext>
            </a:extLst>
          </p:cNvPr>
          <p:cNvSpPr/>
          <p:nvPr/>
        </p:nvSpPr>
        <p:spPr>
          <a:xfrm>
            <a:off x="374025" y="3740487"/>
            <a:ext cx="5136651" cy="380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76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B75AE-FAC7-1DC3-F7F3-24C8FFA0A529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8FF3B03-81E7-615F-8BF3-B981ED38BA3A}"/>
              </a:ext>
            </a:extLst>
          </p:cNvPr>
          <p:cNvGrpSpPr/>
          <p:nvPr/>
        </p:nvGrpSpPr>
        <p:grpSpPr>
          <a:xfrm>
            <a:off x="6756094" y="4395281"/>
            <a:ext cx="4621888" cy="2115380"/>
            <a:chOff x="6476818" y="728283"/>
            <a:chExt cx="4621888" cy="21153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A06761-D21D-B0FF-0832-10E3A05026AC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Weight &gt; 176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CB4216-8EEC-0491-2BE6-029B3B24C488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98397D-212D-0C60-1702-C8F75BC5B9D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7A13A6-9AC4-3DFE-B24B-DFC29A4DAE4C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1A3089F-2265-C950-D928-B5DF8FFEFF30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3                 0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34C275-8AAF-5774-9D80-A676390238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B90C23-5173-FB55-4838-55707618D81C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8601A33-AAA4-39D8-E145-023711355CCF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4                 1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AC69666-1B78-0794-8466-770CEA8F2C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F0235EA-ED85-80D7-DEFA-151284F24E48}"/>
              </a:ext>
            </a:extLst>
          </p:cNvPr>
          <p:cNvSpPr/>
          <p:nvPr/>
        </p:nvSpPr>
        <p:spPr>
          <a:xfrm>
            <a:off x="278545" y="1545598"/>
            <a:ext cx="5304959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DD29AA-8BBE-62D4-1ABB-7455421B1791}"/>
              </a:ext>
            </a:extLst>
          </p:cNvPr>
          <p:cNvSpPr/>
          <p:nvPr/>
        </p:nvSpPr>
        <p:spPr>
          <a:xfrm>
            <a:off x="278544" y="4120814"/>
            <a:ext cx="5304959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42B59-768A-A598-AA92-A376D70E9BC2}"/>
              </a:ext>
            </a:extLst>
          </p:cNvPr>
          <p:cNvSpPr/>
          <p:nvPr/>
        </p:nvSpPr>
        <p:spPr>
          <a:xfrm>
            <a:off x="374025" y="3740487"/>
            <a:ext cx="5136651" cy="380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1F7EE-557B-D824-2733-9CA1E1C7E810}"/>
              </a:ext>
            </a:extLst>
          </p:cNvPr>
          <p:cNvSpPr txBox="1"/>
          <p:nvPr/>
        </p:nvSpPr>
        <p:spPr>
          <a:xfrm>
            <a:off x="6982922" y="2803932"/>
            <a:ext cx="3081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patient, who weighs less than </a:t>
            </a:r>
            <a:r>
              <a:rPr lang="en-US" b="1" dirty="0"/>
              <a:t>176</a:t>
            </a:r>
            <a:r>
              <a:rPr lang="en-US" dirty="0"/>
              <a:t>, has </a:t>
            </a:r>
            <a:r>
              <a:rPr lang="en-US" b="1" i="1" dirty="0"/>
              <a:t>heart disease</a:t>
            </a:r>
            <a:r>
              <a:rPr lang="en-US" dirty="0"/>
              <a:t>, but stump says the don’t..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A27823-E7A1-5969-C91D-146491B9FBE1}"/>
              </a:ext>
            </a:extLst>
          </p:cNvPr>
          <p:cNvCxnSpPr>
            <a:stCxn id="18" idx="1"/>
          </p:cNvCxnSpPr>
          <p:nvPr/>
        </p:nvCxnSpPr>
        <p:spPr>
          <a:xfrm flipH="1">
            <a:off x="5622739" y="3265597"/>
            <a:ext cx="1360183" cy="57210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5BDB64-3408-9BA0-49A3-94F4FE7E9742}"/>
              </a:ext>
            </a:extLst>
          </p:cNvPr>
          <p:cNvCxnSpPr>
            <a:cxnSpLocks/>
          </p:cNvCxnSpPr>
          <p:nvPr/>
        </p:nvCxnSpPr>
        <p:spPr>
          <a:xfrm>
            <a:off x="8382339" y="3782420"/>
            <a:ext cx="223641" cy="5169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986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B75AE-FAC7-1DC3-F7F3-24C8FFA0A529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8FF3B03-81E7-615F-8BF3-B981ED38BA3A}"/>
              </a:ext>
            </a:extLst>
          </p:cNvPr>
          <p:cNvGrpSpPr/>
          <p:nvPr/>
        </p:nvGrpSpPr>
        <p:grpSpPr>
          <a:xfrm>
            <a:off x="6756094" y="4395281"/>
            <a:ext cx="4621888" cy="2115380"/>
            <a:chOff x="6476818" y="728283"/>
            <a:chExt cx="4621888" cy="21153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A06761-D21D-B0FF-0832-10E3A05026AC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Weight &gt; 176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CB4216-8EEC-0491-2BE6-029B3B24C488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98397D-212D-0C60-1702-C8F75BC5B9D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7A13A6-9AC4-3DFE-B24B-DFC29A4DAE4C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1A3089F-2265-C950-D928-B5DF8FFEFF30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3                 0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34C275-8AAF-5774-9D80-A676390238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B90C23-5173-FB55-4838-55707618D81C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8601A33-AAA4-39D8-E145-023711355CCF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4                 1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AC69666-1B78-0794-8466-770CEA8F2C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F0235EA-ED85-80D7-DEFA-151284F24E48}"/>
              </a:ext>
            </a:extLst>
          </p:cNvPr>
          <p:cNvSpPr/>
          <p:nvPr/>
        </p:nvSpPr>
        <p:spPr>
          <a:xfrm>
            <a:off x="278545" y="1545598"/>
            <a:ext cx="5304959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DD29AA-8BBE-62D4-1ABB-7455421B1791}"/>
              </a:ext>
            </a:extLst>
          </p:cNvPr>
          <p:cNvSpPr/>
          <p:nvPr/>
        </p:nvSpPr>
        <p:spPr>
          <a:xfrm>
            <a:off x="278544" y="4120814"/>
            <a:ext cx="5304959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42B59-768A-A598-AA92-A376D70E9BC2}"/>
              </a:ext>
            </a:extLst>
          </p:cNvPr>
          <p:cNvSpPr/>
          <p:nvPr/>
        </p:nvSpPr>
        <p:spPr>
          <a:xfrm>
            <a:off x="374025" y="3740487"/>
            <a:ext cx="5136651" cy="380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1F7EE-557B-D824-2733-9CA1E1C7E810}"/>
              </a:ext>
            </a:extLst>
          </p:cNvPr>
          <p:cNvSpPr txBox="1"/>
          <p:nvPr/>
        </p:nvSpPr>
        <p:spPr>
          <a:xfrm>
            <a:off x="7065068" y="2539918"/>
            <a:ext cx="308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Total Error</a:t>
            </a:r>
            <a:r>
              <a:rPr lang="en-US" dirty="0"/>
              <a:t> is sum of sample weights associated with the </a:t>
            </a:r>
            <a:r>
              <a:rPr lang="en-US" i="1" dirty="0"/>
              <a:t>incorrectly</a:t>
            </a:r>
            <a:r>
              <a:rPr lang="en-US" dirty="0"/>
              <a:t> classified samples.</a:t>
            </a:r>
          </a:p>
        </p:txBody>
      </p:sp>
    </p:spTree>
    <p:extLst>
      <p:ext uri="{BB962C8B-B14F-4D97-AF65-F5344CB8AC3E}">
        <p14:creationId xmlns:p14="http://schemas.microsoft.com/office/powerpoint/2010/main" val="1161233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B75AE-FAC7-1DC3-F7F3-24C8FFA0A529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8FF3B03-81E7-615F-8BF3-B981ED38BA3A}"/>
              </a:ext>
            </a:extLst>
          </p:cNvPr>
          <p:cNvGrpSpPr/>
          <p:nvPr/>
        </p:nvGrpSpPr>
        <p:grpSpPr>
          <a:xfrm>
            <a:off x="6756094" y="4395281"/>
            <a:ext cx="4621888" cy="2115380"/>
            <a:chOff x="6476818" y="728283"/>
            <a:chExt cx="4621888" cy="21153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A06761-D21D-B0FF-0832-10E3A05026AC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Weight &gt; 176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CB4216-8EEC-0491-2BE6-029B3B24C488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98397D-212D-0C60-1702-C8F75BC5B9D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7A13A6-9AC4-3DFE-B24B-DFC29A4DAE4C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1A3089F-2265-C950-D928-B5DF8FFEFF30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3                 0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34C275-8AAF-5774-9D80-A676390238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B90C23-5173-FB55-4838-55707618D81C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8601A33-AAA4-39D8-E145-023711355CCF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4                 1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AC69666-1B78-0794-8466-770CEA8F2C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F0235EA-ED85-80D7-DEFA-151284F24E48}"/>
              </a:ext>
            </a:extLst>
          </p:cNvPr>
          <p:cNvSpPr/>
          <p:nvPr/>
        </p:nvSpPr>
        <p:spPr>
          <a:xfrm>
            <a:off x="278545" y="1545598"/>
            <a:ext cx="5304959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DD29AA-8BBE-62D4-1ABB-7455421B1791}"/>
              </a:ext>
            </a:extLst>
          </p:cNvPr>
          <p:cNvSpPr/>
          <p:nvPr/>
        </p:nvSpPr>
        <p:spPr>
          <a:xfrm>
            <a:off x="278544" y="4120814"/>
            <a:ext cx="5304959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42B59-768A-A598-AA92-A376D70E9BC2}"/>
              </a:ext>
            </a:extLst>
          </p:cNvPr>
          <p:cNvSpPr/>
          <p:nvPr/>
        </p:nvSpPr>
        <p:spPr>
          <a:xfrm>
            <a:off x="4596276" y="3740487"/>
            <a:ext cx="914400" cy="380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1F7EE-557B-D824-2733-9CA1E1C7E810}"/>
              </a:ext>
            </a:extLst>
          </p:cNvPr>
          <p:cNvSpPr txBox="1"/>
          <p:nvPr/>
        </p:nvSpPr>
        <p:spPr>
          <a:xfrm>
            <a:off x="7065068" y="2539918"/>
            <a:ext cx="2311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Thus, in this case the </a:t>
            </a:r>
            <a:r>
              <a:rPr lang="en-US" b="1" dirty="0"/>
              <a:t>Total Error </a:t>
            </a:r>
            <a:r>
              <a:rPr lang="en-US" dirty="0"/>
              <a:t>is </a:t>
            </a:r>
            <a:r>
              <a:rPr lang="en-US" b="1" dirty="0"/>
              <a:t>1/8.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9A7FD7-1CD4-39D7-6BB5-18DA197A0A25}"/>
              </a:ext>
            </a:extLst>
          </p:cNvPr>
          <p:cNvCxnSpPr>
            <a:cxnSpLocks/>
          </p:cNvCxnSpPr>
          <p:nvPr/>
        </p:nvCxnSpPr>
        <p:spPr>
          <a:xfrm flipH="1">
            <a:off x="5813366" y="3009435"/>
            <a:ext cx="1355968" cy="65361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84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8" y="1223940"/>
            <a:ext cx="2632365" cy="616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Prerequisites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137" y="372969"/>
            <a:ext cx="1288778" cy="12887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C2C4FB-37ED-B328-0D90-32FBB7D2E5C9}"/>
              </a:ext>
            </a:extLst>
          </p:cNvPr>
          <p:cNvSpPr txBox="1"/>
          <p:nvPr/>
        </p:nvSpPr>
        <p:spPr>
          <a:xfrm>
            <a:off x="1428173" y="1840740"/>
            <a:ext cx="3026421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Decision Trees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Random Forest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Gini index or Entropy</a:t>
            </a:r>
          </a:p>
        </p:txBody>
      </p:sp>
    </p:spTree>
    <p:extLst>
      <p:ext uri="{BB962C8B-B14F-4D97-AF65-F5344CB8AC3E}">
        <p14:creationId xmlns:p14="http://schemas.microsoft.com/office/powerpoint/2010/main" val="1367566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B75AE-FAC7-1DC3-F7F3-24C8FFA0A529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8FF3B03-81E7-615F-8BF3-B981ED38BA3A}"/>
              </a:ext>
            </a:extLst>
          </p:cNvPr>
          <p:cNvGrpSpPr/>
          <p:nvPr/>
        </p:nvGrpSpPr>
        <p:grpSpPr>
          <a:xfrm>
            <a:off x="6756094" y="4395281"/>
            <a:ext cx="4621888" cy="2115380"/>
            <a:chOff x="6476818" y="728283"/>
            <a:chExt cx="4621888" cy="21153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A06761-D21D-B0FF-0832-10E3A05026AC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Weight &gt; 176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CB4216-8EEC-0491-2BE6-029B3B24C488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98397D-212D-0C60-1702-C8F75BC5B9D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7A13A6-9AC4-3DFE-B24B-DFC29A4DAE4C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1A3089F-2265-C950-D928-B5DF8FFEFF30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3                 0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34C275-8AAF-5774-9D80-A676390238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B90C23-5173-FB55-4838-55707618D81C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8601A33-AAA4-39D8-E145-023711355CCF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4                 1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AC69666-1B78-0794-8466-770CEA8F2C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F0235EA-ED85-80D7-DEFA-151284F24E48}"/>
              </a:ext>
            </a:extLst>
          </p:cNvPr>
          <p:cNvSpPr/>
          <p:nvPr/>
        </p:nvSpPr>
        <p:spPr>
          <a:xfrm>
            <a:off x="278545" y="1545598"/>
            <a:ext cx="4164881" cy="257521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DD29AA-8BBE-62D4-1ABB-7455421B1791}"/>
              </a:ext>
            </a:extLst>
          </p:cNvPr>
          <p:cNvSpPr/>
          <p:nvPr/>
        </p:nvSpPr>
        <p:spPr>
          <a:xfrm>
            <a:off x="278545" y="4120814"/>
            <a:ext cx="4164882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42B59-768A-A598-AA92-A376D70E9BC2}"/>
              </a:ext>
            </a:extLst>
          </p:cNvPr>
          <p:cNvSpPr/>
          <p:nvPr/>
        </p:nvSpPr>
        <p:spPr>
          <a:xfrm>
            <a:off x="4596276" y="2346690"/>
            <a:ext cx="914400" cy="36432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1F7EE-557B-D824-2733-9CA1E1C7E810}"/>
              </a:ext>
            </a:extLst>
          </p:cNvPr>
          <p:cNvSpPr txBox="1"/>
          <p:nvPr/>
        </p:nvSpPr>
        <p:spPr>
          <a:xfrm>
            <a:off x="7367966" y="2233041"/>
            <a:ext cx="2685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Because all the </a:t>
            </a:r>
            <a:r>
              <a:rPr lang="en-US" b="1" dirty="0"/>
              <a:t>sample weights </a:t>
            </a:r>
            <a:r>
              <a:rPr lang="en-US" dirty="0"/>
              <a:t>add up to 1 so the </a:t>
            </a:r>
            <a:r>
              <a:rPr lang="en-US" b="1" dirty="0"/>
              <a:t>Total Error </a:t>
            </a:r>
            <a:r>
              <a:rPr lang="en-US" dirty="0"/>
              <a:t>will always be between </a:t>
            </a:r>
            <a:r>
              <a:rPr lang="en-US" b="1" dirty="0"/>
              <a:t>0</a:t>
            </a:r>
            <a:r>
              <a:rPr lang="en-US" dirty="0"/>
              <a:t> and </a:t>
            </a:r>
            <a:r>
              <a:rPr lang="en-US" b="1" dirty="0"/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9A7FD7-1CD4-39D7-6BB5-18DA197A0A25}"/>
              </a:ext>
            </a:extLst>
          </p:cNvPr>
          <p:cNvCxnSpPr>
            <a:cxnSpLocks/>
          </p:cNvCxnSpPr>
          <p:nvPr/>
        </p:nvCxnSpPr>
        <p:spPr>
          <a:xfrm flipH="1">
            <a:off x="5813366" y="3009435"/>
            <a:ext cx="1355968" cy="65361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046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B75AE-FAC7-1DC3-F7F3-24C8FFA0A529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8FF3B03-81E7-615F-8BF3-B981ED38BA3A}"/>
              </a:ext>
            </a:extLst>
          </p:cNvPr>
          <p:cNvGrpSpPr/>
          <p:nvPr/>
        </p:nvGrpSpPr>
        <p:grpSpPr>
          <a:xfrm>
            <a:off x="6756094" y="4395281"/>
            <a:ext cx="4621888" cy="2115380"/>
            <a:chOff x="6476818" y="728283"/>
            <a:chExt cx="4621888" cy="21153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A06761-D21D-B0FF-0832-10E3A05026AC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Weight &gt; 176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CB4216-8EEC-0491-2BE6-029B3B24C488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98397D-212D-0C60-1702-C8F75BC5B9D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7A13A6-9AC4-3DFE-B24B-DFC29A4DAE4C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1A3089F-2265-C950-D928-B5DF8FFEFF30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3                 0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34C275-8AAF-5774-9D80-A676390238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B90C23-5173-FB55-4838-55707618D81C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8601A33-AAA4-39D8-E145-023711355CCF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4                 1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AC69666-1B78-0794-8466-770CEA8F2C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F0235EA-ED85-80D7-DEFA-151284F24E48}"/>
              </a:ext>
            </a:extLst>
          </p:cNvPr>
          <p:cNvSpPr/>
          <p:nvPr/>
        </p:nvSpPr>
        <p:spPr>
          <a:xfrm>
            <a:off x="278545" y="2322414"/>
            <a:ext cx="5304960" cy="17984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DD29AA-8BBE-62D4-1ABB-7455421B1791}"/>
              </a:ext>
            </a:extLst>
          </p:cNvPr>
          <p:cNvSpPr/>
          <p:nvPr/>
        </p:nvSpPr>
        <p:spPr>
          <a:xfrm>
            <a:off x="278545" y="4120814"/>
            <a:ext cx="5375210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1F7EE-557B-D824-2733-9CA1E1C7E810}"/>
              </a:ext>
            </a:extLst>
          </p:cNvPr>
          <p:cNvSpPr txBox="1"/>
          <p:nvPr/>
        </p:nvSpPr>
        <p:spPr>
          <a:xfrm>
            <a:off x="7116950" y="952024"/>
            <a:ext cx="2978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use </a:t>
            </a:r>
            <a:r>
              <a:rPr lang="en-US" b="1" dirty="0"/>
              <a:t>Total Error </a:t>
            </a:r>
            <a:r>
              <a:rPr lang="en-US" dirty="0"/>
              <a:t>to determine the </a:t>
            </a:r>
            <a:r>
              <a:rPr lang="en-US" b="1" dirty="0"/>
              <a:t>Amount of Say</a:t>
            </a:r>
            <a:r>
              <a:rPr lang="en-US" dirty="0"/>
              <a:t> this </a:t>
            </a:r>
            <a:r>
              <a:rPr lang="en-US" b="1" dirty="0"/>
              <a:t>stump</a:t>
            </a:r>
            <a:r>
              <a:rPr lang="en-US" dirty="0"/>
              <a:t> has in the final classification with following formula: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3308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B75AE-FAC7-1DC3-F7F3-24C8FFA0A529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8FF3B03-81E7-615F-8BF3-B981ED38BA3A}"/>
              </a:ext>
            </a:extLst>
          </p:cNvPr>
          <p:cNvGrpSpPr/>
          <p:nvPr/>
        </p:nvGrpSpPr>
        <p:grpSpPr>
          <a:xfrm>
            <a:off x="6756094" y="4395281"/>
            <a:ext cx="4621888" cy="2115380"/>
            <a:chOff x="6476818" y="728283"/>
            <a:chExt cx="4621888" cy="21153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A06761-D21D-B0FF-0832-10E3A05026AC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Weight &gt; 176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CB4216-8EEC-0491-2BE6-029B3B24C488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98397D-212D-0C60-1702-C8F75BC5B9D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7A13A6-9AC4-3DFE-B24B-DFC29A4DAE4C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1A3089F-2265-C950-D928-B5DF8FFEFF30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3                 0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34C275-8AAF-5774-9D80-A676390238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B90C23-5173-FB55-4838-55707618D81C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8601A33-AAA4-39D8-E145-023711355CCF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4                 1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AC69666-1B78-0794-8466-770CEA8F2C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F0235EA-ED85-80D7-DEFA-151284F24E48}"/>
              </a:ext>
            </a:extLst>
          </p:cNvPr>
          <p:cNvSpPr/>
          <p:nvPr/>
        </p:nvSpPr>
        <p:spPr>
          <a:xfrm>
            <a:off x="278545" y="2322414"/>
            <a:ext cx="5304960" cy="17984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DD29AA-8BBE-62D4-1ABB-7455421B1791}"/>
              </a:ext>
            </a:extLst>
          </p:cNvPr>
          <p:cNvSpPr/>
          <p:nvPr/>
        </p:nvSpPr>
        <p:spPr>
          <a:xfrm>
            <a:off x="278545" y="4120814"/>
            <a:ext cx="5375210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1F7EE-557B-D824-2733-9CA1E1C7E810}"/>
              </a:ext>
            </a:extLst>
          </p:cNvPr>
          <p:cNvSpPr txBox="1"/>
          <p:nvPr/>
        </p:nvSpPr>
        <p:spPr>
          <a:xfrm>
            <a:off x="7116950" y="952024"/>
            <a:ext cx="2978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use </a:t>
            </a:r>
            <a:r>
              <a:rPr lang="en-US" b="1" dirty="0"/>
              <a:t>Total Error </a:t>
            </a:r>
            <a:r>
              <a:rPr lang="en-US" dirty="0"/>
              <a:t>to determine the </a:t>
            </a:r>
            <a:r>
              <a:rPr lang="en-US" b="1" dirty="0"/>
              <a:t>Amount of Say</a:t>
            </a:r>
            <a:r>
              <a:rPr lang="en-US" dirty="0"/>
              <a:t> this </a:t>
            </a:r>
            <a:r>
              <a:rPr lang="en-US" b="1" dirty="0"/>
              <a:t>stump</a:t>
            </a:r>
            <a:r>
              <a:rPr lang="en-US" dirty="0"/>
              <a:t> has in the final classification with following formula:</a:t>
            </a:r>
            <a:endParaRPr lang="en-US" b="1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5A47417-06B2-55B2-7A68-312DB62ABE90}"/>
              </a:ext>
            </a:extLst>
          </p:cNvPr>
          <p:cNvGrpSpPr/>
          <p:nvPr/>
        </p:nvGrpSpPr>
        <p:grpSpPr>
          <a:xfrm>
            <a:off x="6477985" y="2783577"/>
            <a:ext cx="4559052" cy="660627"/>
            <a:chOff x="6392709" y="2620771"/>
            <a:chExt cx="4559052" cy="66062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DFA171-CFC6-036E-DED1-BAE811436956}"/>
                </a:ext>
              </a:extLst>
            </p:cNvPr>
            <p:cNvSpPr txBox="1"/>
            <p:nvPr/>
          </p:nvSpPr>
          <p:spPr>
            <a:xfrm>
              <a:off x="6392709" y="2730604"/>
              <a:ext cx="1812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Amount of Say = 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B41B69A-7210-4E36-5350-958F2FEA376F}"/>
                </a:ext>
              </a:extLst>
            </p:cNvPr>
            <p:cNvGrpSpPr/>
            <p:nvPr/>
          </p:nvGrpSpPr>
          <p:grpSpPr>
            <a:xfrm>
              <a:off x="8031839" y="2620771"/>
              <a:ext cx="2919922" cy="660627"/>
              <a:chOff x="8041365" y="3002226"/>
              <a:chExt cx="2919922" cy="660627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DAE6AA-CD03-DB94-B241-3DA578FF3399}"/>
                  </a:ext>
                </a:extLst>
              </p:cNvPr>
              <p:cNvCxnSpPr/>
              <p:nvPr/>
            </p:nvCxnSpPr>
            <p:spPr>
              <a:xfrm>
                <a:off x="8893862" y="3339167"/>
                <a:ext cx="1580051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F52793A-4F49-A4D5-7EFA-3E77A2426CBD}"/>
                  </a:ext>
                </a:extLst>
              </p:cNvPr>
              <p:cNvGrpSpPr/>
              <p:nvPr/>
            </p:nvGrpSpPr>
            <p:grpSpPr>
              <a:xfrm>
                <a:off x="8041365" y="3002226"/>
                <a:ext cx="2919922" cy="660627"/>
                <a:chOff x="8024696" y="2601686"/>
                <a:chExt cx="2919922" cy="660627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4442A33D-3348-9219-8097-4464DE29D8AF}"/>
                    </a:ext>
                  </a:extLst>
                </p:cNvPr>
                <p:cNvGrpSpPr/>
                <p:nvPr/>
              </p:nvGrpSpPr>
              <p:grpSpPr>
                <a:xfrm>
                  <a:off x="8024696" y="2611382"/>
                  <a:ext cx="404602" cy="650931"/>
                  <a:chOff x="8469843" y="3007654"/>
                  <a:chExt cx="404602" cy="650931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E5E2F6E3-7934-EF5E-CA25-C1062419E1EE}"/>
                      </a:ext>
                    </a:extLst>
                  </p:cNvPr>
                  <p:cNvCxnSpPr/>
                  <p:nvPr/>
                </p:nvCxnSpPr>
                <p:spPr>
                  <a:xfrm>
                    <a:off x="8562249" y="3317735"/>
                    <a:ext cx="257016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B29E4FD3-D3FA-98BA-D67D-DC9DDBCF41D8}"/>
                      </a:ext>
                    </a:extLst>
                  </p:cNvPr>
                  <p:cNvGrpSpPr/>
                  <p:nvPr/>
                </p:nvGrpSpPr>
                <p:grpSpPr>
                  <a:xfrm>
                    <a:off x="8469843" y="3007654"/>
                    <a:ext cx="404602" cy="650931"/>
                    <a:chOff x="8672144" y="2994518"/>
                    <a:chExt cx="404602" cy="650931"/>
                  </a:xfrm>
                </p:grpSpPr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60723F83-C4B6-34F0-D525-0D1A7D30C0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72144" y="2994518"/>
                      <a:ext cx="4046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B1BD9ADF-E5FF-5605-AFFA-787A4BA9C3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72144" y="3276117"/>
                      <a:ext cx="4046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</p:grp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896B2B5-BBB9-BDC3-0B0D-7D196F774C24}"/>
                    </a:ext>
                  </a:extLst>
                </p:cNvPr>
                <p:cNvSpPr txBox="1"/>
                <p:nvPr/>
              </p:nvSpPr>
              <p:spPr>
                <a:xfrm>
                  <a:off x="8355807" y="2720165"/>
                  <a:ext cx="557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log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3CD1750-76DE-44A9-4512-52164EFBE6E0}"/>
                    </a:ext>
                  </a:extLst>
                </p:cNvPr>
                <p:cNvSpPr txBox="1"/>
                <p:nvPr/>
              </p:nvSpPr>
              <p:spPr>
                <a:xfrm>
                  <a:off x="8672144" y="2730604"/>
                  <a:ext cx="516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(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F415E3B-8CE0-2592-7DF0-4774CD0AC114}"/>
                    </a:ext>
                  </a:extLst>
                </p:cNvPr>
                <p:cNvSpPr txBox="1"/>
                <p:nvPr/>
              </p:nvSpPr>
              <p:spPr>
                <a:xfrm>
                  <a:off x="8860631" y="2601686"/>
                  <a:ext cx="1802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 – Total Error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7C944C5-6314-F968-1988-70EC2726563C}"/>
                    </a:ext>
                  </a:extLst>
                </p:cNvPr>
                <p:cNvSpPr txBox="1"/>
                <p:nvPr/>
              </p:nvSpPr>
              <p:spPr>
                <a:xfrm>
                  <a:off x="9008818" y="2892981"/>
                  <a:ext cx="1266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Total Error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296976E-43EA-85F5-07CF-63D407100D66}"/>
                    </a:ext>
                  </a:extLst>
                </p:cNvPr>
                <p:cNvSpPr txBox="1"/>
                <p:nvPr/>
              </p:nvSpPr>
              <p:spPr>
                <a:xfrm>
                  <a:off x="10427887" y="2708315"/>
                  <a:ext cx="516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)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31067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B75AE-FAC7-1DC3-F7F3-24C8FFA0A529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8FF3B03-81E7-615F-8BF3-B981ED38BA3A}"/>
              </a:ext>
            </a:extLst>
          </p:cNvPr>
          <p:cNvGrpSpPr/>
          <p:nvPr/>
        </p:nvGrpSpPr>
        <p:grpSpPr>
          <a:xfrm>
            <a:off x="6756094" y="4395281"/>
            <a:ext cx="4621888" cy="2115380"/>
            <a:chOff x="6476818" y="728283"/>
            <a:chExt cx="4621888" cy="21153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A06761-D21D-B0FF-0832-10E3A05026AC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Weight &gt; 176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CB4216-8EEC-0491-2BE6-029B3B24C488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98397D-212D-0C60-1702-C8F75BC5B9D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7A13A6-9AC4-3DFE-B24B-DFC29A4DAE4C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1A3089F-2265-C950-D928-B5DF8FFEFF30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3                 0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34C275-8AAF-5774-9D80-A676390238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B90C23-5173-FB55-4838-55707618D81C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8601A33-AAA4-39D8-E145-023711355CCF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4                 1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AC69666-1B78-0794-8466-770CEA8F2C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F0235EA-ED85-80D7-DEFA-151284F24E48}"/>
              </a:ext>
            </a:extLst>
          </p:cNvPr>
          <p:cNvSpPr/>
          <p:nvPr/>
        </p:nvSpPr>
        <p:spPr>
          <a:xfrm>
            <a:off x="278545" y="1545598"/>
            <a:ext cx="5304959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DD29AA-8BBE-62D4-1ABB-7455421B1791}"/>
              </a:ext>
            </a:extLst>
          </p:cNvPr>
          <p:cNvSpPr/>
          <p:nvPr/>
        </p:nvSpPr>
        <p:spPr>
          <a:xfrm>
            <a:off x="278544" y="4120814"/>
            <a:ext cx="5304959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42B59-768A-A598-AA92-A376D70E9BC2}"/>
              </a:ext>
            </a:extLst>
          </p:cNvPr>
          <p:cNvSpPr/>
          <p:nvPr/>
        </p:nvSpPr>
        <p:spPr>
          <a:xfrm>
            <a:off x="4596276" y="3740487"/>
            <a:ext cx="914400" cy="380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3E19CA-06D7-F825-4267-D805AEFF81D1}"/>
              </a:ext>
            </a:extLst>
          </p:cNvPr>
          <p:cNvGrpSpPr/>
          <p:nvPr/>
        </p:nvGrpSpPr>
        <p:grpSpPr>
          <a:xfrm>
            <a:off x="6914745" y="2933110"/>
            <a:ext cx="4559052" cy="660627"/>
            <a:chOff x="6392709" y="2620771"/>
            <a:chExt cx="4559052" cy="66062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C821F8-C9D5-7D71-49E4-B96F1E8C8F51}"/>
                </a:ext>
              </a:extLst>
            </p:cNvPr>
            <p:cNvSpPr txBox="1"/>
            <p:nvPr/>
          </p:nvSpPr>
          <p:spPr>
            <a:xfrm>
              <a:off x="6392709" y="2730604"/>
              <a:ext cx="1812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Amount of Say = 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44C028D-3D19-8A30-1346-82188E7CA7DB}"/>
                </a:ext>
              </a:extLst>
            </p:cNvPr>
            <p:cNvGrpSpPr/>
            <p:nvPr/>
          </p:nvGrpSpPr>
          <p:grpSpPr>
            <a:xfrm>
              <a:off x="8031839" y="2620771"/>
              <a:ext cx="2919922" cy="660627"/>
              <a:chOff x="8041365" y="3002226"/>
              <a:chExt cx="2919922" cy="660627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6D9CB80-7581-41FB-8D2A-1FC57551ACD6}"/>
                  </a:ext>
                </a:extLst>
              </p:cNvPr>
              <p:cNvCxnSpPr/>
              <p:nvPr/>
            </p:nvCxnSpPr>
            <p:spPr>
              <a:xfrm>
                <a:off x="8893862" y="3339167"/>
                <a:ext cx="1580051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7EF9D2D-A191-D45B-E8CF-BB883BD31575}"/>
                  </a:ext>
                </a:extLst>
              </p:cNvPr>
              <p:cNvGrpSpPr/>
              <p:nvPr/>
            </p:nvGrpSpPr>
            <p:grpSpPr>
              <a:xfrm>
                <a:off x="8041365" y="3002226"/>
                <a:ext cx="2919922" cy="660627"/>
                <a:chOff x="8024696" y="2601686"/>
                <a:chExt cx="2919922" cy="660627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84121330-4D64-E331-0899-7169265F007C}"/>
                    </a:ext>
                  </a:extLst>
                </p:cNvPr>
                <p:cNvGrpSpPr/>
                <p:nvPr/>
              </p:nvGrpSpPr>
              <p:grpSpPr>
                <a:xfrm>
                  <a:off x="8024696" y="2611382"/>
                  <a:ext cx="404602" cy="650931"/>
                  <a:chOff x="8469843" y="3007654"/>
                  <a:chExt cx="404602" cy="650931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3905894-81D6-532C-CD43-384BDDD9D612}"/>
                      </a:ext>
                    </a:extLst>
                  </p:cNvPr>
                  <p:cNvCxnSpPr/>
                  <p:nvPr/>
                </p:nvCxnSpPr>
                <p:spPr>
                  <a:xfrm>
                    <a:off x="8562249" y="3317735"/>
                    <a:ext cx="257016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94872C07-61FA-A64E-2A8D-D9C6243540AA}"/>
                      </a:ext>
                    </a:extLst>
                  </p:cNvPr>
                  <p:cNvGrpSpPr/>
                  <p:nvPr/>
                </p:nvGrpSpPr>
                <p:grpSpPr>
                  <a:xfrm>
                    <a:off x="8469843" y="3007654"/>
                    <a:ext cx="404602" cy="650931"/>
                    <a:chOff x="8672144" y="2994518"/>
                    <a:chExt cx="404602" cy="650931"/>
                  </a:xfrm>
                </p:grpSpPr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5EE5124D-96D6-4964-2D73-3BC41DC063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72144" y="2994518"/>
                      <a:ext cx="4046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C111B00E-1ED4-1F0A-D928-F15288B0D5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72144" y="3276117"/>
                      <a:ext cx="4046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</p:grp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3E6B190-9D2F-F033-4058-0A8DE8D95ADA}"/>
                    </a:ext>
                  </a:extLst>
                </p:cNvPr>
                <p:cNvSpPr txBox="1"/>
                <p:nvPr/>
              </p:nvSpPr>
              <p:spPr>
                <a:xfrm>
                  <a:off x="8355807" y="2720165"/>
                  <a:ext cx="557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log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DA8E1C7-B2C4-9D14-16AF-1D7DA0710077}"/>
                    </a:ext>
                  </a:extLst>
                </p:cNvPr>
                <p:cNvSpPr txBox="1"/>
                <p:nvPr/>
              </p:nvSpPr>
              <p:spPr>
                <a:xfrm>
                  <a:off x="8672144" y="2730604"/>
                  <a:ext cx="516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(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3ED9481-7575-CAC3-80B6-60672A05AA17}"/>
                    </a:ext>
                  </a:extLst>
                </p:cNvPr>
                <p:cNvSpPr txBox="1"/>
                <p:nvPr/>
              </p:nvSpPr>
              <p:spPr>
                <a:xfrm>
                  <a:off x="8860631" y="2601686"/>
                  <a:ext cx="1802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 – Total Error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E651818-BCDB-4506-0952-9DEB6426FD09}"/>
                    </a:ext>
                  </a:extLst>
                </p:cNvPr>
                <p:cNvSpPr txBox="1"/>
                <p:nvPr/>
              </p:nvSpPr>
              <p:spPr>
                <a:xfrm>
                  <a:off x="9008818" y="2892981"/>
                  <a:ext cx="1266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Total Error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5248C2-1574-AEC3-7216-8A81F76E88C7}"/>
                    </a:ext>
                  </a:extLst>
                </p:cNvPr>
                <p:cNvSpPr txBox="1"/>
                <p:nvPr/>
              </p:nvSpPr>
              <p:spPr>
                <a:xfrm>
                  <a:off x="10427887" y="2708315"/>
                  <a:ext cx="516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)</a:t>
                  </a:r>
                </a:p>
              </p:txBody>
            </p:sp>
          </p:grp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0604EEB-7971-52E3-24D7-DCBD495A8E83}"/>
              </a:ext>
            </a:extLst>
          </p:cNvPr>
          <p:cNvSpPr txBox="1"/>
          <p:nvPr/>
        </p:nvSpPr>
        <p:spPr>
          <a:xfrm>
            <a:off x="7135279" y="1443133"/>
            <a:ext cx="2955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</a:t>
            </a:r>
            <a:r>
              <a:rPr lang="en-US" b="1" dirty="0"/>
              <a:t>Patient weight &gt; 176 </a:t>
            </a:r>
            <a:r>
              <a:rPr lang="en-US" dirty="0"/>
              <a:t>the </a:t>
            </a:r>
            <a:r>
              <a:rPr lang="en-US" b="1" dirty="0"/>
              <a:t>Total Error </a:t>
            </a:r>
            <a:r>
              <a:rPr lang="en-US" dirty="0"/>
              <a:t>is </a:t>
            </a:r>
            <a:r>
              <a:rPr lang="en-US" b="1" dirty="0"/>
              <a:t>1/8</a:t>
            </a:r>
            <a:r>
              <a:rPr lang="en-US" dirty="0"/>
              <a:t>, so we just plug in the value…</a:t>
            </a:r>
          </a:p>
        </p:txBody>
      </p:sp>
    </p:spTree>
    <p:extLst>
      <p:ext uri="{BB962C8B-B14F-4D97-AF65-F5344CB8AC3E}">
        <p14:creationId xmlns:p14="http://schemas.microsoft.com/office/powerpoint/2010/main" val="1617641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B75AE-FAC7-1DC3-F7F3-24C8FFA0A529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8FF3B03-81E7-615F-8BF3-B981ED38BA3A}"/>
              </a:ext>
            </a:extLst>
          </p:cNvPr>
          <p:cNvGrpSpPr/>
          <p:nvPr/>
        </p:nvGrpSpPr>
        <p:grpSpPr>
          <a:xfrm>
            <a:off x="6756094" y="4395281"/>
            <a:ext cx="4621888" cy="2115380"/>
            <a:chOff x="6476818" y="728283"/>
            <a:chExt cx="4621888" cy="21153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A06761-D21D-B0FF-0832-10E3A05026AC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Weight &gt; 176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CB4216-8EEC-0491-2BE6-029B3B24C488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98397D-212D-0C60-1702-C8F75BC5B9D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7A13A6-9AC4-3DFE-B24B-DFC29A4DAE4C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1A3089F-2265-C950-D928-B5DF8FFEFF30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3                 0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34C275-8AAF-5774-9D80-A676390238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B90C23-5173-FB55-4838-55707618D81C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8601A33-AAA4-39D8-E145-023711355CCF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4                 1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AC69666-1B78-0794-8466-770CEA8F2C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F0235EA-ED85-80D7-DEFA-151284F24E48}"/>
              </a:ext>
            </a:extLst>
          </p:cNvPr>
          <p:cNvSpPr/>
          <p:nvPr/>
        </p:nvSpPr>
        <p:spPr>
          <a:xfrm>
            <a:off x="278545" y="1545598"/>
            <a:ext cx="5304959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DD29AA-8BBE-62D4-1ABB-7455421B1791}"/>
              </a:ext>
            </a:extLst>
          </p:cNvPr>
          <p:cNvSpPr/>
          <p:nvPr/>
        </p:nvSpPr>
        <p:spPr>
          <a:xfrm>
            <a:off x="278544" y="4120814"/>
            <a:ext cx="5304959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42B59-768A-A598-AA92-A376D70E9BC2}"/>
              </a:ext>
            </a:extLst>
          </p:cNvPr>
          <p:cNvSpPr/>
          <p:nvPr/>
        </p:nvSpPr>
        <p:spPr>
          <a:xfrm>
            <a:off x="4596276" y="3740487"/>
            <a:ext cx="914400" cy="380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3E19CA-06D7-F825-4267-D805AEFF81D1}"/>
              </a:ext>
            </a:extLst>
          </p:cNvPr>
          <p:cNvGrpSpPr/>
          <p:nvPr/>
        </p:nvGrpSpPr>
        <p:grpSpPr>
          <a:xfrm>
            <a:off x="6914745" y="2905320"/>
            <a:ext cx="3890077" cy="688417"/>
            <a:chOff x="6392709" y="2592981"/>
            <a:chExt cx="3890077" cy="68841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C821F8-C9D5-7D71-49E4-B96F1E8C8F51}"/>
                </a:ext>
              </a:extLst>
            </p:cNvPr>
            <p:cNvSpPr txBox="1"/>
            <p:nvPr/>
          </p:nvSpPr>
          <p:spPr>
            <a:xfrm>
              <a:off x="6392709" y="2730604"/>
              <a:ext cx="1812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Amount of Say = 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44C028D-3D19-8A30-1346-82188E7CA7DB}"/>
                </a:ext>
              </a:extLst>
            </p:cNvPr>
            <p:cNvGrpSpPr/>
            <p:nvPr/>
          </p:nvGrpSpPr>
          <p:grpSpPr>
            <a:xfrm>
              <a:off x="8031839" y="2592981"/>
              <a:ext cx="2250947" cy="688417"/>
              <a:chOff x="8041365" y="2974436"/>
              <a:chExt cx="2250947" cy="688417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6D9CB80-7581-41FB-8D2A-1FC57551A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62" y="3339167"/>
                <a:ext cx="869271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7EF9D2D-A191-D45B-E8CF-BB883BD31575}"/>
                  </a:ext>
                </a:extLst>
              </p:cNvPr>
              <p:cNvGrpSpPr/>
              <p:nvPr/>
            </p:nvGrpSpPr>
            <p:grpSpPr>
              <a:xfrm>
                <a:off x="8041365" y="2974436"/>
                <a:ext cx="2250947" cy="688417"/>
                <a:chOff x="8024696" y="2573896"/>
                <a:chExt cx="2250947" cy="688417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84121330-4D64-E331-0899-7169265F007C}"/>
                    </a:ext>
                  </a:extLst>
                </p:cNvPr>
                <p:cNvGrpSpPr/>
                <p:nvPr/>
              </p:nvGrpSpPr>
              <p:grpSpPr>
                <a:xfrm>
                  <a:off x="8024696" y="2611382"/>
                  <a:ext cx="404602" cy="650931"/>
                  <a:chOff x="8469843" y="3007654"/>
                  <a:chExt cx="404602" cy="650931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3905894-81D6-532C-CD43-384BDDD9D612}"/>
                      </a:ext>
                    </a:extLst>
                  </p:cNvPr>
                  <p:cNvCxnSpPr/>
                  <p:nvPr/>
                </p:nvCxnSpPr>
                <p:spPr>
                  <a:xfrm>
                    <a:off x="8562249" y="3317735"/>
                    <a:ext cx="257016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94872C07-61FA-A64E-2A8D-D9C6243540AA}"/>
                      </a:ext>
                    </a:extLst>
                  </p:cNvPr>
                  <p:cNvGrpSpPr/>
                  <p:nvPr/>
                </p:nvGrpSpPr>
                <p:grpSpPr>
                  <a:xfrm>
                    <a:off x="8469843" y="3007654"/>
                    <a:ext cx="404602" cy="650931"/>
                    <a:chOff x="8672144" y="2994518"/>
                    <a:chExt cx="404602" cy="650931"/>
                  </a:xfrm>
                </p:grpSpPr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5EE5124D-96D6-4964-2D73-3BC41DC063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72144" y="2994518"/>
                      <a:ext cx="4046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C111B00E-1ED4-1F0A-D928-F15288B0D5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72144" y="3276117"/>
                      <a:ext cx="4046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</p:grp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3E6B190-9D2F-F033-4058-0A8DE8D95ADA}"/>
                    </a:ext>
                  </a:extLst>
                </p:cNvPr>
                <p:cNvSpPr txBox="1"/>
                <p:nvPr/>
              </p:nvSpPr>
              <p:spPr>
                <a:xfrm>
                  <a:off x="8355807" y="2720165"/>
                  <a:ext cx="557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log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DA8E1C7-B2C4-9D14-16AF-1D7DA0710077}"/>
                    </a:ext>
                  </a:extLst>
                </p:cNvPr>
                <p:cNvSpPr txBox="1"/>
                <p:nvPr/>
              </p:nvSpPr>
              <p:spPr>
                <a:xfrm>
                  <a:off x="8672144" y="2730604"/>
                  <a:ext cx="2050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(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3ED9481-7575-CAC3-80B6-60672A05AA17}"/>
                    </a:ext>
                  </a:extLst>
                </p:cNvPr>
                <p:cNvSpPr txBox="1"/>
                <p:nvPr/>
              </p:nvSpPr>
              <p:spPr>
                <a:xfrm>
                  <a:off x="8847386" y="2573896"/>
                  <a:ext cx="8990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 – 1/8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E651818-BCDB-4506-0952-9DEB6426FD09}"/>
                    </a:ext>
                  </a:extLst>
                </p:cNvPr>
                <p:cNvSpPr txBox="1"/>
                <p:nvPr/>
              </p:nvSpPr>
              <p:spPr>
                <a:xfrm>
                  <a:off x="9008818" y="2892981"/>
                  <a:ext cx="1266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1/8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5248C2-1574-AEC3-7216-8A81F76E88C7}"/>
                    </a:ext>
                  </a:extLst>
                </p:cNvPr>
                <p:cNvSpPr txBox="1"/>
                <p:nvPr/>
              </p:nvSpPr>
              <p:spPr>
                <a:xfrm>
                  <a:off x="9704625" y="2730604"/>
                  <a:ext cx="516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)</a:t>
                  </a:r>
                </a:p>
              </p:txBody>
            </p:sp>
          </p:grp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0604EEB-7971-52E3-24D7-DCBD495A8E83}"/>
              </a:ext>
            </a:extLst>
          </p:cNvPr>
          <p:cNvSpPr txBox="1"/>
          <p:nvPr/>
        </p:nvSpPr>
        <p:spPr>
          <a:xfrm>
            <a:off x="7135279" y="1443133"/>
            <a:ext cx="2955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</a:t>
            </a:r>
            <a:r>
              <a:rPr lang="en-US" b="1" dirty="0"/>
              <a:t>Patient weight &gt; 176 </a:t>
            </a:r>
            <a:r>
              <a:rPr lang="en-US" dirty="0"/>
              <a:t>the </a:t>
            </a:r>
            <a:r>
              <a:rPr lang="en-US" b="1" dirty="0"/>
              <a:t>Total Error </a:t>
            </a:r>
            <a:r>
              <a:rPr lang="en-US" dirty="0"/>
              <a:t>is </a:t>
            </a:r>
            <a:r>
              <a:rPr lang="en-US" b="1" dirty="0"/>
              <a:t>1/8</a:t>
            </a:r>
            <a:r>
              <a:rPr lang="en-US" dirty="0"/>
              <a:t>, so we just plug in the value…</a:t>
            </a:r>
          </a:p>
        </p:txBody>
      </p:sp>
    </p:spTree>
    <p:extLst>
      <p:ext uri="{BB962C8B-B14F-4D97-AF65-F5344CB8AC3E}">
        <p14:creationId xmlns:p14="http://schemas.microsoft.com/office/powerpoint/2010/main" val="3645591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B75AE-FAC7-1DC3-F7F3-24C8FFA0A529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8FF3B03-81E7-615F-8BF3-B981ED38BA3A}"/>
              </a:ext>
            </a:extLst>
          </p:cNvPr>
          <p:cNvGrpSpPr/>
          <p:nvPr/>
        </p:nvGrpSpPr>
        <p:grpSpPr>
          <a:xfrm>
            <a:off x="6756094" y="4395281"/>
            <a:ext cx="4621888" cy="2115380"/>
            <a:chOff x="6476818" y="728283"/>
            <a:chExt cx="4621888" cy="21153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A06761-D21D-B0FF-0832-10E3A05026AC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Weight &gt; 176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CB4216-8EEC-0491-2BE6-029B3B24C488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98397D-212D-0C60-1702-C8F75BC5B9D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7A13A6-9AC4-3DFE-B24B-DFC29A4DAE4C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1A3089F-2265-C950-D928-B5DF8FFEFF30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3                 0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34C275-8AAF-5774-9D80-A676390238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B90C23-5173-FB55-4838-55707618D81C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8601A33-AAA4-39D8-E145-023711355CCF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4                 1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AC69666-1B78-0794-8466-770CEA8F2C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F0235EA-ED85-80D7-DEFA-151284F24E48}"/>
              </a:ext>
            </a:extLst>
          </p:cNvPr>
          <p:cNvSpPr/>
          <p:nvPr/>
        </p:nvSpPr>
        <p:spPr>
          <a:xfrm>
            <a:off x="278545" y="1545598"/>
            <a:ext cx="5304959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DD29AA-8BBE-62D4-1ABB-7455421B1791}"/>
              </a:ext>
            </a:extLst>
          </p:cNvPr>
          <p:cNvSpPr/>
          <p:nvPr/>
        </p:nvSpPr>
        <p:spPr>
          <a:xfrm>
            <a:off x="278544" y="4120814"/>
            <a:ext cx="5304959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42B59-768A-A598-AA92-A376D70E9BC2}"/>
              </a:ext>
            </a:extLst>
          </p:cNvPr>
          <p:cNvSpPr/>
          <p:nvPr/>
        </p:nvSpPr>
        <p:spPr>
          <a:xfrm>
            <a:off x="4596276" y="3740487"/>
            <a:ext cx="914400" cy="380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11B6E4-4FE3-E861-D57F-66B1655A526F}"/>
              </a:ext>
            </a:extLst>
          </p:cNvPr>
          <p:cNvGrpSpPr/>
          <p:nvPr/>
        </p:nvGrpSpPr>
        <p:grpSpPr>
          <a:xfrm>
            <a:off x="6914745" y="2905320"/>
            <a:ext cx="3304932" cy="688417"/>
            <a:chOff x="6914745" y="2905320"/>
            <a:chExt cx="3304932" cy="68841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C821F8-C9D5-7D71-49E4-B96F1E8C8F51}"/>
                </a:ext>
              </a:extLst>
            </p:cNvPr>
            <p:cNvSpPr txBox="1"/>
            <p:nvPr/>
          </p:nvSpPr>
          <p:spPr>
            <a:xfrm>
              <a:off x="6914745" y="3042943"/>
              <a:ext cx="1782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Amount of Say = 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6D9CB80-7581-41FB-8D2A-1FC57551ACD6}"/>
                </a:ext>
              </a:extLst>
            </p:cNvPr>
            <p:cNvCxnSpPr>
              <a:cxnSpLocks/>
            </p:cNvCxnSpPr>
            <p:nvPr/>
          </p:nvCxnSpPr>
          <p:spPr>
            <a:xfrm>
              <a:off x="9364881" y="3270051"/>
              <a:ext cx="854796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4121330-4D64-E331-0899-7169265F007C}"/>
                </a:ext>
              </a:extLst>
            </p:cNvPr>
            <p:cNvGrpSpPr/>
            <p:nvPr/>
          </p:nvGrpSpPr>
          <p:grpSpPr>
            <a:xfrm>
              <a:off x="8526580" y="2942806"/>
              <a:ext cx="397865" cy="650931"/>
              <a:chOff x="8469843" y="3007654"/>
              <a:chExt cx="404602" cy="650931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3905894-81D6-532C-CD43-384BDDD9D612}"/>
                  </a:ext>
                </a:extLst>
              </p:cNvPr>
              <p:cNvCxnSpPr/>
              <p:nvPr/>
            </p:nvCxnSpPr>
            <p:spPr>
              <a:xfrm>
                <a:off x="8562249" y="3317735"/>
                <a:ext cx="257016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4872C07-61FA-A64E-2A8D-D9C6243540AA}"/>
                  </a:ext>
                </a:extLst>
              </p:cNvPr>
              <p:cNvGrpSpPr/>
              <p:nvPr/>
            </p:nvGrpSpPr>
            <p:grpSpPr>
              <a:xfrm>
                <a:off x="8469843" y="3007654"/>
                <a:ext cx="404602" cy="650931"/>
                <a:chOff x="8672144" y="2994518"/>
                <a:chExt cx="404602" cy="650931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EE5124D-96D6-4964-2D73-3BC41DC06304}"/>
                    </a:ext>
                  </a:extLst>
                </p:cNvPr>
                <p:cNvSpPr txBox="1"/>
                <p:nvPr/>
              </p:nvSpPr>
              <p:spPr>
                <a:xfrm>
                  <a:off x="8672144" y="2994518"/>
                  <a:ext cx="404602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111B00E-1ED4-1F0A-D928-F15288B0D54B}"/>
                    </a:ext>
                  </a:extLst>
                </p:cNvPr>
                <p:cNvSpPr txBox="1"/>
                <p:nvPr/>
              </p:nvSpPr>
              <p:spPr>
                <a:xfrm>
                  <a:off x="8672144" y="3276117"/>
                  <a:ext cx="404602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E6B190-9D2F-F033-4058-0A8DE8D95ADA}"/>
                </a:ext>
              </a:extLst>
            </p:cNvPr>
            <p:cNvSpPr txBox="1"/>
            <p:nvPr/>
          </p:nvSpPr>
          <p:spPr>
            <a:xfrm>
              <a:off x="8852177" y="3051589"/>
              <a:ext cx="547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A8E1C7-B2C4-9D14-16AF-1D7DA0710077}"/>
                </a:ext>
              </a:extLst>
            </p:cNvPr>
            <p:cNvSpPr txBox="1"/>
            <p:nvPr/>
          </p:nvSpPr>
          <p:spPr>
            <a:xfrm>
              <a:off x="9163247" y="3062028"/>
              <a:ext cx="201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ED9481-7575-CAC3-80B6-60672A05AA17}"/>
                </a:ext>
              </a:extLst>
            </p:cNvPr>
            <p:cNvSpPr txBox="1"/>
            <p:nvPr/>
          </p:nvSpPr>
          <p:spPr>
            <a:xfrm>
              <a:off x="9335570" y="2905320"/>
              <a:ext cx="884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– 1/8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E651818-BCDB-4506-0952-9DEB6426FD09}"/>
              </a:ext>
            </a:extLst>
          </p:cNvPr>
          <p:cNvSpPr txBox="1"/>
          <p:nvPr/>
        </p:nvSpPr>
        <p:spPr>
          <a:xfrm>
            <a:off x="9494314" y="3224405"/>
            <a:ext cx="124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5248C2-1574-AEC3-7216-8A81F76E88C7}"/>
              </a:ext>
            </a:extLst>
          </p:cNvPr>
          <p:cNvSpPr txBox="1"/>
          <p:nvPr/>
        </p:nvSpPr>
        <p:spPr>
          <a:xfrm>
            <a:off x="10178535" y="3062028"/>
            <a:ext cx="50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604EEB-7971-52E3-24D7-DCBD495A8E83}"/>
              </a:ext>
            </a:extLst>
          </p:cNvPr>
          <p:cNvSpPr txBox="1"/>
          <p:nvPr/>
        </p:nvSpPr>
        <p:spPr>
          <a:xfrm>
            <a:off x="7135279" y="1443133"/>
            <a:ext cx="2955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</a:t>
            </a:r>
            <a:r>
              <a:rPr lang="en-US" b="1" dirty="0"/>
              <a:t>Patient weight &gt; 176 </a:t>
            </a:r>
            <a:r>
              <a:rPr lang="en-US" dirty="0"/>
              <a:t>the </a:t>
            </a:r>
            <a:r>
              <a:rPr lang="en-US" b="1" dirty="0"/>
              <a:t>Total Error </a:t>
            </a:r>
            <a:r>
              <a:rPr lang="en-US" dirty="0"/>
              <a:t>is </a:t>
            </a:r>
            <a:r>
              <a:rPr lang="en-US" b="1" dirty="0"/>
              <a:t>1/8</a:t>
            </a:r>
            <a:r>
              <a:rPr lang="en-US" dirty="0"/>
              <a:t>, so we just plug in the value…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06C155-2AE1-F91E-56AE-A538742F1DFF}"/>
              </a:ext>
            </a:extLst>
          </p:cNvPr>
          <p:cNvSpPr txBox="1"/>
          <p:nvPr/>
        </p:nvSpPr>
        <p:spPr>
          <a:xfrm>
            <a:off x="10377273" y="3059668"/>
            <a:ext cx="110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0.97</a:t>
            </a:r>
          </a:p>
        </p:txBody>
      </p:sp>
    </p:spTree>
    <p:extLst>
      <p:ext uri="{BB962C8B-B14F-4D97-AF65-F5344CB8AC3E}">
        <p14:creationId xmlns:p14="http://schemas.microsoft.com/office/powerpoint/2010/main" val="3390158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B75AE-FAC7-1DC3-F7F3-24C8FFA0A529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8FF3B03-81E7-615F-8BF3-B981ED38BA3A}"/>
              </a:ext>
            </a:extLst>
          </p:cNvPr>
          <p:cNvGrpSpPr/>
          <p:nvPr/>
        </p:nvGrpSpPr>
        <p:grpSpPr>
          <a:xfrm>
            <a:off x="6756094" y="4395281"/>
            <a:ext cx="4621888" cy="2115380"/>
            <a:chOff x="6476818" y="728283"/>
            <a:chExt cx="4621888" cy="21153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A06761-D21D-B0FF-0832-10E3A05026AC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Weight &gt; 176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CB4216-8EEC-0491-2BE6-029B3B24C488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98397D-212D-0C60-1702-C8F75BC5B9D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7A13A6-9AC4-3DFE-B24B-DFC29A4DAE4C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1A3089F-2265-C950-D928-B5DF8FFEFF30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3                 0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34C275-8AAF-5774-9D80-A676390238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B90C23-5173-FB55-4838-55707618D81C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8601A33-AAA4-39D8-E145-023711355CCF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4                 1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AC69666-1B78-0794-8466-770CEA8F2C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F0235EA-ED85-80D7-DEFA-151284F24E48}"/>
              </a:ext>
            </a:extLst>
          </p:cNvPr>
          <p:cNvSpPr/>
          <p:nvPr/>
        </p:nvSpPr>
        <p:spPr>
          <a:xfrm>
            <a:off x="278545" y="1545598"/>
            <a:ext cx="5304959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DD29AA-8BBE-62D4-1ABB-7455421B1791}"/>
              </a:ext>
            </a:extLst>
          </p:cNvPr>
          <p:cNvSpPr/>
          <p:nvPr/>
        </p:nvSpPr>
        <p:spPr>
          <a:xfrm>
            <a:off x="278544" y="4120814"/>
            <a:ext cx="5304959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42B59-768A-A598-AA92-A376D70E9BC2}"/>
              </a:ext>
            </a:extLst>
          </p:cNvPr>
          <p:cNvSpPr/>
          <p:nvPr/>
        </p:nvSpPr>
        <p:spPr>
          <a:xfrm>
            <a:off x="4596276" y="3740487"/>
            <a:ext cx="914400" cy="380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9EE5D-FBC4-4CD2-C86E-9752303A2343}"/>
              </a:ext>
            </a:extLst>
          </p:cNvPr>
          <p:cNvSpPr txBox="1"/>
          <p:nvPr/>
        </p:nvSpPr>
        <p:spPr>
          <a:xfrm>
            <a:off x="7408805" y="2270264"/>
            <a:ext cx="2866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Amount of Say = 0.97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6E644B-647B-9B12-B606-1E4226092BBB}"/>
              </a:ext>
            </a:extLst>
          </p:cNvPr>
          <p:cNvCxnSpPr/>
          <p:nvPr/>
        </p:nvCxnSpPr>
        <p:spPr>
          <a:xfrm flipH="1" flipV="1">
            <a:off x="8842224" y="2967644"/>
            <a:ext cx="118896" cy="115317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169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B75AE-FAC7-1DC3-F7F3-24C8FFA0A529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8FF3B03-81E7-615F-8BF3-B981ED38BA3A}"/>
              </a:ext>
            </a:extLst>
          </p:cNvPr>
          <p:cNvGrpSpPr/>
          <p:nvPr/>
        </p:nvGrpSpPr>
        <p:grpSpPr>
          <a:xfrm>
            <a:off x="6756094" y="4395281"/>
            <a:ext cx="4621888" cy="2115380"/>
            <a:chOff x="6476818" y="728283"/>
            <a:chExt cx="4621888" cy="21153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A06761-D21D-B0FF-0832-10E3A05026AC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Weight &gt; 176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CB4216-8EEC-0491-2BE6-029B3B24C488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98397D-212D-0C60-1702-C8F75BC5B9D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7A13A6-9AC4-3DFE-B24B-DFC29A4DAE4C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1A3089F-2265-C950-D928-B5DF8FFEFF30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3                 0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34C275-8AAF-5774-9D80-A676390238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B90C23-5173-FB55-4838-55707618D81C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8601A33-AAA4-39D8-E145-023711355CCF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4                 1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AC69666-1B78-0794-8466-770CEA8F2C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F0235EA-ED85-80D7-DEFA-151284F24E48}"/>
              </a:ext>
            </a:extLst>
          </p:cNvPr>
          <p:cNvSpPr/>
          <p:nvPr/>
        </p:nvSpPr>
        <p:spPr>
          <a:xfrm>
            <a:off x="278545" y="1545598"/>
            <a:ext cx="4155889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DD29AA-8BBE-62D4-1ABB-7455421B1791}"/>
              </a:ext>
            </a:extLst>
          </p:cNvPr>
          <p:cNvSpPr/>
          <p:nvPr/>
        </p:nvSpPr>
        <p:spPr>
          <a:xfrm>
            <a:off x="278544" y="3740488"/>
            <a:ext cx="4155889" cy="257521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32ECF1-61D3-5046-7A7A-DE321A1EFE8E}"/>
              </a:ext>
            </a:extLst>
          </p:cNvPr>
          <p:cNvSpPr txBox="1"/>
          <p:nvPr/>
        </p:nvSpPr>
        <p:spPr>
          <a:xfrm>
            <a:off x="7135279" y="1443133"/>
            <a:ext cx="2955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let us see how we will update our </a:t>
            </a:r>
            <a:r>
              <a:rPr lang="en-US" b="1" dirty="0"/>
              <a:t>sample weights </a:t>
            </a:r>
          </a:p>
        </p:txBody>
      </p:sp>
    </p:spTree>
    <p:extLst>
      <p:ext uri="{BB962C8B-B14F-4D97-AF65-F5344CB8AC3E}">
        <p14:creationId xmlns:p14="http://schemas.microsoft.com/office/powerpoint/2010/main" val="46605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B75AE-FAC7-1DC3-F7F3-24C8FFA0A529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8FF3B03-81E7-615F-8BF3-B981ED38BA3A}"/>
              </a:ext>
            </a:extLst>
          </p:cNvPr>
          <p:cNvGrpSpPr/>
          <p:nvPr/>
        </p:nvGrpSpPr>
        <p:grpSpPr>
          <a:xfrm>
            <a:off x="6756094" y="4395281"/>
            <a:ext cx="4621888" cy="2115380"/>
            <a:chOff x="6476818" y="728283"/>
            <a:chExt cx="4621888" cy="21153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A06761-D21D-B0FF-0832-10E3A05026AC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Weight &gt; 176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CB4216-8EEC-0491-2BE6-029B3B24C488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98397D-212D-0C60-1702-C8F75BC5B9D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7A13A6-9AC4-3DFE-B24B-DFC29A4DAE4C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1A3089F-2265-C950-D928-B5DF8FFEFF30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3                 0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34C275-8AAF-5774-9D80-A676390238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B90C23-5173-FB55-4838-55707618D81C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8601A33-AAA4-39D8-E145-023711355CCF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4                 1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AC69666-1B78-0794-8466-770CEA8F2C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F0235EA-ED85-80D7-DEFA-151284F24E48}"/>
              </a:ext>
            </a:extLst>
          </p:cNvPr>
          <p:cNvSpPr/>
          <p:nvPr/>
        </p:nvSpPr>
        <p:spPr>
          <a:xfrm>
            <a:off x="278545" y="1545598"/>
            <a:ext cx="4155889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DD29AA-8BBE-62D4-1ABB-7455421B1791}"/>
              </a:ext>
            </a:extLst>
          </p:cNvPr>
          <p:cNvSpPr/>
          <p:nvPr/>
        </p:nvSpPr>
        <p:spPr>
          <a:xfrm>
            <a:off x="278544" y="3740488"/>
            <a:ext cx="4155889" cy="257521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32ECF1-61D3-5046-7A7A-DE321A1EFE8E}"/>
              </a:ext>
            </a:extLst>
          </p:cNvPr>
          <p:cNvSpPr txBox="1"/>
          <p:nvPr/>
        </p:nvSpPr>
        <p:spPr>
          <a:xfrm>
            <a:off x="6985650" y="1229023"/>
            <a:ext cx="3097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we create this stump all of </a:t>
            </a:r>
            <a:r>
              <a:rPr lang="en-US" b="1" dirty="0"/>
              <a:t>weights</a:t>
            </a:r>
            <a:r>
              <a:rPr lang="en-US" dirty="0"/>
              <a:t> were the same 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FD45C-464E-4AA8-5FBF-4527CE7B4596}"/>
              </a:ext>
            </a:extLst>
          </p:cNvPr>
          <p:cNvSpPr/>
          <p:nvPr/>
        </p:nvSpPr>
        <p:spPr>
          <a:xfrm>
            <a:off x="4596276" y="2369127"/>
            <a:ext cx="914400" cy="3532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81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B75AE-FAC7-1DC3-F7F3-24C8FFA0A529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8FF3B03-81E7-615F-8BF3-B981ED38BA3A}"/>
              </a:ext>
            </a:extLst>
          </p:cNvPr>
          <p:cNvGrpSpPr/>
          <p:nvPr/>
        </p:nvGrpSpPr>
        <p:grpSpPr>
          <a:xfrm>
            <a:off x="6756094" y="4395281"/>
            <a:ext cx="4621888" cy="2115380"/>
            <a:chOff x="6476818" y="728283"/>
            <a:chExt cx="4621888" cy="21153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A06761-D21D-B0FF-0832-10E3A05026AC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Weight &gt; 176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CB4216-8EEC-0491-2BE6-029B3B24C488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98397D-212D-0C60-1702-C8F75BC5B9D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7A13A6-9AC4-3DFE-B24B-DFC29A4DAE4C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1A3089F-2265-C950-D928-B5DF8FFEFF30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3                 0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34C275-8AAF-5774-9D80-A676390238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B90C23-5173-FB55-4838-55707618D81C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8601A33-AAA4-39D8-E145-023711355CCF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4                 1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AC69666-1B78-0794-8466-770CEA8F2C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F0235EA-ED85-80D7-DEFA-151284F24E48}"/>
              </a:ext>
            </a:extLst>
          </p:cNvPr>
          <p:cNvSpPr/>
          <p:nvPr/>
        </p:nvSpPr>
        <p:spPr>
          <a:xfrm>
            <a:off x="278545" y="1545598"/>
            <a:ext cx="4155889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DD29AA-8BBE-62D4-1ABB-7455421B1791}"/>
              </a:ext>
            </a:extLst>
          </p:cNvPr>
          <p:cNvSpPr/>
          <p:nvPr/>
        </p:nvSpPr>
        <p:spPr>
          <a:xfrm>
            <a:off x="278544" y="3740488"/>
            <a:ext cx="4155889" cy="257521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32ECF1-61D3-5046-7A7A-DE321A1EFE8E}"/>
              </a:ext>
            </a:extLst>
          </p:cNvPr>
          <p:cNvSpPr txBox="1"/>
          <p:nvPr/>
        </p:nvSpPr>
        <p:spPr>
          <a:xfrm>
            <a:off x="6985650" y="1229023"/>
            <a:ext cx="3097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we create this stump all of </a:t>
            </a:r>
            <a:r>
              <a:rPr lang="en-US" b="1" dirty="0"/>
              <a:t>weights</a:t>
            </a:r>
            <a:r>
              <a:rPr lang="en-US" dirty="0"/>
              <a:t> were the same 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FD45C-464E-4AA8-5FBF-4527CE7B4596}"/>
              </a:ext>
            </a:extLst>
          </p:cNvPr>
          <p:cNvSpPr/>
          <p:nvPr/>
        </p:nvSpPr>
        <p:spPr>
          <a:xfrm>
            <a:off x="4596276" y="2369127"/>
            <a:ext cx="914400" cy="3532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22C07A-BC71-67E4-0365-2A5A8C3BE0A3}"/>
              </a:ext>
            </a:extLst>
          </p:cNvPr>
          <p:cNvSpPr txBox="1"/>
          <p:nvPr/>
        </p:nvSpPr>
        <p:spPr>
          <a:xfrm>
            <a:off x="7636867" y="2344303"/>
            <a:ext cx="3269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…which means that we did not emphasize the importance of correctly classifying any particular sample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167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100456" cy="1325563"/>
          </a:xfrm>
        </p:spPr>
        <p:txBody>
          <a:bodyPr anchor="t"/>
          <a:lstStyle/>
          <a:p>
            <a:r>
              <a:rPr lang="en-US" dirty="0">
                <a:latin typeface="+mn-lt"/>
              </a:rPr>
              <a:t>Random Forest vs AdaBoost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4BE1BD-0AF5-1860-CA6A-6F0BFCCF8C47}"/>
              </a:ext>
            </a:extLst>
          </p:cNvPr>
          <p:cNvSpPr/>
          <p:nvPr/>
        </p:nvSpPr>
        <p:spPr>
          <a:xfrm>
            <a:off x="776835" y="2959799"/>
            <a:ext cx="768744" cy="25085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2FC751-62FB-131C-1EDA-E857ECDE5EBC}"/>
              </a:ext>
            </a:extLst>
          </p:cNvPr>
          <p:cNvSpPr/>
          <p:nvPr/>
        </p:nvSpPr>
        <p:spPr>
          <a:xfrm>
            <a:off x="1363508" y="2488028"/>
            <a:ext cx="768744" cy="25085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574C33-BAC2-7003-9446-997CCABF0BCE}"/>
              </a:ext>
            </a:extLst>
          </p:cNvPr>
          <p:cNvSpPr/>
          <p:nvPr/>
        </p:nvSpPr>
        <p:spPr>
          <a:xfrm>
            <a:off x="1363508" y="3451526"/>
            <a:ext cx="768744" cy="25085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1AFAB2-48FC-2CCA-C20F-B08FDD305B4F}"/>
              </a:ext>
            </a:extLst>
          </p:cNvPr>
          <p:cNvSpPr/>
          <p:nvPr/>
        </p:nvSpPr>
        <p:spPr>
          <a:xfrm>
            <a:off x="1993338" y="2969777"/>
            <a:ext cx="768744" cy="25085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AFF561-7ECC-680A-2B6B-AACA664C2277}"/>
              </a:ext>
            </a:extLst>
          </p:cNvPr>
          <p:cNvSpPr/>
          <p:nvPr/>
        </p:nvSpPr>
        <p:spPr>
          <a:xfrm>
            <a:off x="2615076" y="3451525"/>
            <a:ext cx="768744" cy="25085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C1001B-9083-C243-A51A-AB6D70F9FF8A}"/>
              </a:ext>
            </a:extLst>
          </p:cNvPr>
          <p:cNvSpPr/>
          <p:nvPr/>
        </p:nvSpPr>
        <p:spPr>
          <a:xfrm>
            <a:off x="3186575" y="3933273"/>
            <a:ext cx="768744" cy="25085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D895BD-4F6E-DA2F-0548-ED59721ACDD0}"/>
              </a:ext>
            </a:extLst>
          </p:cNvPr>
          <p:cNvSpPr/>
          <p:nvPr/>
        </p:nvSpPr>
        <p:spPr>
          <a:xfrm>
            <a:off x="1959621" y="3933272"/>
            <a:ext cx="768744" cy="25085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FF0CB1-5C06-9C53-2232-BE26C87B5E9C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1161207" y="2738881"/>
            <a:ext cx="586673" cy="22091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BA697A-0035-84C0-57C4-9AE083A5920D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1747880" y="2738881"/>
            <a:ext cx="629830" cy="2308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4CDC38-9705-2A94-69A0-1567E5C08F8A}"/>
              </a:ext>
            </a:extLst>
          </p:cNvPr>
          <p:cNvCxnSpPr>
            <a:cxnSpLocks/>
          </p:cNvCxnSpPr>
          <p:nvPr/>
        </p:nvCxnSpPr>
        <p:spPr>
          <a:xfrm flipH="1">
            <a:off x="1959621" y="3210649"/>
            <a:ext cx="484174" cy="2308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99BF46-8101-5ADC-CEC7-C473988DFE3E}"/>
              </a:ext>
            </a:extLst>
          </p:cNvPr>
          <p:cNvCxnSpPr>
            <a:cxnSpLocks/>
          </p:cNvCxnSpPr>
          <p:nvPr/>
        </p:nvCxnSpPr>
        <p:spPr>
          <a:xfrm>
            <a:off x="2443795" y="3210649"/>
            <a:ext cx="352004" cy="2308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39725-5A62-A17A-F397-A872FEBCB037}"/>
              </a:ext>
            </a:extLst>
          </p:cNvPr>
          <p:cNvCxnSpPr>
            <a:cxnSpLocks/>
          </p:cNvCxnSpPr>
          <p:nvPr/>
        </p:nvCxnSpPr>
        <p:spPr>
          <a:xfrm flipH="1">
            <a:off x="2511481" y="3712356"/>
            <a:ext cx="479031" cy="21093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EC09FA-EF15-387D-4FA1-FEA2F90F3334}"/>
              </a:ext>
            </a:extLst>
          </p:cNvPr>
          <p:cNvCxnSpPr>
            <a:cxnSpLocks/>
          </p:cNvCxnSpPr>
          <p:nvPr/>
        </p:nvCxnSpPr>
        <p:spPr>
          <a:xfrm>
            <a:off x="2990512" y="3712356"/>
            <a:ext cx="302946" cy="21093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2ED691-CDF9-CF04-ECEA-E9027415FCE8}"/>
              </a:ext>
            </a:extLst>
          </p:cNvPr>
          <p:cNvSpPr/>
          <p:nvPr/>
        </p:nvSpPr>
        <p:spPr>
          <a:xfrm>
            <a:off x="733678" y="5253094"/>
            <a:ext cx="768744" cy="25085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81BE7F9-E20A-97D9-CD5D-C0EB2F4EC0DB}"/>
              </a:ext>
            </a:extLst>
          </p:cNvPr>
          <p:cNvSpPr/>
          <p:nvPr/>
        </p:nvSpPr>
        <p:spPr>
          <a:xfrm>
            <a:off x="1363508" y="4771345"/>
            <a:ext cx="768744" cy="25085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0C62A51-6676-15C3-EDA7-C6E3F02EBEC4}"/>
              </a:ext>
            </a:extLst>
          </p:cNvPr>
          <p:cNvSpPr/>
          <p:nvPr/>
        </p:nvSpPr>
        <p:spPr>
          <a:xfrm>
            <a:off x="1985246" y="5253093"/>
            <a:ext cx="768744" cy="25085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515ED23-3397-A138-38C7-FDC4EF0BA67E}"/>
              </a:ext>
            </a:extLst>
          </p:cNvPr>
          <p:cNvSpPr/>
          <p:nvPr/>
        </p:nvSpPr>
        <p:spPr>
          <a:xfrm>
            <a:off x="2556745" y="5734841"/>
            <a:ext cx="768744" cy="25085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5288000-3A1D-215F-9D90-CF5AA3A444A9}"/>
              </a:ext>
            </a:extLst>
          </p:cNvPr>
          <p:cNvSpPr/>
          <p:nvPr/>
        </p:nvSpPr>
        <p:spPr>
          <a:xfrm>
            <a:off x="1329791" y="5734840"/>
            <a:ext cx="768744" cy="25085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30B170F-17EA-2FB1-1A12-D06733FAE669}"/>
              </a:ext>
            </a:extLst>
          </p:cNvPr>
          <p:cNvCxnSpPr>
            <a:cxnSpLocks/>
          </p:cNvCxnSpPr>
          <p:nvPr/>
        </p:nvCxnSpPr>
        <p:spPr>
          <a:xfrm flipH="1">
            <a:off x="1329791" y="5012217"/>
            <a:ext cx="484174" cy="2308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C26DC66-93F5-DB66-CF83-E2F72888E58E}"/>
              </a:ext>
            </a:extLst>
          </p:cNvPr>
          <p:cNvCxnSpPr>
            <a:cxnSpLocks/>
          </p:cNvCxnSpPr>
          <p:nvPr/>
        </p:nvCxnSpPr>
        <p:spPr>
          <a:xfrm>
            <a:off x="1813965" y="5012217"/>
            <a:ext cx="352004" cy="2308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DE62CF-0E2E-1CA8-D909-9171B2F26507}"/>
              </a:ext>
            </a:extLst>
          </p:cNvPr>
          <p:cNvCxnSpPr>
            <a:cxnSpLocks/>
          </p:cNvCxnSpPr>
          <p:nvPr/>
        </p:nvCxnSpPr>
        <p:spPr>
          <a:xfrm flipH="1">
            <a:off x="1881651" y="5513924"/>
            <a:ext cx="479031" cy="21093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BEA4A1-1081-0B7B-2803-3B183A4E9B2E}"/>
              </a:ext>
            </a:extLst>
          </p:cNvPr>
          <p:cNvCxnSpPr>
            <a:cxnSpLocks/>
          </p:cNvCxnSpPr>
          <p:nvPr/>
        </p:nvCxnSpPr>
        <p:spPr>
          <a:xfrm>
            <a:off x="2360682" y="5513924"/>
            <a:ext cx="302946" cy="21093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B098635-7F69-7497-4340-8E8ACB1E8CBF}"/>
              </a:ext>
            </a:extLst>
          </p:cNvPr>
          <p:cNvSpPr txBox="1"/>
          <p:nvPr/>
        </p:nvSpPr>
        <p:spPr>
          <a:xfrm>
            <a:off x="446410" y="1361464"/>
            <a:ext cx="3026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b="1" dirty="0"/>
              <a:t>Random Forest </a:t>
            </a:r>
            <a:r>
              <a:rPr lang="en-US" dirty="0"/>
              <a:t>each time you make a tree, you make a full-size tree..</a:t>
            </a:r>
          </a:p>
        </p:txBody>
      </p:sp>
    </p:spTree>
    <p:extLst>
      <p:ext uri="{BB962C8B-B14F-4D97-AF65-F5344CB8AC3E}">
        <p14:creationId xmlns:p14="http://schemas.microsoft.com/office/powerpoint/2010/main" val="10379225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B75AE-FAC7-1DC3-F7F3-24C8FFA0A529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8FF3B03-81E7-615F-8BF3-B981ED38BA3A}"/>
              </a:ext>
            </a:extLst>
          </p:cNvPr>
          <p:cNvGrpSpPr/>
          <p:nvPr/>
        </p:nvGrpSpPr>
        <p:grpSpPr>
          <a:xfrm>
            <a:off x="6756094" y="4395281"/>
            <a:ext cx="4621888" cy="2115380"/>
            <a:chOff x="6476818" y="728283"/>
            <a:chExt cx="4621888" cy="21153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A06761-D21D-B0FF-0832-10E3A05026AC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Weight &gt; 176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CB4216-8EEC-0491-2BE6-029B3B24C488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98397D-212D-0C60-1702-C8F75BC5B9D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7A13A6-9AC4-3DFE-B24B-DFC29A4DAE4C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1A3089F-2265-C950-D928-B5DF8FFEFF30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3                 0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34C275-8AAF-5774-9D80-A676390238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B90C23-5173-FB55-4838-55707618D81C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8601A33-AAA4-39D8-E145-023711355CCF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4                 1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AC69666-1B78-0794-8466-770CEA8F2C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F0235EA-ED85-80D7-DEFA-151284F24E48}"/>
              </a:ext>
            </a:extLst>
          </p:cNvPr>
          <p:cNvSpPr/>
          <p:nvPr/>
        </p:nvSpPr>
        <p:spPr>
          <a:xfrm>
            <a:off x="278545" y="1545598"/>
            <a:ext cx="5304959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DD29AA-8BBE-62D4-1ABB-7455421B1791}"/>
              </a:ext>
            </a:extLst>
          </p:cNvPr>
          <p:cNvSpPr/>
          <p:nvPr/>
        </p:nvSpPr>
        <p:spPr>
          <a:xfrm>
            <a:off x="278544" y="4120814"/>
            <a:ext cx="5304959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42B59-768A-A598-AA92-A376D70E9BC2}"/>
              </a:ext>
            </a:extLst>
          </p:cNvPr>
          <p:cNvSpPr/>
          <p:nvPr/>
        </p:nvSpPr>
        <p:spPr>
          <a:xfrm>
            <a:off x="374025" y="3740487"/>
            <a:ext cx="5136651" cy="380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1F7EE-557B-D824-2733-9CA1E1C7E810}"/>
              </a:ext>
            </a:extLst>
          </p:cNvPr>
          <p:cNvSpPr txBox="1"/>
          <p:nvPr/>
        </p:nvSpPr>
        <p:spPr>
          <a:xfrm>
            <a:off x="6446107" y="1602869"/>
            <a:ext cx="3081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But since this stump </a:t>
            </a:r>
            <a:r>
              <a:rPr lang="en-US" i="1" dirty="0"/>
              <a:t>incorrectly</a:t>
            </a:r>
            <a:r>
              <a:rPr lang="en-US" dirty="0"/>
              <a:t> classifies the sample… </a:t>
            </a:r>
          </a:p>
        </p:txBody>
      </p:sp>
    </p:spTree>
    <p:extLst>
      <p:ext uri="{BB962C8B-B14F-4D97-AF65-F5344CB8AC3E}">
        <p14:creationId xmlns:p14="http://schemas.microsoft.com/office/powerpoint/2010/main" val="2265151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B75AE-FAC7-1DC3-F7F3-24C8FFA0A529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8FF3B03-81E7-615F-8BF3-B981ED38BA3A}"/>
              </a:ext>
            </a:extLst>
          </p:cNvPr>
          <p:cNvGrpSpPr/>
          <p:nvPr/>
        </p:nvGrpSpPr>
        <p:grpSpPr>
          <a:xfrm>
            <a:off x="6756094" y="4395281"/>
            <a:ext cx="4621888" cy="2115380"/>
            <a:chOff x="6476818" y="728283"/>
            <a:chExt cx="4621888" cy="21153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A06761-D21D-B0FF-0832-10E3A05026AC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Weight &gt; 176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CB4216-8EEC-0491-2BE6-029B3B24C488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98397D-212D-0C60-1702-C8F75BC5B9D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7A13A6-9AC4-3DFE-B24B-DFC29A4DAE4C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1A3089F-2265-C950-D928-B5DF8FFEFF30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3                 0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34C275-8AAF-5774-9D80-A676390238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B90C23-5173-FB55-4838-55707618D81C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8601A33-AAA4-39D8-E145-023711355CCF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4                 1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AC69666-1B78-0794-8466-770CEA8F2C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F0235EA-ED85-80D7-DEFA-151284F24E48}"/>
              </a:ext>
            </a:extLst>
          </p:cNvPr>
          <p:cNvSpPr/>
          <p:nvPr/>
        </p:nvSpPr>
        <p:spPr>
          <a:xfrm>
            <a:off x="278545" y="1545598"/>
            <a:ext cx="5304959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DD29AA-8BBE-62D4-1ABB-7455421B1791}"/>
              </a:ext>
            </a:extLst>
          </p:cNvPr>
          <p:cNvSpPr/>
          <p:nvPr/>
        </p:nvSpPr>
        <p:spPr>
          <a:xfrm>
            <a:off x="278544" y="4120814"/>
            <a:ext cx="5304959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42B59-768A-A598-AA92-A376D70E9BC2}"/>
              </a:ext>
            </a:extLst>
          </p:cNvPr>
          <p:cNvSpPr/>
          <p:nvPr/>
        </p:nvSpPr>
        <p:spPr>
          <a:xfrm>
            <a:off x="374025" y="3740487"/>
            <a:ext cx="5136651" cy="380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1F7EE-557B-D824-2733-9CA1E1C7E810}"/>
              </a:ext>
            </a:extLst>
          </p:cNvPr>
          <p:cNvSpPr txBox="1"/>
          <p:nvPr/>
        </p:nvSpPr>
        <p:spPr>
          <a:xfrm>
            <a:off x="6446107" y="1602869"/>
            <a:ext cx="3081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But since this stump </a:t>
            </a:r>
            <a:r>
              <a:rPr lang="en-US" i="1" dirty="0"/>
              <a:t>incorrectly</a:t>
            </a:r>
            <a:r>
              <a:rPr lang="en-US" dirty="0"/>
              <a:t> classifies the sample…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9E5F98-C7C7-7343-7E07-C0CE0BC1C214}"/>
              </a:ext>
            </a:extLst>
          </p:cNvPr>
          <p:cNvSpPr txBox="1"/>
          <p:nvPr/>
        </p:nvSpPr>
        <p:spPr>
          <a:xfrm>
            <a:off x="7413155" y="2643042"/>
            <a:ext cx="308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will emphasize the need for next stump to correctly classify it by increasing its </a:t>
            </a:r>
            <a:r>
              <a:rPr lang="en-US" b="1" dirty="0"/>
              <a:t>sample weight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EDC6FF-6296-5682-ED84-A76964B1ECE9}"/>
              </a:ext>
            </a:extLst>
          </p:cNvPr>
          <p:cNvCxnSpPr>
            <a:cxnSpLocks/>
          </p:cNvCxnSpPr>
          <p:nvPr/>
        </p:nvCxnSpPr>
        <p:spPr>
          <a:xfrm flipH="1">
            <a:off x="5919341" y="3429000"/>
            <a:ext cx="1603677" cy="50165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868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B75AE-FAC7-1DC3-F7F3-24C8FFA0A529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8FF3B03-81E7-615F-8BF3-B981ED38BA3A}"/>
              </a:ext>
            </a:extLst>
          </p:cNvPr>
          <p:cNvGrpSpPr/>
          <p:nvPr/>
        </p:nvGrpSpPr>
        <p:grpSpPr>
          <a:xfrm>
            <a:off x="6756094" y="4395281"/>
            <a:ext cx="4621888" cy="2115380"/>
            <a:chOff x="6476818" y="728283"/>
            <a:chExt cx="4621888" cy="21153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A06761-D21D-B0FF-0832-10E3A05026AC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Weight &gt; 176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CB4216-8EEC-0491-2BE6-029B3B24C488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98397D-212D-0C60-1702-C8F75BC5B9D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7A13A6-9AC4-3DFE-B24B-DFC29A4DAE4C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1A3089F-2265-C950-D928-B5DF8FFEFF30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3                 0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34C275-8AAF-5774-9D80-A676390238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B90C23-5173-FB55-4838-55707618D81C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8601A33-AAA4-39D8-E145-023711355CCF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4                 1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AC69666-1B78-0794-8466-770CEA8F2C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F0235EA-ED85-80D7-DEFA-151284F24E48}"/>
              </a:ext>
            </a:extLst>
          </p:cNvPr>
          <p:cNvSpPr/>
          <p:nvPr/>
        </p:nvSpPr>
        <p:spPr>
          <a:xfrm>
            <a:off x="278545" y="1545598"/>
            <a:ext cx="4164881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DD29AA-8BBE-62D4-1ABB-7455421B1791}"/>
              </a:ext>
            </a:extLst>
          </p:cNvPr>
          <p:cNvSpPr/>
          <p:nvPr/>
        </p:nvSpPr>
        <p:spPr>
          <a:xfrm>
            <a:off x="278544" y="4120814"/>
            <a:ext cx="4164881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42B59-768A-A598-AA92-A376D70E9BC2}"/>
              </a:ext>
            </a:extLst>
          </p:cNvPr>
          <p:cNvSpPr/>
          <p:nvPr/>
        </p:nvSpPr>
        <p:spPr>
          <a:xfrm>
            <a:off x="4588625" y="2385754"/>
            <a:ext cx="922051" cy="1263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1F7EE-557B-D824-2733-9CA1E1C7E810}"/>
              </a:ext>
            </a:extLst>
          </p:cNvPr>
          <p:cNvSpPr txBox="1"/>
          <p:nvPr/>
        </p:nvSpPr>
        <p:spPr>
          <a:xfrm>
            <a:off x="7235469" y="2795163"/>
            <a:ext cx="2398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….and decreasing all the </a:t>
            </a:r>
            <a:r>
              <a:rPr lang="en-US" b="1" dirty="0"/>
              <a:t>Sample weights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EDC6FF-6296-5682-ED84-A76964B1ECE9}"/>
              </a:ext>
            </a:extLst>
          </p:cNvPr>
          <p:cNvCxnSpPr>
            <a:cxnSpLocks/>
          </p:cNvCxnSpPr>
          <p:nvPr/>
        </p:nvCxnSpPr>
        <p:spPr>
          <a:xfrm flipH="1">
            <a:off x="5873481" y="3621578"/>
            <a:ext cx="1593346" cy="116537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1B9972D-5A81-F070-9AB6-B6D138939827}"/>
              </a:ext>
            </a:extLst>
          </p:cNvPr>
          <p:cNvSpPr/>
          <p:nvPr/>
        </p:nvSpPr>
        <p:spPr>
          <a:xfrm>
            <a:off x="4588625" y="4204265"/>
            <a:ext cx="922051" cy="1706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480CD4-20A1-FC57-A649-EC6701A73A09}"/>
              </a:ext>
            </a:extLst>
          </p:cNvPr>
          <p:cNvCxnSpPr>
            <a:cxnSpLocks/>
          </p:cNvCxnSpPr>
          <p:nvPr/>
        </p:nvCxnSpPr>
        <p:spPr>
          <a:xfrm flipH="1" flipV="1">
            <a:off x="5665860" y="2856061"/>
            <a:ext cx="1800967" cy="9278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313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B75AE-FAC7-1DC3-F7F3-24C8FFA0A529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8FF3B03-81E7-615F-8BF3-B981ED38BA3A}"/>
              </a:ext>
            </a:extLst>
          </p:cNvPr>
          <p:cNvGrpSpPr/>
          <p:nvPr/>
        </p:nvGrpSpPr>
        <p:grpSpPr>
          <a:xfrm>
            <a:off x="6756094" y="4395281"/>
            <a:ext cx="4621888" cy="2115380"/>
            <a:chOff x="6476818" y="728283"/>
            <a:chExt cx="4621888" cy="21153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A06761-D21D-B0FF-0832-10E3A05026AC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Weight &gt; 176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CB4216-8EEC-0491-2BE6-029B3B24C488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98397D-212D-0C60-1702-C8F75BC5B9D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7A13A6-9AC4-3DFE-B24B-DFC29A4DAE4C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1A3089F-2265-C950-D928-B5DF8FFEFF30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3                 0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34C275-8AAF-5774-9D80-A676390238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B90C23-5173-FB55-4838-55707618D81C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8601A33-AAA4-39D8-E145-023711355CCF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4                 1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AC69666-1B78-0794-8466-770CEA8F2C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F0235EA-ED85-80D7-DEFA-151284F24E48}"/>
              </a:ext>
            </a:extLst>
          </p:cNvPr>
          <p:cNvSpPr/>
          <p:nvPr/>
        </p:nvSpPr>
        <p:spPr>
          <a:xfrm>
            <a:off x="278545" y="1545598"/>
            <a:ext cx="5304959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DD29AA-8BBE-62D4-1ABB-7455421B1791}"/>
              </a:ext>
            </a:extLst>
          </p:cNvPr>
          <p:cNvSpPr/>
          <p:nvPr/>
        </p:nvSpPr>
        <p:spPr>
          <a:xfrm>
            <a:off x="278544" y="4120814"/>
            <a:ext cx="5304959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42B59-768A-A598-AA92-A376D70E9BC2}"/>
              </a:ext>
            </a:extLst>
          </p:cNvPr>
          <p:cNvSpPr/>
          <p:nvPr/>
        </p:nvSpPr>
        <p:spPr>
          <a:xfrm>
            <a:off x="374025" y="3740487"/>
            <a:ext cx="5136651" cy="380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1F7EE-557B-D824-2733-9CA1E1C7E810}"/>
              </a:ext>
            </a:extLst>
          </p:cNvPr>
          <p:cNvSpPr txBox="1"/>
          <p:nvPr/>
        </p:nvSpPr>
        <p:spPr>
          <a:xfrm>
            <a:off x="6338604" y="1010537"/>
            <a:ext cx="308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start by increasing the sample weight </a:t>
            </a:r>
          </a:p>
        </p:txBody>
      </p:sp>
    </p:spTree>
    <p:extLst>
      <p:ext uri="{BB962C8B-B14F-4D97-AF65-F5344CB8AC3E}">
        <p14:creationId xmlns:p14="http://schemas.microsoft.com/office/powerpoint/2010/main" val="38690595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B75AE-FAC7-1DC3-F7F3-24C8FFA0A529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8FF3B03-81E7-615F-8BF3-B981ED38BA3A}"/>
              </a:ext>
            </a:extLst>
          </p:cNvPr>
          <p:cNvGrpSpPr/>
          <p:nvPr/>
        </p:nvGrpSpPr>
        <p:grpSpPr>
          <a:xfrm>
            <a:off x="6756094" y="4395281"/>
            <a:ext cx="4621888" cy="2115380"/>
            <a:chOff x="6476818" y="728283"/>
            <a:chExt cx="4621888" cy="21153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A06761-D21D-B0FF-0832-10E3A05026AC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Weight &gt; 176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CB4216-8EEC-0491-2BE6-029B3B24C488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98397D-212D-0C60-1702-C8F75BC5B9D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7A13A6-9AC4-3DFE-B24B-DFC29A4DAE4C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1A3089F-2265-C950-D928-B5DF8FFEFF30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3                 0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34C275-8AAF-5774-9D80-A676390238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B90C23-5173-FB55-4838-55707618D81C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8601A33-AAA4-39D8-E145-023711355CCF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4                 1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AC69666-1B78-0794-8466-770CEA8F2C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F0235EA-ED85-80D7-DEFA-151284F24E48}"/>
              </a:ext>
            </a:extLst>
          </p:cNvPr>
          <p:cNvSpPr/>
          <p:nvPr/>
        </p:nvSpPr>
        <p:spPr>
          <a:xfrm>
            <a:off x="278545" y="1545598"/>
            <a:ext cx="5304959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DD29AA-8BBE-62D4-1ABB-7455421B1791}"/>
              </a:ext>
            </a:extLst>
          </p:cNvPr>
          <p:cNvSpPr/>
          <p:nvPr/>
        </p:nvSpPr>
        <p:spPr>
          <a:xfrm>
            <a:off x="278544" y="4120814"/>
            <a:ext cx="5304959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42B59-768A-A598-AA92-A376D70E9BC2}"/>
              </a:ext>
            </a:extLst>
          </p:cNvPr>
          <p:cNvSpPr/>
          <p:nvPr/>
        </p:nvSpPr>
        <p:spPr>
          <a:xfrm>
            <a:off x="374025" y="3740487"/>
            <a:ext cx="5136651" cy="380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1F7EE-557B-D824-2733-9CA1E1C7E810}"/>
              </a:ext>
            </a:extLst>
          </p:cNvPr>
          <p:cNvSpPr txBox="1"/>
          <p:nvPr/>
        </p:nvSpPr>
        <p:spPr>
          <a:xfrm>
            <a:off x="6338604" y="1010537"/>
            <a:ext cx="308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start by increasing the sample weight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15DCEE-AFA7-DDF0-7E33-7AEDF383A068}"/>
              </a:ext>
            </a:extLst>
          </p:cNvPr>
          <p:cNvSpPr txBox="1"/>
          <p:nvPr/>
        </p:nvSpPr>
        <p:spPr>
          <a:xfrm>
            <a:off x="6453392" y="1946517"/>
            <a:ext cx="308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formula</a:t>
            </a:r>
            <a:r>
              <a:rPr lang="en-US" dirty="0"/>
              <a:t> used to increase the sample weight is:</a:t>
            </a:r>
          </a:p>
        </p:txBody>
      </p:sp>
    </p:spTree>
    <p:extLst>
      <p:ext uri="{BB962C8B-B14F-4D97-AF65-F5344CB8AC3E}">
        <p14:creationId xmlns:p14="http://schemas.microsoft.com/office/powerpoint/2010/main" val="29358963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B75AE-FAC7-1DC3-F7F3-24C8FFA0A529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8FF3B03-81E7-615F-8BF3-B981ED38BA3A}"/>
              </a:ext>
            </a:extLst>
          </p:cNvPr>
          <p:cNvGrpSpPr/>
          <p:nvPr/>
        </p:nvGrpSpPr>
        <p:grpSpPr>
          <a:xfrm>
            <a:off x="6756094" y="4395281"/>
            <a:ext cx="4621888" cy="2115380"/>
            <a:chOff x="6476818" y="728283"/>
            <a:chExt cx="4621888" cy="21153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A06761-D21D-B0FF-0832-10E3A05026AC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Weight &gt; 176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CB4216-8EEC-0491-2BE6-029B3B24C488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98397D-212D-0C60-1702-C8F75BC5B9D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7A13A6-9AC4-3DFE-B24B-DFC29A4DAE4C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1A3089F-2265-C950-D928-B5DF8FFEFF30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3                 0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34C275-8AAF-5774-9D80-A676390238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B90C23-5173-FB55-4838-55707618D81C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8601A33-AAA4-39D8-E145-023711355CCF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4                 1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AC69666-1B78-0794-8466-770CEA8F2C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F0235EA-ED85-80D7-DEFA-151284F24E48}"/>
              </a:ext>
            </a:extLst>
          </p:cNvPr>
          <p:cNvSpPr/>
          <p:nvPr/>
        </p:nvSpPr>
        <p:spPr>
          <a:xfrm>
            <a:off x="278545" y="1545598"/>
            <a:ext cx="5304959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DD29AA-8BBE-62D4-1ABB-7455421B1791}"/>
              </a:ext>
            </a:extLst>
          </p:cNvPr>
          <p:cNvSpPr/>
          <p:nvPr/>
        </p:nvSpPr>
        <p:spPr>
          <a:xfrm>
            <a:off x="278544" y="4120814"/>
            <a:ext cx="5304959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42B59-768A-A598-AA92-A376D70E9BC2}"/>
              </a:ext>
            </a:extLst>
          </p:cNvPr>
          <p:cNvSpPr/>
          <p:nvPr/>
        </p:nvSpPr>
        <p:spPr>
          <a:xfrm>
            <a:off x="374025" y="3740487"/>
            <a:ext cx="5136651" cy="380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1F7EE-557B-D824-2733-9CA1E1C7E810}"/>
              </a:ext>
            </a:extLst>
          </p:cNvPr>
          <p:cNvSpPr txBox="1"/>
          <p:nvPr/>
        </p:nvSpPr>
        <p:spPr>
          <a:xfrm>
            <a:off x="6338604" y="1010537"/>
            <a:ext cx="308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start by increasing the sample weight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15DCEE-AFA7-DDF0-7E33-7AEDF383A068}"/>
              </a:ext>
            </a:extLst>
          </p:cNvPr>
          <p:cNvSpPr txBox="1"/>
          <p:nvPr/>
        </p:nvSpPr>
        <p:spPr>
          <a:xfrm>
            <a:off x="6453392" y="1946517"/>
            <a:ext cx="308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formula</a:t>
            </a:r>
            <a:r>
              <a:rPr lang="en-US" dirty="0"/>
              <a:t> used to increase the sample weight is: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912D9-DEB7-51AC-9ADF-859DA2F7FDBD}"/>
              </a:ext>
            </a:extLst>
          </p:cNvPr>
          <p:cNvGrpSpPr/>
          <p:nvPr/>
        </p:nvGrpSpPr>
        <p:grpSpPr>
          <a:xfrm>
            <a:off x="6608497" y="2984205"/>
            <a:ext cx="4936304" cy="509859"/>
            <a:chOff x="5874945" y="2958582"/>
            <a:chExt cx="4936304" cy="50985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29992B-426D-5109-02E6-3715C9E23FFB}"/>
                </a:ext>
              </a:extLst>
            </p:cNvPr>
            <p:cNvSpPr txBox="1"/>
            <p:nvPr/>
          </p:nvSpPr>
          <p:spPr>
            <a:xfrm>
              <a:off x="5874945" y="3059668"/>
              <a:ext cx="1762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 Sample =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AD18FE-7F44-E94B-B073-920D24526EC2}"/>
                </a:ext>
              </a:extLst>
            </p:cNvPr>
            <p:cNvSpPr txBox="1"/>
            <p:nvPr/>
          </p:nvSpPr>
          <p:spPr>
            <a:xfrm>
              <a:off x="7329672" y="3074226"/>
              <a:ext cx="1614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Sample weight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543B3F-8BFD-4A70-F165-9833EC4105F5}"/>
                </a:ext>
              </a:extLst>
            </p:cNvPr>
            <p:cNvSpPr txBox="1"/>
            <p:nvPr/>
          </p:nvSpPr>
          <p:spPr>
            <a:xfrm>
              <a:off x="8757511" y="3006776"/>
              <a:ext cx="249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DC81D3-F378-61B2-1397-20589DD92CF4}"/>
                </a:ext>
              </a:extLst>
            </p:cNvPr>
            <p:cNvSpPr txBox="1"/>
            <p:nvPr/>
          </p:nvSpPr>
          <p:spPr>
            <a:xfrm>
              <a:off x="9006893" y="3004953"/>
              <a:ext cx="3051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1" dirty="0">
                  <a:solidFill>
                    <a:srgbClr val="202122"/>
                  </a:solidFill>
                  <a:effectLst/>
                  <a:latin typeface="Nimbus Roman No9 L"/>
                </a:rPr>
                <a:t>e</a:t>
              </a:r>
              <a:endParaRPr lang="en-US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042A85-CD7C-24FA-0482-7EFE9C4BBCCF}"/>
                </a:ext>
              </a:extLst>
            </p:cNvPr>
            <p:cNvSpPr txBox="1"/>
            <p:nvPr/>
          </p:nvSpPr>
          <p:spPr>
            <a:xfrm>
              <a:off x="9196427" y="2958582"/>
              <a:ext cx="1614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amount of say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5580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B75AE-FAC7-1DC3-F7F3-24C8FFA0A529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8FF3B03-81E7-615F-8BF3-B981ED38BA3A}"/>
              </a:ext>
            </a:extLst>
          </p:cNvPr>
          <p:cNvGrpSpPr/>
          <p:nvPr/>
        </p:nvGrpSpPr>
        <p:grpSpPr>
          <a:xfrm>
            <a:off x="6756094" y="4395281"/>
            <a:ext cx="4621888" cy="2115380"/>
            <a:chOff x="6476818" y="728283"/>
            <a:chExt cx="4621888" cy="21153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A06761-D21D-B0FF-0832-10E3A05026AC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Weight &gt; 176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CB4216-8EEC-0491-2BE6-029B3B24C488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98397D-212D-0C60-1702-C8F75BC5B9D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7A13A6-9AC4-3DFE-B24B-DFC29A4DAE4C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1A3089F-2265-C950-D928-B5DF8FFEFF30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3                 0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34C275-8AAF-5774-9D80-A676390238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B90C23-5173-FB55-4838-55707618D81C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8601A33-AAA4-39D8-E145-023711355CCF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4                 1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AC69666-1B78-0794-8466-770CEA8F2C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F0235EA-ED85-80D7-DEFA-151284F24E48}"/>
              </a:ext>
            </a:extLst>
          </p:cNvPr>
          <p:cNvSpPr/>
          <p:nvPr/>
        </p:nvSpPr>
        <p:spPr>
          <a:xfrm>
            <a:off x="278545" y="1545598"/>
            <a:ext cx="5304959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DD29AA-8BBE-62D4-1ABB-7455421B1791}"/>
              </a:ext>
            </a:extLst>
          </p:cNvPr>
          <p:cNvSpPr/>
          <p:nvPr/>
        </p:nvSpPr>
        <p:spPr>
          <a:xfrm>
            <a:off x="278544" y="4120814"/>
            <a:ext cx="5304959" cy="219488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42B59-768A-A598-AA92-A376D70E9BC2}"/>
              </a:ext>
            </a:extLst>
          </p:cNvPr>
          <p:cNvSpPr/>
          <p:nvPr/>
        </p:nvSpPr>
        <p:spPr>
          <a:xfrm>
            <a:off x="374025" y="3740487"/>
            <a:ext cx="5136651" cy="380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912D9-DEB7-51AC-9ADF-859DA2F7FDBD}"/>
              </a:ext>
            </a:extLst>
          </p:cNvPr>
          <p:cNvGrpSpPr/>
          <p:nvPr/>
        </p:nvGrpSpPr>
        <p:grpSpPr>
          <a:xfrm>
            <a:off x="6045677" y="1198471"/>
            <a:ext cx="4936304" cy="509859"/>
            <a:chOff x="5874945" y="2958582"/>
            <a:chExt cx="4936304" cy="50985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29992B-426D-5109-02E6-3715C9E23FFB}"/>
                </a:ext>
              </a:extLst>
            </p:cNvPr>
            <p:cNvSpPr txBox="1"/>
            <p:nvPr/>
          </p:nvSpPr>
          <p:spPr>
            <a:xfrm>
              <a:off x="5874945" y="3059668"/>
              <a:ext cx="1762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 Sample =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AD18FE-7F44-E94B-B073-920D24526EC2}"/>
                </a:ext>
              </a:extLst>
            </p:cNvPr>
            <p:cNvSpPr txBox="1"/>
            <p:nvPr/>
          </p:nvSpPr>
          <p:spPr>
            <a:xfrm>
              <a:off x="7329672" y="3074226"/>
              <a:ext cx="1614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Sample weight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543B3F-8BFD-4A70-F165-9833EC4105F5}"/>
                </a:ext>
              </a:extLst>
            </p:cNvPr>
            <p:cNvSpPr txBox="1"/>
            <p:nvPr/>
          </p:nvSpPr>
          <p:spPr>
            <a:xfrm>
              <a:off x="8757511" y="3006776"/>
              <a:ext cx="249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DC81D3-F378-61B2-1397-20589DD92CF4}"/>
                </a:ext>
              </a:extLst>
            </p:cNvPr>
            <p:cNvSpPr txBox="1"/>
            <p:nvPr/>
          </p:nvSpPr>
          <p:spPr>
            <a:xfrm>
              <a:off x="9006893" y="3004953"/>
              <a:ext cx="3051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1" dirty="0">
                  <a:solidFill>
                    <a:srgbClr val="202122"/>
                  </a:solidFill>
                  <a:effectLst/>
                  <a:latin typeface="Nimbus Roman No9 L"/>
                </a:rPr>
                <a:t>e</a:t>
              </a:r>
              <a:endParaRPr lang="en-US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042A85-CD7C-24FA-0482-7EFE9C4BBCCF}"/>
                </a:ext>
              </a:extLst>
            </p:cNvPr>
            <p:cNvSpPr txBox="1"/>
            <p:nvPr/>
          </p:nvSpPr>
          <p:spPr>
            <a:xfrm>
              <a:off x="9196427" y="2958582"/>
              <a:ext cx="1614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amount of say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7A5F557-7B67-D0B8-E1EC-D05E647242B3}"/>
              </a:ext>
            </a:extLst>
          </p:cNvPr>
          <p:cNvGrpSpPr/>
          <p:nvPr/>
        </p:nvGrpSpPr>
        <p:grpSpPr>
          <a:xfrm>
            <a:off x="6684661" y="1773957"/>
            <a:ext cx="2727479" cy="1025971"/>
            <a:chOff x="6687995" y="2090676"/>
            <a:chExt cx="2727479" cy="102597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28E601E-AC5B-8474-7AE2-FC29E9C5783D}"/>
                </a:ext>
              </a:extLst>
            </p:cNvPr>
            <p:cNvGrpSpPr/>
            <p:nvPr/>
          </p:nvGrpSpPr>
          <p:grpSpPr>
            <a:xfrm>
              <a:off x="6687995" y="2090676"/>
              <a:ext cx="1825834" cy="1025971"/>
              <a:chOff x="6628836" y="2305928"/>
              <a:chExt cx="1354553" cy="70956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A8A491B-C23C-4A4A-200A-9187900FF02D}"/>
                  </a:ext>
                </a:extLst>
              </p:cNvPr>
              <p:cNvGrpSpPr/>
              <p:nvPr/>
            </p:nvGrpSpPr>
            <p:grpSpPr>
              <a:xfrm>
                <a:off x="6902166" y="2305928"/>
                <a:ext cx="322885" cy="709563"/>
                <a:chOff x="6995927" y="2305928"/>
                <a:chExt cx="274097" cy="709563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3EE0EFFB-F651-E70F-5022-B7B977628F16}"/>
                    </a:ext>
                  </a:extLst>
                </p:cNvPr>
                <p:cNvCxnSpPr/>
                <p:nvPr/>
              </p:nvCxnSpPr>
              <p:spPr>
                <a:xfrm>
                  <a:off x="7006618" y="2686912"/>
                  <a:ext cx="25273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ECFDC3C5-1359-80DD-DD19-0CC4FF2F835E}"/>
                    </a:ext>
                  </a:extLst>
                </p:cNvPr>
                <p:cNvGrpSpPr/>
                <p:nvPr/>
              </p:nvGrpSpPr>
              <p:grpSpPr>
                <a:xfrm>
                  <a:off x="6995927" y="2305928"/>
                  <a:ext cx="274097" cy="709563"/>
                  <a:chOff x="8655732" y="2998255"/>
                  <a:chExt cx="420997" cy="709563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7679BE40-C538-EFE1-3542-5DCE4FA1EEAD}"/>
                      </a:ext>
                    </a:extLst>
                  </p:cNvPr>
                  <p:cNvSpPr txBox="1"/>
                  <p:nvPr/>
                </p:nvSpPr>
                <p:spPr>
                  <a:xfrm>
                    <a:off x="8655732" y="2998255"/>
                    <a:ext cx="404602" cy="36185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2800" dirty="0"/>
                      <a:t>1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81D50F3B-05FF-0BF2-F406-887A424FFF21}"/>
                      </a:ext>
                    </a:extLst>
                  </p:cNvPr>
                  <p:cNvSpPr txBox="1"/>
                  <p:nvPr/>
                </p:nvSpPr>
                <p:spPr>
                  <a:xfrm>
                    <a:off x="8672127" y="3345958"/>
                    <a:ext cx="404602" cy="36186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2800" dirty="0"/>
                      <a:t>8</a:t>
                    </a:r>
                  </a:p>
                </p:txBody>
              </p:sp>
            </p:grp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98DB06-6D93-9CD3-FAA1-DF608BD4B4C2}"/>
                  </a:ext>
                </a:extLst>
              </p:cNvPr>
              <p:cNvSpPr txBox="1"/>
              <p:nvPr/>
            </p:nvSpPr>
            <p:spPr>
              <a:xfrm>
                <a:off x="6628836" y="2547842"/>
                <a:ext cx="252413" cy="319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=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2C5A52-314A-6728-71BF-74FCBE203FC8}"/>
                  </a:ext>
                </a:extLst>
              </p:cNvPr>
              <p:cNvSpPr txBox="1"/>
              <p:nvPr/>
            </p:nvSpPr>
            <p:spPr>
              <a:xfrm>
                <a:off x="7196412" y="2412209"/>
                <a:ext cx="305127" cy="4044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b="0" i="1" dirty="0">
                    <a:solidFill>
                      <a:srgbClr val="202122"/>
                    </a:solidFill>
                    <a:effectLst/>
                    <a:latin typeface="Nimbus Roman No9 L"/>
                  </a:rPr>
                  <a:t>e</a:t>
                </a:r>
                <a:endParaRPr lang="en-US" sz="3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8C954E-8C48-FAD7-81F6-EE799B73D052}"/>
                  </a:ext>
                </a:extLst>
              </p:cNvPr>
              <p:cNvSpPr txBox="1"/>
              <p:nvPr/>
            </p:nvSpPr>
            <p:spPr>
              <a:xfrm>
                <a:off x="7369969" y="2426767"/>
                <a:ext cx="613420" cy="212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0.97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297B8BB-A2AA-058C-A4F0-60B075E4F055}"/>
                </a:ext>
              </a:extLst>
            </p:cNvPr>
            <p:cNvSpPr txBox="1"/>
            <p:nvPr/>
          </p:nvSpPr>
          <p:spPr>
            <a:xfrm>
              <a:off x="8132718" y="2438318"/>
              <a:ext cx="12827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0.33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B3F987F4-F519-2777-31DB-6C419A1DADBB}"/>
              </a:ext>
            </a:extLst>
          </p:cNvPr>
          <p:cNvSpPr/>
          <p:nvPr/>
        </p:nvSpPr>
        <p:spPr>
          <a:xfrm>
            <a:off x="8159940" y="2102308"/>
            <a:ext cx="931026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6BF0DA-B3CE-EE41-C145-8268BB4D7D20}"/>
              </a:ext>
            </a:extLst>
          </p:cNvPr>
          <p:cNvSpPr txBox="1"/>
          <p:nvPr/>
        </p:nvSpPr>
        <p:spPr>
          <a:xfrm>
            <a:off x="6754731" y="3250204"/>
            <a:ext cx="3081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means that </a:t>
            </a:r>
            <a:r>
              <a:rPr lang="en-US" b="1" dirty="0"/>
              <a:t>Sample weight </a:t>
            </a:r>
            <a:r>
              <a:rPr lang="en-US" dirty="0"/>
              <a:t>is </a:t>
            </a:r>
            <a:r>
              <a:rPr lang="en-US" b="1" dirty="0"/>
              <a:t>0.33</a:t>
            </a:r>
            <a:r>
              <a:rPr lang="en-US" dirty="0"/>
              <a:t>, which is more than the old one (</a:t>
            </a:r>
            <a:r>
              <a:rPr lang="en-US" b="1" dirty="0"/>
              <a:t>1/8 = 0.125</a:t>
            </a:r>
            <a:r>
              <a:rPr lang="en-US" dirty="0"/>
              <a:t>).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9C769F-2BB5-C058-0544-307F946E8A9E}"/>
              </a:ext>
            </a:extLst>
          </p:cNvPr>
          <p:cNvCxnSpPr>
            <a:cxnSpLocks/>
          </p:cNvCxnSpPr>
          <p:nvPr/>
        </p:nvCxnSpPr>
        <p:spPr>
          <a:xfrm flipV="1">
            <a:off x="8946839" y="2709746"/>
            <a:ext cx="0" cy="54045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6560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B75AE-FAC7-1DC3-F7F3-24C8FFA0A529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8FF3B03-81E7-615F-8BF3-B981ED38BA3A}"/>
              </a:ext>
            </a:extLst>
          </p:cNvPr>
          <p:cNvGrpSpPr/>
          <p:nvPr/>
        </p:nvGrpSpPr>
        <p:grpSpPr>
          <a:xfrm>
            <a:off x="6756094" y="4395281"/>
            <a:ext cx="4621888" cy="2115380"/>
            <a:chOff x="6476818" y="728283"/>
            <a:chExt cx="4621888" cy="21153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A06761-D21D-B0FF-0832-10E3A05026AC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Weight &gt; 176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CB4216-8EEC-0491-2BE6-029B3B24C488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98397D-212D-0C60-1702-C8F75BC5B9D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7A13A6-9AC4-3DFE-B24B-DFC29A4DAE4C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1A3089F-2265-C950-D928-B5DF8FFEFF30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3                 0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34C275-8AAF-5774-9D80-A676390238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B90C23-5173-FB55-4838-55707618D81C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8601A33-AAA4-39D8-E145-023711355CCF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4                 1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AC69666-1B78-0794-8466-770CEA8F2C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F0235EA-ED85-80D7-DEFA-151284F24E48}"/>
              </a:ext>
            </a:extLst>
          </p:cNvPr>
          <p:cNvSpPr/>
          <p:nvPr/>
        </p:nvSpPr>
        <p:spPr>
          <a:xfrm>
            <a:off x="278545" y="3724102"/>
            <a:ext cx="5304960" cy="480162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42B59-768A-A598-AA92-A376D70E9BC2}"/>
              </a:ext>
            </a:extLst>
          </p:cNvPr>
          <p:cNvSpPr/>
          <p:nvPr/>
        </p:nvSpPr>
        <p:spPr>
          <a:xfrm>
            <a:off x="374073" y="2385754"/>
            <a:ext cx="5136603" cy="1263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1F7EE-557B-D824-2733-9CA1E1C7E810}"/>
              </a:ext>
            </a:extLst>
          </p:cNvPr>
          <p:cNvSpPr txBox="1"/>
          <p:nvPr/>
        </p:nvSpPr>
        <p:spPr>
          <a:xfrm>
            <a:off x="7562655" y="2725958"/>
            <a:ext cx="2814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we need to decrease the </a:t>
            </a:r>
            <a:r>
              <a:rPr lang="en-US" b="1" dirty="0"/>
              <a:t>Sample weights </a:t>
            </a:r>
            <a:r>
              <a:rPr lang="en-US" dirty="0"/>
              <a:t>of all correctly classified samples.</a:t>
            </a:r>
            <a:endParaRPr lang="en-US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EDC6FF-6296-5682-ED84-A76964B1ECE9}"/>
              </a:ext>
            </a:extLst>
          </p:cNvPr>
          <p:cNvCxnSpPr>
            <a:cxnSpLocks/>
          </p:cNvCxnSpPr>
          <p:nvPr/>
        </p:nvCxnSpPr>
        <p:spPr>
          <a:xfrm flipH="1">
            <a:off x="5873481" y="3621578"/>
            <a:ext cx="1593346" cy="116537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1B9972D-5A81-F070-9AB6-B6D138939827}"/>
              </a:ext>
            </a:extLst>
          </p:cNvPr>
          <p:cNvSpPr/>
          <p:nvPr/>
        </p:nvSpPr>
        <p:spPr>
          <a:xfrm>
            <a:off x="374073" y="4204265"/>
            <a:ext cx="5136603" cy="1706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480CD4-20A1-FC57-A649-EC6701A73A09}"/>
              </a:ext>
            </a:extLst>
          </p:cNvPr>
          <p:cNvCxnSpPr>
            <a:cxnSpLocks/>
          </p:cNvCxnSpPr>
          <p:nvPr/>
        </p:nvCxnSpPr>
        <p:spPr>
          <a:xfrm flipH="1" flipV="1">
            <a:off x="5665860" y="2856061"/>
            <a:ext cx="1800967" cy="9278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9794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B75AE-FAC7-1DC3-F7F3-24C8FFA0A529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8FF3B03-81E7-615F-8BF3-B981ED38BA3A}"/>
              </a:ext>
            </a:extLst>
          </p:cNvPr>
          <p:cNvGrpSpPr/>
          <p:nvPr/>
        </p:nvGrpSpPr>
        <p:grpSpPr>
          <a:xfrm>
            <a:off x="6756094" y="4395281"/>
            <a:ext cx="4621888" cy="2115380"/>
            <a:chOff x="6476818" y="728283"/>
            <a:chExt cx="4621888" cy="21153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A06761-D21D-B0FF-0832-10E3A05026AC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Weight &gt; 176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CB4216-8EEC-0491-2BE6-029B3B24C488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98397D-212D-0C60-1702-C8F75BC5B9D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7A13A6-9AC4-3DFE-B24B-DFC29A4DAE4C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1A3089F-2265-C950-D928-B5DF8FFEFF30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3                 0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34C275-8AAF-5774-9D80-A676390238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B90C23-5173-FB55-4838-55707618D81C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8601A33-AAA4-39D8-E145-023711355CCF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4                 1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AC69666-1B78-0794-8466-770CEA8F2C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F0235EA-ED85-80D7-DEFA-151284F24E48}"/>
              </a:ext>
            </a:extLst>
          </p:cNvPr>
          <p:cNvSpPr/>
          <p:nvPr/>
        </p:nvSpPr>
        <p:spPr>
          <a:xfrm>
            <a:off x="278545" y="3724102"/>
            <a:ext cx="5304960" cy="480162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42B59-768A-A598-AA92-A376D70E9BC2}"/>
              </a:ext>
            </a:extLst>
          </p:cNvPr>
          <p:cNvSpPr/>
          <p:nvPr/>
        </p:nvSpPr>
        <p:spPr>
          <a:xfrm>
            <a:off x="374073" y="2385754"/>
            <a:ext cx="5136603" cy="1263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B9972D-5A81-F070-9AB6-B6D138939827}"/>
              </a:ext>
            </a:extLst>
          </p:cNvPr>
          <p:cNvSpPr/>
          <p:nvPr/>
        </p:nvSpPr>
        <p:spPr>
          <a:xfrm>
            <a:off x="374073" y="4204265"/>
            <a:ext cx="5136603" cy="1706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AE9D50-918D-4047-7C34-7F9D86DC33F4}"/>
              </a:ext>
            </a:extLst>
          </p:cNvPr>
          <p:cNvSpPr txBox="1"/>
          <p:nvPr/>
        </p:nvSpPr>
        <p:spPr>
          <a:xfrm>
            <a:off x="6453392" y="1946517"/>
            <a:ext cx="308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formula</a:t>
            </a:r>
            <a:r>
              <a:rPr lang="en-US" dirty="0"/>
              <a:t> used to decrease the sample weight is: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F0A475-97AD-FB3A-B919-8F1833787E5C}"/>
              </a:ext>
            </a:extLst>
          </p:cNvPr>
          <p:cNvGrpSpPr/>
          <p:nvPr/>
        </p:nvGrpSpPr>
        <p:grpSpPr>
          <a:xfrm>
            <a:off x="6608497" y="2984205"/>
            <a:ext cx="5012696" cy="509859"/>
            <a:chOff x="5874945" y="2958582"/>
            <a:chExt cx="5012696" cy="50985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AEFBB9-F07C-E637-B470-9D145B792FC4}"/>
                </a:ext>
              </a:extLst>
            </p:cNvPr>
            <p:cNvSpPr txBox="1"/>
            <p:nvPr/>
          </p:nvSpPr>
          <p:spPr>
            <a:xfrm>
              <a:off x="5874945" y="3059668"/>
              <a:ext cx="1762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 Sample =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BA8248-A6E4-39A1-BB05-6BD1D787E501}"/>
                </a:ext>
              </a:extLst>
            </p:cNvPr>
            <p:cNvSpPr txBox="1"/>
            <p:nvPr/>
          </p:nvSpPr>
          <p:spPr>
            <a:xfrm>
              <a:off x="7329672" y="3074226"/>
              <a:ext cx="1614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Sample weight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18F146-F617-78A4-B80F-A0F99EF7E6FD}"/>
                </a:ext>
              </a:extLst>
            </p:cNvPr>
            <p:cNvSpPr txBox="1"/>
            <p:nvPr/>
          </p:nvSpPr>
          <p:spPr>
            <a:xfrm>
              <a:off x="8757511" y="3006776"/>
              <a:ext cx="249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F107D3-CBD9-F6FE-A7B9-10A4F4503D28}"/>
                </a:ext>
              </a:extLst>
            </p:cNvPr>
            <p:cNvSpPr txBox="1"/>
            <p:nvPr/>
          </p:nvSpPr>
          <p:spPr>
            <a:xfrm>
              <a:off x="9006893" y="3004953"/>
              <a:ext cx="3051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1" dirty="0">
                  <a:solidFill>
                    <a:srgbClr val="202122"/>
                  </a:solidFill>
                  <a:effectLst/>
                  <a:latin typeface="Nimbus Roman No9 L"/>
                </a:rPr>
                <a:t>e</a:t>
              </a:r>
              <a:endParaRPr lang="en-US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A0C2CB-7A19-6D17-D956-B9F2E0D2AC44}"/>
                </a:ext>
              </a:extLst>
            </p:cNvPr>
            <p:cNvSpPr txBox="1"/>
            <p:nvPr/>
          </p:nvSpPr>
          <p:spPr>
            <a:xfrm>
              <a:off x="9196427" y="2958582"/>
              <a:ext cx="1691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amount of say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06128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B75AE-FAC7-1DC3-F7F3-24C8FFA0A529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8FF3B03-81E7-615F-8BF3-B981ED38BA3A}"/>
              </a:ext>
            </a:extLst>
          </p:cNvPr>
          <p:cNvGrpSpPr/>
          <p:nvPr/>
        </p:nvGrpSpPr>
        <p:grpSpPr>
          <a:xfrm>
            <a:off x="6756094" y="4395281"/>
            <a:ext cx="4621888" cy="2115380"/>
            <a:chOff x="6476818" y="728283"/>
            <a:chExt cx="4621888" cy="21153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A06761-D21D-B0FF-0832-10E3A05026AC}"/>
                </a:ext>
              </a:extLst>
            </p:cNvPr>
            <p:cNvSpPr/>
            <p:nvPr/>
          </p:nvSpPr>
          <p:spPr>
            <a:xfrm>
              <a:off x="7600240" y="728283"/>
              <a:ext cx="2466510" cy="3981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Weight &gt; 176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CB4216-8EEC-0491-2BE6-029B3B24C488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7477527" y="1126468"/>
              <a:ext cx="1355968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98397D-212D-0C60-1702-C8F75BC5B9D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8833495" y="1126468"/>
              <a:ext cx="1162872" cy="6536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7A13A6-9AC4-3DFE-B24B-DFC29A4DAE4C}"/>
                </a:ext>
              </a:extLst>
            </p:cNvPr>
            <p:cNvGrpSpPr/>
            <p:nvPr/>
          </p:nvGrpSpPr>
          <p:grpSpPr>
            <a:xfrm>
              <a:off x="6476818" y="1780083"/>
              <a:ext cx="2001417" cy="1062161"/>
              <a:chOff x="6476818" y="1780083"/>
              <a:chExt cx="2001417" cy="106216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1A3089F-2265-C950-D928-B5DF8FFEFF30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Yes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3                 0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34C275-8AAF-5774-9D80-A676390238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B90C23-5173-FB55-4838-55707618D81C}"/>
                </a:ext>
              </a:extLst>
            </p:cNvPr>
            <p:cNvGrpSpPr/>
            <p:nvPr/>
          </p:nvGrpSpPr>
          <p:grpSpPr>
            <a:xfrm>
              <a:off x="9097289" y="1781502"/>
              <a:ext cx="2001417" cy="1062161"/>
              <a:chOff x="6476818" y="1780083"/>
              <a:chExt cx="2001417" cy="106216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8601A33-AAA4-39D8-E145-023711355CCF}"/>
                  </a:ext>
                </a:extLst>
              </p:cNvPr>
              <p:cNvSpPr/>
              <p:nvPr/>
            </p:nvSpPr>
            <p:spPr>
              <a:xfrm>
                <a:off x="6476818" y="1780083"/>
                <a:ext cx="2001417" cy="106216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 Heart Disease</a:t>
                </a:r>
              </a:p>
              <a:p>
                <a:r>
                  <a:rPr lang="en-US" dirty="0"/>
                  <a:t>Correct   Incorrect</a:t>
                </a:r>
              </a:p>
              <a:p>
                <a:r>
                  <a:rPr lang="en-US" dirty="0"/>
                  <a:t>     4                 1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AC69666-1B78-0794-8466-770CEA8F2C09}"/>
                  </a:ext>
                </a:extLst>
              </p:cNvPr>
              <p:cNvCxnSpPr/>
              <p:nvPr/>
            </p:nvCxnSpPr>
            <p:spPr>
              <a:xfrm>
                <a:off x="6635469" y="2443795"/>
                <a:ext cx="169123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F0235EA-ED85-80D7-DEFA-151284F24E48}"/>
              </a:ext>
            </a:extLst>
          </p:cNvPr>
          <p:cNvSpPr/>
          <p:nvPr/>
        </p:nvSpPr>
        <p:spPr>
          <a:xfrm>
            <a:off x="278545" y="3724102"/>
            <a:ext cx="5304960" cy="480162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42B59-768A-A598-AA92-A376D70E9BC2}"/>
              </a:ext>
            </a:extLst>
          </p:cNvPr>
          <p:cNvSpPr/>
          <p:nvPr/>
        </p:nvSpPr>
        <p:spPr>
          <a:xfrm>
            <a:off x="374073" y="2385754"/>
            <a:ext cx="5136603" cy="1263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B9972D-5A81-F070-9AB6-B6D138939827}"/>
              </a:ext>
            </a:extLst>
          </p:cNvPr>
          <p:cNvSpPr/>
          <p:nvPr/>
        </p:nvSpPr>
        <p:spPr>
          <a:xfrm>
            <a:off x="374073" y="4204265"/>
            <a:ext cx="5136603" cy="1706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F0A475-97AD-FB3A-B919-8F1833787E5C}"/>
              </a:ext>
            </a:extLst>
          </p:cNvPr>
          <p:cNvGrpSpPr/>
          <p:nvPr/>
        </p:nvGrpSpPr>
        <p:grpSpPr>
          <a:xfrm>
            <a:off x="6251163" y="1601577"/>
            <a:ext cx="5012696" cy="509859"/>
            <a:chOff x="5874945" y="2958582"/>
            <a:chExt cx="5012696" cy="50985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AEFBB9-F07C-E637-B470-9D145B792FC4}"/>
                </a:ext>
              </a:extLst>
            </p:cNvPr>
            <p:cNvSpPr txBox="1"/>
            <p:nvPr/>
          </p:nvSpPr>
          <p:spPr>
            <a:xfrm>
              <a:off x="5874945" y="3059668"/>
              <a:ext cx="1762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 Sample =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BA8248-A6E4-39A1-BB05-6BD1D787E501}"/>
                </a:ext>
              </a:extLst>
            </p:cNvPr>
            <p:cNvSpPr txBox="1"/>
            <p:nvPr/>
          </p:nvSpPr>
          <p:spPr>
            <a:xfrm>
              <a:off x="7329672" y="3074226"/>
              <a:ext cx="1614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Sample weight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18F146-F617-78A4-B80F-A0F99EF7E6FD}"/>
                </a:ext>
              </a:extLst>
            </p:cNvPr>
            <p:cNvSpPr txBox="1"/>
            <p:nvPr/>
          </p:nvSpPr>
          <p:spPr>
            <a:xfrm>
              <a:off x="8757511" y="3006776"/>
              <a:ext cx="249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F107D3-CBD9-F6FE-A7B9-10A4F4503D28}"/>
                </a:ext>
              </a:extLst>
            </p:cNvPr>
            <p:cNvSpPr txBox="1"/>
            <p:nvPr/>
          </p:nvSpPr>
          <p:spPr>
            <a:xfrm>
              <a:off x="9006893" y="3004953"/>
              <a:ext cx="3051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1" dirty="0">
                  <a:solidFill>
                    <a:srgbClr val="202122"/>
                  </a:solidFill>
                  <a:effectLst/>
                  <a:latin typeface="Nimbus Roman No9 L"/>
                </a:rPr>
                <a:t>e</a:t>
              </a:r>
              <a:endParaRPr lang="en-US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A0C2CB-7A19-6D17-D956-B9F2E0D2AC44}"/>
                </a:ext>
              </a:extLst>
            </p:cNvPr>
            <p:cNvSpPr txBox="1"/>
            <p:nvPr/>
          </p:nvSpPr>
          <p:spPr>
            <a:xfrm>
              <a:off x="9196427" y="2958582"/>
              <a:ext cx="1691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amount of say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66D80DD-0EDB-57B0-5782-D114EC607A86}"/>
              </a:ext>
            </a:extLst>
          </p:cNvPr>
          <p:cNvGrpSpPr/>
          <p:nvPr/>
        </p:nvGrpSpPr>
        <p:grpSpPr>
          <a:xfrm>
            <a:off x="7242240" y="2266890"/>
            <a:ext cx="2727479" cy="1025971"/>
            <a:chOff x="6687995" y="2090676"/>
            <a:chExt cx="2727479" cy="102597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A001F61-FDE1-4693-7CBC-8BC53B5F2FB4}"/>
                </a:ext>
              </a:extLst>
            </p:cNvPr>
            <p:cNvGrpSpPr/>
            <p:nvPr/>
          </p:nvGrpSpPr>
          <p:grpSpPr>
            <a:xfrm>
              <a:off x="6687995" y="2090676"/>
              <a:ext cx="1825834" cy="1025971"/>
              <a:chOff x="6628836" y="2305928"/>
              <a:chExt cx="1354553" cy="709563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E49CDA1-CEC6-EF6D-8594-6705C80A050F}"/>
                  </a:ext>
                </a:extLst>
              </p:cNvPr>
              <p:cNvGrpSpPr/>
              <p:nvPr/>
            </p:nvGrpSpPr>
            <p:grpSpPr>
              <a:xfrm>
                <a:off x="6902166" y="2305928"/>
                <a:ext cx="322885" cy="709563"/>
                <a:chOff x="6995927" y="2305928"/>
                <a:chExt cx="274097" cy="709563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2AFEA64-D4E6-89DB-5533-353BD044CB4A}"/>
                    </a:ext>
                  </a:extLst>
                </p:cNvPr>
                <p:cNvCxnSpPr/>
                <p:nvPr/>
              </p:nvCxnSpPr>
              <p:spPr>
                <a:xfrm>
                  <a:off x="7006618" y="2686912"/>
                  <a:ext cx="25273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475CF7B1-61DE-D766-8459-093C4BA35DA2}"/>
                    </a:ext>
                  </a:extLst>
                </p:cNvPr>
                <p:cNvGrpSpPr/>
                <p:nvPr/>
              </p:nvGrpSpPr>
              <p:grpSpPr>
                <a:xfrm>
                  <a:off x="6995927" y="2305928"/>
                  <a:ext cx="274097" cy="709563"/>
                  <a:chOff x="8655732" y="2998255"/>
                  <a:chExt cx="420997" cy="709563"/>
                </a:xfrm>
              </p:grpSpPr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0D073717-F10D-8ED9-9244-38261EA25DEC}"/>
                      </a:ext>
                    </a:extLst>
                  </p:cNvPr>
                  <p:cNvSpPr txBox="1"/>
                  <p:nvPr/>
                </p:nvSpPr>
                <p:spPr>
                  <a:xfrm>
                    <a:off x="8655732" y="2998255"/>
                    <a:ext cx="404602" cy="36185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2800" dirty="0"/>
                      <a:t>1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F8ECD4F-2F92-CE5B-CAD8-36A49241BF80}"/>
                      </a:ext>
                    </a:extLst>
                  </p:cNvPr>
                  <p:cNvSpPr txBox="1"/>
                  <p:nvPr/>
                </p:nvSpPr>
                <p:spPr>
                  <a:xfrm>
                    <a:off x="8672127" y="3345958"/>
                    <a:ext cx="404602" cy="36186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2800" dirty="0"/>
                      <a:t>8</a:t>
                    </a:r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D7E29D-D53E-6504-2D45-B0A554CB7AB8}"/>
                  </a:ext>
                </a:extLst>
              </p:cNvPr>
              <p:cNvSpPr txBox="1"/>
              <p:nvPr/>
            </p:nvSpPr>
            <p:spPr>
              <a:xfrm>
                <a:off x="6628836" y="2547842"/>
                <a:ext cx="252413" cy="319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=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CBDCE5-AEA3-9F1F-398F-FE02E8E45532}"/>
                  </a:ext>
                </a:extLst>
              </p:cNvPr>
              <p:cNvSpPr txBox="1"/>
              <p:nvPr/>
            </p:nvSpPr>
            <p:spPr>
              <a:xfrm>
                <a:off x="7196412" y="2412209"/>
                <a:ext cx="305127" cy="4044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b="0" i="1" dirty="0">
                    <a:solidFill>
                      <a:srgbClr val="202122"/>
                    </a:solidFill>
                    <a:effectLst/>
                    <a:latin typeface="Nimbus Roman No9 L"/>
                  </a:rPr>
                  <a:t>e</a:t>
                </a:r>
                <a:endParaRPr lang="en-US" sz="32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582AD7-42F3-DCD2-9D84-C649544CADA9}"/>
                  </a:ext>
                </a:extLst>
              </p:cNvPr>
              <p:cNvSpPr txBox="1"/>
              <p:nvPr/>
            </p:nvSpPr>
            <p:spPr>
              <a:xfrm>
                <a:off x="7369969" y="2426767"/>
                <a:ext cx="613420" cy="212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- 0.97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B097C9-387F-0879-69FC-9C0FDB6D5AF8}"/>
                </a:ext>
              </a:extLst>
            </p:cNvPr>
            <p:cNvSpPr txBox="1"/>
            <p:nvPr/>
          </p:nvSpPr>
          <p:spPr>
            <a:xfrm>
              <a:off x="8132718" y="2438318"/>
              <a:ext cx="12827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0.05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07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4BE1BD-0AF5-1860-CA6A-6F0BFCCF8C47}"/>
              </a:ext>
            </a:extLst>
          </p:cNvPr>
          <p:cNvSpPr/>
          <p:nvPr/>
        </p:nvSpPr>
        <p:spPr>
          <a:xfrm>
            <a:off x="776835" y="2959799"/>
            <a:ext cx="768744" cy="25085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2FC751-62FB-131C-1EDA-E857ECDE5EBC}"/>
              </a:ext>
            </a:extLst>
          </p:cNvPr>
          <p:cNvSpPr/>
          <p:nvPr/>
        </p:nvSpPr>
        <p:spPr>
          <a:xfrm>
            <a:off x="1363508" y="2488028"/>
            <a:ext cx="768744" cy="25085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574C33-BAC2-7003-9446-997CCABF0BCE}"/>
              </a:ext>
            </a:extLst>
          </p:cNvPr>
          <p:cNvSpPr/>
          <p:nvPr/>
        </p:nvSpPr>
        <p:spPr>
          <a:xfrm>
            <a:off x="1363508" y="3451526"/>
            <a:ext cx="768744" cy="25085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1AFAB2-48FC-2CCA-C20F-B08FDD305B4F}"/>
              </a:ext>
            </a:extLst>
          </p:cNvPr>
          <p:cNvSpPr/>
          <p:nvPr/>
        </p:nvSpPr>
        <p:spPr>
          <a:xfrm>
            <a:off x="1993338" y="2969777"/>
            <a:ext cx="768744" cy="25085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AFF561-7ECC-680A-2B6B-AACA664C2277}"/>
              </a:ext>
            </a:extLst>
          </p:cNvPr>
          <p:cNvSpPr/>
          <p:nvPr/>
        </p:nvSpPr>
        <p:spPr>
          <a:xfrm>
            <a:off x="2615076" y="3451525"/>
            <a:ext cx="768744" cy="25085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C1001B-9083-C243-A51A-AB6D70F9FF8A}"/>
              </a:ext>
            </a:extLst>
          </p:cNvPr>
          <p:cNvSpPr/>
          <p:nvPr/>
        </p:nvSpPr>
        <p:spPr>
          <a:xfrm>
            <a:off x="3186575" y="3933273"/>
            <a:ext cx="768744" cy="25085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D895BD-4F6E-DA2F-0548-ED59721ACDD0}"/>
              </a:ext>
            </a:extLst>
          </p:cNvPr>
          <p:cNvSpPr/>
          <p:nvPr/>
        </p:nvSpPr>
        <p:spPr>
          <a:xfrm>
            <a:off x="1959621" y="3933272"/>
            <a:ext cx="768744" cy="25085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FF0CB1-5C06-9C53-2232-BE26C87B5E9C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1161207" y="2738881"/>
            <a:ext cx="586673" cy="22091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BA697A-0035-84C0-57C4-9AE083A5920D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1747880" y="2738881"/>
            <a:ext cx="629830" cy="2308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4CDC38-9705-2A94-69A0-1567E5C08F8A}"/>
              </a:ext>
            </a:extLst>
          </p:cNvPr>
          <p:cNvCxnSpPr>
            <a:cxnSpLocks/>
          </p:cNvCxnSpPr>
          <p:nvPr/>
        </p:nvCxnSpPr>
        <p:spPr>
          <a:xfrm flipH="1">
            <a:off x="1959621" y="3210649"/>
            <a:ext cx="484174" cy="2308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99BF46-8101-5ADC-CEC7-C473988DFE3E}"/>
              </a:ext>
            </a:extLst>
          </p:cNvPr>
          <p:cNvCxnSpPr>
            <a:cxnSpLocks/>
          </p:cNvCxnSpPr>
          <p:nvPr/>
        </p:nvCxnSpPr>
        <p:spPr>
          <a:xfrm>
            <a:off x="2443795" y="3210649"/>
            <a:ext cx="352004" cy="2308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39725-5A62-A17A-F397-A872FEBCB037}"/>
              </a:ext>
            </a:extLst>
          </p:cNvPr>
          <p:cNvCxnSpPr>
            <a:cxnSpLocks/>
          </p:cNvCxnSpPr>
          <p:nvPr/>
        </p:nvCxnSpPr>
        <p:spPr>
          <a:xfrm flipH="1">
            <a:off x="2511481" y="3712356"/>
            <a:ext cx="479031" cy="21093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EC09FA-EF15-387D-4FA1-FEA2F90F3334}"/>
              </a:ext>
            </a:extLst>
          </p:cNvPr>
          <p:cNvCxnSpPr>
            <a:cxnSpLocks/>
          </p:cNvCxnSpPr>
          <p:nvPr/>
        </p:nvCxnSpPr>
        <p:spPr>
          <a:xfrm>
            <a:off x="2990512" y="3712356"/>
            <a:ext cx="302946" cy="21093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2ED691-CDF9-CF04-ECEA-E9027415FCE8}"/>
              </a:ext>
            </a:extLst>
          </p:cNvPr>
          <p:cNvSpPr/>
          <p:nvPr/>
        </p:nvSpPr>
        <p:spPr>
          <a:xfrm>
            <a:off x="733678" y="5253094"/>
            <a:ext cx="768744" cy="25085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81BE7F9-E20A-97D9-CD5D-C0EB2F4EC0DB}"/>
              </a:ext>
            </a:extLst>
          </p:cNvPr>
          <p:cNvSpPr/>
          <p:nvPr/>
        </p:nvSpPr>
        <p:spPr>
          <a:xfrm>
            <a:off x="1363508" y="4771345"/>
            <a:ext cx="768744" cy="25085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0C62A51-6676-15C3-EDA7-C6E3F02EBEC4}"/>
              </a:ext>
            </a:extLst>
          </p:cNvPr>
          <p:cNvSpPr/>
          <p:nvPr/>
        </p:nvSpPr>
        <p:spPr>
          <a:xfrm>
            <a:off x="1985246" y="5253093"/>
            <a:ext cx="768744" cy="25085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515ED23-3397-A138-38C7-FDC4EF0BA67E}"/>
              </a:ext>
            </a:extLst>
          </p:cNvPr>
          <p:cNvSpPr/>
          <p:nvPr/>
        </p:nvSpPr>
        <p:spPr>
          <a:xfrm>
            <a:off x="2556745" y="5734841"/>
            <a:ext cx="768744" cy="25085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5288000-3A1D-215F-9D90-CF5AA3A444A9}"/>
              </a:ext>
            </a:extLst>
          </p:cNvPr>
          <p:cNvSpPr/>
          <p:nvPr/>
        </p:nvSpPr>
        <p:spPr>
          <a:xfrm>
            <a:off x="1329791" y="5734840"/>
            <a:ext cx="768744" cy="25085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30B170F-17EA-2FB1-1A12-D06733FAE669}"/>
              </a:ext>
            </a:extLst>
          </p:cNvPr>
          <p:cNvCxnSpPr>
            <a:cxnSpLocks/>
          </p:cNvCxnSpPr>
          <p:nvPr/>
        </p:nvCxnSpPr>
        <p:spPr>
          <a:xfrm flipH="1">
            <a:off x="1329791" y="5012217"/>
            <a:ext cx="484174" cy="2308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C26DC66-93F5-DB66-CF83-E2F72888E58E}"/>
              </a:ext>
            </a:extLst>
          </p:cNvPr>
          <p:cNvCxnSpPr>
            <a:cxnSpLocks/>
          </p:cNvCxnSpPr>
          <p:nvPr/>
        </p:nvCxnSpPr>
        <p:spPr>
          <a:xfrm>
            <a:off x="1813965" y="5012217"/>
            <a:ext cx="352004" cy="2308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DE62CF-0E2E-1CA8-D909-9171B2F26507}"/>
              </a:ext>
            </a:extLst>
          </p:cNvPr>
          <p:cNvCxnSpPr>
            <a:cxnSpLocks/>
          </p:cNvCxnSpPr>
          <p:nvPr/>
        </p:nvCxnSpPr>
        <p:spPr>
          <a:xfrm flipH="1">
            <a:off x="1881651" y="5513924"/>
            <a:ext cx="479031" cy="21093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BEA4A1-1081-0B7B-2803-3B183A4E9B2E}"/>
              </a:ext>
            </a:extLst>
          </p:cNvPr>
          <p:cNvCxnSpPr>
            <a:cxnSpLocks/>
          </p:cNvCxnSpPr>
          <p:nvPr/>
        </p:nvCxnSpPr>
        <p:spPr>
          <a:xfrm>
            <a:off x="2360682" y="5513924"/>
            <a:ext cx="302946" cy="21093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B098635-7F69-7497-4340-8E8ACB1E8CBF}"/>
              </a:ext>
            </a:extLst>
          </p:cNvPr>
          <p:cNvSpPr txBox="1"/>
          <p:nvPr/>
        </p:nvSpPr>
        <p:spPr>
          <a:xfrm>
            <a:off x="446410" y="1361464"/>
            <a:ext cx="3026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b="1" dirty="0"/>
              <a:t>Random Forest </a:t>
            </a:r>
            <a:r>
              <a:rPr lang="en-US" dirty="0"/>
              <a:t>each time you make a tree, you make a full-size tree..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5AED4D-A744-794F-9A2F-1C97D924E8BD}"/>
              </a:ext>
            </a:extLst>
          </p:cNvPr>
          <p:cNvGrpSpPr/>
          <p:nvPr/>
        </p:nvGrpSpPr>
        <p:grpSpPr>
          <a:xfrm>
            <a:off x="7650010" y="2488028"/>
            <a:ext cx="1985247" cy="732602"/>
            <a:chOff x="7650010" y="2488028"/>
            <a:chExt cx="1985247" cy="732602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285E7D3-1EEE-BF98-EB27-DF549E0CC1B7}"/>
                </a:ext>
              </a:extLst>
            </p:cNvPr>
            <p:cNvSpPr/>
            <p:nvPr/>
          </p:nvSpPr>
          <p:spPr>
            <a:xfrm>
              <a:off x="7650010" y="2959799"/>
              <a:ext cx="768744" cy="2508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63AEF41-18D8-BAAD-6E25-4CA278F304B5}"/>
                </a:ext>
              </a:extLst>
            </p:cNvPr>
            <p:cNvSpPr/>
            <p:nvPr/>
          </p:nvSpPr>
          <p:spPr>
            <a:xfrm>
              <a:off x="8236683" y="2488028"/>
              <a:ext cx="768744" cy="250853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6F1B4792-8986-9FC3-AE4E-786640710466}"/>
                </a:ext>
              </a:extLst>
            </p:cNvPr>
            <p:cNvSpPr/>
            <p:nvPr/>
          </p:nvSpPr>
          <p:spPr>
            <a:xfrm>
              <a:off x="8866513" y="2969777"/>
              <a:ext cx="768744" cy="2508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D8C98F3-7497-73FC-A781-C99FD41CA68D}"/>
                </a:ext>
              </a:extLst>
            </p:cNvPr>
            <p:cNvCxnSpPr>
              <a:stCxn id="47" idx="2"/>
              <a:endCxn id="46" idx="0"/>
            </p:cNvCxnSpPr>
            <p:nvPr/>
          </p:nvCxnSpPr>
          <p:spPr>
            <a:xfrm flipH="1">
              <a:off x="8034382" y="2738881"/>
              <a:ext cx="586673" cy="22091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0BF55C9-14A9-E5DE-BD94-49440DD79CBB}"/>
                </a:ext>
              </a:extLst>
            </p:cNvPr>
            <p:cNvCxnSpPr>
              <a:stCxn id="47" idx="2"/>
              <a:endCxn id="48" idx="0"/>
            </p:cNvCxnSpPr>
            <p:nvPr/>
          </p:nvCxnSpPr>
          <p:spPr>
            <a:xfrm>
              <a:off x="8621055" y="2738881"/>
              <a:ext cx="629830" cy="23089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58B89CC-A05B-DF64-5086-4E3049815BB4}"/>
              </a:ext>
            </a:extLst>
          </p:cNvPr>
          <p:cNvSpPr/>
          <p:nvPr/>
        </p:nvSpPr>
        <p:spPr>
          <a:xfrm>
            <a:off x="7650010" y="4048720"/>
            <a:ext cx="768744" cy="25085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57EE2B1-6C5D-7974-4342-8F672676100B}"/>
              </a:ext>
            </a:extLst>
          </p:cNvPr>
          <p:cNvSpPr/>
          <p:nvPr/>
        </p:nvSpPr>
        <p:spPr>
          <a:xfrm>
            <a:off x="8236683" y="3576949"/>
            <a:ext cx="768744" cy="25085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7CA3705-5309-5C7E-8962-92A4E60B6823}"/>
              </a:ext>
            </a:extLst>
          </p:cNvPr>
          <p:cNvSpPr/>
          <p:nvPr/>
        </p:nvSpPr>
        <p:spPr>
          <a:xfrm>
            <a:off x="8866513" y="4058698"/>
            <a:ext cx="768744" cy="25085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FFDF1B7-5A79-82AE-2F4B-4DEF621E6CE1}"/>
              </a:ext>
            </a:extLst>
          </p:cNvPr>
          <p:cNvCxnSpPr>
            <a:stCxn id="52" idx="2"/>
            <a:endCxn id="51" idx="0"/>
          </p:cNvCxnSpPr>
          <p:nvPr/>
        </p:nvCxnSpPr>
        <p:spPr>
          <a:xfrm flipH="1">
            <a:off x="8034382" y="3827802"/>
            <a:ext cx="586673" cy="22091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F7915D-EA46-832A-CCD2-AE983972C8BE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>
            <a:off x="8621055" y="3827802"/>
            <a:ext cx="629830" cy="2308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3CA6C72-DF8A-B6FB-82DC-73647AE7FF9D}"/>
              </a:ext>
            </a:extLst>
          </p:cNvPr>
          <p:cNvSpPr/>
          <p:nvPr/>
        </p:nvSpPr>
        <p:spPr>
          <a:xfrm>
            <a:off x="7650010" y="5141418"/>
            <a:ext cx="768744" cy="25085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6969CD3-3ECE-D5F9-58A7-CD6B3A2ED442}"/>
              </a:ext>
            </a:extLst>
          </p:cNvPr>
          <p:cNvSpPr/>
          <p:nvPr/>
        </p:nvSpPr>
        <p:spPr>
          <a:xfrm>
            <a:off x="8236683" y="4669647"/>
            <a:ext cx="768744" cy="25085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22DD5AB-D9F4-F90B-11B0-541719BFCBAC}"/>
              </a:ext>
            </a:extLst>
          </p:cNvPr>
          <p:cNvSpPr/>
          <p:nvPr/>
        </p:nvSpPr>
        <p:spPr>
          <a:xfrm>
            <a:off x="8866513" y="5151396"/>
            <a:ext cx="768744" cy="25085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488B388-F9C8-0221-379A-35CF6D143190}"/>
              </a:ext>
            </a:extLst>
          </p:cNvPr>
          <p:cNvCxnSpPr>
            <a:stCxn id="57" idx="2"/>
            <a:endCxn id="56" idx="0"/>
          </p:cNvCxnSpPr>
          <p:nvPr/>
        </p:nvCxnSpPr>
        <p:spPr>
          <a:xfrm flipH="1">
            <a:off x="8034382" y="4920500"/>
            <a:ext cx="586673" cy="22091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1E18C7-6C82-05FE-F646-85FF6934AC74}"/>
              </a:ext>
            </a:extLst>
          </p:cNvPr>
          <p:cNvCxnSpPr>
            <a:stCxn id="57" idx="2"/>
            <a:endCxn id="58" idx="0"/>
          </p:cNvCxnSpPr>
          <p:nvPr/>
        </p:nvCxnSpPr>
        <p:spPr>
          <a:xfrm>
            <a:off x="8621055" y="4920500"/>
            <a:ext cx="629830" cy="2308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DC5C53D-6C6D-7D57-9773-341E3674B5D1}"/>
              </a:ext>
            </a:extLst>
          </p:cNvPr>
          <p:cNvSpPr/>
          <p:nvPr/>
        </p:nvSpPr>
        <p:spPr>
          <a:xfrm>
            <a:off x="7654056" y="6234116"/>
            <a:ext cx="768744" cy="25085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85781F7-1D3F-A300-0D4A-3726616F685B}"/>
              </a:ext>
            </a:extLst>
          </p:cNvPr>
          <p:cNvSpPr/>
          <p:nvPr/>
        </p:nvSpPr>
        <p:spPr>
          <a:xfrm>
            <a:off x="8240729" y="5762345"/>
            <a:ext cx="768744" cy="25085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0BC8EEA-2551-97F7-8588-928C52197427}"/>
              </a:ext>
            </a:extLst>
          </p:cNvPr>
          <p:cNvSpPr/>
          <p:nvPr/>
        </p:nvSpPr>
        <p:spPr>
          <a:xfrm>
            <a:off x="8870559" y="6244094"/>
            <a:ext cx="768744" cy="25085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46F583A-B787-9817-0CA3-0C4AB2175D6A}"/>
              </a:ext>
            </a:extLst>
          </p:cNvPr>
          <p:cNvCxnSpPr>
            <a:stCxn id="67" idx="2"/>
            <a:endCxn id="66" idx="0"/>
          </p:cNvCxnSpPr>
          <p:nvPr/>
        </p:nvCxnSpPr>
        <p:spPr>
          <a:xfrm flipH="1">
            <a:off x="8038428" y="6013198"/>
            <a:ext cx="586673" cy="22091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36F9096-3CEA-F34E-6D66-F3B132C3B9EB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>
            <a:off x="8625101" y="6013198"/>
            <a:ext cx="629830" cy="2308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05BD7D1-AD79-DDD4-D7BF-29A4AF536088}"/>
              </a:ext>
            </a:extLst>
          </p:cNvPr>
          <p:cNvSpPr txBox="1"/>
          <p:nvPr/>
        </p:nvSpPr>
        <p:spPr>
          <a:xfrm>
            <a:off x="6814507" y="1311801"/>
            <a:ext cx="3026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contrast in </a:t>
            </a:r>
            <a:r>
              <a:rPr lang="en-US" b="1" dirty="0"/>
              <a:t>AdaBoost</a:t>
            </a:r>
            <a:r>
              <a:rPr lang="en-US" dirty="0"/>
              <a:t> the trees are usually just a </a:t>
            </a:r>
            <a:r>
              <a:rPr lang="en-US" b="1" dirty="0"/>
              <a:t>node</a:t>
            </a:r>
            <a:r>
              <a:rPr lang="en-US" dirty="0"/>
              <a:t> and </a:t>
            </a:r>
            <a:r>
              <a:rPr lang="en-US" b="1" dirty="0"/>
              <a:t>two leaves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C1741F-AF65-9237-A76A-B5922DFEE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100456" cy="1325563"/>
          </a:xfrm>
        </p:spPr>
        <p:txBody>
          <a:bodyPr anchor="t"/>
          <a:lstStyle/>
          <a:p>
            <a:r>
              <a:rPr lang="en-US" dirty="0">
                <a:latin typeface="+mn-lt"/>
              </a:rPr>
              <a:t>Random Forest vs AdaBoost</a:t>
            </a:r>
          </a:p>
        </p:txBody>
      </p:sp>
    </p:spTree>
    <p:extLst>
      <p:ext uri="{BB962C8B-B14F-4D97-AF65-F5344CB8AC3E}">
        <p14:creationId xmlns:p14="http://schemas.microsoft.com/office/powerpoint/2010/main" val="12205023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B75AE-FAC7-1DC3-F7F3-24C8FFA0A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112728"/>
              </p:ext>
            </p:extLst>
          </p:nvPr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80FCDF5C-EEAA-21CE-C57C-122878CFE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317482"/>
              </p:ext>
            </p:extLst>
          </p:nvPr>
        </p:nvGraphicFramePr>
        <p:xfrm>
          <a:off x="5665326" y="1686000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weight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41A8442-F2A7-9FF3-2976-843CE70EAE17}"/>
              </a:ext>
            </a:extLst>
          </p:cNvPr>
          <p:cNvSpPr txBox="1"/>
          <p:nvPr/>
        </p:nvSpPr>
        <p:spPr>
          <a:xfrm>
            <a:off x="7872154" y="1571106"/>
            <a:ext cx="2543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keep the track of </a:t>
            </a:r>
            <a:r>
              <a:rPr lang="en-US" b="1" dirty="0"/>
              <a:t>New Sample Weights </a:t>
            </a:r>
            <a:r>
              <a:rPr lang="en-US" dirty="0"/>
              <a:t>in this column..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97174E-83DB-724C-886B-9855A11561C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6899564" y="2032771"/>
            <a:ext cx="97259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9756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B75AE-FAC7-1DC3-F7F3-24C8FFA0A529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80FCDF5C-EEAA-21CE-C57C-122878CFE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627236"/>
              </p:ext>
            </p:extLst>
          </p:nvPr>
        </p:nvGraphicFramePr>
        <p:xfrm>
          <a:off x="5665326" y="1686000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weight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41A8442-F2A7-9FF3-2976-843CE70EAE17}"/>
              </a:ext>
            </a:extLst>
          </p:cNvPr>
          <p:cNvSpPr txBox="1"/>
          <p:nvPr/>
        </p:nvSpPr>
        <p:spPr>
          <a:xfrm>
            <a:off x="7822278" y="3429000"/>
            <a:ext cx="2543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plug </a:t>
            </a:r>
            <a:r>
              <a:rPr lang="en-US" b="1" dirty="0"/>
              <a:t>0.33</a:t>
            </a:r>
            <a:r>
              <a:rPr lang="en-US" dirty="0"/>
              <a:t> for the sample that was </a:t>
            </a:r>
            <a:r>
              <a:rPr lang="en-US" i="1" dirty="0"/>
              <a:t>incorrectly</a:t>
            </a:r>
            <a:r>
              <a:rPr lang="en-US" dirty="0"/>
              <a:t> classified…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97174E-83DB-724C-886B-9855A11561C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6849688" y="3890665"/>
            <a:ext cx="97259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1018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B75AE-FAC7-1DC3-F7F3-24C8FFA0A529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80FCDF5C-EEAA-21CE-C57C-122878CFE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477276"/>
              </p:ext>
            </p:extLst>
          </p:nvPr>
        </p:nvGraphicFramePr>
        <p:xfrm>
          <a:off x="5665326" y="1686000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weight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41A8442-F2A7-9FF3-2976-843CE70EAE17}"/>
              </a:ext>
            </a:extLst>
          </p:cNvPr>
          <p:cNvSpPr txBox="1"/>
          <p:nvPr/>
        </p:nvSpPr>
        <p:spPr>
          <a:xfrm>
            <a:off x="8412482" y="2967335"/>
            <a:ext cx="2543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…and </a:t>
            </a:r>
            <a:r>
              <a:rPr lang="en-US" b="1" dirty="0"/>
              <a:t>0.05</a:t>
            </a:r>
            <a:r>
              <a:rPr lang="en-US" dirty="0"/>
              <a:t> for the sample that were </a:t>
            </a:r>
            <a:r>
              <a:rPr lang="en-US" i="1" dirty="0"/>
              <a:t>correctly</a:t>
            </a:r>
            <a:r>
              <a:rPr lang="en-US" dirty="0"/>
              <a:t> classified…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97174E-83DB-724C-886B-9855A11561C8}"/>
              </a:ext>
            </a:extLst>
          </p:cNvPr>
          <p:cNvCxnSpPr>
            <a:cxnSpLocks/>
          </p:cNvCxnSpPr>
          <p:nvPr/>
        </p:nvCxnSpPr>
        <p:spPr>
          <a:xfrm flipH="1" flipV="1">
            <a:off x="7036358" y="2933775"/>
            <a:ext cx="1072341" cy="45750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82811-16AB-A699-8836-22D90BAFD244}"/>
              </a:ext>
            </a:extLst>
          </p:cNvPr>
          <p:cNvCxnSpPr>
            <a:cxnSpLocks/>
          </p:cNvCxnSpPr>
          <p:nvPr/>
        </p:nvCxnSpPr>
        <p:spPr>
          <a:xfrm flipH="1">
            <a:off x="7036358" y="3391284"/>
            <a:ext cx="1072341" cy="123890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162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B75AE-FAC7-1DC3-F7F3-24C8FFA0A529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80FCDF5C-EEAA-21CE-C57C-122878CFE349}"/>
              </a:ext>
            </a:extLst>
          </p:cNvPr>
          <p:cNvGraphicFramePr>
            <a:graphicFrameLocks noGrp="1"/>
          </p:cNvGraphicFramePr>
          <p:nvPr/>
        </p:nvGraphicFramePr>
        <p:xfrm>
          <a:off x="5665326" y="1686000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weight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41A8442-F2A7-9FF3-2976-843CE70EAE17}"/>
              </a:ext>
            </a:extLst>
          </p:cNvPr>
          <p:cNvSpPr txBox="1"/>
          <p:nvPr/>
        </p:nvSpPr>
        <p:spPr>
          <a:xfrm>
            <a:off x="7963468" y="2593263"/>
            <a:ext cx="2842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we need to normalize the </a:t>
            </a:r>
            <a:r>
              <a:rPr lang="en-US" b="1" dirty="0"/>
              <a:t>New sample weights </a:t>
            </a:r>
            <a:r>
              <a:rPr lang="en-US" dirty="0"/>
              <a:t>so that they all add up to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D44DB2-F01E-E066-073C-8C74D92B9352}"/>
              </a:ext>
            </a:extLst>
          </p:cNvPr>
          <p:cNvSpPr/>
          <p:nvPr/>
        </p:nvSpPr>
        <p:spPr>
          <a:xfrm>
            <a:off x="280897" y="2331555"/>
            <a:ext cx="5304959" cy="3658413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85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B75AE-FAC7-1DC3-F7F3-24C8FFA0A529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80FCDF5C-EEAA-21CE-C57C-122878CFE349}"/>
              </a:ext>
            </a:extLst>
          </p:cNvPr>
          <p:cNvGraphicFramePr>
            <a:graphicFrameLocks noGrp="1"/>
          </p:cNvGraphicFramePr>
          <p:nvPr/>
        </p:nvGraphicFramePr>
        <p:xfrm>
          <a:off x="5665326" y="1686000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weight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41A8442-F2A7-9FF3-2976-843CE70EAE17}"/>
              </a:ext>
            </a:extLst>
          </p:cNvPr>
          <p:cNvSpPr txBox="1"/>
          <p:nvPr/>
        </p:nvSpPr>
        <p:spPr>
          <a:xfrm>
            <a:off x="8129723" y="2967335"/>
            <a:ext cx="196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now, if add all these values you will get </a:t>
            </a:r>
            <a:r>
              <a:rPr lang="en-US" b="1" dirty="0"/>
              <a:t>0.68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D44DB2-F01E-E066-073C-8C74D92B9352}"/>
              </a:ext>
            </a:extLst>
          </p:cNvPr>
          <p:cNvSpPr/>
          <p:nvPr/>
        </p:nvSpPr>
        <p:spPr>
          <a:xfrm>
            <a:off x="280897" y="2331555"/>
            <a:ext cx="5304959" cy="3658413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D92A5B-1E85-83F4-7DAC-7E8E4CF32136}"/>
              </a:ext>
            </a:extLst>
          </p:cNvPr>
          <p:cNvCxnSpPr>
            <a:cxnSpLocks/>
          </p:cNvCxnSpPr>
          <p:nvPr/>
        </p:nvCxnSpPr>
        <p:spPr>
          <a:xfrm flipH="1" flipV="1">
            <a:off x="7057382" y="2967335"/>
            <a:ext cx="1072341" cy="45750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30D51A-BC13-18A5-5216-C7671A8DDF0B}"/>
              </a:ext>
            </a:extLst>
          </p:cNvPr>
          <p:cNvCxnSpPr>
            <a:cxnSpLocks/>
          </p:cNvCxnSpPr>
          <p:nvPr/>
        </p:nvCxnSpPr>
        <p:spPr>
          <a:xfrm flipH="1">
            <a:off x="7057382" y="3424844"/>
            <a:ext cx="1072341" cy="123890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0404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B75AE-FAC7-1DC3-F7F3-24C8FFA0A529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80FCDF5C-EEAA-21CE-C57C-122878CFE349}"/>
              </a:ext>
            </a:extLst>
          </p:cNvPr>
          <p:cNvGraphicFramePr>
            <a:graphicFrameLocks noGrp="1"/>
          </p:cNvGraphicFramePr>
          <p:nvPr/>
        </p:nvGraphicFramePr>
        <p:xfrm>
          <a:off x="5665326" y="1686000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weight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41A8442-F2A7-9FF3-2976-843CE70EAE17}"/>
              </a:ext>
            </a:extLst>
          </p:cNvPr>
          <p:cNvSpPr txBox="1"/>
          <p:nvPr/>
        </p:nvSpPr>
        <p:spPr>
          <a:xfrm>
            <a:off x="9135040" y="2824679"/>
            <a:ext cx="2336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So, we divide each </a:t>
            </a:r>
            <a:r>
              <a:rPr lang="en-US" b="1" dirty="0"/>
              <a:t>New sample weights</a:t>
            </a:r>
            <a:r>
              <a:rPr lang="en-US" dirty="0"/>
              <a:t> to </a:t>
            </a:r>
            <a:r>
              <a:rPr lang="en-US" b="1" dirty="0"/>
              <a:t>0.68</a:t>
            </a:r>
            <a:r>
              <a:rPr lang="en-US" dirty="0"/>
              <a:t> to get the normalized values  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D44DB2-F01E-E066-073C-8C74D92B9352}"/>
              </a:ext>
            </a:extLst>
          </p:cNvPr>
          <p:cNvSpPr/>
          <p:nvPr/>
        </p:nvSpPr>
        <p:spPr>
          <a:xfrm>
            <a:off x="280897" y="2331555"/>
            <a:ext cx="5275405" cy="3658413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253F9D-A5BC-AA18-358D-FEFA538F3CED}"/>
              </a:ext>
            </a:extLst>
          </p:cNvPr>
          <p:cNvGrpSpPr/>
          <p:nvPr/>
        </p:nvGrpSpPr>
        <p:grpSpPr>
          <a:xfrm>
            <a:off x="8062699" y="2967335"/>
            <a:ext cx="1072341" cy="1696414"/>
            <a:chOff x="7057382" y="2967335"/>
            <a:chExt cx="1072341" cy="169641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6D92A5B-1E85-83F4-7DAC-7E8E4CF321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57382" y="2967335"/>
              <a:ext cx="1072341" cy="45750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830D51A-BC13-18A5-5216-C7671A8DDF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7382" y="3424844"/>
              <a:ext cx="1072341" cy="123890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B649D25-82D5-AC3C-DD85-3C37038E6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975455"/>
              </p:ext>
            </p:extLst>
          </p:nvPr>
        </p:nvGraphicFramePr>
        <p:xfrm>
          <a:off x="6812046" y="1686000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Norm. weight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1942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41A8442-F2A7-9FF3-2976-843CE70EAE17}"/>
              </a:ext>
            </a:extLst>
          </p:cNvPr>
          <p:cNvSpPr txBox="1"/>
          <p:nvPr/>
        </p:nvSpPr>
        <p:spPr>
          <a:xfrm>
            <a:off x="7090109" y="2828835"/>
            <a:ext cx="3001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we just transferred the </a:t>
            </a:r>
            <a:r>
              <a:rPr lang="en-US" b="1" dirty="0"/>
              <a:t>Normalized Sample weights </a:t>
            </a:r>
            <a:r>
              <a:rPr lang="en-US" dirty="0"/>
              <a:t>to </a:t>
            </a:r>
            <a:r>
              <a:rPr lang="en-US" b="1" dirty="0"/>
              <a:t>sample weight </a:t>
            </a:r>
            <a:r>
              <a:rPr lang="en-US" dirty="0"/>
              <a:t>column, since those are what we use for the next </a:t>
            </a:r>
            <a:r>
              <a:rPr lang="en-US" b="1" dirty="0"/>
              <a:t>Stump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D44DB2-F01E-E066-073C-8C74D92B9352}"/>
              </a:ext>
            </a:extLst>
          </p:cNvPr>
          <p:cNvSpPr/>
          <p:nvPr/>
        </p:nvSpPr>
        <p:spPr>
          <a:xfrm>
            <a:off x="280897" y="2331555"/>
            <a:ext cx="4153537" cy="3658413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253F9D-A5BC-AA18-358D-FEFA538F3CED}"/>
              </a:ext>
            </a:extLst>
          </p:cNvPr>
          <p:cNvGrpSpPr/>
          <p:nvPr/>
        </p:nvGrpSpPr>
        <p:grpSpPr>
          <a:xfrm>
            <a:off x="5859826" y="2909146"/>
            <a:ext cx="1072341" cy="1696414"/>
            <a:chOff x="7057382" y="2967335"/>
            <a:chExt cx="1072341" cy="169641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6D92A5B-1E85-83F4-7DAC-7E8E4CF321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57382" y="2967335"/>
              <a:ext cx="1072341" cy="45750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830D51A-BC13-18A5-5216-C7671A8DDF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7382" y="3424844"/>
              <a:ext cx="1072341" cy="123890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B649D25-82D5-AC3C-DD85-3C37038E6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034121"/>
              </p:ext>
            </p:extLst>
          </p:nvPr>
        </p:nvGraphicFramePr>
        <p:xfrm>
          <a:off x="4476045" y="1676204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7608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11BC7B-D8A7-6B86-8652-E297DCF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C6FBB76-CC01-5568-8588-6291D56CB9E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41A8442-F2A7-9FF3-2976-843CE70EAE17}"/>
              </a:ext>
            </a:extLst>
          </p:cNvPr>
          <p:cNvSpPr txBox="1"/>
          <p:nvPr/>
        </p:nvSpPr>
        <p:spPr>
          <a:xfrm>
            <a:off x="7314553" y="2080690"/>
            <a:ext cx="3001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we can use the modified </a:t>
            </a:r>
            <a:r>
              <a:rPr lang="en-US" b="1" dirty="0"/>
              <a:t>sample weights </a:t>
            </a:r>
            <a:r>
              <a:rPr lang="en-US" dirty="0"/>
              <a:t>to make the second </a:t>
            </a:r>
            <a:r>
              <a:rPr lang="en-US" b="1" dirty="0"/>
              <a:t>Stump</a:t>
            </a:r>
            <a:r>
              <a:rPr lang="en-US" dirty="0"/>
              <a:t> in the </a:t>
            </a:r>
            <a:r>
              <a:rPr lang="en-US" b="1" dirty="0"/>
              <a:t>forest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B649D25-82D5-AC3C-DD85-3C37038E65E6}"/>
              </a:ext>
            </a:extLst>
          </p:cNvPr>
          <p:cNvGraphicFramePr>
            <a:graphicFrameLocks noGrp="1"/>
          </p:cNvGraphicFramePr>
          <p:nvPr/>
        </p:nvGraphicFramePr>
        <p:xfrm>
          <a:off x="4476045" y="1676204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34D26BF-CB38-58A8-565B-787957EBC7B1}"/>
              </a:ext>
            </a:extLst>
          </p:cNvPr>
          <p:cNvSpPr/>
          <p:nvPr/>
        </p:nvSpPr>
        <p:spPr>
          <a:xfrm>
            <a:off x="4476045" y="2352503"/>
            <a:ext cx="1034631" cy="3557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8B227E-85FF-7D16-78A3-B0B5E59B620C}"/>
              </a:ext>
            </a:extLst>
          </p:cNvPr>
          <p:cNvGrpSpPr/>
          <p:nvPr/>
        </p:nvGrpSpPr>
        <p:grpSpPr>
          <a:xfrm>
            <a:off x="7223808" y="3151490"/>
            <a:ext cx="3183031" cy="1404982"/>
            <a:chOff x="7650010" y="2488028"/>
            <a:chExt cx="1985247" cy="73260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C1982AC-BA7B-5114-6598-212799DBC094}"/>
                </a:ext>
              </a:extLst>
            </p:cNvPr>
            <p:cNvSpPr/>
            <p:nvPr/>
          </p:nvSpPr>
          <p:spPr>
            <a:xfrm>
              <a:off x="7650010" y="2959799"/>
              <a:ext cx="768744" cy="2508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6EC5566-5D36-AE8F-F22D-943AED4B1C88}"/>
                </a:ext>
              </a:extLst>
            </p:cNvPr>
            <p:cNvSpPr/>
            <p:nvPr/>
          </p:nvSpPr>
          <p:spPr>
            <a:xfrm>
              <a:off x="8236683" y="2488028"/>
              <a:ext cx="768744" cy="250853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1945E6C-6D05-98B2-EC65-116621502E67}"/>
                </a:ext>
              </a:extLst>
            </p:cNvPr>
            <p:cNvSpPr/>
            <p:nvPr/>
          </p:nvSpPr>
          <p:spPr>
            <a:xfrm>
              <a:off x="8866513" y="2969777"/>
              <a:ext cx="768744" cy="25085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3112FA4-F3F5-65E5-6372-3B31BAC93C7F}"/>
                </a:ext>
              </a:extLst>
            </p:cNvPr>
            <p:cNvCxnSpPr>
              <a:stCxn id="12" idx="2"/>
              <a:endCxn id="11" idx="0"/>
            </p:cNvCxnSpPr>
            <p:nvPr/>
          </p:nvCxnSpPr>
          <p:spPr>
            <a:xfrm flipH="1">
              <a:off x="8034382" y="2738881"/>
              <a:ext cx="586673" cy="22091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EF1C0C-8D60-B5DE-8DD9-61876F0E361C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8621055" y="2738881"/>
              <a:ext cx="629830" cy="23089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43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4BE1BD-0AF5-1860-CA6A-6F0BFCCF8C47}"/>
              </a:ext>
            </a:extLst>
          </p:cNvPr>
          <p:cNvSpPr/>
          <p:nvPr/>
        </p:nvSpPr>
        <p:spPr>
          <a:xfrm>
            <a:off x="776835" y="2959799"/>
            <a:ext cx="768744" cy="25085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2FC751-62FB-131C-1EDA-E857ECDE5EBC}"/>
              </a:ext>
            </a:extLst>
          </p:cNvPr>
          <p:cNvSpPr/>
          <p:nvPr/>
        </p:nvSpPr>
        <p:spPr>
          <a:xfrm>
            <a:off x="1363508" y="2488028"/>
            <a:ext cx="768744" cy="25085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574C33-BAC2-7003-9446-997CCABF0BCE}"/>
              </a:ext>
            </a:extLst>
          </p:cNvPr>
          <p:cNvSpPr/>
          <p:nvPr/>
        </p:nvSpPr>
        <p:spPr>
          <a:xfrm>
            <a:off x="1363508" y="3451526"/>
            <a:ext cx="768744" cy="25085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1AFAB2-48FC-2CCA-C20F-B08FDD305B4F}"/>
              </a:ext>
            </a:extLst>
          </p:cNvPr>
          <p:cNvSpPr/>
          <p:nvPr/>
        </p:nvSpPr>
        <p:spPr>
          <a:xfrm>
            <a:off x="1993338" y="2969777"/>
            <a:ext cx="768744" cy="25085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AFF561-7ECC-680A-2B6B-AACA664C2277}"/>
              </a:ext>
            </a:extLst>
          </p:cNvPr>
          <p:cNvSpPr/>
          <p:nvPr/>
        </p:nvSpPr>
        <p:spPr>
          <a:xfrm>
            <a:off x="2615076" y="3451525"/>
            <a:ext cx="768744" cy="25085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C1001B-9083-C243-A51A-AB6D70F9FF8A}"/>
              </a:ext>
            </a:extLst>
          </p:cNvPr>
          <p:cNvSpPr/>
          <p:nvPr/>
        </p:nvSpPr>
        <p:spPr>
          <a:xfrm>
            <a:off x="3186575" y="3933273"/>
            <a:ext cx="768744" cy="25085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D895BD-4F6E-DA2F-0548-ED59721ACDD0}"/>
              </a:ext>
            </a:extLst>
          </p:cNvPr>
          <p:cNvSpPr/>
          <p:nvPr/>
        </p:nvSpPr>
        <p:spPr>
          <a:xfrm>
            <a:off x="1959621" y="3933272"/>
            <a:ext cx="768744" cy="25085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FF0CB1-5C06-9C53-2232-BE26C87B5E9C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1161207" y="2738881"/>
            <a:ext cx="586673" cy="22091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BA697A-0035-84C0-57C4-9AE083A5920D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1747880" y="2738881"/>
            <a:ext cx="629830" cy="2308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4CDC38-9705-2A94-69A0-1567E5C08F8A}"/>
              </a:ext>
            </a:extLst>
          </p:cNvPr>
          <p:cNvCxnSpPr>
            <a:cxnSpLocks/>
          </p:cNvCxnSpPr>
          <p:nvPr/>
        </p:nvCxnSpPr>
        <p:spPr>
          <a:xfrm flipH="1">
            <a:off x="1959621" y="3210649"/>
            <a:ext cx="484174" cy="2308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99BF46-8101-5ADC-CEC7-C473988DFE3E}"/>
              </a:ext>
            </a:extLst>
          </p:cNvPr>
          <p:cNvCxnSpPr>
            <a:cxnSpLocks/>
          </p:cNvCxnSpPr>
          <p:nvPr/>
        </p:nvCxnSpPr>
        <p:spPr>
          <a:xfrm>
            <a:off x="2443795" y="3210649"/>
            <a:ext cx="352004" cy="2308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39725-5A62-A17A-F397-A872FEBCB037}"/>
              </a:ext>
            </a:extLst>
          </p:cNvPr>
          <p:cNvCxnSpPr>
            <a:cxnSpLocks/>
          </p:cNvCxnSpPr>
          <p:nvPr/>
        </p:nvCxnSpPr>
        <p:spPr>
          <a:xfrm flipH="1">
            <a:off x="2511481" y="3712356"/>
            <a:ext cx="479031" cy="21093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EC09FA-EF15-387D-4FA1-FEA2F90F3334}"/>
              </a:ext>
            </a:extLst>
          </p:cNvPr>
          <p:cNvCxnSpPr>
            <a:cxnSpLocks/>
          </p:cNvCxnSpPr>
          <p:nvPr/>
        </p:nvCxnSpPr>
        <p:spPr>
          <a:xfrm>
            <a:off x="2990512" y="3712356"/>
            <a:ext cx="302946" cy="21093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2ED691-CDF9-CF04-ECEA-E9027415FCE8}"/>
              </a:ext>
            </a:extLst>
          </p:cNvPr>
          <p:cNvSpPr/>
          <p:nvPr/>
        </p:nvSpPr>
        <p:spPr>
          <a:xfrm>
            <a:off x="733678" y="5253094"/>
            <a:ext cx="768744" cy="25085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81BE7F9-E20A-97D9-CD5D-C0EB2F4EC0DB}"/>
              </a:ext>
            </a:extLst>
          </p:cNvPr>
          <p:cNvSpPr/>
          <p:nvPr/>
        </p:nvSpPr>
        <p:spPr>
          <a:xfrm>
            <a:off x="1363508" y="4771345"/>
            <a:ext cx="768744" cy="25085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0C62A51-6676-15C3-EDA7-C6E3F02EBEC4}"/>
              </a:ext>
            </a:extLst>
          </p:cNvPr>
          <p:cNvSpPr/>
          <p:nvPr/>
        </p:nvSpPr>
        <p:spPr>
          <a:xfrm>
            <a:off x="1985246" y="5253093"/>
            <a:ext cx="768744" cy="25085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515ED23-3397-A138-38C7-FDC4EF0BA67E}"/>
              </a:ext>
            </a:extLst>
          </p:cNvPr>
          <p:cNvSpPr/>
          <p:nvPr/>
        </p:nvSpPr>
        <p:spPr>
          <a:xfrm>
            <a:off x="2556745" y="5734841"/>
            <a:ext cx="768744" cy="25085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5288000-3A1D-215F-9D90-CF5AA3A444A9}"/>
              </a:ext>
            </a:extLst>
          </p:cNvPr>
          <p:cNvSpPr/>
          <p:nvPr/>
        </p:nvSpPr>
        <p:spPr>
          <a:xfrm>
            <a:off x="1329791" y="5734840"/>
            <a:ext cx="768744" cy="25085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30B170F-17EA-2FB1-1A12-D06733FAE669}"/>
              </a:ext>
            </a:extLst>
          </p:cNvPr>
          <p:cNvCxnSpPr>
            <a:cxnSpLocks/>
          </p:cNvCxnSpPr>
          <p:nvPr/>
        </p:nvCxnSpPr>
        <p:spPr>
          <a:xfrm flipH="1">
            <a:off x="1329791" y="5012217"/>
            <a:ext cx="484174" cy="2308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C26DC66-93F5-DB66-CF83-E2F72888E58E}"/>
              </a:ext>
            </a:extLst>
          </p:cNvPr>
          <p:cNvCxnSpPr>
            <a:cxnSpLocks/>
          </p:cNvCxnSpPr>
          <p:nvPr/>
        </p:nvCxnSpPr>
        <p:spPr>
          <a:xfrm>
            <a:off x="1813965" y="5012217"/>
            <a:ext cx="352004" cy="2308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DE62CF-0E2E-1CA8-D909-9171B2F26507}"/>
              </a:ext>
            </a:extLst>
          </p:cNvPr>
          <p:cNvCxnSpPr>
            <a:cxnSpLocks/>
          </p:cNvCxnSpPr>
          <p:nvPr/>
        </p:nvCxnSpPr>
        <p:spPr>
          <a:xfrm flipH="1">
            <a:off x="1881651" y="5513924"/>
            <a:ext cx="479031" cy="21093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BEA4A1-1081-0B7B-2803-3B183A4E9B2E}"/>
              </a:ext>
            </a:extLst>
          </p:cNvPr>
          <p:cNvCxnSpPr>
            <a:cxnSpLocks/>
          </p:cNvCxnSpPr>
          <p:nvPr/>
        </p:nvCxnSpPr>
        <p:spPr>
          <a:xfrm>
            <a:off x="2360682" y="5513924"/>
            <a:ext cx="302946" cy="21093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B098635-7F69-7497-4340-8E8ACB1E8CBF}"/>
              </a:ext>
            </a:extLst>
          </p:cNvPr>
          <p:cNvSpPr txBox="1"/>
          <p:nvPr/>
        </p:nvSpPr>
        <p:spPr>
          <a:xfrm>
            <a:off x="446410" y="1361464"/>
            <a:ext cx="3026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b="1" dirty="0"/>
              <a:t>Random Forest </a:t>
            </a:r>
            <a:r>
              <a:rPr lang="en-US" dirty="0"/>
              <a:t>each time you make a tree, you make a full-size tree..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285E7D3-1EEE-BF98-EB27-DF549E0CC1B7}"/>
              </a:ext>
            </a:extLst>
          </p:cNvPr>
          <p:cNvSpPr/>
          <p:nvPr/>
        </p:nvSpPr>
        <p:spPr>
          <a:xfrm>
            <a:off x="7650010" y="2959799"/>
            <a:ext cx="768744" cy="25085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63AEF41-18D8-BAAD-6E25-4CA278F304B5}"/>
              </a:ext>
            </a:extLst>
          </p:cNvPr>
          <p:cNvSpPr/>
          <p:nvPr/>
        </p:nvSpPr>
        <p:spPr>
          <a:xfrm>
            <a:off x="8236683" y="2488028"/>
            <a:ext cx="768744" cy="25085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F1B4792-8986-9FC3-AE4E-786640710466}"/>
              </a:ext>
            </a:extLst>
          </p:cNvPr>
          <p:cNvSpPr/>
          <p:nvPr/>
        </p:nvSpPr>
        <p:spPr>
          <a:xfrm>
            <a:off x="8866513" y="2969777"/>
            <a:ext cx="768744" cy="25085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8C98F3-7497-73FC-A781-C99FD41CA68D}"/>
              </a:ext>
            </a:extLst>
          </p:cNvPr>
          <p:cNvCxnSpPr>
            <a:stCxn id="47" idx="2"/>
            <a:endCxn id="46" idx="0"/>
          </p:cNvCxnSpPr>
          <p:nvPr/>
        </p:nvCxnSpPr>
        <p:spPr>
          <a:xfrm flipH="1">
            <a:off x="8034382" y="2738881"/>
            <a:ext cx="586673" cy="22091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0BF55C9-14A9-E5DE-BD94-49440DD79CBB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8621055" y="2738881"/>
            <a:ext cx="629830" cy="2308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58B89CC-A05B-DF64-5086-4E3049815BB4}"/>
              </a:ext>
            </a:extLst>
          </p:cNvPr>
          <p:cNvSpPr/>
          <p:nvPr/>
        </p:nvSpPr>
        <p:spPr>
          <a:xfrm>
            <a:off x="7650010" y="4048720"/>
            <a:ext cx="768744" cy="25085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57EE2B1-6C5D-7974-4342-8F672676100B}"/>
              </a:ext>
            </a:extLst>
          </p:cNvPr>
          <p:cNvSpPr/>
          <p:nvPr/>
        </p:nvSpPr>
        <p:spPr>
          <a:xfrm>
            <a:off x="8236683" y="3576949"/>
            <a:ext cx="768744" cy="25085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7CA3705-5309-5C7E-8962-92A4E60B6823}"/>
              </a:ext>
            </a:extLst>
          </p:cNvPr>
          <p:cNvSpPr/>
          <p:nvPr/>
        </p:nvSpPr>
        <p:spPr>
          <a:xfrm>
            <a:off x="8866513" y="4058698"/>
            <a:ext cx="768744" cy="25085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FFDF1B7-5A79-82AE-2F4B-4DEF621E6CE1}"/>
              </a:ext>
            </a:extLst>
          </p:cNvPr>
          <p:cNvCxnSpPr>
            <a:stCxn id="52" idx="2"/>
            <a:endCxn id="51" idx="0"/>
          </p:cNvCxnSpPr>
          <p:nvPr/>
        </p:nvCxnSpPr>
        <p:spPr>
          <a:xfrm flipH="1">
            <a:off x="8034382" y="3827802"/>
            <a:ext cx="586673" cy="22091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F7915D-EA46-832A-CCD2-AE983972C8BE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>
            <a:off x="8621055" y="3827802"/>
            <a:ext cx="629830" cy="2308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3CA6C72-DF8A-B6FB-82DC-73647AE7FF9D}"/>
              </a:ext>
            </a:extLst>
          </p:cNvPr>
          <p:cNvSpPr/>
          <p:nvPr/>
        </p:nvSpPr>
        <p:spPr>
          <a:xfrm>
            <a:off x="7650010" y="5141418"/>
            <a:ext cx="768744" cy="25085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6969CD3-3ECE-D5F9-58A7-CD6B3A2ED442}"/>
              </a:ext>
            </a:extLst>
          </p:cNvPr>
          <p:cNvSpPr/>
          <p:nvPr/>
        </p:nvSpPr>
        <p:spPr>
          <a:xfrm>
            <a:off x="8236683" y="4669647"/>
            <a:ext cx="768744" cy="25085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22DD5AB-D9F4-F90B-11B0-541719BFCBAC}"/>
              </a:ext>
            </a:extLst>
          </p:cNvPr>
          <p:cNvSpPr/>
          <p:nvPr/>
        </p:nvSpPr>
        <p:spPr>
          <a:xfrm>
            <a:off x="8866513" y="5151396"/>
            <a:ext cx="768744" cy="25085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488B388-F9C8-0221-379A-35CF6D143190}"/>
              </a:ext>
            </a:extLst>
          </p:cNvPr>
          <p:cNvCxnSpPr>
            <a:stCxn id="57" idx="2"/>
            <a:endCxn id="56" idx="0"/>
          </p:cNvCxnSpPr>
          <p:nvPr/>
        </p:nvCxnSpPr>
        <p:spPr>
          <a:xfrm flipH="1">
            <a:off x="8034382" y="4920500"/>
            <a:ext cx="586673" cy="22091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1E18C7-6C82-05FE-F646-85FF6934AC74}"/>
              </a:ext>
            </a:extLst>
          </p:cNvPr>
          <p:cNvCxnSpPr>
            <a:stCxn id="57" idx="2"/>
            <a:endCxn id="58" idx="0"/>
          </p:cNvCxnSpPr>
          <p:nvPr/>
        </p:nvCxnSpPr>
        <p:spPr>
          <a:xfrm>
            <a:off x="8621055" y="4920500"/>
            <a:ext cx="629830" cy="2308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DC5C53D-6C6D-7D57-9773-341E3674B5D1}"/>
              </a:ext>
            </a:extLst>
          </p:cNvPr>
          <p:cNvSpPr/>
          <p:nvPr/>
        </p:nvSpPr>
        <p:spPr>
          <a:xfrm>
            <a:off x="7654056" y="6234116"/>
            <a:ext cx="768744" cy="25085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85781F7-1D3F-A300-0D4A-3726616F685B}"/>
              </a:ext>
            </a:extLst>
          </p:cNvPr>
          <p:cNvSpPr/>
          <p:nvPr/>
        </p:nvSpPr>
        <p:spPr>
          <a:xfrm>
            <a:off x="8240729" y="5762345"/>
            <a:ext cx="768744" cy="25085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0BC8EEA-2551-97F7-8588-928C52197427}"/>
              </a:ext>
            </a:extLst>
          </p:cNvPr>
          <p:cNvSpPr/>
          <p:nvPr/>
        </p:nvSpPr>
        <p:spPr>
          <a:xfrm>
            <a:off x="8870559" y="6244094"/>
            <a:ext cx="768744" cy="25085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46F583A-B787-9817-0CA3-0C4AB2175D6A}"/>
              </a:ext>
            </a:extLst>
          </p:cNvPr>
          <p:cNvCxnSpPr>
            <a:stCxn id="67" idx="2"/>
            <a:endCxn id="66" idx="0"/>
          </p:cNvCxnSpPr>
          <p:nvPr/>
        </p:nvCxnSpPr>
        <p:spPr>
          <a:xfrm flipH="1">
            <a:off x="8038428" y="6013198"/>
            <a:ext cx="586673" cy="22091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36F9096-3CEA-F34E-6D66-F3B132C3B9EB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>
            <a:off x="8625101" y="6013198"/>
            <a:ext cx="629830" cy="2308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05BD7D1-AD79-DDD4-D7BF-29A4AF536088}"/>
              </a:ext>
            </a:extLst>
          </p:cNvPr>
          <p:cNvSpPr txBox="1"/>
          <p:nvPr/>
        </p:nvSpPr>
        <p:spPr>
          <a:xfrm>
            <a:off x="6814507" y="1311801"/>
            <a:ext cx="3026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contrast in </a:t>
            </a:r>
            <a:r>
              <a:rPr lang="en-US" b="1" dirty="0"/>
              <a:t>AdaBoost</a:t>
            </a:r>
            <a:r>
              <a:rPr lang="en-US" dirty="0"/>
              <a:t> the trees are usually just a </a:t>
            </a:r>
            <a:r>
              <a:rPr lang="en-US" b="1" dirty="0"/>
              <a:t>node</a:t>
            </a:r>
            <a:r>
              <a:rPr lang="en-US" dirty="0"/>
              <a:t> and </a:t>
            </a:r>
            <a:r>
              <a:rPr lang="en-US" b="1" dirty="0"/>
              <a:t>two leaves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539D373-BB65-B204-97C5-5DC5EC7F6C11}"/>
              </a:ext>
            </a:extLst>
          </p:cNvPr>
          <p:cNvSpPr/>
          <p:nvPr/>
        </p:nvSpPr>
        <p:spPr>
          <a:xfrm>
            <a:off x="7557959" y="3471483"/>
            <a:ext cx="2184852" cy="91318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16D668A-2126-8DAE-9646-EB38BFB6D009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6967242" y="3928078"/>
            <a:ext cx="590717" cy="256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A827086-674D-05DE-0DCE-98F7EA56BCFA}"/>
              </a:ext>
            </a:extLst>
          </p:cNvPr>
          <p:cNvSpPr txBox="1"/>
          <p:nvPr/>
        </p:nvSpPr>
        <p:spPr>
          <a:xfrm>
            <a:off x="4662528" y="4047378"/>
            <a:ext cx="2330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tree with just one </a:t>
            </a:r>
            <a:r>
              <a:rPr lang="en-US" b="1" dirty="0"/>
              <a:t>node</a:t>
            </a:r>
            <a:r>
              <a:rPr lang="en-US" dirty="0"/>
              <a:t> and </a:t>
            </a:r>
            <a:r>
              <a:rPr lang="en-US" b="1" dirty="0"/>
              <a:t>two leaves </a:t>
            </a:r>
            <a:r>
              <a:rPr lang="en-US" dirty="0"/>
              <a:t>is called </a:t>
            </a:r>
            <a:r>
              <a:rPr lang="en-US" b="1" i="1" dirty="0"/>
              <a:t>Stump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594EC7-AC7F-4243-1839-E249927F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100456" cy="1325563"/>
          </a:xfrm>
        </p:spPr>
        <p:txBody>
          <a:bodyPr anchor="t"/>
          <a:lstStyle/>
          <a:p>
            <a:r>
              <a:rPr lang="en-US" dirty="0">
                <a:latin typeface="+mn-lt"/>
              </a:rPr>
              <a:t>Random Forest vs AdaBoost</a:t>
            </a:r>
          </a:p>
        </p:txBody>
      </p:sp>
    </p:spTree>
    <p:extLst>
      <p:ext uri="{BB962C8B-B14F-4D97-AF65-F5344CB8AC3E}">
        <p14:creationId xmlns:p14="http://schemas.microsoft.com/office/powerpoint/2010/main" val="409246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AdaBoost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4588AAD-4AD5-7727-FCA2-EC33311F5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855470"/>
              </p:ext>
            </p:extLst>
          </p:nvPr>
        </p:nvGraphicFramePr>
        <p:xfrm>
          <a:off x="3021230" y="1462990"/>
          <a:ext cx="4634400" cy="4770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600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158600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158600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158600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162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51627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51627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51627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51627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51627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51627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51627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51627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78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AdaBoost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4588AAD-4AD5-7727-FCA2-EC33311F5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376173"/>
              </p:ext>
            </p:extLst>
          </p:nvPr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C6CEDB-198A-1B94-ABB8-66A8B702F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39810"/>
              </p:ext>
            </p:extLst>
          </p:nvPr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46068E-2C1C-D190-66C8-AD4C923D4559}"/>
              </a:ext>
            </a:extLst>
          </p:cNvPr>
          <p:cNvSpPr txBox="1"/>
          <p:nvPr/>
        </p:nvSpPr>
        <p:spPr>
          <a:xfrm>
            <a:off x="6400798" y="1925904"/>
            <a:ext cx="2961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first thing we do that we give a </a:t>
            </a:r>
            <a:r>
              <a:rPr lang="en-US" b="1" i="1" dirty="0"/>
              <a:t>sample weight </a:t>
            </a:r>
            <a:r>
              <a:rPr lang="en-US" dirty="0"/>
              <a:t>that indicates how important it is to be classified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0DE0C9-B036-9DA1-C2EE-AC100069BF78}"/>
              </a:ext>
            </a:extLst>
          </p:cNvPr>
          <p:cNvCxnSpPr>
            <a:cxnSpLocks/>
          </p:cNvCxnSpPr>
          <p:nvPr/>
        </p:nvCxnSpPr>
        <p:spPr>
          <a:xfrm flipH="1" flipV="1">
            <a:off x="5696793" y="2066910"/>
            <a:ext cx="768743" cy="2797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80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AdaBoost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4588AAD-4AD5-7727-FCA2-EC33311F553D}"/>
              </a:ext>
            </a:extLst>
          </p:cNvPr>
          <p:cNvGraphicFramePr>
            <a:graphicFrameLocks noGrp="1"/>
          </p:cNvGraphicFramePr>
          <p:nvPr/>
        </p:nvGraphicFramePr>
        <p:xfrm>
          <a:off x="310398" y="1690688"/>
          <a:ext cx="4124036" cy="42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09">
                  <a:extLst>
                    <a:ext uri="{9D8B030D-6E8A-4147-A177-3AD203B41FA5}">
                      <a16:colId xmlns:a16="http://schemas.microsoft.com/office/drawing/2014/main" val="91302418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1207556632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179450350"/>
                    </a:ext>
                  </a:extLst>
                </a:gridCol>
                <a:gridCol w="1031009">
                  <a:extLst>
                    <a:ext uri="{9D8B030D-6E8A-4147-A177-3AD203B41FA5}">
                      <a16:colId xmlns:a16="http://schemas.microsoft.com/office/drawing/2014/main" val="3619562426"/>
                    </a:ext>
                  </a:extLst>
                </a:gridCol>
              </a:tblGrid>
              <a:tr h="598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  <a:p>
                      <a:pPr algn="ctr"/>
                      <a:r>
                        <a:rPr lang="en-US" dirty="0"/>
                        <a:t>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9471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0482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7522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3745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7396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989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1411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37398"/>
                  </a:ext>
                </a:extLst>
              </a:tr>
              <a:tr h="4574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542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C6CEDB-198A-1B94-ABB8-66A8B702F4E4}"/>
              </a:ext>
            </a:extLst>
          </p:cNvPr>
          <p:cNvGraphicFramePr>
            <a:graphicFrameLocks noGrp="1"/>
          </p:cNvGraphicFramePr>
          <p:nvPr/>
        </p:nvGraphicFramePr>
        <p:xfrm>
          <a:off x="4516255" y="1690688"/>
          <a:ext cx="1067250" cy="430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3361139128"/>
                    </a:ext>
                  </a:extLst>
                </a:gridCol>
              </a:tblGrid>
              <a:tr h="635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weight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8617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5884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531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41253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29089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199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807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25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9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46068E-2C1C-D190-66C8-AD4C923D4559}"/>
              </a:ext>
            </a:extLst>
          </p:cNvPr>
          <p:cNvSpPr txBox="1"/>
          <p:nvPr/>
        </p:nvSpPr>
        <p:spPr>
          <a:xfrm>
            <a:off x="6813494" y="2210602"/>
            <a:ext cx="2710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 the start all the samples get the </a:t>
            </a:r>
            <a:r>
              <a:rPr lang="en-US" b="1" i="1" dirty="0"/>
              <a:t>same weight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0DE0C9-B036-9DA1-C2EE-AC100069BF78}"/>
              </a:ext>
            </a:extLst>
          </p:cNvPr>
          <p:cNvCxnSpPr>
            <a:cxnSpLocks/>
          </p:cNvCxnSpPr>
          <p:nvPr/>
        </p:nvCxnSpPr>
        <p:spPr>
          <a:xfrm flipH="1" flipV="1">
            <a:off x="6367085" y="2531887"/>
            <a:ext cx="592067" cy="2797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A7FC2-5607-929B-1DF8-B92733C11B31}"/>
              </a:ext>
            </a:extLst>
          </p:cNvPr>
          <p:cNvGrpSpPr/>
          <p:nvPr/>
        </p:nvGrpSpPr>
        <p:grpSpPr>
          <a:xfrm>
            <a:off x="6959152" y="3198167"/>
            <a:ext cx="3795166" cy="802899"/>
            <a:chOff x="6959152" y="3198167"/>
            <a:chExt cx="3795166" cy="80289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2D2425-F654-3189-7BB6-1540568ABAFF}"/>
                </a:ext>
              </a:extLst>
            </p:cNvPr>
            <p:cNvCxnSpPr>
              <a:cxnSpLocks/>
            </p:cNvCxnSpPr>
            <p:nvPr/>
          </p:nvCxnSpPr>
          <p:spPr>
            <a:xfrm>
              <a:off x="7072439" y="3600956"/>
              <a:ext cx="250853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723EBA-A51C-FFD4-B050-11F6D2E7E8AC}"/>
                </a:ext>
              </a:extLst>
            </p:cNvPr>
            <p:cNvSpPr txBox="1"/>
            <p:nvPr/>
          </p:nvSpPr>
          <p:spPr>
            <a:xfrm>
              <a:off x="6959152" y="3600956"/>
              <a:ext cx="2783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Total Number of samples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BF53BA-4247-AC25-76B0-99B4F8DBE1D3}"/>
                </a:ext>
              </a:extLst>
            </p:cNvPr>
            <p:cNvSpPr txBox="1"/>
            <p:nvPr/>
          </p:nvSpPr>
          <p:spPr>
            <a:xfrm>
              <a:off x="7986841" y="3198167"/>
              <a:ext cx="364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A3A636-1EF7-BEAC-C000-FC8990E380EA}"/>
                </a:ext>
              </a:extLst>
            </p:cNvPr>
            <p:cNvSpPr txBox="1"/>
            <p:nvPr/>
          </p:nvSpPr>
          <p:spPr>
            <a:xfrm>
              <a:off x="9649754" y="3400900"/>
              <a:ext cx="31558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dirty="0"/>
                <a:t>=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C94F43-23B6-6929-340F-07957524C8B6}"/>
                </a:ext>
              </a:extLst>
            </p:cNvPr>
            <p:cNvSpPr txBox="1"/>
            <p:nvPr/>
          </p:nvSpPr>
          <p:spPr>
            <a:xfrm>
              <a:off x="9880378" y="3370122"/>
              <a:ext cx="873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1/8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3EBB9D-3F8E-7A2D-F738-469BD6EBFB7E}"/>
              </a:ext>
            </a:extLst>
          </p:cNvPr>
          <p:cNvCxnSpPr>
            <a:cxnSpLocks/>
          </p:cNvCxnSpPr>
          <p:nvPr/>
        </p:nvCxnSpPr>
        <p:spPr>
          <a:xfrm flipH="1">
            <a:off x="6096000" y="2811667"/>
            <a:ext cx="838873" cy="848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28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4102</Words>
  <Application>Microsoft Office PowerPoint</Application>
  <PresentationFormat>Widescreen</PresentationFormat>
  <Paragraphs>2620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Nimbus Roman No9 L</vt:lpstr>
      <vt:lpstr>Office Theme</vt:lpstr>
      <vt:lpstr>PowerPoint Presentation</vt:lpstr>
      <vt:lpstr>AdaBoost</vt:lpstr>
      <vt:lpstr>Prerequisites</vt:lpstr>
      <vt:lpstr>Random Forest vs AdaBoost</vt:lpstr>
      <vt:lpstr>Random Forest vs AdaBoost</vt:lpstr>
      <vt:lpstr>Random Forest vs 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Part C     Part of Future Connect Media’s IT Course   By Sagar Allagh</dc:title>
  <dc:creator>Sagar Allagh</dc:creator>
  <cp:lastModifiedBy>Hassan Khalil</cp:lastModifiedBy>
  <cp:revision>17</cp:revision>
  <dcterms:created xsi:type="dcterms:W3CDTF">2023-02-28T14:08:09Z</dcterms:created>
  <dcterms:modified xsi:type="dcterms:W3CDTF">2023-04-12T15:45:55Z</dcterms:modified>
</cp:coreProperties>
</file>