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14" r:id="rId2"/>
    <p:sldId id="324" r:id="rId3"/>
    <p:sldId id="325" r:id="rId4"/>
    <p:sldId id="402" r:id="rId5"/>
    <p:sldId id="401" r:id="rId6"/>
    <p:sldId id="398" r:id="rId7"/>
    <p:sldId id="397" r:id="rId8"/>
    <p:sldId id="396" r:id="rId9"/>
    <p:sldId id="399" r:id="rId10"/>
    <p:sldId id="400" r:id="rId11"/>
    <p:sldId id="327" r:id="rId12"/>
    <p:sldId id="395" r:id="rId13"/>
    <p:sldId id="368" r:id="rId14"/>
    <p:sldId id="370" r:id="rId15"/>
    <p:sldId id="371" r:id="rId16"/>
    <p:sldId id="372" r:id="rId17"/>
    <p:sldId id="373" r:id="rId18"/>
    <p:sldId id="379" r:id="rId19"/>
    <p:sldId id="374" r:id="rId20"/>
    <p:sldId id="375" r:id="rId21"/>
    <p:sldId id="376" r:id="rId22"/>
    <p:sldId id="377" r:id="rId23"/>
    <p:sldId id="378" r:id="rId24"/>
    <p:sldId id="380" r:id="rId25"/>
    <p:sldId id="381" r:id="rId26"/>
    <p:sldId id="382" r:id="rId27"/>
    <p:sldId id="383" r:id="rId28"/>
    <p:sldId id="384" r:id="rId29"/>
    <p:sldId id="385" r:id="rId30"/>
    <p:sldId id="386" r:id="rId31"/>
    <p:sldId id="387" r:id="rId32"/>
    <p:sldId id="388" r:id="rId33"/>
    <p:sldId id="389" r:id="rId34"/>
    <p:sldId id="390" r:id="rId35"/>
    <p:sldId id="391" r:id="rId36"/>
    <p:sldId id="392" r:id="rId37"/>
    <p:sldId id="393" r:id="rId38"/>
    <p:sldId id="394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34" autoAdjust="0"/>
    <p:restoredTop sz="95970"/>
  </p:normalViewPr>
  <p:slideViewPr>
    <p:cSldViewPr snapToGrid="0">
      <p:cViewPr varScale="1">
        <p:scale>
          <a:sx n="118" d="100"/>
          <a:sy n="118" d="100"/>
        </p:scale>
        <p:origin x="12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88D43C-ECD1-4C82-A1F3-AF63C616CB78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E5126D4-02FE-4FD1-AC88-FDF1A258B7E6}">
      <dgm:prSet/>
      <dgm:spPr/>
      <dgm:t>
        <a:bodyPr/>
        <a:lstStyle/>
        <a:p>
          <a:r>
            <a:rPr lang="en-US" dirty="0"/>
            <a:t>Confusion Matrix</a:t>
          </a:r>
        </a:p>
      </dgm:t>
    </dgm:pt>
    <dgm:pt modelId="{46268CDE-C698-4AA7-9ADE-F0FFDA692C52}" type="parTrans" cxnId="{4262AB4E-5F99-4BC7-830D-CC7930742D71}">
      <dgm:prSet/>
      <dgm:spPr/>
      <dgm:t>
        <a:bodyPr/>
        <a:lstStyle/>
        <a:p>
          <a:endParaRPr lang="en-US"/>
        </a:p>
      </dgm:t>
    </dgm:pt>
    <dgm:pt modelId="{3DA60E62-B774-49DB-881F-F34A36E1E813}" type="sibTrans" cxnId="{4262AB4E-5F99-4BC7-830D-CC7930742D71}">
      <dgm:prSet/>
      <dgm:spPr/>
      <dgm:t>
        <a:bodyPr/>
        <a:lstStyle/>
        <a:p>
          <a:endParaRPr lang="en-US"/>
        </a:p>
      </dgm:t>
    </dgm:pt>
    <dgm:pt modelId="{D989F32E-6198-4BEF-8422-85AABB77A2C8}">
      <dgm:prSet/>
      <dgm:spPr/>
      <dgm:t>
        <a:bodyPr/>
        <a:lstStyle/>
        <a:p>
          <a:r>
            <a:rPr lang="en-US" dirty="0"/>
            <a:t>Sensitivity &amp; Specificity</a:t>
          </a:r>
        </a:p>
      </dgm:t>
    </dgm:pt>
    <dgm:pt modelId="{162E3885-D397-4E1D-A399-10AB3F0C2F1C}" type="parTrans" cxnId="{C9E57A54-1E02-414A-B919-E78AF4B1941A}">
      <dgm:prSet/>
      <dgm:spPr/>
      <dgm:t>
        <a:bodyPr/>
        <a:lstStyle/>
        <a:p>
          <a:endParaRPr lang="en-US"/>
        </a:p>
      </dgm:t>
    </dgm:pt>
    <dgm:pt modelId="{A53C94B3-B067-4D32-BB9D-3876985E1C2A}" type="sibTrans" cxnId="{C9E57A54-1E02-414A-B919-E78AF4B1941A}">
      <dgm:prSet/>
      <dgm:spPr/>
      <dgm:t>
        <a:bodyPr/>
        <a:lstStyle/>
        <a:p>
          <a:endParaRPr lang="en-US"/>
        </a:p>
      </dgm:t>
    </dgm:pt>
    <dgm:pt modelId="{979143DB-9176-4A1C-851B-FD77E4A5FDDC}">
      <dgm:prSet/>
      <dgm:spPr/>
      <dgm:t>
        <a:bodyPr/>
        <a:lstStyle/>
        <a:p>
          <a:r>
            <a:rPr lang="en-US" dirty="0"/>
            <a:t>Precision &amp; Recall</a:t>
          </a:r>
        </a:p>
      </dgm:t>
    </dgm:pt>
    <dgm:pt modelId="{F4678D04-2C35-4B5D-B222-4F08CA33E508}" type="parTrans" cxnId="{4894F133-6E03-4242-8C58-7DD93ABA0DFB}">
      <dgm:prSet/>
      <dgm:spPr/>
      <dgm:t>
        <a:bodyPr/>
        <a:lstStyle/>
        <a:p>
          <a:endParaRPr lang="en-US"/>
        </a:p>
      </dgm:t>
    </dgm:pt>
    <dgm:pt modelId="{764ABE86-84E3-4F99-B694-A56CC8FDA860}" type="sibTrans" cxnId="{4894F133-6E03-4242-8C58-7DD93ABA0DFB}">
      <dgm:prSet/>
      <dgm:spPr/>
      <dgm:t>
        <a:bodyPr/>
        <a:lstStyle/>
        <a:p>
          <a:endParaRPr lang="en-US"/>
        </a:p>
      </dgm:t>
    </dgm:pt>
    <dgm:pt modelId="{6B5B5C37-2FC9-4F2E-82CE-4BCBA3035BCE}" type="pres">
      <dgm:prSet presAssocID="{E988D43C-ECD1-4C82-A1F3-AF63C616CB78}" presName="linear" presStyleCnt="0">
        <dgm:presLayoutVars>
          <dgm:dir/>
          <dgm:animLvl val="lvl"/>
          <dgm:resizeHandles val="exact"/>
        </dgm:presLayoutVars>
      </dgm:prSet>
      <dgm:spPr/>
    </dgm:pt>
    <dgm:pt modelId="{6D75B97E-F28B-4C0D-A31F-13535D20E610}" type="pres">
      <dgm:prSet presAssocID="{5E5126D4-02FE-4FD1-AC88-FDF1A258B7E6}" presName="parentLin" presStyleCnt="0"/>
      <dgm:spPr/>
    </dgm:pt>
    <dgm:pt modelId="{76AD9350-1686-4292-AB16-19168A84CF34}" type="pres">
      <dgm:prSet presAssocID="{5E5126D4-02FE-4FD1-AC88-FDF1A258B7E6}" presName="parentLeftMargin" presStyleLbl="node1" presStyleIdx="0" presStyleCnt="3"/>
      <dgm:spPr/>
    </dgm:pt>
    <dgm:pt modelId="{E8D9A4C2-7E2E-4562-84B0-D757BEE6F3B8}" type="pres">
      <dgm:prSet presAssocID="{5E5126D4-02FE-4FD1-AC88-FDF1A258B7E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7DE8E23-D617-4D1C-84E1-B361F117E918}" type="pres">
      <dgm:prSet presAssocID="{5E5126D4-02FE-4FD1-AC88-FDF1A258B7E6}" presName="negativeSpace" presStyleCnt="0"/>
      <dgm:spPr/>
    </dgm:pt>
    <dgm:pt modelId="{5BCD9D56-903D-4AC0-897B-3C25649C6B84}" type="pres">
      <dgm:prSet presAssocID="{5E5126D4-02FE-4FD1-AC88-FDF1A258B7E6}" presName="childText" presStyleLbl="conFgAcc1" presStyleIdx="0" presStyleCnt="3">
        <dgm:presLayoutVars>
          <dgm:bulletEnabled val="1"/>
        </dgm:presLayoutVars>
      </dgm:prSet>
      <dgm:spPr/>
    </dgm:pt>
    <dgm:pt modelId="{E9BF04A7-03DA-4633-9B21-AB0F61F2E251}" type="pres">
      <dgm:prSet presAssocID="{3DA60E62-B774-49DB-881F-F34A36E1E813}" presName="spaceBetweenRectangles" presStyleCnt="0"/>
      <dgm:spPr/>
    </dgm:pt>
    <dgm:pt modelId="{1FE055ED-C7E8-4A86-857B-4A64F9A5698B}" type="pres">
      <dgm:prSet presAssocID="{D989F32E-6198-4BEF-8422-85AABB77A2C8}" presName="parentLin" presStyleCnt="0"/>
      <dgm:spPr/>
    </dgm:pt>
    <dgm:pt modelId="{65DC7985-4B9D-43C0-ACBA-4F9A52A2FD12}" type="pres">
      <dgm:prSet presAssocID="{D989F32E-6198-4BEF-8422-85AABB77A2C8}" presName="parentLeftMargin" presStyleLbl="node1" presStyleIdx="0" presStyleCnt="3"/>
      <dgm:spPr/>
    </dgm:pt>
    <dgm:pt modelId="{55D4B09B-5E54-42AB-B891-D6FF2D16F65F}" type="pres">
      <dgm:prSet presAssocID="{D989F32E-6198-4BEF-8422-85AABB77A2C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FB1ADDD-E6BC-415A-9819-D507568F6814}" type="pres">
      <dgm:prSet presAssocID="{D989F32E-6198-4BEF-8422-85AABB77A2C8}" presName="negativeSpace" presStyleCnt="0"/>
      <dgm:spPr/>
    </dgm:pt>
    <dgm:pt modelId="{67B00B4E-DC04-419F-9D70-56B82C6F563C}" type="pres">
      <dgm:prSet presAssocID="{D989F32E-6198-4BEF-8422-85AABB77A2C8}" presName="childText" presStyleLbl="conFgAcc1" presStyleIdx="1" presStyleCnt="3">
        <dgm:presLayoutVars>
          <dgm:bulletEnabled val="1"/>
        </dgm:presLayoutVars>
      </dgm:prSet>
      <dgm:spPr/>
    </dgm:pt>
    <dgm:pt modelId="{CB320168-CEB5-4CB9-8768-A591165AA401}" type="pres">
      <dgm:prSet presAssocID="{A53C94B3-B067-4D32-BB9D-3876985E1C2A}" presName="spaceBetweenRectangles" presStyleCnt="0"/>
      <dgm:spPr/>
    </dgm:pt>
    <dgm:pt modelId="{8AB50548-1A7E-46BC-BF5B-8E22CC42F2C3}" type="pres">
      <dgm:prSet presAssocID="{979143DB-9176-4A1C-851B-FD77E4A5FDDC}" presName="parentLin" presStyleCnt="0"/>
      <dgm:spPr/>
    </dgm:pt>
    <dgm:pt modelId="{7BF76D88-7A5F-4AC0-9F24-FEE61D30EEA1}" type="pres">
      <dgm:prSet presAssocID="{979143DB-9176-4A1C-851B-FD77E4A5FDDC}" presName="parentLeftMargin" presStyleLbl="node1" presStyleIdx="1" presStyleCnt="3"/>
      <dgm:spPr/>
    </dgm:pt>
    <dgm:pt modelId="{93CC899D-5B1F-4E5C-8534-0182AFACAAEF}" type="pres">
      <dgm:prSet presAssocID="{979143DB-9176-4A1C-851B-FD77E4A5FDD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D55800F-A982-41FB-A07F-2EDD15D8A595}" type="pres">
      <dgm:prSet presAssocID="{979143DB-9176-4A1C-851B-FD77E4A5FDDC}" presName="negativeSpace" presStyleCnt="0"/>
      <dgm:spPr/>
    </dgm:pt>
    <dgm:pt modelId="{221CE0D8-0C77-48C7-8993-2D49E21FD0C4}" type="pres">
      <dgm:prSet presAssocID="{979143DB-9176-4A1C-851B-FD77E4A5FDD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5A9DD33-2D28-4C8A-9EEF-6014D18275FF}" type="presOf" srcId="{D989F32E-6198-4BEF-8422-85AABB77A2C8}" destId="{55D4B09B-5E54-42AB-B891-D6FF2D16F65F}" srcOrd="1" destOrd="0" presId="urn:microsoft.com/office/officeart/2005/8/layout/list1"/>
    <dgm:cxn modelId="{4894F133-6E03-4242-8C58-7DD93ABA0DFB}" srcId="{E988D43C-ECD1-4C82-A1F3-AF63C616CB78}" destId="{979143DB-9176-4A1C-851B-FD77E4A5FDDC}" srcOrd="2" destOrd="0" parTransId="{F4678D04-2C35-4B5D-B222-4F08CA33E508}" sibTransId="{764ABE86-84E3-4F99-B694-A56CC8FDA860}"/>
    <dgm:cxn modelId="{9527D867-3D1C-4ECA-93A6-227A151BE031}" type="presOf" srcId="{979143DB-9176-4A1C-851B-FD77E4A5FDDC}" destId="{7BF76D88-7A5F-4AC0-9F24-FEE61D30EEA1}" srcOrd="0" destOrd="0" presId="urn:microsoft.com/office/officeart/2005/8/layout/list1"/>
    <dgm:cxn modelId="{4262AB4E-5F99-4BC7-830D-CC7930742D71}" srcId="{E988D43C-ECD1-4C82-A1F3-AF63C616CB78}" destId="{5E5126D4-02FE-4FD1-AC88-FDF1A258B7E6}" srcOrd="0" destOrd="0" parTransId="{46268CDE-C698-4AA7-9ADE-F0FFDA692C52}" sibTransId="{3DA60E62-B774-49DB-881F-F34A36E1E813}"/>
    <dgm:cxn modelId="{C9E57A54-1E02-414A-B919-E78AF4B1941A}" srcId="{E988D43C-ECD1-4C82-A1F3-AF63C616CB78}" destId="{D989F32E-6198-4BEF-8422-85AABB77A2C8}" srcOrd="1" destOrd="0" parTransId="{162E3885-D397-4E1D-A399-10AB3F0C2F1C}" sibTransId="{A53C94B3-B067-4D32-BB9D-3876985E1C2A}"/>
    <dgm:cxn modelId="{6CAC1CA7-E67F-4755-994E-ED3E19C08FA3}" type="presOf" srcId="{5E5126D4-02FE-4FD1-AC88-FDF1A258B7E6}" destId="{E8D9A4C2-7E2E-4562-84B0-D757BEE6F3B8}" srcOrd="1" destOrd="0" presId="urn:microsoft.com/office/officeart/2005/8/layout/list1"/>
    <dgm:cxn modelId="{06F628AA-E69A-46FE-80AB-F21C6014015C}" type="presOf" srcId="{E988D43C-ECD1-4C82-A1F3-AF63C616CB78}" destId="{6B5B5C37-2FC9-4F2E-82CE-4BCBA3035BCE}" srcOrd="0" destOrd="0" presId="urn:microsoft.com/office/officeart/2005/8/layout/list1"/>
    <dgm:cxn modelId="{D9C018E5-78E4-44CC-AF3D-EC7561732C72}" type="presOf" srcId="{D989F32E-6198-4BEF-8422-85AABB77A2C8}" destId="{65DC7985-4B9D-43C0-ACBA-4F9A52A2FD12}" srcOrd="0" destOrd="0" presId="urn:microsoft.com/office/officeart/2005/8/layout/list1"/>
    <dgm:cxn modelId="{961F97E8-3B04-40A9-B791-8676BED98C59}" type="presOf" srcId="{5E5126D4-02FE-4FD1-AC88-FDF1A258B7E6}" destId="{76AD9350-1686-4292-AB16-19168A84CF34}" srcOrd="0" destOrd="0" presId="urn:microsoft.com/office/officeart/2005/8/layout/list1"/>
    <dgm:cxn modelId="{9154B0F4-F927-461E-B8BE-48A4B79A500B}" type="presOf" srcId="{979143DB-9176-4A1C-851B-FD77E4A5FDDC}" destId="{93CC899D-5B1F-4E5C-8534-0182AFACAAEF}" srcOrd="1" destOrd="0" presId="urn:microsoft.com/office/officeart/2005/8/layout/list1"/>
    <dgm:cxn modelId="{DC7FE937-9404-46D7-BFB5-6F1E2CCF3D8D}" type="presParOf" srcId="{6B5B5C37-2FC9-4F2E-82CE-4BCBA3035BCE}" destId="{6D75B97E-F28B-4C0D-A31F-13535D20E610}" srcOrd="0" destOrd="0" presId="urn:microsoft.com/office/officeart/2005/8/layout/list1"/>
    <dgm:cxn modelId="{2330CB32-CA18-407B-9F79-7E330055997E}" type="presParOf" srcId="{6D75B97E-F28B-4C0D-A31F-13535D20E610}" destId="{76AD9350-1686-4292-AB16-19168A84CF34}" srcOrd="0" destOrd="0" presId="urn:microsoft.com/office/officeart/2005/8/layout/list1"/>
    <dgm:cxn modelId="{FFEC1132-E29A-4CD7-B711-1B4A44964581}" type="presParOf" srcId="{6D75B97E-F28B-4C0D-A31F-13535D20E610}" destId="{E8D9A4C2-7E2E-4562-84B0-D757BEE6F3B8}" srcOrd="1" destOrd="0" presId="urn:microsoft.com/office/officeart/2005/8/layout/list1"/>
    <dgm:cxn modelId="{65898DE5-000E-41CD-99B3-597EB1681838}" type="presParOf" srcId="{6B5B5C37-2FC9-4F2E-82CE-4BCBA3035BCE}" destId="{77DE8E23-D617-4D1C-84E1-B361F117E918}" srcOrd="1" destOrd="0" presId="urn:microsoft.com/office/officeart/2005/8/layout/list1"/>
    <dgm:cxn modelId="{F92EF8BD-6242-45D0-A984-6C3A2D161D91}" type="presParOf" srcId="{6B5B5C37-2FC9-4F2E-82CE-4BCBA3035BCE}" destId="{5BCD9D56-903D-4AC0-897B-3C25649C6B84}" srcOrd="2" destOrd="0" presId="urn:microsoft.com/office/officeart/2005/8/layout/list1"/>
    <dgm:cxn modelId="{42184D51-2189-41E7-B115-1AC69CF77632}" type="presParOf" srcId="{6B5B5C37-2FC9-4F2E-82CE-4BCBA3035BCE}" destId="{E9BF04A7-03DA-4633-9B21-AB0F61F2E251}" srcOrd="3" destOrd="0" presId="urn:microsoft.com/office/officeart/2005/8/layout/list1"/>
    <dgm:cxn modelId="{7C7F126A-B15A-4CDE-910E-D1C9ED4250CB}" type="presParOf" srcId="{6B5B5C37-2FC9-4F2E-82CE-4BCBA3035BCE}" destId="{1FE055ED-C7E8-4A86-857B-4A64F9A5698B}" srcOrd="4" destOrd="0" presId="urn:microsoft.com/office/officeart/2005/8/layout/list1"/>
    <dgm:cxn modelId="{29353FBF-75CF-43CF-8EB7-9305E6AE5E33}" type="presParOf" srcId="{1FE055ED-C7E8-4A86-857B-4A64F9A5698B}" destId="{65DC7985-4B9D-43C0-ACBA-4F9A52A2FD12}" srcOrd="0" destOrd="0" presId="urn:microsoft.com/office/officeart/2005/8/layout/list1"/>
    <dgm:cxn modelId="{C4678D6F-37F4-4501-AB04-297171F24A55}" type="presParOf" srcId="{1FE055ED-C7E8-4A86-857B-4A64F9A5698B}" destId="{55D4B09B-5E54-42AB-B891-D6FF2D16F65F}" srcOrd="1" destOrd="0" presId="urn:microsoft.com/office/officeart/2005/8/layout/list1"/>
    <dgm:cxn modelId="{B77F144D-63A1-4E37-BF38-A21226A94702}" type="presParOf" srcId="{6B5B5C37-2FC9-4F2E-82CE-4BCBA3035BCE}" destId="{9FB1ADDD-E6BC-415A-9819-D507568F6814}" srcOrd="5" destOrd="0" presId="urn:microsoft.com/office/officeart/2005/8/layout/list1"/>
    <dgm:cxn modelId="{DA74277B-25F6-4BBD-9E6B-0156E066B744}" type="presParOf" srcId="{6B5B5C37-2FC9-4F2E-82CE-4BCBA3035BCE}" destId="{67B00B4E-DC04-419F-9D70-56B82C6F563C}" srcOrd="6" destOrd="0" presId="urn:microsoft.com/office/officeart/2005/8/layout/list1"/>
    <dgm:cxn modelId="{0729FE30-AD88-4088-81C3-124EB619C9B2}" type="presParOf" srcId="{6B5B5C37-2FC9-4F2E-82CE-4BCBA3035BCE}" destId="{CB320168-CEB5-4CB9-8768-A591165AA401}" srcOrd="7" destOrd="0" presId="urn:microsoft.com/office/officeart/2005/8/layout/list1"/>
    <dgm:cxn modelId="{3907528C-81AB-48CA-9F38-665133C1BB39}" type="presParOf" srcId="{6B5B5C37-2FC9-4F2E-82CE-4BCBA3035BCE}" destId="{8AB50548-1A7E-46BC-BF5B-8E22CC42F2C3}" srcOrd="8" destOrd="0" presId="urn:microsoft.com/office/officeart/2005/8/layout/list1"/>
    <dgm:cxn modelId="{1F19BFA0-F8CA-4F1A-B8D5-0AC41E3E2239}" type="presParOf" srcId="{8AB50548-1A7E-46BC-BF5B-8E22CC42F2C3}" destId="{7BF76D88-7A5F-4AC0-9F24-FEE61D30EEA1}" srcOrd="0" destOrd="0" presId="urn:microsoft.com/office/officeart/2005/8/layout/list1"/>
    <dgm:cxn modelId="{5685D511-641C-4759-8645-A67C875D2D7A}" type="presParOf" srcId="{8AB50548-1A7E-46BC-BF5B-8E22CC42F2C3}" destId="{93CC899D-5B1F-4E5C-8534-0182AFACAAEF}" srcOrd="1" destOrd="0" presId="urn:microsoft.com/office/officeart/2005/8/layout/list1"/>
    <dgm:cxn modelId="{C0AB0A1D-A4D4-4FFD-8DD8-580EF1FD228C}" type="presParOf" srcId="{6B5B5C37-2FC9-4F2E-82CE-4BCBA3035BCE}" destId="{8D55800F-A982-41FB-A07F-2EDD15D8A595}" srcOrd="9" destOrd="0" presId="urn:microsoft.com/office/officeart/2005/8/layout/list1"/>
    <dgm:cxn modelId="{A1F0A256-5E74-43D9-9D65-828D88BD253A}" type="presParOf" srcId="{6B5B5C37-2FC9-4F2E-82CE-4BCBA3035BCE}" destId="{221CE0D8-0C77-48C7-8993-2D49E21FD0C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CD9D56-903D-4AC0-897B-3C25649C6B84}">
      <dsp:nvSpPr>
        <dsp:cNvPr id="0" name=""/>
        <dsp:cNvSpPr/>
      </dsp:nvSpPr>
      <dsp:spPr>
        <a:xfrm>
          <a:off x="0" y="947190"/>
          <a:ext cx="6900512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D9A4C2-7E2E-4562-84B0-D757BEE6F3B8}">
      <dsp:nvSpPr>
        <dsp:cNvPr id="0" name=""/>
        <dsp:cNvSpPr/>
      </dsp:nvSpPr>
      <dsp:spPr>
        <a:xfrm>
          <a:off x="345025" y="415830"/>
          <a:ext cx="4830358" cy="10627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Confusion Matrix</a:t>
          </a:r>
        </a:p>
      </dsp:txBody>
      <dsp:txXfrm>
        <a:off x="396903" y="467708"/>
        <a:ext cx="4726602" cy="958964"/>
      </dsp:txXfrm>
    </dsp:sp>
    <dsp:sp modelId="{67B00B4E-DC04-419F-9D70-56B82C6F563C}">
      <dsp:nvSpPr>
        <dsp:cNvPr id="0" name=""/>
        <dsp:cNvSpPr/>
      </dsp:nvSpPr>
      <dsp:spPr>
        <a:xfrm>
          <a:off x="0" y="2580150"/>
          <a:ext cx="6900512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D4B09B-5E54-42AB-B891-D6FF2D16F65F}">
      <dsp:nvSpPr>
        <dsp:cNvPr id="0" name=""/>
        <dsp:cNvSpPr/>
      </dsp:nvSpPr>
      <dsp:spPr>
        <a:xfrm>
          <a:off x="345025" y="2048790"/>
          <a:ext cx="4830358" cy="106272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Sensitivity &amp; Specificity</a:t>
          </a:r>
        </a:p>
      </dsp:txBody>
      <dsp:txXfrm>
        <a:off x="396903" y="2100668"/>
        <a:ext cx="4726602" cy="958964"/>
      </dsp:txXfrm>
    </dsp:sp>
    <dsp:sp modelId="{221CE0D8-0C77-48C7-8993-2D49E21FD0C4}">
      <dsp:nvSpPr>
        <dsp:cNvPr id="0" name=""/>
        <dsp:cNvSpPr/>
      </dsp:nvSpPr>
      <dsp:spPr>
        <a:xfrm>
          <a:off x="0" y="4213110"/>
          <a:ext cx="6900512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CC899D-5B1F-4E5C-8534-0182AFACAAEF}">
      <dsp:nvSpPr>
        <dsp:cNvPr id="0" name=""/>
        <dsp:cNvSpPr/>
      </dsp:nvSpPr>
      <dsp:spPr>
        <a:xfrm>
          <a:off x="345025" y="3681750"/>
          <a:ext cx="4830358" cy="10627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Precision &amp; Recall</a:t>
          </a:r>
        </a:p>
      </dsp:txBody>
      <dsp:txXfrm>
        <a:off x="396903" y="3733628"/>
        <a:ext cx="4726602" cy="9589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45BD3-9E8D-E4DD-8EDE-FA6EFC7DC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6A13F-83EF-F9B8-DD11-744BED0D80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50212-9954-8A03-7AD3-4FF61418F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1D4F-97F0-AF41-95FF-776C3BA9A8B3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96FB6-565C-96BC-FD34-88B7792A9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180B3-06F9-FC90-CE53-75FA22B7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4340-0FD6-EB49-A3D0-F8F847FB9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52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FC97-8198-D3E1-7140-80451E7EE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C5DA6F-1B9F-03BA-9EBC-D987067FB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0300B-8FA9-9232-439B-C156682C9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1D4F-97F0-AF41-95FF-776C3BA9A8B3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B1513-946F-71D7-6EEA-07E8A0150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880E8-A5DE-2AE5-72EF-F990AE8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4340-0FD6-EB49-A3D0-F8F847FB9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47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2DF458-DFD4-71B2-C710-F3BC70B70B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56CF6D-E6D6-979D-5FB5-F1A5FBCDD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994B8-2F54-95DD-B4A8-3F3A80E47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1D4F-97F0-AF41-95FF-776C3BA9A8B3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3567A-978A-13BC-B0DC-84EF8150A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CBEFC-40DE-A648-9AE4-96F071BD6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4340-0FD6-EB49-A3D0-F8F847FB9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01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A51F4-AAA4-AE8F-C84B-A28CAC111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B3537-C331-0D0A-3595-7C091602B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4E7FA-4548-340F-ABD8-C64EA8B4D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1D4F-97F0-AF41-95FF-776C3BA9A8B3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EAE7C-7636-94EC-0B9D-825F3D600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80FCC-530B-FEB0-6DC1-4ECFA8405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4340-0FD6-EB49-A3D0-F8F847FB9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4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46F2A-BC7C-A18A-F493-36DEE1A07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9FC60-C74D-35AC-922C-CDD3275C7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39A13-0978-9E63-1EB7-E2F20D250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1D4F-97F0-AF41-95FF-776C3BA9A8B3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DF8D9-31D4-B4D4-F3C0-BCFD7029D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FEF82-29CE-038D-BF38-EC6B9B30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4340-0FD6-EB49-A3D0-F8F847FB9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8D2C0-C53E-F94A-CA72-C87FC69C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E034F-FF21-EB74-CEF1-CE53F96BAD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3F740-A819-D8D1-F763-5C7069D5C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32C29E-14A6-8516-36CC-8788F28C9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1D4F-97F0-AF41-95FF-776C3BA9A8B3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7606C8-D897-2D8C-8B84-AF2D50C2E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03485-45E2-637F-F01A-08492B0A6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4340-0FD6-EB49-A3D0-F8F847FB9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386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72A22-B95A-B87B-1D88-68FBE6F98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3B308-FC6A-5EA4-F77F-84D3A290D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5177EE-4327-59B0-56DD-187360621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BE77E6-1B50-2507-9247-5751CD53E8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1AA01D-9905-795E-FE2A-7374732F8F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9CF89E-2F9B-FA4D-5580-7F5A22690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1D4F-97F0-AF41-95FF-776C3BA9A8B3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46B05B-EDF5-4E62-D2A7-3CED49941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589039-FDE1-B9A1-4354-93BB70DB8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4340-0FD6-EB49-A3D0-F8F847FB9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16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AB557-EE0C-CBB0-A376-E0237A64E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554A1E-1DA0-A639-874F-8CD507FC9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1D4F-97F0-AF41-95FF-776C3BA9A8B3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8C36C-213B-B78F-0D13-08D2D7356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25ED47-BB9C-33AF-46B5-5B1220764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4340-0FD6-EB49-A3D0-F8F847FB9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39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C86D49-864B-B60F-2E71-93EC77FBF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1D4F-97F0-AF41-95FF-776C3BA9A8B3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0BB8DF-9B37-3FB2-EC65-252308550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10E37-B171-A4D4-6EC5-001732E2D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4340-0FD6-EB49-A3D0-F8F847FB9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75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463E8-3CFF-05AA-38FF-E45E3A0C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F2CAE-C16F-7BDF-940F-BE624D3F3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C9F64-675E-B6D0-E100-282D36C79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10585-2B9E-921A-8564-36E564560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1D4F-97F0-AF41-95FF-776C3BA9A8B3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36B43-97EE-85EA-443A-269A0AD6E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1859A-972B-436E-9C37-0520D825D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4340-0FD6-EB49-A3D0-F8F847FB9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2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795A9-E0FD-5FFA-8436-92483A69E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1C9A01-AFCA-863B-651B-1638A4D514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A14CB3-6539-FE19-0F7B-7EAD23CC7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6B2AE5-D2F5-642C-9A45-211127D99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1D4F-97F0-AF41-95FF-776C3BA9A8B3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9B46A7-7969-8B58-D9BD-0C83D68E2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5D30F-7F74-26A1-4B20-3D987B4CB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4340-0FD6-EB49-A3D0-F8F847FB9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39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1324E9-3DD3-20C8-DCCA-86AA6489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1F05C-1D25-E676-F506-75043319A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8D8A1-C6CA-3BF4-C486-F72A99F257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B1D4F-97F0-AF41-95FF-776C3BA9A8B3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D6E3D-BF23-9581-4D67-6BFAC3E1C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34489-A9AB-767B-4F2D-4CB6310BD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E4340-0FD6-EB49-A3D0-F8F847FB9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06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7FD56A-A472-C02E-8B19-07F9927556A5}"/>
              </a:ext>
            </a:extLst>
          </p:cNvPr>
          <p:cNvSpPr txBox="1"/>
          <p:nvPr/>
        </p:nvSpPr>
        <p:spPr>
          <a:xfrm>
            <a:off x="426112" y="702535"/>
            <a:ext cx="5608830" cy="3736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Machine Learning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latin typeface="+mj-lt"/>
                <a:ea typeface="+mj-ea"/>
                <a:cs typeface="+mj-cs"/>
              </a:rPr>
              <a:t>Part-C1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0AC6AB-F882-B231-291E-EC9853BE3FA8}"/>
              </a:ext>
            </a:extLst>
          </p:cNvPr>
          <p:cNvSpPr txBox="1"/>
          <p:nvPr/>
        </p:nvSpPr>
        <p:spPr>
          <a:xfrm>
            <a:off x="426112" y="4699163"/>
            <a:ext cx="4171994" cy="1035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 of Future Connect Media’s IT Course</a:t>
            </a:r>
            <a:br>
              <a: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2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 descr="Monitor">
            <a:extLst>
              <a:ext uri="{FF2B5EF4-FFF2-40B4-BE49-F238E27FC236}">
                <a16:creationId xmlns:a16="http://schemas.microsoft.com/office/drawing/2014/main" id="{8C140FA1-1446-ACCE-7CE2-A0E49E0B6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0572" y="569297"/>
            <a:ext cx="5608830" cy="56088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024C65-0AFC-F8C1-2C39-1160F74C8759}"/>
              </a:ext>
            </a:extLst>
          </p:cNvPr>
          <p:cNvSpPr txBox="1"/>
          <p:nvPr/>
        </p:nvSpPr>
        <p:spPr>
          <a:xfrm>
            <a:off x="426112" y="5734944"/>
            <a:ext cx="281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By Abhishek Sharma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3AF172-9FA0-CE4A-65B5-6953CF647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111" y="107138"/>
            <a:ext cx="3175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634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23424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Confusion Matrix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773C16B-ABC2-AE2A-0372-8A6A016F076F}"/>
              </a:ext>
            </a:extLst>
          </p:cNvPr>
          <p:cNvGraphicFramePr>
            <a:graphicFrameLocks noGrp="1"/>
          </p:cNvGraphicFramePr>
          <p:nvPr/>
        </p:nvGraphicFramePr>
        <p:xfrm>
          <a:off x="5144143" y="3367184"/>
          <a:ext cx="2826512" cy="1284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256">
                  <a:extLst>
                    <a:ext uri="{9D8B030D-6E8A-4147-A177-3AD203B41FA5}">
                      <a16:colId xmlns:a16="http://schemas.microsoft.com/office/drawing/2014/main" val="3440985996"/>
                    </a:ext>
                  </a:extLst>
                </a:gridCol>
                <a:gridCol w="1413256">
                  <a:extLst>
                    <a:ext uri="{9D8B030D-6E8A-4147-A177-3AD203B41FA5}">
                      <a16:colId xmlns:a16="http://schemas.microsoft.com/office/drawing/2014/main" val="1783687251"/>
                    </a:ext>
                  </a:extLst>
                </a:gridCol>
              </a:tblGrid>
              <a:tr h="63566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True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Positive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False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Negative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3135162"/>
                  </a:ext>
                </a:extLst>
              </a:tr>
              <a:tr h="64449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Positive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Negative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396335"/>
                  </a:ext>
                </a:extLst>
              </a:tr>
            </a:tbl>
          </a:graphicData>
        </a:graphic>
      </p:graphicFrame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8F4DAA82-3003-94AD-924A-797CEF0E4950}"/>
              </a:ext>
            </a:extLst>
          </p:cNvPr>
          <p:cNvGraphicFramePr>
            <a:graphicFrameLocks noGrp="1"/>
          </p:cNvGraphicFramePr>
          <p:nvPr/>
        </p:nvGraphicFramePr>
        <p:xfrm>
          <a:off x="3414840" y="3367184"/>
          <a:ext cx="1729304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29304">
                  <a:extLst>
                    <a:ext uri="{9D8B030D-6E8A-4147-A177-3AD203B41FA5}">
                      <a16:colId xmlns:a16="http://schemas.microsoft.com/office/drawing/2014/main" val="4107488714"/>
                    </a:ext>
                  </a:extLst>
                </a:gridCol>
              </a:tblGrid>
              <a:tr h="53924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Has Heart Disease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800089"/>
                  </a:ext>
                </a:extLst>
              </a:tr>
              <a:tr h="539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Does not Have Heart Disease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184085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4BFB7AD-809A-1475-941B-2DFCD793B984}"/>
              </a:ext>
            </a:extLst>
          </p:cNvPr>
          <p:cNvGraphicFramePr>
            <a:graphicFrameLocks noGrp="1"/>
          </p:cNvGraphicFramePr>
          <p:nvPr/>
        </p:nvGraphicFramePr>
        <p:xfrm>
          <a:off x="5144141" y="2703462"/>
          <a:ext cx="2826514" cy="663722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413257">
                  <a:extLst>
                    <a:ext uri="{9D8B030D-6E8A-4147-A177-3AD203B41FA5}">
                      <a16:colId xmlns:a16="http://schemas.microsoft.com/office/drawing/2014/main" val="497699860"/>
                    </a:ext>
                  </a:extLst>
                </a:gridCol>
                <a:gridCol w="1413257">
                  <a:extLst>
                    <a:ext uri="{9D8B030D-6E8A-4147-A177-3AD203B41FA5}">
                      <a16:colId xmlns:a16="http://schemas.microsoft.com/office/drawing/2014/main" val="4074939785"/>
                    </a:ext>
                  </a:extLst>
                </a:gridCol>
              </a:tblGrid>
              <a:tr h="66372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Has Heart Disease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Does not Have Heart Disease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478707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FE021B5-8238-C0CA-1CD2-AAD965EAE0F1}"/>
              </a:ext>
            </a:extLst>
          </p:cNvPr>
          <p:cNvSpPr txBox="1"/>
          <p:nvPr/>
        </p:nvSpPr>
        <p:spPr>
          <a:xfrm>
            <a:off x="5144139" y="2346690"/>
            <a:ext cx="2826514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Predicted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FD179A-D145-C154-EC45-3509607ABE4C}"/>
              </a:ext>
            </a:extLst>
          </p:cNvPr>
          <p:cNvSpPr txBox="1"/>
          <p:nvPr/>
        </p:nvSpPr>
        <p:spPr>
          <a:xfrm rot="16200000">
            <a:off x="2583248" y="3822598"/>
            <a:ext cx="128016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Actual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083094-5B35-9B7E-678E-5177B2D564A4}"/>
              </a:ext>
            </a:extLst>
          </p:cNvPr>
          <p:cNvSpPr txBox="1"/>
          <p:nvPr/>
        </p:nvSpPr>
        <p:spPr>
          <a:xfrm>
            <a:off x="1389807" y="1702494"/>
            <a:ext cx="31660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When the actual and predicted values are both </a:t>
            </a:r>
            <a:r>
              <a:rPr lang="en-US" b="1" dirty="0"/>
              <a:t>YES</a:t>
            </a:r>
            <a:r>
              <a:rPr lang="en-US" dirty="0"/>
              <a:t>, then we call that a </a:t>
            </a:r>
            <a:r>
              <a:rPr lang="en-US" b="1" dirty="0"/>
              <a:t>True Positive</a:t>
            </a:r>
            <a:r>
              <a:rPr lang="en-US" dirty="0"/>
              <a:t>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297F96-2925-6C95-C3D7-3EAC0FA7FBB8}"/>
              </a:ext>
            </a:extLst>
          </p:cNvPr>
          <p:cNvSpPr txBox="1"/>
          <p:nvPr/>
        </p:nvSpPr>
        <p:spPr>
          <a:xfrm>
            <a:off x="8397510" y="1792692"/>
            <a:ext cx="33844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when the actual value is </a:t>
            </a:r>
            <a:r>
              <a:rPr lang="en-US" b="1" dirty="0"/>
              <a:t>YES</a:t>
            </a:r>
            <a:r>
              <a:rPr lang="en-US" dirty="0"/>
              <a:t>, but the predicted value is </a:t>
            </a:r>
            <a:r>
              <a:rPr lang="en-US" b="1" dirty="0"/>
              <a:t>NO</a:t>
            </a:r>
            <a:r>
              <a:rPr lang="en-US" dirty="0"/>
              <a:t>, then we call that a </a:t>
            </a:r>
            <a:r>
              <a:rPr lang="en-US" b="1" dirty="0"/>
              <a:t>False Negative</a:t>
            </a:r>
            <a:r>
              <a:rPr lang="en-US" dirty="0"/>
              <a:t>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B4EEC5-C010-9C7E-BDAD-6C7257409787}"/>
              </a:ext>
            </a:extLst>
          </p:cNvPr>
          <p:cNvSpPr txBox="1"/>
          <p:nvPr/>
        </p:nvSpPr>
        <p:spPr>
          <a:xfrm>
            <a:off x="1215828" y="5049354"/>
            <a:ext cx="35139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…and when the actual value is </a:t>
            </a:r>
            <a:r>
              <a:rPr lang="en-US" b="1" dirty="0"/>
              <a:t>NO</a:t>
            </a:r>
            <a:r>
              <a:rPr lang="en-US" dirty="0"/>
              <a:t>, but the predicted value is </a:t>
            </a:r>
            <a:r>
              <a:rPr lang="en-US" b="1" dirty="0"/>
              <a:t>YES</a:t>
            </a:r>
            <a:r>
              <a:rPr lang="en-US" dirty="0"/>
              <a:t>, then we call that a </a:t>
            </a:r>
            <a:r>
              <a:rPr lang="en-US" b="1" dirty="0"/>
              <a:t>False Positive</a:t>
            </a:r>
            <a:r>
              <a:rPr lang="en-US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C6F6F0-A7C5-EC53-A3FF-A36AB0066880}"/>
              </a:ext>
            </a:extLst>
          </p:cNvPr>
          <p:cNvSpPr txBox="1"/>
          <p:nvPr/>
        </p:nvSpPr>
        <p:spPr>
          <a:xfrm>
            <a:off x="8049552" y="5049354"/>
            <a:ext cx="32307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…when the actual and predicted values are both NO, then we call that a True Negative…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938028D-372D-0160-89C6-C792F79F6AB0}"/>
              </a:ext>
            </a:extLst>
          </p:cNvPr>
          <p:cNvCxnSpPr/>
          <p:nvPr/>
        </p:nvCxnSpPr>
        <p:spPr>
          <a:xfrm>
            <a:off x="3955319" y="2531356"/>
            <a:ext cx="1045559" cy="584078"/>
          </a:xfrm>
          <a:prstGeom prst="straightConnector1">
            <a:avLst/>
          </a:prstGeom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AA0A914-B0B5-F205-7A3F-4331D2E10464}"/>
              </a:ext>
            </a:extLst>
          </p:cNvPr>
          <p:cNvCxnSpPr>
            <a:cxnSpLocks/>
          </p:cNvCxnSpPr>
          <p:nvPr/>
        </p:nvCxnSpPr>
        <p:spPr>
          <a:xfrm flipH="1">
            <a:off x="8113918" y="2823395"/>
            <a:ext cx="868241" cy="753285"/>
          </a:xfrm>
          <a:prstGeom prst="straightConnector1">
            <a:avLst/>
          </a:prstGeom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201B238-D820-052C-4686-031B67C9CCE6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7290924" y="4791930"/>
            <a:ext cx="758628" cy="719089"/>
          </a:xfrm>
          <a:prstGeom prst="straightConnector1">
            <a:avLst/>
          </a:prstGeom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C1CC176-1A94-C12B-6990-D201253C7FF8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4729794" y="4791930"/>
            <a:ext cx="861802" cy="719089"/>
          </a:xfrm>
          <a:prstGeom prst="straightConnector1">
            <a:avLst/>
          </a:prstGeom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58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23424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Confusion Matrix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AAE15E3A-A625-500E-0006-6A3310C339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442298"/>
              </p:ext>
            </p:extLst>
          </p:nvPr>
        </p:nvGraphicFramePr>
        <p:xfrm>
          <a:off x="730676" y="1913162"/>
          <a:ext cx="4739539" cy="3031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908">
                  <a:extLst>
                    <a:ext uri="{9D8B030D-6E8A-4147-A177-3AD203B41FA5}">
                      <a16:colId xmlns:a16="http://schemas.microsoft.com/office/drawing/2014/main" val="3826211442"/>
                    </a:ext>
                  </a:extLst>
                </a:gridCol>
                <a:gridCol w="947908">
                  <a:extLst>
                    <a:ext uri="{9D8B030D-6E8A-4147-A177-3AD203B41FA5}">
                      <a16:colId xmlns:a16="http://schemas.microsoft.com/office/drawing/2014/main" val="3841546855"/>
                    </a:ext>
                  </a:extLst>
                </a:gridCol>
                <a:gridCol w="942970">
                  <a:extLst>
                    <a:ext uri="{9D8B030D-6E8A-4147-A177-3AD203B41FA5}">
                      <a16:colId xmlns:a16="http://schemas.microsoft.com/office/drawing/2014/main" val="1950044308"/>
                    </a:ext>
                  </a:extLst>
                </a:gridCol>
                <a:gridCol w="905120">
                  <a:extLst>
                    <a:ext uri="{9D8B030D-6E8A-4147-A177-3AD203B41FA5}">
                      <a16:colId xmlns:a16="http://schemas.microsoft.com/office/drawing/2014/main" val="3171309682"/>
                    </a:ext>
                  </a:extLst>
                </a:gridCol>
                <a:gridCol w="995633">
                  <a:extLst>
                    <a:ext uri="{9D8B030D-6E8A-4147-A177-3AD203B41FA5}">
                      <a16:colId xmlns:a16="http://schemas.microsoft.com/office/drawing/2014/main" val="3670287106"/>
                    </a:ext>
                  </a:extLst>
                </a:gridCol>
              </a:tblGrid>
              <a:tr h="7617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Chest Pain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Good Blood Circ.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Blocked Arteries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Heart Disease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23083"/>
                  </a:ext>
                </a:extLst>
              </a:tr>
              <a:tr h="4234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 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142958"/>
                  </a:ext>
                </a:extLst>
              </a:tr>
              <a:tr h="4234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 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332669"/>
                  </a:ext>
                </a:extLst>
              </a:tr>
              <a:tr h="4234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127863"/>
                  </a:ext>
                </a:extLst>
              </a:tr>
              <a:tr h="4234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 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585279"/>
                  </a:ext>
                </a:extLst>
              </a:tr>
              <a:tr h="4234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…..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224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3251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23424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Confusion Matrix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AAE15E3A-A625-500E-0006-6A3310C33987}"/>
              </a:ext>
            </a:extLst>
          </p:cNvPr>
          <p:cNvGraphicFramePr>
            <a:graphicFrameLocks noGrp="1"/>
          </p:cNvGraphicFramePr>
          <p:nvPr/>
        </p:nvGraphicFramePr>
        <p:xfrm>
          <a:off x="730676" y="1913162"/>
          <a:ext cx="4739539" cy="3031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908">
                  <a:extLst>
                    <a:ext uri="{9D8B030D-6E8A-4147-A177-3AD203B41FA5}">
                      <a16:colId xmlns:a16="http://schemas.microsoft.com/office/drawing/2014/main" val="3826211442"/>
                    </a:ext>
                  </a:extLst>
                </a:gridCol>
                <a:gridCol w="947908">
                  <a:extLst>
                    <a:ext uri="{9D8B030D-6E8A-4147-A177-3AD203B41FA5}">
                      <a16:colId xmlns:a16="http://schemas.microsoft.com/office/drawing/2014/main" val="3841546855"/>
                    </a:ext>
                  </a:extLst>
                </a:gridCol>
                <a:gridCol w="942970">
                  <a:extLst>
                    <a:ext uri="{9D8B030D-6E8A-4147-A177-3AD203B41FA5}">
                      <a16:colId xmlns:a16="http://schemas.microsoft.com/office/drawing/2014/main" val="1950044308"/>
                    </a:ext>
                  </a:extLst>
                </a:gridCol>
                <a:gridCol w="905120">
                  <a:extLst>
                    <a:ext uri="{9D8B030D-6E8A-4147-A177-3AD203B41FA5}">
                      <a16:colId xmlns:a16="http://schemas.microsoft.com/office/drawing/2014/main" val="3171309682"/>
                    </a:ext>
                  </a:extLst>
                </a:gridCol>
                <a:gridCol w="995633">
                  <a:extLst>
                    <a:ext uri="{9D8B030D-6E8A-4147-A177-3AD203B41FA5}">
                      <a16:colId xmlns:a16="http://schemas.microsoft.com/office/drawing/2014/main" val="3670287106"/>
                    </a:ext>
                  </a:extLst>
                </a:gridCol>
              </a:tblGrid>
              <a:tr h="7617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Chest Pain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Good Blood Circ.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Blocked Arteries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Heart Disease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23083"/>
                  </a:ext>
                </a:extLst>
              </a:tr>
              <a:tr h="4234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 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142958"/>
                  </a:ext>
                </a:extLst>
              </a:tr>
              <a:tr h="4234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 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332669"/>
                  </a:ext>
                </a:extLst>
              </a:tr>
              <a:tr h="4234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127863"/>
                  </a:ext>
                </a:extLst>
              </a:tr>
              <a:tr h="4234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 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585279"/>
                  </a:ext>
                </a:extLst>
              </a:tr>
              <a:tr h="4234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…..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22450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C8A7E28-F9F8-946B-1E4B-416506E04636}"/>
              </a:ext>
            </a:extLst>
          </p:cNvPr>
          <p:cNvSpPr txBox="1"/>
          <p:nvPr/>
        </p:nvSpPr>
        <p:spPr>
          <a:xfrm>
            <a:off x="7315200" y="1602223"/>
            <a:ext cx="2702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1003 Data points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2B8687-8EC4-EC27-8F5A-321120674107}"/>
              </a:ext>
            </a:extLst>
          </p:cNvPr>
          <p:cNvSpPr txBox="1"/>
          <p:nvPr/>
        </p:nvSpPr>
        <p:spPr>
          <a:xfrm>
            <a:off x="6096000" y="2636655"/>
            <a:ext cx="2597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700</a:t>
            </a:r>
            <a:r>
              <a:rPr lang="en-US" sz="2400" dirty="0"/>
              <a:t> for </a:t>
            </a:r>
            <a:r>
              <a:rPr lang="en-US" sz="2400" b="1" dirty="0">
                <a:solidFill>
                  <a:srgbClr val="FF0000"/>
                </a:solidFill>
              </a:rPr>
              <a:t>Training 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FC4151-54F6-D8F4-1C42-6E1631879080}"/>
              </a:ext>
            </a:extLst>
          </p:cNvPr>
          <p:cNvSpPr txBox="1"/>
          <p:nvPr/>
        </p:nvSpPr>
        <p:spPr>
          <a:xfrm>
            <a:off x="8897192" y="2659583"/>
            <a:ext cx="2702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303</a:t>
            </a:r>
            <a:r>
              <a:rPr lang="en-US" sz="2400" dirty="0"/>
              <a:t> for </a:t>
            </a:r>
            <a:r>
              <a:rPr lang="en-US" sz="2400" b="1" dirty="0">
                <a:solidFill>
                  <a:srgbClr val="00B050"/>
                </a:solidFill>
              </a:rPr>
              <a:t>Testing set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673C1F9-97C8-F42C-A2B6-B668E9A89F4E}"/>
              </a:ext>
            </a:extLst>
          </p:cNvPr>
          <p:cNvCxnSpPr>
            <a:endCxn id="5" idx="0"/>
          </p:cNvCxnSpPr>
          <p:nvPr/>
        </p:nvCxnSpPr>
        <p:spPr>
          <a:xfrm flipH="1">
            <a:off x="7394772" y="2125443"/>
            <a:ext cx="592067" cy="511212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F2F37D-AB60-7237-794A-023EB14C5069}"/>
              </a:ext>
            </a:extLst>
          </p:cNvPr>
          <p:cNvCxnSpPr/>
          <p:nvPr/>
        </p:nvCxnSpPr>
        <p:spPr>
          <a:xfrm>
            <a:off x="9119724" y="2136907"/>
            <a:ext cx="841572" cy="582017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849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23424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Confusion Matrix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AAE15E3A-A625-500E-0006-6A3310C339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532149"/>
              </p:ext>
            </p:extLst>
          </p:nvPr>
        </p:nvGraphicFramePr>
        <p:xfrm>
          <a:off x="326074" y="2298138"/>
          <a:ext cx="4181190" cy="2565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238">
                  <a:extLst>
                    <a:ext uri="{9D8B030D-6E8A-4147-A177-3AD203B41FA5}">
                      <a16:colId xmlns:a16="http://schemas.microsoft.com/office/drawing/2014/main" val="3826211442"/>
                    </a:ext>
                  </a:extLst>
                </a:gridCol>
                <a:gridCol w="836238">
                  <a:extLst>
                    <a:ext uri="{9D8B030D-6E8A-4147-A177-3AD203B41FA5}">
                      <a16:colId xmlns:a16="http://schemas.microsoft.com/office/drawing/2014/main" val="3841546855"/>
                    </a:ext>
                  </a:extLst>
                </a:gridCol>
                <a:gridCol w="831882">
                  <a:extLst>
                    <a:ext uri="{9D8B030D-6E8A-4147-A177-3AD203B41FA5}">
                      <a16:colId xmlns:a16="http://schemas.microsoft.com/office/drawing/2014/main" val="1950044308"/>
                    </a:ext>
                  </a:extLst>
                </a:gridCol>
                <a:gridCol w="798491">
                  <a:extLst>
                    <a:ext uri="{9D8B030D-6E8A-4147-A177-3AD203B41FA5}">
                      <a16:colId xmlns:a16="http://schemas.microsoft.com/office/drawing/2014/main" val="3171309682"/>
                    </a:ext>
                  </a:extLst>
                </a:gridCol>
                <a:gridCol w="878341">
                  <a:extLst>
                    <a:ext uri="{9D8B030D-6E8A-4147-A177-3AD203B41FA5}">
                      <a16:colId xmlns:a16="http://schemas.microsoft.com/office/drawing/2014/main" val="3670287106"/>
                    </a:ext>
                  </a:extLst>
                </a:gridCol>
              </a:tblGrid>
              <a:tr h="7363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Chest Pain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Good Blood Circ.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Blocked Arteries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Heart Disease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23083"/>
                  </a:ext>
                </a:extLst>
              </a:tr>
              <a:tr h="3430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 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142958"/>
                  </a:ext>
                </a:extLst>
              </a:tr>
              <a:tr h="3430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 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332669"/>
                  </a:ext>
                </a:extLst>
              </a:tr>
              <a:tr h="3430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127863"/>
                  </a:ext>
                </a:extLst>
              </a:tr>
              <a:tr h="3430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 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585279"/>
                  </a:ext>
                </a:extLst>
              </a:tr>
              <a:tr h="3430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…..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224505"/>
                  </a:ext>
                </a:extLst>
              </a:tr>
            </a:tbl>
          </a:graphicData>
        </a:graphic>
      </p:graphicFrame>
      <p:sp>
        <p:nvSpPr>
          <p:cNvPr id="10" name="Arrow: Notched Right 9">
            <a:extLst>
              <a:ext uri="{FF2B5EF4-FFF2-40B4-BE49-F238E27FC236}">
                <a16:creationId xmlns:a16="http://schemas.microsoft.com/office/drawing/2014/main" id="{5DA3F9E6-1998-105A-55D9-754EC299E2BC}"/>
              </a:ext>
            </a:extLst>
          </p:cNvPr>
          <p:cNvSpPr/>
          <p:nvPr/>
        </p:nvSpPr>
        <p:spPr>
          <a:xfrm>
            <a:off x="4919958" y="3325827"/>
            <a:ext cx="542166" cy="347957"/>
          </a:xfrm>
          <a:prstGeom prst="notch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3D9A2577-CE0C-1116-4C37-91F1F741B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6794"/>
              </p:ext>
            </p:extLst>
          </p:nvPr>
        </p:nvGraphicFramePr>
        <p:xfrm>
          <a:off x="8201481" y="3318632"/>
          <a:ext cx="282651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256">
                  <a:extLst>
                    <a:ext uri="{9D8B030D-6E8A-4147-A177-3AD203B41FA5}">
                      <a16:colId xmlns:a16="http://schemas.microsoft.com/office/drawing/2014/main" val="3440985996"/>
                    </a:ext>
                  </a:extLst>
                </a:gridCol>
                <a:gridCol w="1413256">
                  <a:extLst>
                    <a:ext uri="{9D8B030D-6E8A-4147-A177-3AD203B41FA5}">
                      <a16:colId xmlns:a16="http://schemas.microsoft.com/office/drawing/2014/main" val="1783687251"/>
                    </a:ext>
                  </a:extLst>
                </a:gridCol>
              </a:tblGrid>
              <a:tr h="63566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142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3135162"/>
                  </a:ext>
                </a:extLst>
              </a:tr>
              <a:tr h="64449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396335"/>
                  </a:ext>
                </a:extLst>
              </a:tr>
            </a:tbl>
          </a:graphicData>
        </a:graphic>
      </p:graphicFrame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C8955103-28B4-084D-5910-495449107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258503"/>
              </p:ext>
            </p:extLst>
          </p:nvPr>
        </p:nvGraphicFramePr>
        <p:xfrm>
          <a:off x="6472178" y="3318632"/>
          <a:ext cx="1729304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29304">
                  <a:extLst>
                    <a:ext uri="{9D8B030D-6E8A-4147-A177-3AD203B41FA5}">
                      <a16:colId xmlns:a16="http://schemas.microsoft.com/office/drawing/2014/main" val="4107488714"/>
                    </a:ext>
                  </a:extLst>
                </a:gridCol>
              </a:tblGrid>
              <a:tr h="53924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Has Heart Disease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800089"/>
                  </a:ext>
                </a:extLst>
              </a:tr>
              <a:tr h="539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Does not Have Heart Disease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184085"/>
                  </a:ext>
                </a:extLst>
              </a:tr>
            </a:tbl>
          </a:graphicData>
        </a:graphic>
      </p:graphicFrame>
      <p:graphicFrame>
        <p:nvGraphicFramePr>
          <p:cNvPr id="13" name="Table 7">
            <a:extLst>
              <a:ext uri="{FF2B5EF4-FFF2-40B4-BE49-F238E27FC236}">
                <a16:creationId xmlns:a16="http://schemas.microsoft.com/office/drawing/2014/main" id="{2049A195-083E-CEBB-E6B7-39333891C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989755"/>
              </p:ext>
            </p:extLst>
          </p:nvPr>
        </p:nvGraphicFramePr>
        <p:xfrm>
          <a:off x="8201479" y="2654910"/>
          <a:ext cx="2826514" cy="663722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413257">
                  <a:extLst>
                    <a:ext uri="{9D8B030D-6E8A-4147-A177-3AD203B41FA5}">
                      <a16:colId xmlns:a16="http://schemas.microsoft.com/office/drawing/2014/main" val="497699860"/>
                    </a:ext>
                  </a:extLst>
                </a:gridCol>
                <a:gridCol w="1413257">
                  <a:extLst>
                    <a:ext uri="{9D8B030D-6E8A-4147-A177-3AD203B41FA5}">
                      <a16:colId xmlns:a16="http://schemas.microsoft.com/office/drawing/2014/main" val="4074939785"/>
                    </a:ext>
                  </a:extLst>
                </a:gridCol>
              </a:tblGrid>
              <a:tr h="66372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Has Heart Disease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Does not Have Heart Disease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478707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708F97A-7606-D7BA-4CF5-5098D7BC4DB0}"/>
              </a:ext>
            </a:extLst>
          </p:cNvPr>
          <p:cNvSpPr txBox="1"/>
          <p:nvPr/>
        </p:nvSpPr>
        <p:spPr>
          <a:xfrm>
            <a:off x="8201477" y="2298138"/>
            <a:ext cx="2826514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Predicted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D4A75B-23A5-CBF3-869F-1F30E3B356B9}"/>
              </a:ext>
            </a:extLst>
          </p:cNvPr>
          <p:cNvSpPr txBox="1"/>
          <p:nvPr/>
        </p:nvSpPr>
        <p:spPr>
          <a:xfrm rot="16200000">
            <a:off x="5640586" y="3774046"/>
            <a:ext cx="128016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Actual</a:t>
            </a:r>
          </a:p>
        </p:txBody>
      </p:sp>
    </p:spTree>
    <p:extLst>
      <p:ext uri="{BB962C8B-B14F-4D97-AF65-F5344CB8AC3E}">
        <p14:creationId xmlns:p14="http://schemas.microsoft.com/office/powerpoint/2010/main" val="167525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23424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Comparing two models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773C16B-ABC2-AE2A-0372-8A6A016F0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499493"/>
              </p:ext>
            </p:extLst>
          </p:nvPr>
        </p:nvGraphicFramePr>
        <p:xfrm>
          <a:off x="2943680" y="3472381"/>
          <a:ext cx="282651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256">
                  <a:extLst>
                    <a:ext uri="{9D8B030D-6E8A-4147-A177-3AD203B41FA5}">
                      <a16:colId xmlns:a16="http://schemas.microsoft.com/office/drawing/2014/main" val="3440985996"/>
                    </a:ext>
                  </a:extLst>
                </a:gridCol>
                <a:gridCol w="1413256">
                  <a:extLst>
                    <a:ext uri="{9D8B030D-6E8A-4147-A177-3AD203B41FA5}">
                      <a16:colId xmlns:a16="http://schemas.microsoft.com/office/drawing/2014/main" val="1783687251"/>
                    </a:ext>
                  </a:extLst>
                </a:gridCol>
              </a:tblGrid>
              <a:tr h="63566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142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3135162"/>
                  </a:ext>
                </a:extLst>
              </a:tr>
              <a:tr h="64449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396335"/>
                  </a:ext>
                </a:extLst>
              </a:tr>
            </a:tbl>
          </a:graphicData>
        </a:graphic>
      </p:graphicFrame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8F4DAA82-3003-94AD-924A-797CEF0E49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064900"/>
              </p:ext>
            </p:extLst>
          </p:nvPr>
        </p:nvGraphicFramePr>
        <p:xfrm>
          <a:off x="1214377" y="3472381"/>
          <a:ext cx="1729304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29304">
                  <a:extLst>
                    <a:ext uri="{9D8B030D-6E8A-4147-A177-3AD203B41FA5}">
                      <a16:colId xmlns:a16="http://schemas.microsoft.com/office/drawing/2014/main" val="4107488714"/>
                    </a:ext>
                  </a:extLst>
                </a:gridCol>
              </a:tblGrid>
              <a:tr h="53924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Has Heart Disease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800089"/>
                  </a:ext>
                </a:extLst>
              </a:tr>
              <a:tr h="539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Does not Have Heart Disease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184085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4BFB7AD-809A-1475-941B-2DFCD793B9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980000"/>
              </p:ext>
            </p:extLst>
          </p:nvPr>
        </p:nvGraphicFramePr>
        <p:xfrm>
          <a:off x="2943678" y="2808659"/>
          <a:ext cx="2826514" cy="663722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413257">
                  <a:extLst>
                    <a:ext uri="{9D8B030D-6E8A-4147-A177-3AD203B41FA5}">
                      <a16:colId xmlns:a16="http://schemas.microsoft.com/office/drawing/2014/main" val="497699860"/>
                    </a:ext>
                  </a:extLst>
                </a:gridCol>
                <a:gridCol w="1413257">
                  <a:extLst>
                    <a:ext uri="{9D8B030D-6E8A-4147-A177-3AD203B41FA5}">
                      <a16:colId xmlns:a16="http://schemas.microsoft.com/office/drawing/2014/main" val="4074939785"/>
                    </a:ext>
                  </a:extLst>
                </a:gridCol>
              </a:tblGrid>
              <a:tr h="66372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Has Heart Disease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Does not Have Heart Disease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478707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FE021B5-8238-C0CA-1CD2-AAD965EAE0F1}"/>
              </a:ext>
            </a:extLst>
          </p:cNvPr>
          <p:cNvSpPr txBox="1"/>
          <p:nvPr/>
        </p:nvSpPr>
        <p:spPr>
          <a:xfrm>
            <a:off x="2943676" y="2451887"/>
            <a:ext cx="2826514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Predicted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FD179A-D145-C154-EC45-3509607ABE4C}"/>
              </a:ext>
            </a:extLst>
          </p:cNvPr>
          <p:cNvSpPr txBox="1"/>
          <p:nvPr/>
        </p:nvSpPr>
        <p:spPr>
          <a:xfrm rot="16200000">
            <a:off x="382785" y="3927795"/>
            <a:ext cx="128016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Actual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20551B-5776-3456-D4B4-6DB603862F5A}"/>
              </a:ext>
            </a:extLst>
          </p:cNvPr>
          <p:cNvSpPr txBox="1"/>
          <p:nvPr/>
        </p:nvSpPr>
        <p:spPr>
          <a:xfrm>
            <a:off x="991557" y="2465715"/>
            <a:ext cx="1729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Naïve </a:t>
            </a:r>
          </a:p>
          <a:p>
            <a:pPr algn="ctr"/>
            <a:r>
              <a:rPr lang="en-US" sz="2400" b="1" dirty="0"/>
              <a:t>Bayes</a:t>
            </a:r>
          </a:p>
        </p:txBody>
      </p:sp>
    </p:spTree>
    <p:extLst>
      <p:ext uri="{BB962C8B-B14F-4D97-AF65-F5344CB8AC3E}">
        <p14:creationId xmlns:p14="http://schemas.microsoft.com/office/powerpoint/2010/main" val="2069332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23424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Comparing two models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773C16B-ABC2-AE2A-0372-8A6A016F0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070534"/>
              </p:ext>
            </p:extLst>
          </p:nvPr>
        </p:nvGraphicFramePr>
        <p:xfrm>
          <a:off x="2943680" y="3472381"/>
          <a:ext cx="282651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256">
                  <a:extLst>
                    <a:ext uri="{9D8B030D-6E8A-4147-A177-3AD203B41FA5}">
                      <a16:colId xmlns:a16="http://schemas.microsoft.com/office/drawing/2014/main" val="3440985996"/>
                    </a:ext>
                  </a:extLst>
                </a:gridCol>
                <a:gridCol w="1413256">
                  <a:extLst>
                    <a:ext uri="{9D8B030D-6E8A-4147-A177-3AD203B41FA5}">
                      <a16:colId xmlns:a16="http://schemas.microsoft.com/office/drawing/2014/main" val="1783687251"/>
                    </a:ext>
                  </a:extLst>
                </a:gridCol>
              </a:tblGrid>
              <a:tr h="63566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142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3135162"/>
                  </a:ext>
                </a:extLst>
              </a:tr>
              <a:tr h="64449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396335"/>
                  </a:ext>
                </a:extLst>
              </a:tr>
            </a:tbl>
          </a:graphicData>
        </a:graphic>
      </p:graphicFrame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8F4DAA82-3003-94AD-924A-797CEF0E4950}"/>
              </a:ext>
            </a:extLst>
          </p:cNvPr>
          <p:cNvGraphicFramePr>
            <a:graphicFrameLocks noGrp="1"/>
          </p:cNvGraphicFramePr>
          <p:nvPr/>
        </p:nvGraphicFramePr>
        <p:xfrm>
          <a:off x="1214377" y="3472381"/>
          <a:ext cx="1729304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29304">
                  <a:extLst>
                    <a:ext uri="{9D8B030D-6E8A-4147-A177-3AD203B41FA5}">
                      <a16:colId xmlns:a16="http://schemas.microsoft.com/office/drawing/2014/main" val="4107488714"/>
                    </a:ext>
                  </a:extLst>
                </a:gridCol>
              </a:tblGrid>
              <a:tr h="53924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Has Heart Disease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800089"/>
                  </a:ext>
                </a:extLst>
              </a:tr>
              <a:tr h="539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Does not Have Heart Disease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184085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4BFB7AD-809A-1475-941B-2DFCD793B984}"/>
              </a:ext>
            </a:extLst>
          </p:cNvPr>
          <p:cNvGraphicFramePr>
            <a:graphicFrameLocks noGrp="1"/>
          </p:cNvGraphicFramePr>
          <p:nvPr/>
        </p:nvGraphicFramePr>
        <p:xfrm>
          <a:off x="2943678" y="2808659"/>
          <a:ext cx="2826514" cy="663722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413257">
                  <a:extLst>
                    <a:ext uri="{9D8B030D-6E8A-4147-A177-3AD203B41FA5}">
                      <a16:colId xmlns:a16="http://schemas.microsoft.com/office/drawing/2014/main" val="497699860"/>
                    </a:ext>
                  </a:extLst>
                </a:gridCol>
                <a:gridCol w="1413257">
                  <a:extLst>
                    <a:ext uri="{9D8B030D-6E8A-4147-A177-3AD203B41FA5}">
                      <a16:colId xmlns:a16="http://schemas.microsoft.com/office/drawing/2014/main" val="4074939785"/>
                    </a:ext>
                  </a:extLst>
                </a:gridCol>
              </a:tblGrid>
              <a:tr h="66372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Has Heart Disease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Does not Have Heart Disease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478707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FE021B5-8238-C0CA-1CD2-AAD965EAE0F1}"/>
              </a:ext>
            </a:extLst>
          </p:cNvPr>
          <p:cNvSpPr txBox="1"/>
          <p:nvPr/>
        </p:nvSpPr>
        <p:spPr>
          <a:xfrm>
            <a:off x="2943676" y="2451887"/>
            <a:ext cx="2826514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Predicted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FD179A-D145-C154-EC45-3509607ABE4C}"/>
              </a:ext>
            </a:extLst>
          </p:cNvPr>
          <p:cNvSpPr txBox="1"/>
          <p:nvPr/>
        </p:nvSpPr>
        <p:spPr>
          <a:xfrm rot="16200000">
            <a:off x="382785" y="3927795"/>
            <a:ext cx="128016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Actual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636CCA5E-4770-05F6-B634-F54D283E0D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462940"/>
              </p:ext>
            </p:extLst>
          </p:nvPr>
        </p:nvGraphicFramePr>
        <p:xfrm>
          <a:off x="8647216" y="3481196"/>
          <a:ext cx="282651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256">
                  <a:extLst>
                    <a:ext uri="{9D8B030D-6E8A-4147-A177-3AD203B41FA5}">
                      <a16:colId xmlns:a16="http://schemas.microsoft.com/office/drawing/2014/main" val="3440985996"/>
                    </a:ext>
                  </a:extLst>
                </a:gridCol>
                <a:gridCol w="1413256">
                  <a:extLst>
                    <a:ext uri="{9D8B030D-6E8A-4147-A177-3AD203B41FA5}">
                      <a16:colId xmlns:a16="http://schemas.microsoft.com/office/drawing/2014/main" val="1783687251"/>
                    </a:ext>
                  </a:extLst>
                </a:gridCol>
              </a:tblGrid>
              <a:tr h="63566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139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3135162"/>
                  </a:ext>
                </a:extLst>
              </a:tr>
              <a:tr h="64449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396335"/>
                  </a:ext>
                </a:extLst>
              </a:tr>
            </a:tbl>
          </a:graphicData>
        </a:graphic>
      </p:graphicFrame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245758D0-1FD5-4BF8-50EC-F50268C13714}"/>
              </a:ext>
            </a:extLst>
          </p:cNvPr>
          <p:cNvGraphicFramePr>
            <a:graphicFrameLocks noGrp="1"/>
          </p:cNvGraphicFramePr>
          <p:nvPr/>
        </p:nvGraphicFramePr>
        <p:xfrm>
          <a:off x="6917913" y="3481196"/>
          <a:ext cx="1729304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29304">
                  <a:extLst>
                    <a:ext uri="{9D8B030D-6E8A-4147-A177-3AD203B41FA5}">
                      <a16:colId xmlns:a16="http://schemas.microsoft.com/office/drawing/2014/main" val="4107488714"/>
                    </a:ext>
                  </a:extLst>
                </a:gridCol>
              </a:tblGrid>
              <a:tr h="53924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Has Heart Disease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800089"/>
                  </a:ext>
                </a:extLst>
              </a:tr>
              <a:tr h="539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Does not Have Heart Disease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184085"/>
                  </a:ext>
                </a:extLst>
              </a:tr>
            </a:tbl>
          </a:graphicData>
        </a:graphic>
      </p:graphicFrame>
      <p:graphicFrame>
        <p:nvGraphicFramePr>
          <p:cNvPr id="13" name="Table 7">
            <a:extLst>
              <a:ext uri="{FF2B5EF4-FFF2-40B4-BE49-F238E27FC236}">
                <a16:creationId xmlns:a16="http://schemas.microsoft.com/office/drawing/2014/main" id="{D50AB53C-0E2B-3073-06B9-3371025ADBBF}"/>
              </a:ext>
            </a:extLst>
          </p:cNvPr>
          <p:cNvGraphicFramePr>
            <a:graphicFrameLocks noGrp="1"/>
          </p:cNvGraphicFramePr>
          <p:nvPr/>
        </p:nvGraphicFramePr>
        <p:xfrm>
          <a:off x="8647214" y="2817474"/>
          <a:ext cx="2826514" cy="663722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413257">
                  <a:extLst>
                    <a:ext uri="{9D8B030D-6E8A-4147-A177-3AD203B41FA5}">
                      <a16:colId xmlns:a16="http://schemas.microsoft.com/office/drawing/2014/main" val="497699860"/>
                    </a:ext>
                  </a:extLst>
                </a:gridCol>
                <a:gridCol w="1413257">
                  <a:extLst>
                    <a:ext uri="{9D8B030D-6E8A-4147-A177-3AD203B41FA5}">
                      <a16:colId xmlns:a16="http://schemas.microsoft.com/office/drawing/2014/main" val="4074939785"/>
                    </a:ext>
                  </a:extLst>
                </a:gridCol>
              </a:tblGrid>
              <a:tr h="66372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Has Heart Disease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Does not Have Heart Disease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478707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E854E76-B3EA-2A31-DFE7-FABCE45E0AE3}"/>
              </a:ext>
            </a:extLst>
          </p:cNvPr>
          <p:cNvSpPr txBox="1"/>
          <p:nvPr/>
        </p:nvSpPr>
        <p:spPr>
          <a:xfrm>
            <a:off x="8647212" y="2460702"/>
            <a:ext cx="2826514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Predicted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80402C-8BC1-F25E-D46D-D6E350666130}"/>
              </a:ext>
            </a:extLst>
          </p:cNvPr>
          <p:cNvSpPr txBox="1"/>
          <p:nvPr/>
        </p:nvSpPr>
        <p:spPr>
          <a:xfrm rot="16200000">
            <a:off x="6086321" y="3936610"/>
            <a:ext cx="128016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Actual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20551B-5776-3456-D4B4-6DB603862F5A}"/>
              </a:ext>
            </a:extLst>
          </p:cNvPr>
          <p:cNvSpPr txBox="1"/>
          <p:nvPr/>
        </p:nvSpPr>
        <p:spPr>
          <a:xfrm>
            <a:off x="991557" y="2465715"/>
            <a:ext cx="1729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Naïve </a:t>
            </a:r>
          </a:p>
          <a:p>
            <a:pPr algn="ctr"/>
            <a:r>
              <a:rPr lang="en-US" sz="2400" b="1" dirty="0"/>
              <a:t>Bayes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3D85A7-1F47-C6F5-353B-A149F53C939F}"/>
              </a:ext>
            </a:extLst>
          </p:cNvPr>
          <p:cNvSpPr txBox="1"/>
          <p:nvPr/>
        </p:nvSpPr>
        <p:spPr>
          <a:xfrm>
            <a:off x="6816474" y="2545807"/>
            <a:ext cx="1729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Logistic</a:t>
            </a:r>
          </a:p>
          <a:p>
            <a:pPr algn="ctr"/>
            <a:r>
              <a:rPr lang="en-US" sz="2400" b="1" dirty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3165386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23424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Comparing two models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773C16B-ABC2-AE2A-0372-8A6A016F0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155242"/>
              </p:ext>
            </p:extLst>
          </p:nvPr>
        </p:nvGraphicFramePr>
        <p:xfrm>
          <a:off x="2943680" y="3472381"/>
          <a:ext cx="282651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256">
                  <a:extLst>
                    <a:ext uri="{9D8B030D-6E8A-4147-A177-3AD203B41FA5}">
                      <a16:colId xmlns:a16="http://schemas.microsoft.com/office/drawing/2014/main" val="3440985996"/>
                    </a:ext>
                  </a:extLst>
                </a:gridCol>
                <a:gridCol w="1413256">
                  <a:extLst>
                    <a:ext uri="{9D8B030D-6E8A-4147-A177-3AD203B41FA5}">
                      <a16:colId xmlns:a16="http://schemas.microsoft.com/office/drawing/2014/main" val="1783687251"/>
                    </a:ext>
                  </a:extLst>
                </a:gridCol>
              </a:tblGrid>
              <a:tr h="63566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142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3135162"/>
                  </a:ext>
                </a:extLst>
              </a:tr>
              <a:tr h="64449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396335"/>
                  </a:ext>
                </a:extLst>
              </a:tr>
            </a:tbl>
          </a:graphicData>
        </a:graphic>
      </p:graphicFrame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8F4DAA82-3003-94AD-924A-797CEF0E4950}"/>
              </a:ext>
            </a:extLst>
          </p:cNvPr>
          <p:cNvGraphicFramePr>
            <a:graphicFrameLocks noGrp="1"/>
          </p:cNvGraphicFramePr>
          <p:nvPr/>
        </p:nvGraphicFramePr>
        <p:xfrm>
          <a:off x="1214377" y="3472381"/>
          <a:ext cx="1729304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29304">
                  <a:extLst>
                    <a:ext uri="{9D8B030D-6E8A-4147-A177-3AD203B41FA5}">
                      <a16:colId xmlns:a16="http://schemas.microsoft.com/office/drawing/2014/main" val="4107488714"/>
                    </a:ext>
                  </a:extLst>
                </a:gridCol>
              </a:tblGrid>
              <a:tr h="53924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Has Heart Disease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800089"/>
                  </a:ext>
                </a:extLst>
              </a:tr>
              <a:tr h="539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Does not Have Heart Disease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184085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4BFB7AD-809A-1475-941B-2DFCD793B984}"/>
              </a:ext>
            </a:extLst>
          </p:cNvPr>
          <p:cNvGraphicFramePr>
            <a:graphicFrameLocks noGrp="1"/>
          </p:cNvGraphicFramePr>
          <p:nvPr/>
        </p:nvGraphicFramePr>
        <p:xfrm>
          <a:off x="2943678" y="2808659"/>
          <a:ext cx="2826514" cy="663722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413257">
                  <a:extLst>
                    <a:ext uri="{9D8B030D-6E8A-4147-A177-3AD203B41FA5}">
                      <a16:colId xmlns:a16="http://schemas.microsoft.com/office/drawing/2014/main" val="497699860"/>
                    </a:ext>
                  </a:extLst>
                </a:gridCol>
                <a:gridCol w="1413257">
                  <a:extLst>
                    <a:ext uri="{9D8B030D-6E8A-4147-A177-3AD203B41FA5}">
                      <a16:colId xmlns:a16="http://schemas.microsoft.com/office/drawing/2014/main" val="4074939785"/>
                    </a:ext>
                  </a:extLst>
                </a:gridCol>
              </a:tblGrid>
              <a:tr h="66372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Has Heart Disease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Does not Have Heart Disease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478707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FE021B5-8238-C0CA-1CD2-AAD965EAE0F1}"/>
              </a:ext>
            </a:extLst>
          </p:cNvPr>
          <p:cNvSpPr txBox="1"/>
          <p:nvPr/>
        </p:nvSpPr>
        <p:spPr>
          <a:xfrm>
            <a:off x="2943676" y="2451887"/>
            <a:ext cx="2826514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Predicted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FD179A-D145-C154-EC45-3509607ABE4C}"/>
              </a:ext>
            </a:extLst>
          </p:cNvPr>
          <p:cNvSpPr txBox="1"/>
          <p:nvPr/>
        </p:nvSpPr>
        <p:spPr>
          <a:xfrm rot="16200000">
            <a:off x="382785" y="3927795"/>
            <a:ext cx="128016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Actual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636CCA5E-4770-05F6-B634-F54D283E0D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32489"/>
              </p:ext>
            </p:extLst>
          </p:nvPr>
        </p:nvGraphicFramePr>
        <p:xfrm>
          <a:off x="8647216" y="3481196"/>
          <a:ext cx="282651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256">
                  <a:extLst>
                    <a:ext uri="{9D8B030D-6E8A-4147-A177-3AD203B41FA5}">
                      <a16:colId xmlns:a16="http://schemas.microsoft.com/office/drawing/2014/main" val="3440985996"/>
                    </a:ext>
                  </a:extLst>
                </a:gridCol>
                <a:gridCol w="1413256">
                  <a:extLst>
                    <a:ext uri="{9D8B030D-6E8A-4147-A177-3AD203B41FA5}">
                      <a16:colId xmlns:a16="http://schemas.microsoft.com/office/drawing/2014/main" val="1783687251"/>
                    </a:ext>
                  </a:extLst>
                </a:gridCol>
              </a:tblGrid>
              <a:tr h="63566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139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3135162"/>
                  </a:ext>
                </a:extLst>
              </a:tr>
              <a:tr h="64449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396335"/>
                  </a:ext>
                </a:extLst>
              </a:tr>
            </a:tbl>
          </a:graphicData>
        </a:graphic>
      </p:graphicFrame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245758D0-1FD5-4BF8-50EC-F50268C13714}"/>
              </a:ext>
            </a:extLst>
          </p:cNvPr>
          <p:cNvGraphicFramePr>
            <a:graphicFrameLocks noGrp="1"/>
          </p:cNvGraphicFramePr>
          <p:nvPr/>
        </p:nvGraphicFramePr>
        <p:xfrm>
          <a:off x="6917913" y="3481196"/>
          <a:ext cx="1729304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29304">
                  <a:extLst>
                    <a:ext uri="{9D8B030D-6E8A-4147-A177-3AD203B41FA5}">
                      <a16:colId xmlns:a16="http://schemas.microsoft.com/office/drawing/2014/main" val="4107488714"/>
                    </a:ext>
                  </a:extLst>
                </a:gridCol>
              </a:tblGrid>
              <a:tr h="53924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Has Heart Disease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800089"/>
                  </a:ext>
                </a:extLst>
              </a:tr>
              <a:tr h="539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Does not Have Heart Disease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184085"/>
                  </a:ext>
                </a:extLst>
              </a:tr>
            </a:tbl>
          </a:graphicData>
        </a:graphic>
      </p:graphicFrame>
      <p:graphicFrame>
        <p:nvGraphicFramePr>
          <p:cNvPr id="13" name="Table 7">
            <a:extLst>
              <a:ext uri="{FF2B5EF4-FFF2-40B4-BE49-F238E27FC236}">
                <a16:creationId xmlns:a16="http://schemas.microsoft.com/office/drawing/2014/main" id="{D50AB53C-0E2B-3073-06B9-3371025ADBBF}"/>
              </a:ext>
            </a:extLst>
          </p:cNvPr>
          <p:cNvGraphicFramePr>
            <a:graphicFrameLocks noGrp="1"/>
          </p:cNvGraphicFramePr>
          <p:nvPr/>
        </p:nvGraphicFramePr>
        <p:xfrm>
          <a:off x="8647214" y="2817474"/>
          <a:ext cx="2826514" cy="663722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413257">
                  <a:extLst>
                    <a:ext uri="{9D8B030D-6E8A-4147-A177-3AD203B41FA5}">
                      <a16:colId xmlns:a16="http://schemas.microsoft.com/office/drawing/2014/main" val="497699860"/>
                    </a:ext>
                  </a:extLst>
                </a:gridCol>
                <a:gridCol w="1413257">
                  <a:extLst>
                    <a:ext uri="{9D8B030D-6E8A-4147-A177-3AD203B41FA5}">
                      <a16:colId xmlns:a16="http://schemas.microsoft.com/office/drawing/2014/main" val="4074939785"/>
                    </a:ext>
                  </a:extLst>
                </a:gridCol>
              </a:tblGrid>
              <a:tr h="66372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Has Heart Disease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Does not Have Heart Disease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478707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E854E76-B3EA-2A31-DFE7-FABCE45E0AE3}"/>
              </a:ext>
            </a:extLst>
          </p:cNvPr>
          <p:cNvSpPr txBox="1"/>
          <p:nvPr/>
        </p:nvSpPr>
        <p:spPr>
          <a:xfrm>
            <a:off x="8647212" y="2460702"/>
            <a:ext cx="2826514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Predicted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80402C-8BC1-F25E-D46D-D6E350666130}"/>
              </a:ext>
            </a:extLst>
          </p:cNvPr>
          <p:cNvSpPr txBox="1"/>
          <p:nvPr/>
        </p:nvSpPr>
        <p:spPr>
          <a:xfrm rot="16200000">
            <a:off x="6086321" y="3936610"/>
            <a:ext cx="128016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Actual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20551B-5776-3456-D4B4-6DB603862F5A}"/>
              </a:ext>
            </a:extLst>
          </p:cNvPr>
          <p:cNvSpPr txBox="1"/>
          <p:nvPr/>
        </p:nvSpPr>
        <p:spPr>
          <a:xfrm>
            <a:off x="991557" y="2465715"/>
            <a:ext cx="1729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Naïve </a:t>
            </a:r>
          </a:p>
          <a:p>
            <a:pPr algn="ctr"/>
            <a:r>
              <a:rPr lang="en-US" sz="2400" b="1" dirty="0"/>
              <a:t>Bayes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3D85A7-1F47-C6F5-353B-A149F53C939F}"/>
              </a:ext>
            </a:extLst>
          </p:cNvPr>
          <p:cNvSpPr txBox="1"/>
          <p:nvPr/>
        </p:nvSpPr>
        <p:spPr>
          <a:xfrm>
            <a:off x="6816474" y="2545807"/>
            <a:ext cx="1729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Logistic</a:t>
            </a:r>
          </a:p>
          <a:p>
            <a:pPr algn="ctr"/>
            <a:r>
              <a:rPr lang="en-US" sz="2400" b="1" dirty="0"/>
              <a:t>Regression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9715DF-08E4-8D34-2640-24033FBFF630}"/>
              </a:ext>
            </a:extLst>
          </p:cNvPr>
          <p:cNvSpPr/>
          <p:nvPr/>
        </p:nvSpPr>
        <p:spPr>
          <a:xfrm>
            <a:off x="6816473" y="2506611"/>
            <a:ext cx="1729306" cy="88319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C3F09E8-F7D2-35AB-035B-6A35CCA00929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7681126" y="2063469"/>
            <a:ext cx="101439" cy="4431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tar: 8 Points 19">
            <a:extLst>
              <a:ext uri="{FF2B5EF4-FFF2-40B4-BE49-F238E27FC236}">
                <a16:creationId xmlns:a16="http://schemas.microsoft.com/office/drawing/2014/main" id="{40BA92E8-A33E-88E1-D058-FDDAA221A1A1}"/>
              </a:ext>
            </a:extLst>
          </p:cNvPr>
          <p:cNvSpPr/>
          <p:nvPr/>
        </p:nvSpPr>
        <p:spPr>
          <a:xfrm>
            <a:off x="7339476" y="962952"/>
            <a:ext cx="1288778" cy="1173345"/>
          </a:xfrm>
          <a:prstGeom prst="star8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Better </a:t>
            </a:r>
          </a:p>
          <a:p>
            <a:pPr algn="ctr"/>
            <a:r>
              <a:rPr lang="en-US" b="1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4199460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23424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Sensitivity &amp; Specificity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28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23424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Sensitivity &amp; Specificity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FE5EDD42-2DEA-D4A9-79E4-118A169FC87A}"/>
              </a:ext>
            </a:extLst>
          </p:cNvPr>
          <p:cNvGrpSpPr/>
          <p:nvPr/>
        </p:nvGrpSpPr>
        <p:grpSpPr>
          <a:xfrm>
            <a:off x="1261548" y="1990642"/>
            <a:ext cx="5984873" cy="881256"/>
            <a:chOff x="1261548" y="1990642"/>
            <a:chExt cx="5984873" cy="88125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B647019-7202-4F10-E691-F9126735CDB7}"/>
                </a:ext>
              </a:extLst>
            </p:cNvPr>
            <p:cNvSpPr txBox="1"/>
            <p:nvPr/>
          </p:nvSpPr>
          <p:spPr>
            <a:xfrm>
              <a:off x="1261548" y="2218271"/>
              <a:ext cx="17405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Sensitivity = 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3539BA6-EE0C-C92B-B699-3A4B8E31411F}"/>
                </a:ext>
              </a:extLst>
            </p:cNvPr>
            <p:cNvCxnSpPr>
              <a:stCxn id="10" idx="3"/>
            </p:cNvCxnSpPr>
            <p:nvPr/>
          </p:nvCxnSpPr>
          <p:spPr>
            <a:xfrm flipV="1">
              <a:off x="3002146" y="2443795"/>
              <a:ext cx="3633323" cy="5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5DB627D-D4AB-5884-19F9-582308CE3561}"/>
                </a:ext>
              </a:extLst>
            </p:cNvPr>
            <p:cNvSpPr txBox="1"/>
            <p:nvPr/>
          </p:nvSpPr>
          <p:spPr>
            <a:xfrm>
              <a:off x="3738519" y="1990642"/>
              <a:ext cx="192590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True Positives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DEC55EC-890C-E267-435B-569F99B9167A}"/>
                </a:ext>
              </a:extLst>
            </p:cNvPr>
            <p:cNvSpPr txBox="1"/>
            <p:nvPr/>
          </p:nvSpPr>
          <p:spPr>
            <a:xfrm>
              <a:off x="3002146" y="2441011"/>
              <a:ext cx="42442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True Positives + False Negatives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8284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23424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Sensitivity &amp; Specificity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FE5EDD42-2DEA-D4A9-79E4-118A169FC87A}"/>
              </a:ext>
            </a:extLst>
          </p:cNvPr>
          <p:cNvGrpSpPr/>
          <p:nvPr/>
        </p:nvGrpSpPr>
        <p:grpSpPr>
          <a:xfrm>
            <a:off x="1261548" y="1990642"/>
            <a:ext cx="5984873" cy="881256"/>
            <a:chOff x="1261548" y="1990642"/>
            <a:chExt cx="5984873" cy="88125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B647019-7202-4F10-E691-F9126735CDB7}"/>
                </a:ext>
              </a:extLst>
            </p:cNvPr>
            <p:cNvSpPr txBox="1"/>
            <p:nvPr/>
          </p:nvSpPr>
          <p:spPr>
            <a:xfrm>
              <a:off x="1261548" y="2218271"/>
              <a:ext cx="17405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Sensitivity = 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3539BA6-EE0C-C92B-B699-3A4B8E31411F}"/>
                </a:ext>
              </a:extLst>
            </p:cNvPr>
            <p:cNvCxnSpPr>
              <a:stCxn id="10" idx="3"/>
            </p:cNvCxnSpPr>
            <p:nvPr/>
          </p:nvCxnSpPr>
          <p:spPr>
            <a:xfrm flipV="1">
              <a:off x="3002146" y="2443795"/>
              <a:ext cx="3633323" cy="5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5DB627D-D4AB-5884-19F9-582308CE3561}"/>
                </a:ext>
              </a:extLst>
            </p:cNvPr>
            <p:cNvSpPr txBox="1"/>
            <p:nvPr/>
          </p:nvSpPr>
          <p:spPr>
            <a:xfrm>
              <a:off x="3738519" y="1990642"/>
              <a:ext cx="192590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True Positives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DEC55EC-890C-E267-435B-569F99B9167A}"/>
                </a:ext>
              </a:extLst>
            </p:cNvPr>
            <p:cNvSpPr txBox="1"/>
            <p:nvPr/>
          </p:nvSpPr>
          <p:spPr>
            <a:xfrm>
              <a:off x="3002146" y="2441011"/>
              <a:ext cx="42442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True Positives + False Negatives</a:t>
              </a:r>
            </a:p>
          </p:txBody>
        </p:sp>
      </p:grp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B27A0808-4FB9-2BE3-4A26-53409BF2EC46}"/>
              </a:ext>
            </a:extLst>
          </p:cNvPr>
          <p:cNvGraphicFramePr>
            <a:graphicFrameLocks noGrp="1"/>
          </p:cNvGraphicFramePr>
          <p:nvPr/>
        </p:nvGraphicFramePr>
        <p:xfrm>
          <a:off x="2929085" y="4449494"/>
          <a:ext cx="2826512" cy="1284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256">
                  <a:extLst>
                    <a:ext uri="{9D8B030D-6E8A-4147-A177-3AD203B41FA5}">
                      <a16:colId xmlns:a16="http://schemas.microsoft.com/office/drawing/2014/main" val="3440985996"/>
                    </a:ext>
                  </a:extLst>
                </a:gridCol>
                <a:gridCol w="1413256">
                  <a:extLst>
                    <a:ext uri="{9D8B030D-6E8A-4147-A177-3AD203B41FA5}">
                      <a16:colId xmlns:a16="http://schemas.microsoft.com/office/drawing/2014/main" val="1783687251"/>
                    </a:ext>
                  </a:extLst>
                </a:gridCol>
              </a:tblGrid>
              <a:tr h="63566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True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Positive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False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Negative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3135162"/>
                  </a:ext>
                </a:extLst>
              </a:tr>
              <a:tr h="64449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Positive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Negative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396335"/>
                  </a:ext>
                </a:extLst>
              </a:tr>
            </a:tbl>
          </a:graphicData>
        </a:graphic>
      </p:graphicFrame>
      <p:graphicFrame>
        <p:nvGraphicFramePr>
          <p:cNvPr id="39" name="Table 6">
            <a:extLst>
              <a:ext uri="{FF2B5EF4-FFF2-40B4-BE49-F238E27FC236}">
                <a16:creationId xmlns:a16="http://schemas.microsoft.com/office/drawing/2014/main" id="{4C23EAE4-4A27-04AE-1435-DF0E6164052C}"/>
              </a:ext>
            </a:extLst>
          </p:cNvPr>
          <p:cNvGraphicFramePr>
            <a:graphicFrameLocks noGrp="1"/>
          </p:cNvGraphicFramePr>
          <p:nvPr/>
        </p:nvGraphicFramePr>
        <p:xfrm>
          <a:off x="1199782" y="4449494"/>
          <a:ext cx="1729304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29304">
                  <a:extLst>
                    <a:ext uri="{9D8B030D-6E8A-4147-A177-3AD203B41FA5}">
                      <a16:colId xmlns:a16="http://schemas.microsoft.com/office/drawing/2014/main" val="4107488714"/>
                    </a:ext>
                  </a:extLst>
                </a:gridCol>
              </a:tblGrid>
              <a:tr h="53924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Has Heart Disease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800089"/>
                  </a:ext>
                </a:extLst>
              </a:tr>
              <a:tr h="539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Does not Have Heart Disease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184085"/>
                  </a:ext>
                </a:extLst>
              </a:tr>
            </a:tbl>
          </a:graphicData>
        </a:graphic>
      </p:graphicFrame>
      <p:graphicFrame>
        <p:nvGraphicFramePr>
          <p:cNvPr id="40" name="Table 7">
            <a:extLst>
              <a:ext uri="{FF2B5EF4-FFF2-40B4-BE49-F238E27FC236}">
                <a16:creationId xmlns:a16="http://schemas.microsoft.com/office/drawing/2014/main" id="{DB9ACF79-3BEB-09D9-E0E0-FE6E7D264032}"/>
              </a:ext>
            </a:extLst>
          </p:cNvPr>
          <p:cNvGraphicFramePr>
            <a:graphicFrameLocks noGrp="1"/>
          </p:cNvGraphicFramePr>
          <p:nvPr/>
        </p:nvGraphicFramePr>
        <p:xfrm>
          <a:off x="2929083" y="3785772"/>
          <a:ext cx="2826514" cy="663722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413257">
                  <a:extLst>
                    <a:ext uri="{9D8B030D-6E8A-4147-A177-3AD203B41FA5}">
                      <a16:colId xmlns:a16="http://schemas.microsoft.com/office/drawing/2014/main" val="497699860"/>
                    </a:ext>
                  </a:extLst>
                </a:gridCol>
                <a:gridCol w="1413257">
                  <a:extLst>
                    <a:ext uri="{9D8B030D-6E8A-4147-A177-3AD203B41FA5}">
                      <a16:colId xmlns:a16="http://schemas.microsoft.com/office/drawing/2014/main" val="4074939785"/>
                    </a:ext>
                  </a:extLst>
                </a:gridCol>
              </a:tblGrid>
              <a:tr h="66372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Has Heart Disease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Does not Have Heart Disease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4787070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DECEE090-05E2-BC7E-FC07-CDB5224CBCDB}"/>
              </a:ext>
            </a:extLst>
          </p:cNvPr>
          <p:cNvSpPr txBox="1"/>
          <p:nvPr/>
        </p:nvSpPr>
        <p:spPr>
          <a:xfrm>
            <a:off x="2929081" y="3429000"/>
            <a:ext cx="2826514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Predicted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DA19939-5440-8E64-479C-11472ED0BFB3}"/>
              </a:ext>
            </a:extLst>
          </p:cNvPr>
          <p:cNvSpPr txBox="1"/>
          <p:nvPr/>
        </p:nvSpPr>
        <p:spPr>
          <a:xfrm rot="16200000">
            <a:off x="368190" y="4904908"/>
            <a:ext cx="128016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Actual</a:t>
            </a:r>
          </a:p>
        </p:txBody>
      </p:sp>
    </p:spTree>
    <p:extLst>
      <p:ext uri="{BB962C8B-B14F-4D97-AF65-F5344CB8AC3E}">
        <p14:creationId xmlns:p14="http://schemas.microsoft.com/office/powerpoint/2010/main" val="2908965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Assessing a </a:t>
            </a:r>
            <a:br>
              <a:rPr lang="en-US" sz="72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</a:br>
            <a:r>
              <a:rPr lang="en-US" sz="72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Classification Model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6137" y="372969"/>
            <a:ext cx="1288778" cy="128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566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23424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Sensitivity &amp; Specificity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FE5EDD42-2DEA-D4A9-79E4-118A169FC87A}"/>
              </a:ext>
            </a:extLst>
          </p:cNvPr>
          <p:cNvGrpSpPr/>
          <p:nvPr/>
        </p:nvGrpSpPr>
        <p:grpSpPr>
          <a:xfrm>
            <a:off x="1261548" y="1990642"/>
            <a:ext cx="5984873" cy="881256"/>
            <a:chOff x="1261548" y="1990642"/>
            <a:chExt cx="5984873" cy="88125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B647019-7202-4F10-E691-F9126735CDB7}"/>
                </a:ext>
              </a:extLst>
            </p:cNvPr>
            <p:cNvSpPr txBox="1"/>
            <p:nvPr/>
          </p:nvSpPr>
          <p:spPr>
            <a:xfrm>
              <a:off x="1261548" y="2218271"/>
              <a:ext cx="17405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Sensitivity = 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3539BA6-EE0C-C92B-B699-3A4B8E31411F}"/>
                </a:ext>
              </a:extLst>
            </p:cNvPr>
            <p:cNvCxnSpPr>
              <a:stCxn id="10" idx="3"/>
            </p:cNvCxnSpPr>
            <p:nvPr/>
          </p:nvCxnSpPr>
          <p:spPr>
            <a:xfrm flipV="1">
              <a:off x="3002146" y="2443795"/>
              <a:ext cx="3633323" cy="5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5DB627D-D4AB-5884-19F9-582308CE3561}"/>
                </a:ext>
              </a:extLst>
            </p:cNvPr>
            <p:cNvSpPr txBox="1"/>
            <p:nvPr/>
          </p:nvSpPr>
          <p:spPr>
            <a:xfrm>
              <a:off x="3738519" y="1990642"/>
              <a:ext cx="192590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True Positives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DEC55EC-890C-E267-435B-569F99B9167A}"/>
                </a:ext>
              </a:extLst>
            </p:cNvPr>
            <p:cNvSpPr txBox="1"/>
            <p:nvPr/>
          </p:nvSpPr>
          <p:spPr>
            <a:xfrm>
              <a:off x="3002146" y="2441011"/>
              <a:ext cx="42442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True Positives + False Negatives</a:t>
              </a:r>
            </a:p>
          </p:txBody>
        </p:sp>
      </p:grp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B27A0808-4FB9-2BE3-4A26-53409BF2EC46}"/>
              </a:ext>
            </a:extLst>
          </p:cNvPr>
          <p:cNvGraphicFramePr>
            <a:graphicFrameLocks noGrp="1"/>
          </p:cNvGraphicFramePr>
          <p:nvPr/>
        </p:nvGraphicFramePr>
        <p:xfrm>
          <a:off x="2929085" y="4449494"/>
          <a:ext cx="2826512" cy="1284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256">
                  <a:extLst>
                    <a:ext uri="{9D8B030D-6E8A-4147-A177-3AD203B41FA5}">
                      <a16:colId xmlns:a16="http://schemas.microsoft.com/office/drawing/2014/main" val="3440985996"/>
                    </a:ext>
                  </a:extLst>
                </a:gridCol>
                <a:gridCol w="1413256">
                  <a:extLst>
                    <a:ext uri="{9D8B030D-6E8A-4147-A177-3AD203B41FA5}">
                      <a16:colId xmlns:a16="http://schemas.microsoft.com/office/drawing/2014/main" val="1783687251"/>
                    </a:ext>
                  </a:extLst>
                </a:gridCol>
              </a:tblGrid>
              <a:tr h="63566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True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Positive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False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Negative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3135162"/>
                  </a:ext>
                </a:extLst>
              </a:tr>
              <a:tr h="64449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Positive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Negative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396335"/>
                  </a:ext>
                </a:extLst>
              </a:tr>
            </a:tbl>
          </a:graphicData>
        </a:graphic>
      </p:graphicFrame>
      <p:graphicFrame>
        <p:nvGraphicFramePr>
          <p:cNvPr id="39" name="Table 6">
            <a:extLst>
              <a:ext uri="{FF2B5EF4-FFF2-40B4-BE49-F238E27FC236}">
                <a16:creationId xmlns:a16="http://schemas.microsoft.com/office/drawing/2014/main" id="{4C23EAE4-4A27-04AE-1435-DF0E6164052C}"/>
              </a:ext>
            </a:extLst>
          </p:cNvPr>
          <p:cNvGraphicFramePr>
            <a:graphicFrameLocks noGrp="1"/>
          </p:cNvGraphicFramePr>
          <p:nvPr/>
        </p:nvGraphicFramePr>
        <p:xfrm>
          <a:off x="1199782" y="4449494"/>
          <a:ext cx="1729304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29304">
                  <a:extLst>
                    <a:ext uri="{9D8B030D-6E8A-4147-A177-3AD203B41FA5}">
                      <a16:colId xmlns:a16="http://schemas.microsoft.com/office/drawing/2014/main" val="4107488714"/>
                    </a:ext>
                  </a:extLst>
                </a:gridCol>
              </a:tblGrid>
              <a:tr h="53924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Has Heart Disease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800089"/>
                  </a:ext>
                </a:extLst>
              </a:tr>
              <a:tr h="539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Does not Have Heart Disease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184085"/>
                  </a:ext>
                </a:extLst>
              </a:tr>
            </a:tbl>
          </a:graphicData>
        </a:graphic>
      </p:graphicFrame>
      <p:graphicFrame>
        <p:nvGraphicFramePr>
          <p:cNvPr id="40" name="Table 7">
            <a:extLst>
              <a:ext uri="{FF2B5EF4-FFF2-40B4-BE49-F238E27FC236}">
                <a16:creationId xmlns:a16="http://schemas.microsoft.com/office/drawing/2014/main" id="{DB9ACF79-3BEB-09D9-E0E0-FE6E7D264032}"/>
              </a:ext>
            </a:extLst>
          </p:cNvPr>
          <p:cNvGraphicFramePr>
            <a:graphicFrameLocks noGrp="1"/>
          </p:cNvGraphicFramePr>
          <p:nvPr/>
        </p:nvGraphicFramePr>
        <p:xfrm>
          <a:off x="2929083" y="3785772"/>
          <a:ext cx="2826514" cy="663722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413257">
                  <a:extLst>
                    <a:ext uri="{9D8B030D-6E8A-4147-A177-3AD203B41FA5}">
                      <a16:colId xmlns:a16="http://schemas.microsoft.com/office/drawing/2014/main" val="497699860"/>
                    </a:ext>
                  </a:extLst>
                </a:gridCol>
                <a:gridCol w="1413257">
                  <a:extLst>
                    <a:ext uri="{9D8B030D-6E8A-4147-A177-3AD203B41FA5}">
                      <a16:colId xmlns:a16="http://schemas.microsoft.com/office/drawing/2014/main" val="4074939785"/>
                    </a:ext>
                  </a:extLst>
                </a:gridCol>
              </a:tblGrid>
              <a:tr h="66372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Has Heart Disease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Does not Have Heart Disease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4787070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DECEE090-05E2-BC7E-FC07-CDB5224CBCDB}"/>
              </a:ext>
            </a:extLst>
          </p:cNvPr>
          <p:cNvSpPr txBox="1"/>
          <p:nvPr/>
        </p:nvSpPr>
        <p:spPr>
          <a:xfrm>
            <a:off x="2929081" y="3429000"/>
            <a:ext cx="2826514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Predicted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DA19939-5440-8E64-479C-11472ED0BFB3}"/>
              </a:ext>
            </a:extLst>
          </p:cNvPr>
          <p:cNvSpPr txBox="1"/>
          <p:nvPr/>
        </p:nvSpPr>
        <p:spPr>
          <a:xfrm rot="16200000">
            <a:off x="368190" y="4904908"/>
            <a:ext cx="128016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Actual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A5BA08F9-4AAD-0408-7ED0-A36908DD9AC0}"/>
              </a:ext>
            </a:extLst>
          </p:cNvPr>
          <p:cNvSpPr/>
          <p:nvPr/>
        </p:nvSpPr>
        <p:spPr>
          <a:xfrm>
            <a:off x="2548020" y="2783660"/>
            <a:ext cx="478401" cy="1853076"/>
          </a:xfrm>
          <a:custGeom>
            <a:avLst/>
            <a:gdLst>
              <a:gd name="connsiteX0" fmla="*/ 478401 w 478401"/>
              <a:gd name="connsiteY0" fmla="*/ 1853076 h 1853076"/>
              <a:gd name="connsiteX1" fmla="*/ 41431 w 478401"/>
              <a:gd name="connsiteY1" fmla="*/ 1262358 h 1853076"/>
              <a:gd name="connsiteX2" fmla="*/ 65707 w 478401"/>
              <a:gd name="connsiteY2" fmla="*/ 566443 h 1853076"/>
              <a:gd name="connsiteX3" fmla="*/ 462217 w 478401"/>
              <a:gd name="connsiteY3" fmla="*/ 0 h 1853076"/>
              <a:gd name="connsiteX4" fmla="*/ 462217 w 478401"/>
              <a:gd name="connsiteY4" fmla="*/ 0 h 1853076"/>
              <a:gd name="connsiteX5" fmla="*/ 462217 w 478401"/>
              <a:gd name="connsiteY5" fmla="*/ 0 h 1853076"/>
              <a:gd name="connsiteX6" fmla="*/ 462217 w 478401"/>
              <a:gd name="connsiteY6" fmla="*/ 0 h 1853076"/>
              <a:gd name="connsiteX7" fmla="*/ 462217 w 478401"/>
              <a:gd name="connsiteY7" fmla="*/ 0 h 185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8401" h="1853076">
                <a:moveTo>
                  <a:pt x="478401" y="1853076"/>
                </a:moveTo>
                <a:cubicBezTo>
                  <a:pt x="294307" y="1664936"/>
                  <a:pt x="110213" y="1476797"/>
                  <a:pt x="41431" y="1262358"/>
                </a:cubicBezTo>
                <a:cubicBezTo>
                  <a:pt x="-27351" y="1047919"/>
                  <a:pt x="-4424" y="776836"/>
                  <a:pt x="65707" y="566443"/>
                </a:cubicBezTo>
                <a:cubicBezTo>
                  <a:pt x="135838" y="356050"/>
                  <a:pt x="462217" y="0"/>
                  <a:pt x="462217" y="0"/>
                </a:cubicBezTo>
                <a:lnTo>
                  <a:pt x="462217" y="0"/>
                </a:lnTo>
                <a:lnTo>
                  <a:pt x="462217" y="0"/>
                </a:lnTo>
                <a:lnTo>
                  <a:pt x="462217" y="0"/>
                </a:lnTo>
                <a:lnTo>
                  <a:pt x="462217" y="0"/>
                </a:lnTo>
              </a:path>
            </a:pathLst>
          </a:custGeom>
          <a:ln w="28575" cap="flat" cmpd="sng" algn="ctr">
            <a:solidFill>
              <a:srgbClr val="00B0F0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C78E04CB-0C7A-2CBC-AD61-BAFBD13222A9}"/>
              </a:ext>
            </a:extLst>
          </p:cNvPr>
          <p:cNvSpPr/>
          <p:nvPr/>
        </p:nvSpPr>
        <p:spPr>
          <a:xfrm rot="419507" flipH="1">
            <a:off x="5690126" y="2891380"/>
            <a:ext cx="446530" cy="1853076"/>
          </a:xfrm>
          <a:custGeom>
            <a:avLst/>
            <a:gdLst>
              <a:gd name="connsiteX0" fmla="*/ 478401 w 478401"/>
              <a:gd name="connsiteY0" fmla="*/ 1853076 h 1853076"/>
              <a:gd name="connsiteX1" fmla="*/ 41431 w 478401"/>
              <a:gd name="connsiteY1" fmla="*/ 1262358 h 1853076"/>
              <a:gd name="connsiteX2" fmla="*/ 65707 w 478401"/>
              <a:gd name="connsiteY2" fmla="*/ 566443 h 1853076"/>
              <a:gd name="connsiteX3" fmla="*/ 462217 w 478401"/>
              <a:gd name="connsiteY3" fmla="*/ 0 h 1853076"/>
              <a:gd name="connsiteX4" fmla="*/ 462217 w 478401"/>
              <a:gd name="connsiteY4" fmla="*/ 0 h 1853076"/>
              <a:gd name="connsiteX5" fmla="*/ 462217 w 478401"/>
              <a:gd name="connsiteY5" fmla="*/ 0 h 1853076"/>
              <a:gd name="connsiteX6" fmla="*/ 462217 w 478401"/>
              <a:gd name="connsiteY6" fmla="*/ 0 h 1853076"/>
              <a:gd name="connsiteX7" fmla="*/ 462217 w 478401"/>
              <a:gd name="connsiteY7" fmla="*/ 0 h 185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8401" h="1853076">
                <a:moveTo>
                  <a:pt x="478401" y="1853076"/>
                </a:moveTo>
                <a:cubicBezTo>
                  <a:pt x="294307" y="1664936"/>
                  <a:pt x="110213" y="1476797"/>
                  <a:pt x="41431" y="1262358"/>
                </a:cubicBezTo>
                <a:cubicBezTo>
                  <a:pt x="-27351" y="1047919"/>
                  <a:pt x="-4424" y="776836"/>
                  <a:pt x="65707" y="566443"/>
                </a:cubicBezTo>
                <a:cubicBezTo>
                  <a:pt x="135838" y="356050"/>
                  <a:pt x="462217" y="0"/>
                  <a:pt x="462217" y="0"/>
                </a:cubicBezTo>
                <a:lnTo>
                  <a:pt x="462217" y="0"/>
                </a:lnTo>
                <a:lnTo>
                  <a:pt x="462217" y="0"/>
                </a:lnTo>
                <a:lnTo>
                  <a:pt x="462217" y="0"/>
                </a:lnTo>
                <a:lnTo>
                  <a:pt x="462217" y="0"/>
                </a:lnTo>
              </a:path>
            </a:pathLst>
          </a:custGeom>
          <a:ln w="28575" cap="flat" cmpd="sng" algn="ctr">
            <a:solidFill>
              <a:srgbClr val="00B0F0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73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23424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Sensitivity &amp; Specificity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FE5EDD42-2DEA-D4A9-79E4-118A169FC87A}"/>
              </a:ext>
            </a:extLst>
          </p:cNvPr>
          <p:cNvGrpSpPr/>
          <p:nvPr/>
        </p:nvGrpSpPr>
        <p:grpSpPr>
          <a:xfrm>
            <a:off x="1261548" y="1990642"/>
            <a:ext cx="5984873" cy="881256"/>
            <a:chOff x="1261548" y="1990642"/>
            <a:chExt cx="5984873" cy="88125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B647019-7202-4F10-E691-F9126735CDB7}"/>
                </a:ext>
              </a:extLst>
            </p:cNvPr>
            <p:cNvSpPr txBox="1"/>
            <p:nvPr/>
          </p:nvSpPr>
          <p:spPr>
            <a:xfrm>
              <a:off x="1261548" y="2218271"/>
              <a:ext cx="17405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Sensitivity = 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3539BA6-EE0C-C92B-B699-3A4B8E31411F}"/>
                </a:ext>
              </a:extLst>
            </p:cNvPr>
            <p:cNvCxnSpPr>
              <a:stCxn id="10" idx="3"/>
            </p:cNvCxnSpPr>
            <p:nvPr/>
          </p:nvCxnSpPr>
          <p:spPr>
            <a:xfrm flipV="1">
              <a:off x="3002146" y="2443795"/>
              <a:ext cx="3633323" cy="5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5DB627D-D4AB-5884-19F9-582308CE3561}"/>
                </a:ext>
              </a:extLst>
            </p:cNvPr>
            <p:cNvSpPr txBox="1"/>
            <p:nvPr/>
          </p:nvSpPr>
          <p:spPr>
            <a:xfrm>
              <a:off x="3738519" y="1990642"/>
              <a:ext cx="192590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True Positives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DEC55EC-890C-E267-435B-569F99B9167A}"/>
                </a:ext>
              </a:extLst>
            </p:cNvPr>
            <p:cNvSpPr txBox="1"/>
            <p:nvPr/>
          </p:nvSpPr>
          <p:spPr>
            <a:xfrm>
              <a:off x="3002146" y="2441011"/>
              <a:ext cx="42442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True Positives + False Negatives</a:t>
              </a:r>
            </a:p>
          </p:txBody>
        </p:sp>
      </p:grp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B27A0808-4FB9-2BE3-4A26-53409BF2EC46}"/>
              </a:ext>
            </a:extLst>
          </p:cNvPr>
          <p:cNvGraphicFramePr>
            <a:graphicFrameLocks noGrp="1"/>
          </p:cNvGraphicFramePr>
          <p:nvPr/>
        </p:nvGraphicFramePr>
        <p:xfrm>
          <a:off x="2929085" y="4449494"/>
          <a:ext cx="2826512" cy="1284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256">
                  <a:extLst>
                    <a:ext uri="{9D8B030D-6E8A-4147-A177-3AD203B41FA5}">
                      <a16:colId xmlns:a16="http://schemas.microsoft.com/office/drawing/2014/main" val="3440985996"/>
                    </a:ext>
                  </a:extLst>
                </a:gridCol>
                <a:gridCol w="1413256">
                  <a:extLst>
                    <a:ext uri="{9D8B030D-6E8A-4147-A177-3AD203B41FA5}">
                      <a16:colId xmlns:a16="http://schemas.microsoft.com/office/drawing/2014/main" val="1783687251"/>
                    </a:ext>
                  </a:extLst>
                </a:gridCol>
              </a:tblGrid>
              <a:tr h="63566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True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Positive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False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Negative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3135162"/>
                  </a:ext>
                </a:extLst>
              </a:tr>
              <a:tr h="64449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Positive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Negative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396335"/>
                  </a:ext>
                </a:extLst>
              </a:tr>
            </a:tbl>
          </a:graphicData>
        </a:graphic>
      </p:graphicFrame>
      <p:graphicFrame>
        <p:nvGraphicFramePr>
          <p:cNvPr id="39" name="Table 6">
            <a:extLst>
              <a:ext uri="{FF2B5EF4-FFF2-40B4-BE49-F238E27FC236}">
                <a16:creationId xmlns:a16="http://schemas.microsoft.com/office/drawing/2014/main" id="{4C23EAE4-4A27-04AE-1435-DF0E6164052C}"/>
              </a:ext>
            </a:extLst>
          </p:cNvPr>
          <p:cNvGraphicFramePr>
            <a:graphicFrameLocks noGrp="1"/>
          </p:cNvGraphicFramePr>
          <p:nvPr/>
        </p:nvGraphicFramePr>
        <p:xfrm>
          <a:off x="1199782" y="4449494"/>
          <a:ext cx="1729304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29304">
                  <a:extLst>
                    <a:ext uri="{9D8B030D-6E8A-4147-A177-3AD203B41FA5}">
                      <a16:colId xmlns:a16="http://schemas.microsoft.com/office/drawing/2014/main" val="4107488714"/>
                    </a:ext>
                  </a:extLst>
                </a:gridCol>
              </a:tblGrid>
              <a:tr h="53924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Has Heart Disease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800089"/>
                  </a:ext>
                </a:extLst>
              </a:tr>
              <a:tr h="539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Does not Have Heart Disease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184085"/>
                  </a:ext>
                </a:extLst>
              </a:tr>
            </a:tbl>
          </a:graphicData>
        </a:graphic>
      </p:graphicFrame>
      <p:graphicFrame>
        <p:nvGraphicFramePr>
          <p:cNvPr id="40" name="Table 7">
            <a:extLst>
              <a:ext uri="{FF2B5EF4-FFF2-40B4-BE49-F238E27FC236}">
                <a16:creationId xmlns:a16="http://schemas.microsoft.com/office/drawing/2014/main" id="{DB9ACF79-3BEB-09D9-E0E0-FE6E7D264032}"/>
              </a:ext>
            </a:extLst>
          </p:cNvPr>
          <p:cNvGraphicFramePr>
            <a:graphicFrameLocks noGrp="1"/>
          </p:cNvGraphicFramePr>
          <p:nvPr/>
        </p:nvGraphicFramePr>
        <p:xfrm>
          <a:off x="2929083" y="3785772"/>
          <a:ext cx="2826514" cy="663722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413257">
                  <a:extLst>
                    <a:ext uri="{9D8B030D-6E8A-4147-A177-3AD203B41FA5}">
                      <a16:colId xmlns:a16="http://schemas.microsoft.com/office/drawing/2014/main" val="497699860"/>
                    </a:ext>
                  </a:extLst>
                </a:gridCol>
                <a:gridCol w="1413257">
                  <a:extLst>
                    <a:ext uri="{9D8B030D-6E8A-4147-A177-3AD203B41FA5}">
                      <a16:colId xmlns:a16="http://schemas.microsoft.com/office/drawing/2014/main" val="4074939785"/>
                    </a:ext>
                  </a:extLst>
                </a:gridCol>
              </a:tblGrid>
              <a:tr h="66372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Has Heart Disease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Does not Have Heart Disease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4787070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DECEE090-05E2-BC7E-FC07-CDB5224CBCDB}"/>
              </a:ext>
            </a:extLst>
          </p:cNvPr>
          <p:cNvSpPr txBox="1"/>
          <p:nvPr/>
        </p:nvSpPr>
        <p:spPr>
          <a:xfrm>
            <a:off x="2929081" y="3429000"/>
            <a:ext cx="2826514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Predicted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DA19939-5440-8E64-479C-11472ED0BFB3}"/>
              </a:ext>
            </a:extLst>
          </p:cNvPr>
          <p:cNvSpPr txBox="1"/>
          <p:nvPr/>
        </p:nvSpPr>
        <p:spPr>
          <a:xfrm rot="16200000">
            <a:off x="368190" y="4904908"/>
            <a:ext cx="128016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Actual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A5BA08F9-4AAD-0408-7ED0-A36908DD9AC0}"/>
              </a:ext>
            </a:extLst>
          </p:cNvPr>
          <p:cNvSpPr/>
          <p:nvPr/>
        </p:nvSpPr>
        <p:spPr>
          <a:xfrm>
            <a:off x="2548020" y="2783660"/>
            <a:ext cx="478401" cy="1853076"/>
          </a:xfrm>
          <a:custGeom>
            <a:avLst/>
            <a:gdLst>
              <a:gd name="connsiteX0" fmla="*/ 478401 w 478401"/>
              <a:gd name="connsiteY0" fmla="*/ 1853076 h 1853076"/>
              <a:gd name="connsiteX1" fmla="*/ 41431 w 478401"/>
              <a:gd name="connsiteY1" fmla="*/ 1262358 h 1853076"/>
              <a:gd name="connsiteX2" fmla="*/ 65707 w 478401"/>
              <a:gd name="connsiteY2" fmla="*/ 566443 h 1853076"/>
              <a:gd name="connsiteX3" fmla="*/ 462217 w 478401"/>
              <a:gd name="connsiteY3" fmla="*/ 0 h 1853076"/>
              <a:gd name="connsiteX4" fmla="*/ 462217 w 478401"/>
              <a:gd name="connsiteY4" fmla="*/ 0 h 1853076"/>
              <a:gd name="connsiteX5" fmla="*/ 462217 w 478401"/>
              <a:gd name="connsiteY5" fmla="*/ 0 h 1853076"/>
              <a:gd name="connsiteX6" fmla="*/ 462217 w 478401"/>
              <a:gd name="connsiteY6" fmla="*/ 0 h 1853076"/>
              <a:gd name="connsiteX7" fmla="*/ 462217 w 478401"/>
              <a:gd name="connsiteY7" fmla="*/ 0 h 185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8401" h="1853076">
                <a:moveTo>
                  <a:pt x="478401" y="1853076"/>
                </a:moveTo>
                <a:cubicBezTo>
                  <a:pt x="294307" y="1664936"/>
                  <a:pt x="110213" y="1476797"/>
                  <a:pt x="41431" y="1262358"/>
                </a:cubicBezTo>
                <a:cubicBezTo>
                  <a:pt x="-27351" y="1047919"/>
                  <a:pt x="-4424" y="776836"/>
                  <a:pt x="65707" y="566443"/>
                </a:cubicBezTo>
                <a:cubicBezTo>
                  <a:pt x="135838" y="356050"/>
                  <a:pt x="462217" y="0"/>
                  <a:pt x="462217" y="0"/>
                </a:cubicBezTo>
                <a:lnTo>
                  <a:pt x="462217" y="0"/>
                </a:lnTo>
                <a:lnTo>
                  <a:pt x="462217" y="0"/>
                </a:lnTo>
                <a:lnTo>
                  <a:pt x="462217" y="0"/>
                </a:lnTo>
                <a:lnTo>
                  <a:pt x="462217" y="0"/>
                </a:lnTo>
              </a:path>
            </a:pathLst>
          </a:custGeom>
          <a:ln w="28575" cap="flat" cmpd="sng" algn="ctr">
            <a:solidFill>
              <a:srgbClr val="00B0F0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C78E04CB-0C7A-2CBC-AD61-BAFBD13222A9}"/>
              </a:ext>
            </a:extLst>
          </p:cNvPr>
          <p:cNvSpPr/>
          <p:nvPr/>
        </p:nvSpPr>
        <p:spPr>
          <a:xfrm rot="419507" flipH="1">
            <a:off x="5690126" y="2891380"/>
            <a:ext cx="446530" cy="1853076"/>
          </a:xfrm>
          <a:custGeom>
            <a:avLst/>
            <a:gdLst>
              <a:gd name="connsiteX0" fmla="*/ 478401 w 478401"/>
              <a:gd name="connsiteY0" fmla="*/ 1853076 h 1853076"/>
              <a:gd name="connsiteX1" fmla="*/ 41431 w 478401"/>
              <a:gd name="connsiteY1" fmla="*/ 1262358 h 1853076"/>
              <a:gd name="connsiteX2" fmla="*/ 65707 w 478401"/>
              <a:gd name="connsiteY2" fmla="*/ 566443 h 1853076"/>
              <a:gd name="connsiteX3" fmla="*/ 462217 w 478401"/>
              <a:gd name="connsiteY3" fmla="*/ 0 h 1853076"/>
              <a:gd name="connsiteX4" fmla="*/ 462217 w 478401"/>
              <a:gd name="connsiteY4" fmla="*/ 0 h 1853076"/>
              <a:gd name="connsiteX5" fmla="*/ 462217 w 478401"/>
              <a:gd name="connsiteY5" fmla="*/ 0 h 1853076"/>
              <a:gd name="connsiteX6" fmla="*/ 462217 w 478401"/>
              <a:gd name="connsiteY6" fmla="*/ 0 h 1853076"/>
              <a:gd name="connsiteX7" fmla="*/ 462217 w 478401"/>
              <a:gd name="connsiteY7" fmla="*/ 0 h 185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8401" h="1853076">
                <a:moveTo>
                  <a:pt x="478401" y="1853076"/>
                </a:moveTo>
                <a:cubicBezTo>
                  <a:pt x="294307" y="1664936"/>
                  <a:pt x="110213" y="1476797"/>
                  <a:pt x="41431" y="1262358"/>
                </a:cubicBezTo>
                <a:cubicBezTo>
                  <a:pt x="-27351" y="1047919"/>
                  <a:pt x="-4424" y="776836"/>
                  <a:pt x="65707" y="566443"/>
                </a:cubicBezTo>
                <a:cubicBezTo>
                  <a:pt x="135838" y="356050"/>
                  <a:pt x="462217" y="0"/>
                  <a:pt x="462217" y="0"/>
                </a:cubicBezTo>
                <a:lnTo>
                  <a:pt x="462217" y="0"/>
                </a:lnTo>
                <a:lnTo>
                  <a:pt x="462217" y="0"/>
                </a:lnTo>
                <a:lnTo>
                  <a:pt x="462217" y="0"/>
                </a:lnTo>
                <a:lnTo>
                  <a:pt x="462217" y="0"/>
                </a:lnTo>
              </a:path>
            </a:pathLst>
          </a:custGeom>
          <a:ln w="28575" cap="flat" cmpd="sng" algn="ctr">
            <a:solidFill>
              <a:srgbClr val="00B0F0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0" name="Table 4">
            <a:extLst>
              <a:ext uri="{FF2B5EF4-FFF2-40B4-BE49-F238E27FC236}">
                <a16:creationId xmlns:a16="http://schemas.microsoft.com/office/drawing/2014/main" id="{C1403696-58CC-6E3D-CB9A-B987F41CE168}"/>
              </a:ext>
            </a:extLst>
          </p:cNvPr>
          <p:cNvGraphicFramePr>
            <a:graphicFrameLocks noGrp="1"/>
          </p:cNvGraphicFramePr>
          <p:nvPr/>
        </p:nvGraphicFramePr>
        <p:xfrm>
          <a:off x="8741833" y="5415906"/>
          <a:ext cx="282651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256">
                  <a:extLst>
                    <a:ext uri="{9D8B030D-6E8A-4147-A177-3AD203B41FA5}">
                      <a16:colId xmlns:a16="http://schemas.microsoft.com/office/drawing/2014/main" val="3440985996"/>
                    </a:ext>
                  </a:extLst>
                </a:gridCol>
                <a:gridCol w="1413256">
                  <a:extLst>
                    <a:ext uri="{9D8B030D-6E8A-4147-A177-3AD203B41FA5}">
                      <a16:colId xmlns:a16="http://schemas.microsoft.com/office/drawing/2014/main" val="1783687251"/>
                    </a:ext>
                  </a:extLst>
                </a:gridCol>
              </a:tblGrid>
              <a:tr h="63566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142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3135162"/>
                  </a:ext>
                </a:extLst>
              </a:tr>
              <a:tr h="64449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396335"/>
                  </a:ext>
                </a:extLst>
              </a:tr>
            </a:tbl>
          </a:graphicData>
        </a:graphic>
      </p:graphicFrame>
      <p:graphicFrame>
        <p:nvGraphicFramePr>
          <p:cNvPr id="51" name="Table 6">
            <a:extLst>
              <a:ext uri="{FF2B5EF4-FFF2-40B4-BE49-F238E27FC236}">
                <a16:creationId xmlns:a16="http://schemas.microsoft.com/office/drawing/2014/main" id="{2CCC1FE5-1B15-ADFA-4546-4D80804EDAF1}"/>
              </a:ext>
            </a:extLst>
          </p:cNvPr>
          <p:cNvGraphicFramePr>
            <a:graphicFrameLocks noGrp="1"/>
          </p:cNvGraphicFramePr>
          <p:nvPr/>
        </p:nvGraphicFramePr>
        <p:xfrm>
          <a:off x="7012530" y="5415906"/>
          <a:ext cx="1729304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29304">
                  <a:extLst>
                    <a:ext uri="{9D8B030D-6E8A-4147-A177-3AD203B41FA5}">
                      <a16:colId xmlns:a16="http://schemas.microsoft.com/office/drawing/2014/main" val="4107488714"/>
                    </a:ext>
                  </a:extLst>
                </a:gridCol>
              </a:tblGrid>
              <a:tr h="53924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Has Heart Disease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800089"/>
                  </a:ext>
                </a:extLst>
              </a:tr>
              <a:tr h="539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Does not Have Heart Disease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184085"/>
                  </a:ext>
                </a:extLst>
              </a:tr>
            </a:tbl>
          </a:graphicData>
        </a:graphic>
      </p:graphicFrame>
      <p:graphicFrame>
        <p:nvGraphicFramePr>
          <p:cNvPr id="52" name="Table 7">
            <a:extLst>
              <a:ext uri="{FF2B5EF4-FFF2-40B4-BE49-F238E27FC236}">
                <a16:creationId xmlns:a16="http://schemas.microsoft.com/office/drawing/2014/main" id="{C00E43F9-C1C1-0245-354F-C67A3C902A56}"/>
              </a:ext>
            </a:extLst>
          </p:cNvPr>
          <p:cNvGraphicFramePr>
            <a:graphicFrameLocks noGrp="1"/>
          </p:cNvGraphicFramePr>
          <p:nvPr/>
        </p:nvGraphicFramePr>
        <p:xfrm>
          <a:off x="8741831" y="4752184"/>
          <a:ext cx="2826514" cy="663722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413257">
                  <a:extLst>
                    <a:ext uri="{9D8B030D-6E8A-4147-A177-3AD203B41FA5}">
                      <a16:colId xmlns:a16="http://schemas.microsoft.com/office/drawing/2014/main" val="497699860"/>
                    </a:ext>
                  </a:extLst>
                </a:gridCol>
                <a:gridCol w="1413257">
                  <a:extLst>
                    <a:ext uri="{9D8B030D-6E8A-4147-A177-3AD203B41FA5}">
                      <a16:colId xmlns:a16="http://schemas.microsoft.com/office/drawing/2014/main" val="4074939785"/>
                    </a:ext>
                  </a:extLst>
                </a:gridCol>
              </a:tblGrid>
              <a:tr h="66372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Has Heart Disease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Does not Have Heart Disease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4787070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E360319C-5127-9C9C-B013-24EE7424D4EE}"/>
              </a:ext>
            </a:extLst>
          </p:cNvPr>
          <p:cNvSpPr txBox="1"/>
          <p:nvPr/>
        </p:nvSpPr>
        <p:spPr>
          <a:xfrm>
            <a:off x="8741829" y="4395412"/>
            <a:ext cx="2826514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Predicted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5E175F9-9AB1-10E6-A601-78A855C2752B}"/>
              </a:ext>
            </a:extLst>
          </p:cNvPr>
          <p:cNvSpPr txBox="1"/>
          <p:nvPr/>
        </p:nvSpPr>
        <p:spPr>
          <a:xfrm rot="16200000">
            <a:off x="6180938" y="5871320"/>
            <a:ext cx="128016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Actual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9E33207-37AE-84FB-4F2E-A6D84D6B6B59}"/>
              </a:ext>
            </a:extLst>
          </p:cNvPr>
          <p:cNvSpPr txBox="1"/>
          <p:nvPr/>
        </p:nvSpPr>
        <p:spPr>
          <a:xfrm>
            <a:off x="6789710" y="4409240"/>
            <a:ext cx="1729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Naïve </a:t>
            </a:r>
          </a:p>
          <a:p>
            <a:pPr algn="ctr"/>
            <a:r>
              <a:rPr lang="en-US" sz="2400" b="1" dirty="0"/>
              <a:t>Bayes</a:t>
            </a:r>
          </a:p>
        </p:txBody>
      </p:sp>
    </p:spTree>
    <p:extLst>
      <p:ext uri="{BB962C8B-B14F-4D97-AF65-F5344CB8AC3E}">
        <p14:creationId xmlns:p14="http://schemas.microsoft.com/office/powerpoint/2010/main" val="1536848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23424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Sensitivity &amp; Specificity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FE5EDD42-2DEA-D4A9-79E4-118A169FC87A}"/>
              </a:ext>
            </a:extLst>
          </p:cNvPr>
          <p:cNvGrpSpPr/>
          <p:nvPr/>
        </p:nvGrpSpPr>
        <p:grpSpPr>
          <a:xfrm>
            <a:off x="1261548" y="1990642"/>
            <a:ext cx="5984873" cy="881256"/>
            <a:chOff x="1261548" y="1990642"/>
            <a:chExt cx="5984873" cy="88125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B647019-7202-4F10-E691-F9126735CDB7}"/>
                </a:ext>
              </a:extLst>
            </p:cNvPr>
            <p:cNvSpPr txBox="1"/>
            <p:nvPr/>
          </p:nvSpPr>
          <p:spPr>
            <a:xfrm>
              <a:off x="1261548" y="2218271"/>
              <a:ext cx="17405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Sensitivity = 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3539BA6-EE0C-C92B-B699-3A4B8E31411F}"/>
                </a:ext>
              </a:extLst>
            </p:cNvPr>
            <p:cNvCxnSpPr>
              <a:stCxn id="10" idx="3"/>
            </p:cNvCxnSpPr>
            <p:nvPr/>
          </p:nvCxnSpPr>
          <p:spPr>
            <a:xfrm flipV="1">
              <a:off x="3002146" y="2443795"/>
              <a:ext cx="3633323" cy="5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5DB627D-D4AB-5884-19F9-582308CE3561}"/>
                </a:ext>
              </a:extLst>
            </p:cNvPr>
            <p:cNvSpPr txBox="1"/>
            <p:nvPr/>
          </p:nvSpPr>
          <p:spPr>
            <a:xfrm>
              <a:off x="3738519" y="1990642"/>
              <a:ext cx="192590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True Positives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DEC55EC-890C-E267-435B-569F99B9167A}"/>
                </a:ext>
              </a:extLst>
            </p:cNvPr>
            <p:cNvSpPr txBox="1"/>
            <p:nvPr/>
          </p:nvSpPr>
          <p:spPr>
            <a:xfrm>
              <a:off x="3002146" y="2441011"/>
              <a:ext cx="42442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True Positives + False Negatives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9FCF738-FA6D-6A94-A468-DFFCC7072B47}"/>
              </a:ext>
            </a:extLst>
          </p:cNvPr>
          <p:cNvGrpSpPr/>
          <p:nvPr/>
        </p:nvGrpSpPr>
        <p:grpSpPr>
          <a:xfrm>
            <a:off x="4725749" y="3075778"/>
            <a:ext cx="5515434" cy="912161"/>
            <a:chOff x="4725749" y="3075778"/>
            <a:chExt cx="5515434" cy="912161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B976861-4009-447D-82FE-515B85B23846}"/>
                </a:ext>
              </a:extLst>
            </p:cNvPr>
            <p:cNvGrpSpPr/>
            <p:nvPr/>
          </p:nvGrpSpPr>
          <p:grpSpPr>
            <a:xfrm>
              <a:off x="4725749" y="3075778"/>
              <a:ext cx="3550169" cy="912161"/>
              <a:chOff x="1261548" y="2018216"/>
              <a:chExt cx="3203839" cy="912161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BB2DE8F-8A46-DF27-6B29-1174CFD69791}"/>
                  </a:ext>
                </a:extLst>
              </p:cNvPr>
              <p:cNvSpPr txBox="1"/>
              <p:nvPr/>
            </p:nvSpPr>
            <p:spPr>
              <a:xfrm>
                <a:off x="1261548" y="2218271"/>
                <a:ext cx="17405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400" b="1" dirty="0"/>
                  <a:t>= </a:t>
                </a:r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A465AB3E-C483-CB52-4573-8FE6E35881DA}"/>
                  </a:ext>
                </a:extLst>
              </p:cNvPr>
              <p:cNvCxnSpPr>
                <a:cxnSpLocks/>
                <a:stCxn id="26" idx="3"/>
              </p:cNvCxnSpPr>
              <p:nvPr/>
            </p:nvCxnSpPr>
            <p:spPr>
              <a:xfrm>
                <a:off x="3002146" y="2449104"/>
                <a:ext cx="10005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1A07468-117F-1BC1-697E-C91816D4AB6D}"/>
                  </a:ext>
                </a:extLst>
              </p:cNvPr>
              <p:cNvSpPr txBox="1"/>
              <p:nvPr/>
            </p:nvSpPr>
            <p:spPr>
              <a:xfrm>
                <a:off x="2539482" y="2018216"/>
                <a:ext cx="192590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/>
                  <a:t>TP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9C38D1C-B94C-F03E-201B-ECA96D5BCF7C}"/>
                  </a:ext>
                </a:extLst>
              </p:cNvPr>
              <p:cNvSpPr txBox="1"/>
              <p:nvPr/>
            </p:nvSpPr>
            <p:spPr>
              <a:xfrm>
                <a:off x="3002146" y="2499490"/>
                <a:ext cx="106531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TP + FN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F204CD9-6861-2A45-7424-0D9C6942DFC7}"/>
                </a:ext>
              </a:extLst>
            </p:cNvPr>
            <p:cNvGrpSpPr/>
            <p:nvPr/>
          </p:nvGrpSpPr>
          <p:grpSpPr>
            <a:xfrm>
              <a:off x="6310652" y="3075778"/>
              <a:ext cx="3930531" cy="912161"/>
              <a:chOff x="5890894" y="4409127"/>
              <a:chExt cx="4200374" cy="912161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B7F277B8-8D70-E400-6A5E-E1FA404B895D}"/>
                  </a:ext>
                </a:extLst>
              </p:cNvPr>
              <p:cNvGrpSpPr/>
              <p:nvPr/>
            </p:nvGrpSpPr>
            <p:grpSpPr>
              <a:xfrm>
                <a:off x="5890894" y="4409127"/>
                <a:ext cx="3550169" cy="912161"/>
                <a:chOff x="1261548" y="2018216"/>
                <a:chExt cx="3203839" cy="912161"/>
              </a:xfrm>
            </p:grpSpPr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3C45DF4-BAAD-51D4-2F5B-8082ED9C4DBE}"/>
                    </a:ext>
                  </a:extLst>
                </p:cNvPr>
                <p:cNvSpPr txBox="1"/>
                <p:nvPr/>
              </p:nvSpPr>
              <p:spPr>
                <a:xfrm>
                  <a:off x="1261548" y="2218271"/>
                  <a:ext cx="174059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2400" b="1" dirty="0"/>
                    <a:t>= </a:t>
                  </a:r>
                </a:p>
              </p:txBody>
            </p: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0C049868-BCF3-4373-D7A4-9433BB5D994F}"/>
                    </a:ext>
                  </a:extLst>
                </p:cNvPr>
                <p:cNvCxnSpPr>
                  <a:cxnSpLocks/>
                  <a:stCxn id="32" idx="3"/>
                </p:cNvCxnSpPr>
                <p:nvPr/>
              </p:nvCxnSpPr>
              <p:spPr>
                <a:xfrm>
                  <a:off x="3002146" y="2449104"/>
                  <a:ext cx="100057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408B6F1-D51E-C8A2-0CDF-94775D7A2C53}"/>
                    </a:ext>
                  </a:extLst>
                </p:cNvPr>
                <p:cNvSpPr txBox="1"/>
                <p:nvPr/>
              </p:nvSpPr>
              <p:spPr>
                <a:xfrm>
                  <a:off x="2539482" y="2018216"/>
                  <a:ext cx="1925905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200" dirty="0"/>
                    <a:t>142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081A1B8-E819-865F-E3DA-97380FF985C6}"/>
                    </a:ext>
                  </a:extLst>
                </p:cNvPr>
                <p:cNvSpPr txBox="1"/>
                <p:nvPr/>
              </p:nvSpPr>
              <p:spPr>
                <a:xfrm>
                  <a:off x="3002145" y="2499490"/>
                  <a:ext cx="1165948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/>
                    <a:t>142 + 29</a:t>
                  </a:r>
                </a:p>
              </p:txBody>
            </p:sp>
          </p:grp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2780074-705F-7FFC-320C-7220B6CF3CA3}"/>
                  </a:ext>
                </a:extLst>
              </p:cNvPr>
              <p:cNvSpPr txBox="1"/>
              <p:nvPr/>
            </p:nvSpPr>
            <p:spPr>
              <a:xfrm>
                <a:off x="8982530" y="4609181"/>
                <a:ext cx="11087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= </a:t>
                </a:r>
                <a:r>
                  <a:rPr lang="en-US" sz="2200" dirty="0"/>
                  <a:t>0.83</a:t>
                </a:r>
              </a:p>
            </p:txBody>
          </p:sp>
        </p:grpSp>
      </p:grp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B27A0808-4FB9-2BE3-4A26-53409BF2EC46}"/>
              </a:ext>
            </a:extLst>
          </p:cNvPr>
          <p:cNvGraphicFramePr>
            <a:graphicFrameLocks noGrp="1"/>
          </p:cNvGraphicFramePr>
          <p:nvPr/>
        </p:nvGraphicFramePr>
        <p:xfrm>
          <a:off x="2929085" y="4449494"/>
          <a:ext cx="2826512" cy="1284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256">
                  <a:extLst>
                    <a:ext uri="{9D8B030D-6E8A-4147-A177-3AD203B41FA5}">
                      <a16:colId xmlns:a16="http://schemas.microsoft.com/office/drawing/2014/main" val="3440985996"/>
                    </a:ext>
                  </a:extLst>
                </a:gridCol>
                <a:gridCol w="1413256">
                  <a:extLst>
                    <a:ext uri="{9D8B030D-6E8A-4147-A177-3AD203B41FA5}">
                      <a16:colId xmlns:a16="http://schemas.microsoft.com/office/drawing/2014/main" val="1783687251"/>
                    </a:ext>
                  </a:extLst>
                </a:gridCol>
              </a:tblGrid>
              <a:tr h="63566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True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Positive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False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Negative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3135162"/>
                  </a:ext>
                </a:extLst>
              </a:tr>
              <a:tr h="64449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Positive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Negative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396335"/>
                  </a:ext>
                </a:extLst>
              </a:tr>
            </a:tbl>
          </a:graphicData>
        </a:graphic>
      </p:graphicFrame>
      <p:graphicFrame>
        <p:nvGraphicFramePr>
          <p:cNvPr id="39" name="Table 6">
            <a:extLst>
              <a:ext uri="{FF2B5EF4-FFF2-40B4-BE49-F238E27FC236}">
                <a16:creationId xmlns:a16="http://schemas.microsoft.com/office/drawing/2014/main" id="{4C23EAE4-4A27-04AE-1435-DF0E6164052C}"/>
              </a:ext>
            </a:extLst>
          </p:cNvPr>
          <p:cNvGraphicFramePr>
            <a:graphicFrameLocks noGrp="1"/>
          </p:cNvGraphicFramePr>
          <p:nvPr/>
        </p:nvGraphicFramePr>
        <p:xfrm>
          <a:off x="1199782" y="4449494"/>
          <a:ext cx="1729304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29304">
                  <a:extLst>
                    <a:ext uri="{9D8B030D-6E8A-4147-A177-3AD203B41FA5}">
                      <a16:colId xmlns:a16="http://schemas.microsoft.com/office/drawing/2014/main" val="4107488714"/>
                    </a:ext>
                  </a:extLst>
                </a:gridCol>
              </a:tblGrid>
              <a:tr h="53924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Has Heart Disease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800089"/>
                  </a:ext>
                </a:extLst>
              </a:tr>
              <a:tr h="539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Does not Have Heart Disease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184085"/>
                  </a:ext>
                </a:extLst>
              </a:tr>
            </a:tbl>
          </a:graphicData>
        </a:graphic>
      </p:graphicFrame>
      <p:graphicFrame>
        <p:nvGraphicFramePr>
          <p:cNvPr id="40" name="Table 7">
            <a:extLst>
              <a:ext uri="{FF2B5EF4-FFF2-40B4-BE49-F238E27FC236}">
                <a16:creationId xmlns:a16="http://schemas.microsoft.com/office/drawing/2014/main" id="{DB9ACF79-3BEB-09D9-E0E0-FE6E7D264032}"/>
              </a:ext>
            </a:extLst>
          </p:cNvPr>
          <p:cNvGraphicFramePr>
            <a:graphicFrameLocks noGrp="1"/>
          </p:cNvGraphicFramePr>
          <p:nvPr/>
        </p:nvGraphicFramePr>
        <p:xfrm>
          <a:off x="2929083" y="3785772"/>
          <a:ext cx="2826514" cy="663722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413257">
                  <a:extLst>
                    <a:ext uri="{9D8B030D-6E8A-4147-A177-3AD203B41FA5}">
                      <a16:colId xmlns:a16="http://schemas.microsoft.com/office/drawing/2014/main" val="497699860"/>
                    </a:ext>
                  </a:extLst>
                </a:gridCol>
                <a:gridCol w="1413257">
                  <a:extLst>
                    <a:ext uri="{9D8B030D-6E8A-4147-A177-3AD203B41FA5}">
                      <a16:colId xmlns:a16="http://schemas.microsoft.com/office/drawing/2014/main" val="4074939785"/>
                    </a:ext>
                  </a:extLst>
                </a:gridCol>
              </a:tblGrid>
              <a:tr h="66372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Has Heart Disease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Does not Have Heart Disease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4787070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DECEE090-05E2-BC7E-FC07-CDB5224CBCDB}"/>
              </a:ext>
            </a:extLst>
          </p:cNvPr>
          <p:cNvSpPr txBox="1"/>
          <p:nvPr/>
        </p:nvSpPr>
        <p:spPr>
          <a:xfrm>
            <a:off x="2929081" y="3429000"/>
            <a:ext cx="2826514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Predicted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DA19939-5440-8E64-479C-11472ED0BFB3}"/>
              </a:ext>
            </a:extLst>
          </p:cNvPr>
          <p:cNvSpPr txBox="1"/>
          <p:nvPr/>
        </p:nvSpPr>
        <p:spPr>
          <a:xfrm rot="16200000">
            <a:off x="368190" y="4904908"/>
            <a:ext cx="128016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Actual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A5BA08F9-4AAD-0408-7ED0-A36908DD9AC0}"/>
              </a:ext>
            </a:extLst>
          </p:cNvPr>
          <p:cNvSpPr/>
          <p:nvPr/>
        </p:nvSpPr>
        <p:spPr>
          <a:xfrm>
            <a:off x="2548020" y="2783660"/>
            <a:ext cx="478401" cy="1853076"/>
          </a:xfrm>
          <a:custGeom>
            <a:avLst/>
            <a:gdLst>
              <a:gd name="connsiteX0" fmla="*/ 478401 w 478401"/>
              <a:gd name="connsiteY0" fmla="*/ 1853076 h 1853076"/>
              <a:gd name="connsiteX1" fmla="*/ 41431 w 478401"/>
              <a:gd name="connsiteY1" fmla="*/ 1262358 h 1853076"/>
              <a:gd name="connsiteX2" fmla="*/ 65707 w 478401"/>
              <a:gd name="connsiteY2" fmla="*/ 566443 h 1853076"/>
              <a:gd name="connsiteX3" fmla="*/ 462217 w 478401"/>
              <a:gd name="connsiteY3" fmla="*/ 0 h 1853076"/>
              <a:gd name="connsiteX4" fmla="*/ 462217 w 478401"/>
              <a:gd name="connsiteY4" fmla="*/ 0 h 1853076"/>
              <a:gd name="connsiteX5" fmla="*/ 462217 w 478401"/>
              <a:gd name="connsiteY5" fmla="*/ 0 h 1853076"/>
              <a:gd name="connsiteX6" fmla="*/ 462217 w 478401"/>
              <a:gd name="connsiteY6" fmla="*/ 0 h 1853076"/>
              <a:gd name="connsiteX7" fmla="*/ 462217 w 478401"/>
              <a:gd name="connsiteY7" fmla="*/ 0 h 185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8401" h="1853076">
                <a:moveTo>
                  <a:pt x="478401" y="1853076"/>
                </a:moveTo>
                <a:cubicBezTo>
                  <a:pt x="294307" y="1664936"/>
                  <a:pt x="110213" y="1476797"/>
                  <a:pt x="41431" y="1262358"/>
                </a:cubicBezTo>
                <a:cubicBezTo>
                  <a:pt x="-27351" y="1047919"/>
                  <a:pt x="-4424" y="776836"/>
                  <a:pt x="65707" y="566443"/>
                </a:cubicBezTo>
                <a:cubicBezTo>
                  <a:pt x="135838" y="356050"/>
                  <a:pt x="462217" y="0"/>
                  <a:pt x="462217" y="0"/>
                </a:cubicBezTo>
                <a:lnTo>
                  <a:pt x="462217" y="0"/>
                </a:lnTo>
                <a:lnTo>
                  <a:pt x="462217" y="0"/>
                </a:lnTo>
                <a:lnTo>
                  <a:pt x="462217" y="0"/>
                </a:lnTo>
                <a:lnTo>
                  <a:pt x="462217" y="0"/>
                </a:lnTo>
              </a:path>
            </a:pathLst>
          </a:custGeom>
          <a:ln w="28575" cap="flat" cmpd="sng" algn="ctr">
            <a:solidFill>
              <a:srgbClr val="00B0F0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C78E04CB-0C7A-2CBC-AD61-BAFBD13222A9}"/>
              </a:ext>
            </a:extLst>
          </p:cNvPr>
          <p:cNvSpPr/>
          <p:nvPr/>
        </p:nvSpPr>
        <p:spPr>
          <a:xfrm rot="419507" flipH="1">
            <a:off x="5690126" y="2891380"/>
            <a:ext cx="446530" cy="1853076"/>
          </a:xfrm>
          <a:custGeom>
            <a:avLst/>
            <a:gdLst>
              <a:gd name="connsiteX0" fmla="*/ 478401 w 478401"/>
              <a:gd name="connsiteY0" fmla="*/ 1853076 h 1853076"/>
              <a:gd name="connsiteX1" fmla="*/ 41431 w 478401"/>
              <a:gd name="connsiteY1" fmla="*/ 1262358 h 1853076"/>
              <a:gd name="connsiteX2" fmla="*/ 65707 w 478401"/>
              <a:gd name="connsiteY2" fmla="*/ 566443 h 1853076"/>
              <a:gd name="connsiteX3" fmla="*/ 462217 w 478401"/>
              <a:gd name="connsiteY3" fmla="*/ 0 h 1853076"/>
              <a:gd name="connsiteX4" fmla="*/ 462217 w 478401"/>
              <a:gd name="connsiteY4" fmla="*/ 0 h 1853076"/>
              <a:gd name="connsiteX5" fmla="*/ 462217 w 478401"/>
              <a:gd name="connsiteY5" fmla="*/ 0 h 1853076"/>
              <a:gd name="connsiteX6" fmla="*/ 462217 w 478401"/>
              <a:gd name="connsiteY6" fmla="*/ 0 h 1853076"/>
              <a:gd name="connsiteX7" fmla="*/ 462217 w 478401"/>
              <a:gd name="connsiteY7" fmla="*/ 0 h 185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8401" h="1853076">
                <a:moveTo>
                  <a:pt x="478401" y="1853076"/>
                </a:moveTo>
                <a:cubicBezTo>
                  <a:pt x="294307" y="1664936"/>
                  <a:pt x="110213" y="1476797"/>
                  <a:pt x="41431" y="1262358"/>
                </a:cubicBezTo>
                <a:cubicBezTo>
                  <a:pt x="-27351" y="1047919"/>
                  <a:pt x="-4424" y="776836"/>
                  <a:pt x="65707" y="566443"/>
                </a:cubicBezTo>
                <a:cubicBezTo>
                  <a:pt x="135838" y="356050"/>
                  <a:pt x="462217" y="0"/>
                  <a:pt x="462217" y="0"/>
                </a:cubicBezTo>
                <a:lnTo>
                  <a:pt x="462217" y="0"/>
                </a:lnTo>
                <a:lnTo>
                  <a:pt x="462217" y="0"/>
                </a:lnTo>
                <a:lnTo>
                  <a:pt x="462217" y="0"/>
                </a:lnTo>
                <a:lnTo>
                  <a:pt x="462217" y="0"/>
                </a:lnTo>
              </a:path>
            </a:pathLst>
          </a:custGeom>
          <a:ln w="28575" cap="flat" cmpd="sng" algn="ctr">
            <a:solidFill>
              <a:srgbClr val="00B0F0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0" name="Table 4">
            <a:extLst>
              <a:ext uri="{FF2B5EF4-FFF2-40B4-BE49-F238E27FC236}">
                <a16:creationId xmlns:a16="http://schemas.microsoft.com/office/drawing/2014/main" id="{C1403696-58CC-6E3D-CB9A-B987F41CE168}"/>
              </a:ext>
            </a:extLst>
          </p:cNvPr>
          <p:cNvGraphicFramePr>
            <a:graphicFrameLocks noGrp="1"/>
          </p:cNvGraphicFramePr>
          <p:nvPr/>
        </p:nvGraphicFramePr>
        <p:xfrm>
          <a:off x="8741833" y="5415906"/>
          <a:ext cx="282651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256">
                  <a:extLst>
                    <a:ext uri="{9D8B030D-6E8A-4147-A177-3AD203B41FA5}">
                      <a16:colId xmlns:a16="http://schemas.microsoft.com/office/drawing/2014/main" val="3440985996"/>
                    </a:ext>
                  </a:extLst>
                </a:gridCol>
                <a:gridCol w="1413256">
                  <a:extLst>
                    <a:ext uri="{9D8B030D-6E8A-4147-A177-3AD203B41FA5}">
                      <a16:colId xmlns:a16="http://schemas.microsoft.com/office/drawing/2014/main" val="1783687251"/>
                    </a:ext>
                  </a:extLst>
                </a:gridCol>
              </a:tblGrid>
              <a:tr h="63566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142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3135162"/>
                  </a:ext>
                </a:extLst>
              </a:tr>
              <a:tr h="64449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396335"/>
                  </a:ext>
                </a:extLst>
              </a:tr>
            </a:tbl>
          </a:graphicData>
        </a:graphic>
      </p:graphicFrame>
      <p:graphicFrame>
        <p:nvGraphicFramePr>
          <p:cNvPr id="51" name="Table 6">
            <a:extLst>
              <a:ext uri="{FF2B5EF4-FFF2-40B4-BE49-F238E27FC236}">
                <a16:creationId xmlns:a16="http://schemas.microsoft.com/office/drawing/2014/main" id="{2CCC1FE5-1B15-ADFA-4546-4D80804EDAF1}"/>
              </a:ext>
            </a:extLst>
          </p:cNvPr>
          <p:cNvGraphicFramePr>
            <a:graphicFrameLocks noGrp="1"/>
          </p:cNvGraphicFramePr>
          <p:nvPr/>
        </p:nvGraphicFramePr>
        <p:xfrm>
          <a:off x="7012530" y="5415906"/>
          <a:ext cx="1729304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29304">
                  <a:extLst>
                    <a:ext uri="{9D8B030D-6E8A-4147-A177-3AD203B41FA5}">
                      <a16:colId xmlns:a16="http://schemas.microsoft.com/office/drawing/2014/main" val="4107488714"/>
                    </a:ext>
                  </a:extLst>
                </a:gridCol>
              </a:tblGrid>
              <a:tr h="53924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Has Heart Disease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800089"/>
                  </a:ext>
                </a:extLst>
              </a:tr>
              <a:tr h="539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Does not Have Heart Disease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184085"/>
                  </a:ext>
                </a:extLst>
              </a:tr>
            </a:tbl>
          </a:graphicData>
        </a:graphic>
      </p:graphicFrame>
      <p:graphicFrame>
        <p:nvGraphicFramePr>
          <p:cNvPr id="52" name="Table 7">
            <a:extLst>
              <a:ext uri="{FF2B5EF4-FFF2-40B4-BE49-F238E27FC236}">
                <a16:creationId xmlns:a16="http://schemas.microsoft.com/office/drawing/2014/main" id="{C00E43F9-C1C1-0245-354F-C67A3C902A56}"/>
              </a:ext>
            </a:extLst>
          </p:cNvPr>
          <p:cNvGraphicFramePr>
            <a:graphicFrameLocks noGrp="1"/>
          </p:cNvGraphicFramePr>
          <p:nvPr/>
        </p:nvGraphicFramePr>
        <p:xfrm>
          <a:off x="8741831" y="4752184"/>
          <a:ext cx="2826514" cy="663722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413257">
                  <a:extLst>
                    <a:ext uri="{9D8B030D-6E8A-4147-A177-3AD203B41FA5}">
                      <a16:colId xmlns:a16="http://schemas.microsoft.com/office/drawing/2014/main" val="497699860"/>
                    </a:ext>
                  </a:extLst>
                </a:gridCol>
                <a:gridCol w="1413257">
                  <a:extLst>
                    <a:ext uri="{9D8B030D-6E8A-4147-A177-3AD203B41FA5}">
                      <a16:colId xmlns:a16="http://schemas.microsoft.com/office/drawing/2014/main" val="4074939785"/>
                    </a:ext>
                  </a:extLst>
                </a:gridCol>
              </a:tblGrid>
              <a:tr h="66372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Has Heart Disease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Does not Have Heart Disease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4787070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E360319C-5127-9C9C-B013-24EE7424D4EE}"/>
              </a:ext>
            </a:extLst>
          </p:cNvPr>
          <p:cNvSpPr txBox="1"/>
          <p:nvPr/>
        </p:nvSpPr>
        <p:spPr>
          <a:xfrm>
            <a:off x="8741829" y="4395412"/>
            <a:ext cx="2826514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Predicted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5E175F9-9AB1-10E6-A601-78A855C2752B}"/>
              </a:ext>
            </a:extLst>
          </p:cNvPr>
          <p:cNvSpPr txBox="1"/>
          <p:nvPr/>
        </p:nvSpPr>
        <p:spPr>
          <a:xfrm rot="16200000">
            <a:off x="6180938" y="5871320"/>
            <a:ext cx="128016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Actual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9E33207-37AE-84FB-4F2E-A6D84D6B6B59}"/>
              </a:ext>
            </a:extLst>
          </p:cNvPr>
          <p:cNvSpPr txBox="1"/>
          <p:nvPr/>
        </p:nvSpPr>
        <p:spPr>
          <a:xfrm>
            <a:off x="6789710" y="4409240"/>
            <a:ext cx="1729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Naïve </a:t>
            </a:r>
          </a:p>
          <a:p>
            <a:pPr algn="ctr"/>
            <a:r>
              <a:rPr lang="en-US" sz="2400" b="1" dirty="0"/>
              <a:t>Bayes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ACD12C58-0B63-A3D0-0731-611AD9A29288}"/>
              </a:ext>
            </a:extLst>
          </p:cNvPr>
          <p:cNvSpPr/>
          <p:nvPr/>
        </p:nvSpPr>
        <p:spPr>
          <a:xfrm>
            <a:off x="8451215" y="3973189"/>
            <a:ext cx="490484" cy="1699328"/>
          </a:xfrm>
          <a:custGeom>
            <a:avLst/>
            <a:gdLst>
              <a:gd name="connsiteX0" fmla="*/ 490484 w 490484"/>
              <a:gd name="connsiteY0" fmla="*/ 1699328 h 1699328"/>
              <a:gd name="connsiteX1" fmla="*/ 29238 w 490484"/>
              <a:gd name="connsiteY1" fmla="*/ 1092425 h 1699328"/>
              <a:gd name="connsiteX2" fmla="*/ 45422 w 490484"/>
              <a:gd name="connsiteY2" fmla="*/ 0 h 1699328"/>
              <a:gd name="connsiteX3" fmla="*/ 45422 w 490484"/>
              <a:gd name="connsiteY3" fmla="*/ 0 h 1699328"/>
              <a:gd name="connsiteX4" fmla="*/ 45422 w 490484"/>
              <a:gd name="connsiteY4" fmla="*/ 0 h 169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0484" h="1699328">
                <a:moveTo>
                  <a:pt x="490484" y="1699328"/>
                </a:moveTo>
                <a:cubicBezTo>
                  <a:pt x="296949" y="1537487"/>
                  <a:pt x="103415" y="1375646"/>
                  <a:pt x="29238" y="1092425"/>
                </a:cubicBezTo>
                <a:cubicBezTo>
                  <a:pt x="-44939" y="809204"/>
                  <a:pt x="45422" y="0"/>
                  <a:pt x="45422" y="0"/>
                </a:cubicBezTo>
                <a:lnTo>
                  <a:pt x="45422" y="0"/>
                </a:lnTo>
                <a:lnTo>
                  <a:pt x="45422" y="0"/>
                </a:lnTo>
              </a:path>
            </a:pathLst>
          </a:custGeom>
          <a:ln w="28575" cap="flat" cmpd="sng" algn="ctr">
            <a:solidFill>
              <a:schemeClr val="accent6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57518CCA-41AE-EB75-3778-92B57FFE6325}"/>
              </a:ext>
            </a:extLst>
          </p:cNvPr>
          <p:cNvSpPr/>
          <p:nvPr/>
        </p:nvSpPr>
        <p:spPr>
          <a:xfrm>
            <a:off x="9305841" y="3803257"/>
            <a:ext cx="2534959" cy="1869260"/>
          </a:xfrm>
          <a:custGeom>
            <a:avLst/>
            <a:gdLst>
              <a:gd name="connsiteX0" fmla="*/ 2160573 w 2534959"/>
              <a:gd name="connsiteY0" fmla="*/ 1869260 h 1869260"/>
              <a:gd name="connsiteX1" fmla="*/ 2524715 w 2534959"/>
              <a:gd name="connsiteY1" fmla="*/ 793019 h 1869260"/>
              <a:gd name="connsiteX2" fmla="*/ 2192941 w 2534959"/>
              <a:gd name="connsiteY2" fmla="*/ 194208 h 1869260"/>
              <a:gd name="connsiteX3" fmla="*/ 0 w 2534959"/>
              <a:gd name="connsiteY3" fmla="*/ 0 h 1869260"/>
              <a:gd name="connsiteX4" fmla="*/ 0 w 2534959"/>
              <a:gd name="connsiteY4" fmla="*/ 0 h 1869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4959" h="1869260">
                <a:moveTo>
                  <a:pt x="2160573" y="1869260"/>
                </a:moveTo>
                <a:cubicBezTo>
                  <a:pt x="2339946" y="1470727"/>
                  <a:pt x="2519320" y="1072194"/>
                  <a:pt x="2524715" y="793019"/>
                </a:cubicBezTo>
                <a:cubicBezTo>
                  <a:pt x="2530110" y="513844"/>
                  <a:pt x="2613727" y="326378"/>
                  <a:pt x="2192941" y="194208"/>
                </a:cubicBezTo>
                <a:cubicBezTo>
                  <a:pt x="1772155" y="62038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ln w="28575" cap="flat" cmpd="sng" algn="ctr">
            <a:solidFill>
              <a:schemeClr val="accent6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571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23424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Sensitivity &amp; Specificity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FE5EDD42-2DEA-D4A9-79E4-118A169FC87A}"/>
              </a:ext>
            </a:extLst>
          </p:cNvPr>
          <p:cNvGrpSpPr/>
          <p:nvPr/>
        </p:nvGrpSpPr>
        <p:grpSpPr>
          <a:xfrm>
            <a:off x="1261548" y="1990642"/>
            <a:ext cx="5984873" cy="881256"/>
            <a:chOff x="1261548" y="1990642"/>
            <a:chExt cx="5984873" cy="88125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B647019-7202-4F10-E691-F9126735CDB7}"/>
                </a:ext>
              </a:extLst>
            </p:cNvPr>
            <p:cNvSpPr txBox="1"/>
            <p:nvPr/>
          </p:nvSpPr>
          <p:spPr>
            <a:xfrm>
              <a:off x="1261548" y="2218271"/>
              <a:ext cx="17405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Sensitivity = 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3539BA6-EE0C-C92B-B699-3A4B8E31411F}"/>
                </a:ext>
              </a:extLst>
            </p:cNvPr>
            <p:cNvCxnSpPr>
              <a:stCxn id="10" idx="3"/>
            </p:cNvCxnSpPr>
            <p:nvPr/>
          </p:nvCxnSpPr>
          <p:spPr>
            <a:xfrm flipV="1">
              <a:off x="3002146" y="2443795"/>
              <a:ext cx="3633323" cy="5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5DB627D-D4AB-5884-19F9-582308CE3561}"/>
                </a:ext>
              </a:extLst>
            </p:cNvPr>
            <p:cNvSpPr txBox="1"/>
            <p:nvPr/>
          </p:nvSpPr>
          <p:spPr>
            <a:xfrm>
              <a:off x="3738519" y="1990642"/>
              <a:ext cx="192590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True Positives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DEC55EC-890C-E267-435B-569F99B9167A}"/>
                </a:ext>
              </a:extLst>
            </p:cNvPr>
            <p:cNvSpPr txBox="1"/>
            <p:nvPr/>
          </p:nvSpPr>
          <p:spPr>
            <a:xfrm>
              <a:off x="3002146" y="2441011"/>
              <a:ext cx="42442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True Positives + False Negatives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B976861-4009-447D-82FE-515B85B23846}"/>
              </a:ext>
            </a:extLst>
          </p:cNvPr>
          <p:cNvGrpSpPr/>
          <p:nvPr/>
        </p:nvGrpSpPr>
        <p:grpSpPr>
          <a:xfrm>
            <a:off x="4725749" y="3075778"/>
            <a:ext cx="3550169" cy="912161"/>
            <a:chOff x="1261548" y="2018216"/>
            <a:chExt cx="3203839" cy="91216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BB2DE8F-8A46-DF27-6B29-1174CFD69791}"/>
                </a:ext>
              </a:extLst>
            </p:cNvPr>
            <p:cNvSpPr txBox="1"/>
            <p:nvPr/>
          </p:nvSpPr>
          <p:spPr>
            <a:xfrm>
              <a:off x="1261548" y="2218271"/>
              <a:ext cx="17405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/>
                <a:t>= 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465AB3E-C483-CB52-4573-8FE6E35881DA}"/>
                </a:ext>
              </a:extLst>
            </p:cNvPr>
            <p:cNvCxnSpPr>
              <a:cxnSpLocks/>
              <a:stCxn id="26" idx="3"/>
            </p:cNvCxnSpPr>
            <p:nvPr/>
          </p:nvCxnSpPr>
          <p:spPr>
            <a:xfrm>
              <a:off x="3002146" y="2449104"/>
              <a:ext cx="10005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1A07468-117F-1BC1-697E-C91816D4AB6D}"/>
                </a:ext>
              </a:extLst>
            </p:cNvPr>
            <p:cNvSpPr txBox="1"/>
            <p:nvPr/>
          </p:nvSpPr>
          <p:spPr>
            <a:xfrm>
              <a:off x="2539482" y="2018216"/>
              <a:ext cx="192590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TP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9C38D1C-B94C-F03E-201B-ECA96D5BCF7C}"/>
                </a:ext>
              </a:extLst>
            </p:cNvPr>
            <p:cNvSpPr txBox="1"/>
            <p:nvPr/>
          </p:nvSpPr>
          <p:spPr>
            <a:xfrm>
              <a:off x="3002146" y="2499490"/>
              <a:ext cx="106531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TP + FN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F204CD9-6861-2A45-7424-0D9C6942DFC7}"/>
              </a:ext>
            </a:extLst>
          </p:cNvPr>
          <p:cNvGrpSpPr/>
          <p:nvPr/>
        </p:nvGrpSpPr>
        <p:grpSpPr>
          <a:xfrm>
            <a:off x="6310652" y="3075778"/>
            <a:ext cx="3930531" cy="912161"/>
            <a:chOff x="5890894" y="4409127"/>
            <a:chExt cx="4200374" cy="912161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7F277B8-8D70-E400-6A5E-E1FA404B895D}"/>
                </a:ext>
              </a:extLst>
            </p:cNvPr>
            <p:cNvGrpSpPr/>
            <p:nvPr/>
          </p:nvGrpSpPr>
          <p:grpSpPr>
            <a:xfrm>
              <a:off x="5890894" y="4409127"/>
              <a:ext cx="3550169" cy="912161"/>
              <a:chOff x="1261548" y="2018216"/>
              <a:chExt cx="3203839" cy="912161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3C45DF4-BAAD-51D4-2F5B-8082ED9C4DBE}"/>
                  </a:ext>
                </a:extLst>
              </p:cNvPr>
              <p:cNvSpPr txBox="1"/>
              <p:nvPr/>
            </p:nvSpPr>
            <p:spPr>
              <a:xfrm>
                <a:off x="1261548" y="2218271"/>
                <a:ext cx="17405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400" b="1" dirty="0"/>
                  <a:t>= </a:t>
                </a:r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0C049868-BCF3-4373-D7A4-9433BB5D994F}"/>
                  </a:ext>
                </a:extLst>
              </p:cNvPr>
              <p:cNvCxnSpPr>
                <a:cxnSpLocks/>
                <a:stCxn id="32" idx="3"/>
              </p:cNvCxnSpPr>
              <p:nvPr/>
            </p:nvCxnSpPr>
            <p:spPr>
              <a:xfrm>
                <a:off x="3002146" y="2449104"/>
                <a:ext cx="10005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408B6F1-D51E-C8A2-0CDF-94775D7A2C53}"/>
                  </a:ext>
                </a:extLst>
              </p:cNvPr>
              <p:cNvSpPr txBox="1"/>
              <p:nvPr/>
            </p:nvSpPr>
            <p:spPr>
              <a:xfrm>
                <a:off x="2539482" y="2018216"/>
                <a:ext cx="192590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/>
                  <a:t>142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081A1B8-E819-865F-E3DA-97380FF985C6}"/>
                  </a:ext>
                </a:extLst>
              </p:cNvPr>
              <p:cNvSpPr txBox="1"/>
              <p:nvPr/>
            </p:nvSpPr>
            <p:spPr>
              <a:xfrm>
                <a:off x="3002145" y="2499490"/>
                <a:ext cx="116594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142 + 29</a:t>
                </a: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2780074-705F-7FFC-320C-7220B6CF3CA3}"/>
                </a:ext>
              </a:extLst>
            </p:cNvPr>
            <p:cNvSpPr txBox="1"/>
            <p:nvPr/>
          </p:nvSpPr>
          <p:spPr>
            <a:xfrm>
              <a:off x="8982530" y="4609181"/>
              <a:ext cx="11087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= </a:t>
              </a:r>
              <a:r>
                <a:rPr lang="en-US" sz="2200" dirty="0"/>
                <a:t>0.83</a:t>
              </a:r>
            </a:p>
          </p:txBody>
        </p:sp>
      </p:grp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B27A0808-4FB9-2BE3-4A26-53409BF2EC46}"/>
              </a:ext>
            </a:extLst>
          </p:cNvPr>
          <p:cNvGraphicFramePr>
            <a:graphicFrameLocks noGrp="1"/>
          </p:cNvGraphicFramePr>
          <p:nvPr/>
        </p:nvGraphicFramePr>
        <p:xfrm>
          <a:off x="2929085" y="4449494"/>
          <a:ext cx="2826512" cy="1284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256">
                  <a:extLst>
                    <a:ext uri="{9D8B030D-6E8A-4147-A177-3AD203B41FA5}">
                      <a16:colId xmlns:a16="http://schemas.microsoft.com/office/drawing/2014/main" val="3440985996"/>
                    </a:ext>
                  </a:extLst>
                </a:gridCol>
                <a:gridCol w="1413256">
                  <a:extLst>
                    <a:ext uri="{9D8B030D-6E8A-4147-A177-3AD203B41FA5}">
                      <a16:colId xmlns:a16="http://schemas.microsoft.com/office/drawing/2014/main" val="1783687251"/>
                    </a:ext>
                  </a:extLst>
                </a:gridCol>
              </a:tblGrid>
              <a:tr h="63566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True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Positive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False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Negative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3135162"/>
                  </a:ext>
                </a:extLst>
              </a:tr>
              <a:tr h="64449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Positive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Negative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396335"/>
                  </a:ext>
                </a:extLst>
              </a:tr>
            </a:tbl>
          </a:graphicData>
        </a:graphic>
      </p:graphicFrame>
      <p:graphicFrame>
        <p:nvGraphicFramePr>
          <p:cNvPr id="39" name="Table 6">
            <a:extLst>
              <a:ext uri="{FF2B5EF4-FFF2-40B4-BE49-F238E27FC236}">
                <a16:creationId xmlns:a16="http://schemas.microsoft.com/office/drawing/2014/main" id="{4C23EAE4-4A27-04AE-1435-DF0E6164052C}"/>
              </a:ext>
            </a:extLst>
          </p:cNvPr>
          <p:cNvGraphicFramePr>
            <a:graphicFrameLocks noGrp="1"/>
          </p:cNvGraphicFramePr>
          <p:nvPr/>
        </p:nvGraphicFramePr>
        <p:xfrm>
          <a:off x="1199782" y="4449494"/>
          <a:ext cx="1729304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29304">
                  <a:extLst>
                    <a:ext uri="{9D8B030D-6E8A-4147-A177-3AD203B41FA5}">
                      <a16:colId xmlns:a16="http://schemas.microsoft.com/office/drawing/2014/main" val="4107488714"/>
                    </a:ext>
                  </a:extLst>
                </a:gridCol>
              </a:tblGrid>
              <a:tr h="53924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Has Heart Disease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800089"/>
                  </a:ext>
                </a:extLst>
              </a:tr>
              <a:tr h="539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Does not Have Heart Disease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184085"/>
                  </a:ext>
                </a:extLst>
              </a:tr>
            </a:tbl>
          </a:graphicData>
        </a:graphic>
      </p:graphicFrame>
      <p:graphicFrame>
        <p:nvGraphicFramePr>
          <p:cNvPr id="40" name="Table 7">
            <a:extLst>
              <a:ext uri="{FF2B5EF4-FFF2-40B4-BE49-F238E27FC236}">
                <a16:creationId xmlns:a16="http://schemas.microsoft.com/office/drawing/2014/main" id="{DB9ACF79-3BEB-09D9-E0E0-FE6E7D264032}"/>
              </a:ext>
            </a:extLst>
          </p:cNvPr>
          <p:cNvGraphicFramePr>
            <a:graphicFrameLocks noGrp="1"/>
          </p:cNvGraphicFramePr>
          <p:nvPr/>
        </p:nvGraphicFramePr>
        <p:xfrm>
          <a:off x="2929083" y="3785772"/>
          <a:ext cx="2826514" cy="663722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413257">
                  <a:extLst>
                    <a:ext uri="{9D8B030D-6E8A-4147-A177-3AD203B41FA5}">
                      <a16:colId xmlns:a16="http://schemas.microsoft.com/office/drawing/2014/main" val="497699860"/>
                    </a:ext>
                  </a:extLst>
                </a:gridCol>
                <a:gridCol w="1413257">
                  <a:extLst>
                    <a:ext uri="{9D8B030D-6E8A-4147-A177-3AD203B41FA5}">
                      <a16:colId xmlns:a16="http://schemas.microsoft.com/office/drawing/2014/main" val="4074939785"/>
                    </a:ext>
                  </a:extLst>
                </a:gridCol>
              </a:tblGrid>
              <a:tr h="66372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Has Heart Disease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Does not Have Heart Disease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4787070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DECEE090-05E2-BC7E-FC07-CDB5224CBCDB}"/>
              </a:ext>
            </a:extLst>
          </p:cNvPr>
          <p:cNvSpPr txBox="1"/>
          <p:nvPr/>
        </p:nvSpPr>
        <p:spPr>
          <a:xfrm>
            <a:off x="2929081" y="3429000"/>
            <a:ext cx="2826514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Predicted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DA19939-5440-8E64-479C-11472ED0BFB3}"/>
              </a:ext>
            </a:extLst>
          </p:cNvPr>
          <p:cNvSpPr txBox="1"/>
          <p:nvPr/>
        </p:nvSpPr>
        <p:spPr>
          <a:xfrm rot="16200000">
            <a:off x="368190" y="4904908"/>
            <a:ext cx="128016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Actual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A5BA08F9-4AAD-0408-7ED0-A36908DD9AC0}"/>
              </a:ext>
            </a:extLst>
          </p:cNvPr>
          <p:cNvSpPr/>
          <p:nvPr/>
        </p:nvSpPr>
        <p:spPr>
          <a:xfrm>
            <a:off x="2548020" y="2783660"/>
            <a:ext cx="478401" cy="1853076"/>
          </a:xfrm>
          <a:custGeom>
            <a:avLst/>
            <a:gdLst>
              <a:gd name="connsiteX0" fmla="*/ 478401 w 478401"/>
              <a:gd name="connsiteY0" fmla="*/ 1853076 h 1853076"/>
              <a:gd name="connsiteX1" fmla="*/ 41431 w 478401"/>
              <a:gd name="connsiteY1" fmla="*/ 1262358 h 1853076"/>
              <a:gd name="connsiteX2" fmla="*/ 65707 w 478401"/>
              <a:gd name="connsiteY2" fmla="*/ 566443 h 1853076"/>
              <a:gd name="connsiteX3" fmla="*/ 462217 w 478401"/>
              <a:gd name="connsiteY3" fmla="*/ 0 h 1853076"/>
              <a:gd name="connsiteX4" fmla="*/ 462217 w 478401"/>
              <a:gd name="connsiteY4" fmla="*/ 0 h 1853076"/>
              <a:gd name="connsiteX5" fmla="*/ 462217 w 478401"/>
              <a:gd name="connsiteY5" fmla="*/ 0 h 1853076"/>
              <a:gd name="connsiteX6" fmla="*/ 462217 w 478401"/>
              <a:gd name="connsiteY6" fmla="*/ 0 h 1853076"/>
              <a:gd name="connsiteX7" fmla="*/ 462217 w 478401"/>
              <a:gd name="connsiteY7" fmla="*/ 0 h 185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8401" h="1853076">
                <a:moveTo>
                  <a:pt x="478401" y="1853076"/>
                </a:moveTo>
                <a:cubicBezTo>
                  <a:pt x="294307" y="1664936"/>
                  <a:pt x="110213" y="1476797"/>
                  <a:pt x="41431" y="1262358"/>
                </a:cubicBezTo>
                <a:cubicBezTo>
                  <a:pt x="-27351" y="1047919"/>
                  <a:pt x="-4424" y="776836"/>
                  <a:pt x="65707" y="566443"/>
                </a:cubicBezTo>
                <a:cubicBezTo>
                  <a:pt x="135838" y="356050"/>
                  <a:pt x="462217" y="0"/>
                  <a:pt x="462217" y="0"/>
                </a:cubicBezTo>
                <a:lnTo>
                  <a:pt x="462217" y="0"/>
                </a:lnTo>
                <a:lnTo>
                  <a:pt x="462217" y="0"/>
                </a:lnTo>
                <a:lnTo>
                  <a:pt x="462217" y="0"/>
                </a:lnTo>
                <a:lnTo>
                  <a:pt x="462217" y="0"/>
                </a:lnTo>
              </a:path>
            </a:pathLst>
          </a:custGeom>
          <a:ln w="28575" cap="flat" cmpd="sng" algn="ctr">
            <a:solidFill>
              <a:srgbClr val="00B0F0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C78E04CB-0C7A-2CBC-AD61-BAFBD13222A9}"/>
              </a:ext>
            </a:extLst>
          </p:cNvPr>
          <p:cNvSpPr/>
          <p:nvPr/>
        </p:nvSpPr>
        <p:spPr>
          <a:xfrm rot="419507" flipH="1">
            <a:off x="5690126" y="2891380"/>
            <a:ext cx="446530" cy="1853076"/>
          </a:xfrm>
          <a:custGeom>
            <a:avLst/>
            <a:gdLst>
              <a:gd name="connsiteX0" fmla="*/ 478401 w 478401"/>
              <a:gd name="connsiteY0" fmla="*/ 1853076 h 1853076"/>
              <a:gd name="connsiteX1" fmla="*/ 41431 w 478401"/>
              <a:gd name="connsiteY1" fmla="*/ 1262358 h 1853076"/>
              <a:gd name="connsiteX2" fmla="*/ 65707 w 478401"/>
              <a:gd name="connsiteY2" fmla="*/ 566443 h 1853076"/>
              <a:gd name="connsiteX3" fmla="*/ 462217 w 478401"/>
              <a:gd name="connsiteY3" fmla="*/ 0 h 1853076"/>
              <a:gd name="connsiteX4" fmla="*/ 462217 w 478401"/>
              <a:gd name="connsiteY4" fmla="*/ 0 h 1853076"/>
              <a:gd name="connsiteX5" fmla="*/ 462217 w 478401"/>
              <a:gd name="connsiteY5" fmla="*/ 0 h 1853076"/>
              <a:gd name="connsiteX6" fmla="*/ 462217 w 478401"/>
              <a:gd name="connsiteY6" fmla="*/ 0 h 1853076"/>
              <a:gd name="connsiteX7" fmla="*/ 462217 w 478401"/>
              <a:gd name="connsiteY7" fmla="*/ 0 h 185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8401" h="1853076">
                <a:moveTo>
                  <a:pt x="478401" y="1853076"/>
                </a:moveTo>
                <a:cubicBezTo>
                  <a:pt x="294307" y="1664936"/>
                  <a:pt x="110213" y="1476797"/>
                  <a:pt x="41431" y="1262358"/>
                </a:cubicBezTo>
                <a:cubicBezTo>
                  <a:pt x="-27351" y="1047919"/>
                  <a:pt x="-4424" y="776836"/>
                  <a:pt x="65707" y="566443"/>
                </a:cubicBezTo>
                <a:cubicBezTo>
                  <a:pt x="135838" y="356050"/>
                  <a:pt x="462217" y="0"/>
                  <a:pt x="462217" y="0"/>
                </a:cubicBezTo>
                <a:lnTo>
                  <a:pt x="462217" y="0"/>
                </a:lnTo>
                <a:lnTo>
                  <a:pt x="462217" y="0"/>
                </a:lnTo>
                <a:lnTo>
                  <a:pt x="462217" y="0"/>
                </a:lnTo>
                <a:lnTo>
                  <a:pt x="462217" y="0"/>
                </a:lnTo>
              </a:path>
            </a:pathLst>
          </a:custGeom>
          <a:ln w="28575" cap="flat" cmpd="sng" algn="ctr">
            <a:solidFill>
              <a:srgbClr val="00B0F0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0" name="Table 4">
            <a:extLst>
              <a:ext uri="{FF2B5EF4-FFF2-40B4-BE49-F238E27FC236}">
                <a16:creationId xmlns:a16="http://schemas.microsoft.com/office/drawing/2014/main" id="{C1403696-58CC-6E3D-CB9A-B987F41CE168}"/>
              </a:ext>
            </a:extLst>
          </p:cNvPr>
          <p:cNvGraphicFramePr>
            <a:graphicFrameLocks noGrp="1"/>
          </p:cNvGraphicFramePr>
          <p:nvPr/>
        </p:nvGraphicFramePr>
        <p:xfrm>
          <a:off x="8741833" y="5415906"/>
          <a:ext cx="282651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256">
                  <a:extLst>
                    <a:ext uri="{9D8B030D-6E8A-4147-A177-3AD203B41FA5}">
                      <a16:colId xmlns:a16="http://schemas.microsoft.com/office/drawing/2014/main" val="3440985996"/>
                    </a:ext>
                  </a:extLst>
                </a:gridCol>
                <a:gridCol w="1413256">
                  <a:extLst>
                    <a:ext uri="{9D8B030D-6E8A-4147-A177-3AD203B41FA5}">
                      <a16:colId xmlns:a16="http://schemas.microsoft.com/office/drawing/2014/main" val="1783687251"/>
                    </a:ext>
                  </a:extLst>
                </a:gridCol>
              </a:tblGrid>
              <a:tr h="63566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142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3135162"/>
                  </a:ext>
                </a:extLst>
              </a:tr>
              <a:tr h="64449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396335"/>
                  </a:ext>
                </a:extLst>
              </a:tr>
            </a:tbl>
          </a:graphicData>
        </a:graphic>
      </p:graphicFrame>
      <p:graphicFrame>
        <p:nvGraphicFramePr>
          <p:cNvPr id="51" name="Table 6">
            <a:extLst>
              <a:ext uri="{FF2B5EF4-FFF2-40B4-BE49-F238E27FC236}">
                <a16:creationId xmlns:a16="http://schemas.microsoft.com/office/drawing/2014/main" id="{2CCC1FE5-1B15-ADFA-4546-4D80804EDAF1}"/>
              </a:ext>
            </a:extLst>
          </p:cNvPr>
          <p:cNvGraphicFramePr>
            <a:graphicFrameLocks noGrp="1"/>
          </p:cNvGraphicFramePr>
          <p:nvPr/>
        </p:nvGraphicFramePr>
        <p:xfrm>
          <a:off x="7012530" y="5415906"/>
          <a:ext cx="1729304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29304">
                  <a:extLst>
                    <a:ext uri="{9D8B030D-6E8A-4147-A177-3AD203B41FA5}">
                      <a16:colId xmlns:a16="http://schemas.microsoft.com/office/drawing/2014/main" val="4107488714"/>
                    </a:ext>
                  </a:extLst>
                </a:gridCol>
              </a:tblGrid>
              <a:tr h="53924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Has Heart Disease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800089"/>
                  </a:ext>
                </a:extLst>
              </a:tr>
              <a:tr h="539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Does not Have Heart Disease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184085"/>
                  </a:ext>
                </a:extLst>
              </a:tr>
            </a:tbl>
          </a:graphicData>
        </a:graphic>
      </p:graphicFrame>
      <p:graphicFrame>
        <p:nvGraphicFramePr>
          <p:cNvPr id="52" name="Table 7">
            <a:extLst>
              <a:ext uri="{FF2B5EF4-FFF2-40B4-BE49-F238E27FC236}">
                <a16:creationId xmlns:a16="http://schemas.microsoft.com/office/drawing/2014/main" id="{C00E43F9-C1C1-0245-354F-C67A3C902A56}"/>
              </a:ext>
            </a:extLst>
          </p:cNvPr>
          <p:cNvGraphicFramePr>
            <a:graphicFrameLocks noGrp="1"/>
          </p:cNvGraphicFramePr>
          <p:nvPr/>
        </p:nvGraphicFramePr>
        <p:xfrm>
          <a:off x="8741831" y="4752184"/>
          <a:ext cx="2826514" cy="663722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413257">
                  <a:extLst>
                    <a:ext uri="{9D8B030D-6E8A-4147-A177-3AD203B41FA5}">
                      <a16:colId xmlns:a16="http://schemas.microsoft.com/office/drawing/2014/main" val="497699860"/>
                    </a:ext>
                  </a:extLst>
                </a:gridCol>
                <a:gridCol w="1413257">
                  <a:extLst>
                    <a:ext uri="{9D8B030D-6E8A-4147-A177-3AD203B41FA5}">
                      <a16:colId xmlns:a16="http://schemas.microsoft.com/office/drawing/2014/main" val="4074939785"/>
                    </a:ext>
                  </a:extLst>
                </a:gridCol>
              </a:tblGrid>
              <a:tr h="66372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Has Heart Disease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Does not Have Heart Disease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4787070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E360319C-5127-9C9C-B013-24EE7424D4EE}"/>
              </a:ext>
            </a:extLst>
          </p:cNvPr>
          <p:cNvSpPr txBox="1"/>
          <p:nvPr/>
        </p:nvSpPr>
        <p:spPr>
          <a:xfrm>
            <a:off x="8741829" y="4395412"/>
            <a:ext cx="2826514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Predicted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5E175F9-9AB1-10E6-A601-78A855C2752B}"/>
              </a:ext>
            </a:extLst>
          </p:cNvPr>
          <p:cNvSpPr txBox="1"/>
          <p:nvPr/>
        </p:nvSpPr>
        <p:spPr>
          <a:xfrm rot="16200000">
            <a:off x="6180938" y="5871320"/>
            <a:ext cx="128016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Actual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9E33207-37AE-84FB-4F2E-A6D84D6B6B59}"/>
              </a:ext>
            </a:extLst>
          </p:cNvPr>
          <p:cNvSpPr txBox="1"/>
          <p:nvPr/>
        </p:nvSpPr>
        <p:spPr>
          <a:xfrm>
            <a:off x="6789710" y="4409240"/>
            <a:ext cx="1729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Naïve </a:t>
            </a:r>
          </a:p>
          <a:p>
            <a:pPr algn="ctr"/>
            <a:r>
              <a:rPr lang="en-US" sz="2400" b="1" dirty="0"/>
              <a:t>Bayes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ACD12C58-0B63-A3D0-0731-611AD9A29288}"/>
              </a:ext>
            </a:extLst>
          </p:cNvPr>
          <p:cNvSpPr/>
          <p:nvPr/>
        </p:nvSpPr>
        <p:spPr>
          <a:xfrm>
            <a:off x="8451215" y="3973189"/>
            <a:ext cx="490484" cy="1699328"/>
          </a:xfrm>
          <a:custGeom>
            <a:avLst/>
            <a:gdLst>
              <a:gd name="connsiteX0" fmla="*/ 490484 w 490484"/>
              <a:gd name="connsiteY0" fmla="*/ 1699328 h 1699328"/>
              <a:gd name="connsiteX1" fmla="*/ 29238 w 490484"/>
              <a:gd name="connsiteY1" fmla="*/ 1092425 h 1699328"/>
              <a:gd name="connsiteX2" fmla="*/ 45422 w 490484"/>
              <a:gd name="connsiteY2" fmla="*/ 0 h 1699328"/>
              <a:gd name="connsiteX3" fmla="*/ 45422 w 490484"/>
              <a:gd name="connsiteY3" fmla="*/ 0 h 1699328"/>
              <a:gd name="connsiteX4" fmla="*/ 45422 w 490484"/>
              <a:gd name="connsiteY4" fmla="*/ 0 h 169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0484" h="1699328">
                <a:moveTo>
                  <a:pt x="490484" y="1699328"/>
                </a:moveTo>
                <a:cubicBezTo>
                  <a:pt x="296949" y="1537487"/>
                  <a:pt x="103415" y="1375646"/>
                  <a:pt x="29238" y="1092425"/>
                </a:cubicBezTo>
                <a:cubicBezTo>
                  <a:pt x="-44939" y="809204"/>
                  <a:pt x="45422" y="0"/>
                  <a:pt x="45422" y="0"/>
                </a:cubicBezTo>
                <a:lnTo>
                  <a:pt x="45422" y="0"/>
                </a:lnTo>
                <a:lnTo>
                  <a:pt x="45422" y="0"/>
                </a:lnTo>
              </a:path>
            </a:pathLst>
          </a:custGeom>
          <a:ln w="28575" cap="flat" cmpd="sng" algn="ctr">
            <a:solidFill>
              <a:schemeClr val="accent6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57518CCA-41AE-EB75-3778-92B57FFE6325}"/>
              </a:ext>
            </a:extLst>
          </p:cNvPr>
          <p:cNvSpPr/>
          <p:nvPr/>
        </p:nvSpPr>
        <p:spPr>
          <a:xfrm>
            <a:off x="9305841" y="3803257"/>
            <a:ext cx="2534959" cy="1869260"/>
          </a:xfrm>
          <a:custGeom>
            <a:avLst/>
            <a:gdLst>
              <a:gd name="connsiteX0" fmla="*/ 2160573 w 2534959"/>
              <a:gd name="connsiteY0" fmla="*/ 1869260 h 1869260"/>
              <a:gd name="connsiteX1" fmla="*/ 2524715 w 2534959"/>
              <a:gd name="connsiteY1" fmla="*/ 793019 h 1869260"/>
              <a:gd name="connsiteX2" fmla="*/ 2192941 w 2534959"/>
              <a:gd name="connsiteY2" fmla="*/ 194208 h 1869260"/>
              <a:gd name="connsiteX3" fmla="*/ 0 w 2534959"/>
              <a:gd name="connsiteY3" fmla="*/ 0 h 1869260"/>
              <a:gd name="connsiteX4" fmla="*/ 0 w 2534959"/>
              <a:gd name="connsiteY4" fmla="*/ 0 h 1869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4959" h="1869260">
                <a:moveTo>
                  <a:pt x="2160573" y="1869260"/>
                </a:moveTo>
                <a:cubicBezTo>
                  <a:pt x="2339946" y="1470727"/>
                  <a:pt x="2519320" y="1072194"/>
                  <a:pt x="2524715" y="793019"/>
                </a:cubicBezTo>
                <a:cubicBezTo>
                  <a:pt x="2530110" y="513844"/>
                  <a:pt x="2613727" y="326378"/>
                  <a:pt x="2192941" y="194208"/>
                </a:cubicBezTo>
                <a:cubicBezTo>
                  <a:pt x="1772155" y="62038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ln w="28575" cap="flat" cmpd="sng" algn="ctr">
            <a:solidFill>
              <a:schemeClr val="accent6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C870456-6C01-7D24-BA5A-416B087962D6}"/>
              </a:ext>
            </a:extLst>
          </p:cNvPr>
          <p:cNvSpPr txBox="1"/>
          <p:nvPr/>
        </p:nvSpPr>
        <p:spPr>
          <a:xfrm>
            <a:off x="7624090" y="1351023"/>
            <a:ext cx="30578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which means that </a:t>
            </a:r>
            <a:r>
              <a:rPr lang="en-US" b="1" dirty="0"/>
              <a:t>83% </a:t>
            </a:r>
            <a:r>
              <a:rPr lang="en-US" dirty="0"/>
              <a:t>of the people with Heart Disease were correctly classified</a:t>
            </a: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FA0DE08C-B3B4-2B32-A90F-1A3A2D44AF3E}"/>
              </a:ext>
            </a:extLst>
          </p:cNvPr>
          <p:cNvSpPr/>
          <p:nvPr/>
        </p:nvSpPr>
        <p:spPr>
          <a:xfrm rot="419507" flipH="1">
            <a:off x="9977923" y="2310446"/>
            <a:ext cx="237416" cy="1012863"/>
          </a:xfrm>
          <a:custGeom>
            <a:avLst/>
            <a:gdLst>
              <a:gd name="connsiteX0" fmla="*/ 478401 w 478401"/>
              <a:gd name="connsiteY0" fmla="*/ 1853076 h 1853076"/>
              <a:gd name="connsiteX1" fmla="*/ 41431 w 478401"/>
              <a:gd name="connsiteY1" fmla="*/ 1262358 h 1853076"/>
              <a:gd name="connsiteX2" fmla="*/ 65707 w 478401"/>
              <a:gd name="connsiteY2" fmla="*/ 566443 h 1853076"/>
              <a:gd name="connsiteX3" fmla="*/ 462217 w 478401"/>
              <a:gd name="connsiteY3" fmla="*/ 0 h 1853076"/>
              <a:gd name="connsiteX4" fmla="*/ 462217 w 478401"/>
              <a:gd name="connsiteY4" fmla="*/ 0 h 1853076"/>
              <a:gd name="connsiteX5" fmla="*/ 462217 w 478401"/>
              <a:gd name="connsiteY5" fmla="*/ 0 h 1853076"/>
              <a:gd name="connsiteX6" fmla="*/ 462217 w 478401"/>
              <a:gd name="connsiteY6" fmla="*/ 0 h 1853076"/>
              <a:gd name="connsiteX7" fmla="*/ 462217 w 478401"/>
              <a:gd name="connsiteY7" fmla="*/ 0 h 185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8401" h="1853076">
                <a:moveTo>
                  <a:pt x="478401" y="1853076"/>
                </a:moveTo>
                <a:cubicBezTo>
                  <a:pt x="294307" y="1664936"/>
                  <a:pt x="110213" y="1476797"/>
                  <a:pt x="41431" y="1262358"/>
                </a:cubicBezTo>
                <a:cubicBezTo>
                  <a:pt x="-27351" y="1047919"/>
                  <a:pt x="-4424" y="776836"/>
                  <a:pt x="65707" y="566443"/>
                </a:cubicBezTo>
                <a:cubicBezTo>
                  <a:pt x="135838" y="356050"/>
                  <a:pt x="462217" y="0"/>
                  <a:pt x="462217" y="0"/>
                </a:cubicBezTo>
                <a:lnTo>
                  <a:pt x="462217" y="0"/>
                </a:lnTo>
                <a:lnTo>
                  <a:pt x="462217" y="0"/>
                </a:lnTo>
                <a:lnTo>
                  <a:pt x="462217" y="0"/>
                </a:lnTo>
                <a:lnTo>
                  <a:pt x="462217" y="0"/>
                </a:ln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265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23424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Sensitivity &amp; Specificity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FE5EDD42-2DEA-D4A9-79E4-118A169FC87A}"/>
              </a:ext>
            </a:extLst>
          </p:cNvPr>
          <p:cNvGrpSpPr/>
          <p:nvPr/>
        </p:nvGrpSpPr>
        <p:grpSpPr>
          <a:xfrm>
            <a:off x="1261548" y="1990642"/>
            <a:ext cx="5984873" cy="881256"/>
            <a:chOff x="1261548" y="1990642"/>
            <a:chExt cx="5984873" cy="88125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B647019-7202-4F10-E691-F9126735CDB7}"/>
                </a:ext>
              </a:extLst>
            </p:cNvPr>
            <p:cNvSpPr txBox="1"/>
            <p:nvPr/>
          </p:nvSpPr>
          <p:spPr>
            <a:xfrm>
              <a:off x="1261548" y="2218271"/>
              <a:ext cx="17405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Specificity = 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3539BA6-EE0C-C92B-B699-3A4B8E31411F}"/>
                </a:ext>
              </a:extLst>
            </p:cNvPr>
            <p:cNvCxnSpPr>
              <a:stCxn id="10" idx="3"/>
            </p:cNvCxnSpPr>
            <p:nvPr/>
          </p:nvCxnSpPr>
          <p:spPr>
            <a:xfrm flipV="1">
              <a:off x="3002146" y="2443795"/>
              <a:ext cx="3633323" cy="5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5DB627D-D4AB-5884-19F9-582308CE3561}"/>
                </a:ext>
              </a:extLst>
            </p:cNvPr>
            <p:cNvSpPr txBox="1"/>
            <p:nvPr/>
          </p:nvSpPr>
          <p:spPr>
            <a:xfrm>
              <a:off x="3738519" y="1990642"/>
              <a:ext cx="192590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True Negatives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DEC55EC-890C-E267-435B-569F99B9167A}"/>
                </a:ext>
              </a:extLst>
            </p:cNvPr>
            <p:cNvSpPr txBox="1"/>
            <p:nvPr/>
          </p:nvSpPr>
          <p:spPr>
            <a:xfrm>
              <a:off x="3002146" y="2441011"/>
              <a:ext cx="42442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True Negatives + False Positive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82971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23424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Sensitivity &amp; Specificity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B27A0808-4FB9-2BE3-4A26-53409BF2EC46}"/>
              </a:ext>
            </a:extLst>
          </p:cNvPr>
          <p:cNvGraphicFramePr>
            <a:graphicFrameLocks noGrp="1"/>
          </p:cNvGraphicFramePr>
          <p:nvPr/>
        </p:nvGraphicFramePr>
        <p:xfrm>
          <a:off x="2929085" y="4449494"/>
          <a:ext cx="2826512" cy="1284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256">
                  <a:extLst>
                    <a:ext uri="{9D8B030D-6E8A-4147-A177-3AD203B41FA5}">
                      <a16:colId xmlns:a16="http://schemas.microsoft.com/office/drawing/2014/main" val="3440985996"/>
                    </a:ext>
                  </a:extLst>
                </a:gridCol>
                <a:gridCol w="1413256">
                  <a:extLst>
                    <a:ext uri="{9D8B030D-6E8A-4147-A177-3AD203B41FA5}">
                      <a16:colId xmlns:a16="http://schemas.microsoft.com/office/drawing/2014/main" val="1783687251"/>
                    </a:ext>
                  </a:extLst>
                </a:gridCol>
              </a:tblGrid>
              <a:tr h="63566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True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Positive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False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Negative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3135162"/>
                  </a:ext>
                </a:extLst>
              </a:tr>
              <a:tr h="64449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Positive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Negative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396335"/>
                  </a:ext>
                </a:extLst>
              </a:tr>
            </a:tbl>
          </a:graphicData>
        </a:graphic>
      </p:graphicFrame>
      <p:graphicFrame>
        <p:nvGraphicFramePr>
          <p:cNvPr id="39" name="Table 6">
            <a:extLst>
              <a:ext uri="{FF2B5EF4-FFF2-40B4-BE49-F238E27FC236}">
                <a16:creationId xmlns:a16="http://schemas.microsoft.com/office/drawing/2014/main" id="{4C23EAE4-4A27-04AE-1435-DF0E6164052C}"/>
              </a:ext>
            </a:extLst>
          </p:cNvPr>
          <p:cNvGraphicFramePr>
            <a:graphicFrameLocks noGrp="1"/>
          </p:cNvGraphicFramePr>
          <p:nvPr/>
        </p:nvGraphicFramePr>
        <p:xfrm>
          <a:off x="1199782" y="4449494"/>
          <a:ext cx="1729304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29304">
                  <a:extLst>
                    <a:ext uri="{9D8B030D-6E8A-4147-A177-3AD203B41FA5}">
                      <a16:colId xmlns:a16="http://schemas.microsoft.com/office/drawing/2014/main" val="4107488714"/>
                    </a:ext>
                  </a:extLst>
                </a:gridCol>
              </a:tblGrid>
              <a:tr h="53924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Has Heart Disease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800089"/>
                  </a:ext>
                </a:extLst>
              </a:tr>
              <a:tr h="539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Does not Have Heart Disease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184085"/>
                  </a:ext>
                </a:extLst>
              </a:tr>
            </a:tbl>
          </a:graphicData>
        </a:graphic>
      </p:graphicFrame>
      <p:graphicFrame>
        <p:nvGraphicFramePr>
          <p:cNvPr id="40" name="Table 7">
            <a:extLst>
              <a:ext uri="{FF2B5EF4-FFF2-40B4-BE49-F238E27FC236}">
                <a16:creationId xmlns:a16="http://schemas.microsoft.com/office/drawing/2014/main" id="{DB9ACF79-3BEB-09D9-E0E0-FE6E7D264032}"/>
              </a:ext>
            </a:extLst>
          </p:cNvPr>
          <p:cNvGraphicFramePr>
            <a:graphicFrameLocks noGrp="1"/>
          </p:cNvGraphicFramePr>
          <p:nvPr/>
        </p:nvGraphicFramePr>
        <p:xfrm>
          <a:off x="2929083" y="3785772"/>
          <a:ext cx="2826514" cy="663722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413257">
                  <a:extLst>
                    <a:ext uri="{9D8B030D-6E8A-4147-A177-3AD203B41FA5}">
                      <a16:colId xmlns:a16="http://schemas.microsoft.com/office/drawing/2014/main" val="497699860"/>
                    </a:ext>
                  </a:extLst>
                </a:gridCol>
                <a:gridCol w="1413257">
                  <a:extLst>
                    <a:ext uri="{9D8B030D-6E8A-4147-A177-3AD203B41FA5}">
                      <a16:colId xmlns:a16="http://schemas.microsoft.com/office/drawing/2014/main" val="4074939785"/>
                    </a:ext>
                  </a:extLst>
                </a:gridCol>
              </a:tblGrid>
              <a:tr h="66372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Has Heart Disease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Does not Have Heart Disease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4787070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DECEE090-05E2-BC7E-FC07-CDB5224CBCDB}"/>
              </a:ext>
            </a:extLst>
          </p:cNvPr>
          <p:cNvSpPr txBox="1"/>
          <p:nvPr/>
        </p:nvSpPr>
        <p:spPr>
          <a:xfrm>
            <a:off x="2929081" y="3429000"/>
            <a:ext cx="2826514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Predicted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DA19939-5440-8E64-479C-11472ED0BFB3}"/>
              </a:ext>
            </a:extLst>
          </p:cNvPr>
          <p:cNvSpPr txBox="1"/>
          <p:nvPr/>
        </p:nvSpPr>
        <p:spPr>
          <a:xfrm rot="16200000">
            <a:off x="368190" y="4904908"/>
            <a:ext cx="128016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Actual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BE48D82-808B-3084-6E42-03BF2AD356E0}"/>
              </a:ext>
            </a:extLst>
          </p:cNvPr>
          <p:cNvGrpSpPr/>
          <p:nvPr/>
        </p:nvGrpSpPr>
        <p:grpSpPr>
          <a:xfrm>
            <a:off x="1261548" y="1990642"/>
            <a:ext cx="5984873" cy="881256"/>
            <a:chOff x="1261548" y="1990642"/>
            <a:chExt cx="5984873" cy="88125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FC57E1C-92CB-EF2C-6165-DD5A8FE9E225}"/>
                </a:ext>
              </a:extLst>
            </p:cNvPr>
            <p:cNvSpPr txBox="1"/>
            <p:nvPr/>
          </p:nvSpPr>
          <p:spPr>
            <a:xfrm>
              <a:off x="1261548" y="2218271"/>
              <a:ext cx="17405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Specificity = 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0B1AB78-5164-F610-41F7-3846DC884557}"/>
                </a:ext>
              </a:extLst>
            </p:cNvPr>
            <p:cNvCxnSpPr>
              <a:stCxn id="5" idx="3"/>
            </p:cNvCxnSpPr>
            <p:nvPr/>
          </p:nvCxnSpPr>
          <p:spPr>
            <a:xfrm flipV="1">
              <a:off x="3002146" y="2443795"/>
              <a:ext cx="3633323" cy="5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DB040B7-51B8-97B2-D017-97D9DFE61693}"/>
                </a:ext>
              </a:extLst>
            </p:cNvPr>
            <p:cNvSpPr txBox="1"/>
            <p:nvPr/>
          </p:nvSpPr>
          <p:spPr>
            <a:xfrm>
              <a:off x="3738519" y="1990642"/>
              <a:ext cx="192590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True Negatives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1FD9230-B394-D2FB-EF1B-AC8BCBB29556}"/>
                </a:ext>
              </a:extLst>
            </p:cNvPr>
            <p:cNvSpPr txBox="1"/>
            <p:nvPr/>
          </p:nvSpPr>
          <p:spPr>
            <a:xfrm>
              <a:off x="3002146" y="2441011"/>
              <a:ext cx="42442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True Negatives + False Positive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66455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23424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Sensitivity &amp; Specificity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B27A0808-4FB9-2BE3-4A26-53409BF2EC46}"/>
              </a:ext>
            </a:extLst>
          </p:cNvPr>
          <p:cNvGraphicFramePr>
            <a:graphicFrameLocks noGrp="1"/>
          </p:cNvGraphicFramePr>
          <p:nvPr/>
        </p:nvGraphicFramePr>
        <p:xfrm>
          <a:off x="2929085" y="4449494"/>
          <a:ext cx="2826512" cy="1284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256">
                  <a:extLst>
                    <a:ext uri="{9D8B030D-6E8A-4147-A177-3AD203B41FA5}">
                      <a16:colId xmlns:a16="http://schemas.microsoft.com/office/drawing/2014/main" val="3440985996"/>
                    </a:ext>
                  </a:extLst>
                </a:gridCol>
                <a:gridCol w="1413256">
                  <a:extLst>
                    <a:ext uri="{9D8B030D-6E8A-4147-A177-3AD203B41FA5}">
                      <a16:colId xmlns:a16="http://schemas.microsoft.com/office/drawing/2014/main" val="1783687251"/>
                    </a:ext>
                  </a:extLst>
                </a:gridCol>
              </a:tblGrid>
              <a:tr h="63566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True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Positive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False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Negative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3135162"/>
                  </a:ext>
                </a:extLst>
              </a:tr>
              <a:tr h="64449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Positive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Negative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396335"/>
                  </a:ext>
                </a:extLst>
              </a:tr>
            </a:tbl>
          </a:graphicData>
        </a:graphic>
      </p:graphicFrame>
      <p:graphicFrame>
        <p:nvGraphicFramePr>
          <p:cNvPr id="39" name="Table 6">
            <a:extLst>
              <a:ext uri="{FF2B5EF4-FFF2-40B4-BE49-F238E27FC236}">
                <a16:creationId xmlns:a16="http://schemas.microsoft.com/office/drawing/2014/main" id="{4C23EAE4-4A27-04AE-1435-DF0E6164052C}"/>
              </a:ext>
            </a:extLst>
          </p:cNvPr>
          <p:cNvGraphicFramePr>
            <a:graphicFrameLocks noGrp="1"/>
          </p:cNvGraphicFramePr>
          <p:nvPr/>
        </p:nvGraphicFramePr>
        <p:xfrm>
          <a:off x="1199782" y="4449494"/>
          <a:ext cx="1729304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29304">
                  <a:extLst>
                    <a:ext uri="{9D8B030D-6E8A-4147-A177-3AD203B41FA5}">
                      <a16:colId xmlns:a16="http://schemas.microsoft.com/office/drawing/2014/main" val="4107488714"/>
                    </a:ext>
                  </a:extLst>
                </a:gridCol>
              </a:tblGrid>
              <a:tr h="53924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Has Heart Disease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800089"/>
                  </a:ext>
                </a:extLst>
              </a:tr>
              <a:tr h="539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Does not Have Heart Disease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184085"/>
                  </a:ext>
                </a:extLst>
              </a:tr>
            </a:tbl>
          </a:graphicData>
        </a:graphic>
      </p:graphicFrame>
      <p:graphicFrame>
        <p:nvGraphicFramePr>
          <p:cNvPr id="40" name="Table 7">
            <a:extLst>
              <a:ext uri="{FF2B5EF4-FFF2-40B4-BE49-F238E27FC236}">
                <a16:creationId xmlns:a16="http://schemas.microsoft.com/office/drawing/2014/main" id="{DB9ACF79-3BEB-09D9-E0E0-FE6E7D264032}"/>
              </a:ext>
            </a:extLst>
          </p:cNvPr>
          <p:cNvGraphicFramePr>
            <a:graphicFrameLocks noGrp="1"/>
          </p:cNvGraphicFramePr>
          <p:nvPr/>
        </p:nvGraphicFramePr>
        <p:xfrm>
          <a:off x="2929083" y="3785772"/>
          <a:ext cx="2826514" cy="663722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413257">
                  <a:extLst>
                    <a:ext uri="{9D8B030D-6E8A-4147-A177-3AD203B41FA5}">
                      <a16:colId xmlns:a16="http://schemas.microsoft.com/office/drawing/2014/main" val="497699860"/>
                    </a:ext>
                  </a:extLst>
                </a:gridCol>
                <a:gridCol w="1413257">
                  <a:extLst>
                    <a:ext uri="{9D8B030D-6E8A-4147-A177-3AD203B41FA5}">
                      <a16:colId xmlns:a16="http://schemas.microsoft.com/office/drawing/2014/main" val="4074939785"/>
                    </a:ext>
                  </a:extLst>
                </a:gridCol>
              </a:tblGrid>
              <a:tr h="66372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Has Heart Disease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Does not Have Heart Disease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4787070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DECEE090-05E2-BC7E-FC07-CDB5224CBCDB}"/>
              </a:ext>
            </a:extLst>
          </p:cNvPr>
          <p:cNvSpPr txBox="1"/>
          <p:nvPr/>
        </p:nvSpPr>
        <p:spPr>
          <a:xfrm>
            <a:off x="2929081" y="3429000"/>
            <a:ext cx="2826514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Predicted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DA19939-5440-8E64-479C-11472ED0BFB3}"/>
              </a:ext>
            </a:extLst>
          </p:cNvPr>
          <p:cNvSpPr txBox="1"/>
          <p:nvPr/>
        </p:nvSpPr>
        <p:spPr>
          <a:xfrm rot="16200000">
            <a:off x="368190" y="4904908"/>
            <a:ext cx="128016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Actual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0DF75-7FD1-181C-18E8-3F8F950E294D}"/>
              </a:ext>
            </a:extLst>
          </p:cNvPr>
          <p:cNvGrpSpPr/>
          <p:nvPr/>
        </p:nvGrpSpPr>
        <p:grpSpPr>
          <a:xfrm>
            <a:off x="1261548" y="1990642"/>
            <a:ext cx="5984873" cy="881256"/>
            <a:chOff x="1261548" y="1990642"/>
            <a:chExt cx="5984873" cy="88125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5795CF1-3394-B996-14D0-9EBA373E943F}"/>
                </a:ext>
              </a:extLst>
            </p:cNvPr>
            <p:cNvSpPr txBox="1"/>
            <p:nvPr/>
          </p:nvSpPr>
          <p:spPr>
            <a:xfrm>
              <a:off x="1261548" y="2218271"/>
              <a:ext cx="17405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Specificity = 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116AC12-0C05-8359-B7E5-8358C2D37CD1}"/>
                </a:ext>
              </a:extLst>
            </p:cNvPr>
            <p:cNvCxnSpPr>
              <a:stCxn id="5" idx="3"/>
            </p:cNvCxnSpPr>
            <p:nvPr/>
          </p:nvCxnSpPr>
          <p:spPr>
            <a:xfrm flipV="1">
              <a:off x="3002146" y="2443795"/>
              <a:ext cx="3633323" cy="5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2C3C2A6-E4F1-2683-8627-8BAC1D092B24}"/>
                </a:ext>
              </a:extLst>
            </p:cNvPr>
            <p:cNvSpPr txBox="1"/>
            <p:nvPr/>
          </p:nvSpPr>
          <p:spPr>
            <a:xfrm>
              <a:off x="3738519" y="1990642"/>
              <a:ext cx="192590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True Negatives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0C3928D-C215-4D50-D516-3ACE9059734D}"/>
                </a:ext>
              </a:extLst>
            </p:cNvPr>
            <p:cNvSpPr txBox="1"/>
            <p:nvPr/>
          </p:nvSpPr>
          <p:spPr>
            <a:xfrm>
              <a:off x="3002146" y="2441011"/>
              <a:ext cx="42442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True Negatives + False Positive</a:t>
              </a:r>
            </a:p>
          </p:txBody>
        </p:sp>
      </p:grp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CBDA37-6223-2032-5E76-5C97F909F652}"/>
              </a:ext>
            </a:extLst>
          </p:cNvPr>
          <p:cNvSpPr/>
          <p:nvPr/>
        </p:nvSpPr>
        <p:spPr>
          <a:xfrm>
            <a:off x="4288779" y="2840304"/>
            <a:ext cx="2119082" cy="2492347"/>
          </a:xfrm>
          <a:custGeom>
            <a:avLst/>
            <a:gdLst>
              <a:gd name="connsiteX0" fmla="*/ 1319002 w 2119082"/>
              <a:gd name="connsiteY0" fmla="*/ 2492347 h 2492347"/>
              <a:gd name="connsiteX1" fmla="*/ 2079653 w 2119082"/>
              <a:gd name="connsiteY1" fmla="*/ 1359462 h 2492347"/>
              <a:gd name="connsiteX2" fmla="*/ 1796432 w 2119082"/>
              <a:gd name="connsiteY2" fmla="*/ 469338 h 2492347"/>
              <a:gd name="connsiteX3" fmla="*/ 0 w 2119082"/>
              <a:gd name="connsiteY3" fmla="*/ 0 h 2492347"/>
              <a:gd name="connsiteX4" fmla="*/ 0 w 2119082"/>
              <a:gd name="connsiteY4" fmla="*/ 0 h 2492347"/>
              <a:gd name="connsiteX5" fmla="*/ 0 w 2119082"/>
              <a:gd name="connsiteY5" fmla="*/ 0 h 2492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9082" h="2492347">
                <a:moveTo>
                  <a:pt x="1319002" y="2492347"/>
                </a:moveTo>
                <a:cubicBezTo>
                  <a:pt x="1659541" y="2094488"/>
                  <a:pt x="2000081" y="1696630"/>
                  <a:pt x="2079653" y="1359462"/>
                </a:cubicBezTo>
                <a:cubicBezTo>
                  <a:pt x="2159225" y="1022294"/>
                  <a:pt x="2143041" y="695915"/>
                  <a:pt x="1796432" y="469338"/>
                </a:cubicBezTo>
                <a:cubicBezTo>
                  <a:pt x="1449823" y="242761"/>
                  <a:pt x="0" y="0"/>
                  <a:pt x="0" y="0"/>
                </a:cubicBezTo>
                <a:lnTo>
                  <a:pt x="0" y="0"/>
                </a:lnTo>
                <a:lnTo>
                  <a:pt x="0" y="0"/>
                </a:lnTo>
              </a:path>
            </a:pathLst>
          </a:custGeom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1AE4682-0388-D75A-D657-0B1FEBEBA103}"/>
              </a:ext>
            </a:extLst>
          </p:cNvPr>
          <p:cNvSpPr/>
          <p:nvPr/>
        </p:nvSpPr>
        <p:spPr>
          <a:xfrm>
            <a:off x="2527550" y="2816028"/>
            <a:ext cx="3282531" cy="2492347"/>
          </a:xfrm>
          <a:custGeom>
            <a:avLst/>
            <a:gdLst>
              <a:gd name="connsiteX0" fmla="*/ 668804 w 3282531"/>
              <a:gd name="connsiteY0" fmla="*/ 2492347 h 2492347"/>
              <a:gd name="connsiteX1" fmla="*/ 86177 w 3282531"/>
              <a:gd name="connsiteY1" fmla="*/ 1464659 h 2492347"/>
              <a:gd name="connsiteX2" fmla="*/ 288478 w 3282531"/>
              <a:gd name="connsiteY2" fmla="*/ 388418 h 2492347"/>
              <a:gd name="connsiteX3" fmla="*/ 2699905 w 3282531"/>
              <a:gd name="connsiteY3" fmla="*/ 137565 h 2492347"/>
              <a:gd name="connsiteX4" fmla="*/ 3282531 w 3282531"/>
              <a:gd name="connsiteY4" fmla="*/ 0 h 2492347"/>
              <a:gd name="connsiteX5" fmla="*/ 3282531 w 3282531"/>
              <a:gd name="connsiteY5" fmla="*/ 0 h 2492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82531" h="2492347">
                <a:moveTo>
                  <a:pt x="668804" y="2492347"/>
                </a:moveTo>
                <a:cubicBezTo>
                  <a:pt x="409184" y="2153830"/>
                  <a:pt x="149565" y="1815314"/>
                  <a:pt x="86177" y="1464659"/>
                </a:cubicBezTo>
                <a:cubicBezTo>
                  <a:pt x="22789" y="1114004"/>
                  <a:pt x="-147143" y="609600"/>
                  <a:pt x="288478" y="388418"/>
                </a:cubicBezTo>
                <a:cubicBezTo>
                  <a:pt x="724099" y="167236"/>
                  <a:pt x="2200896" y="202301"/>
                  <a:pt x="2699905" y="137565"/>
                </a:cubicBezTo>
                <a:cubicBezTo>
                  <a:pt x="3198914" y="72829"/>
                  <a:pt x="3282531" y="0"/>
                  <a:pt x="3282531" y="0"/>
                </a:cubicBezTo>
                <a:lnTo>
                  <a:pt x="3282531" y="0"/>
                </a:lnTo>
              </a:path>
            </a:pathLst>
          </a:custGeom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447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23424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Sensitivity &amp; Specificity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B27A0808-4FB9-2BE3-4A26-53409BF2EC46}"/>
              </a:ext>
            </a:extLst>
          </p:cNvPr>
          <p:cNvGraphicFramePr>
            <a:graphicFrameLocks noGrp="1"/>
          </p:cNvGraphicFramePr>
          <p:nvPr/>
        </p:nvGraphicFramePr>
        <p:xfrm>
          <a:off x="2929085" y="4449494"/>
          <a:ext cx="2826512" cy="1284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256">
                  <a:extLst>
                    <a:ext uri="{9D8B030D-6E8A-4147-A177-3AD203B41FA5}">
                      <a16:colId xmlns:a16="http://schemas.microsoft.com/office/drawing/2014/main" val="3440985996"/>
                    </a:ext>
                  </a:extLst>
                </a:gridCol>
                <a:gridCol w="1413256">
                  <a:extLst>
                    <a:ext uri="{9D8B030D-6E8A-4147-A177-3AD203B41FA5}">
                      <a16:colId xmlns:a16="http://schemas.microsoft.com/office/drawing/2014/main" val="1783687251"/>
                    </a:ext>
                  </a:extLst>
                </a:gridCol>
              </a:tblGrid>
              <a:tr h="63566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True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Positive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False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Negative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3135162"/>
                  </a:ext>
                </a:extLst>
              </a:tr>
              <a:tr h="64449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Positive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Negative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396335"/>
                  </a:ext>
                </a:extLst>
              </a:tr>
            </a:tbl>
          </a:graphicData>
        </a:graphic>
      </p:graphicFrame>
      <p:graphicFrame>
        <p:nvGraphicFramePr>
          <p:cNvPr id="39" name="Table 6">
            <a:extLst>
              <a:ext uri="{FF2B5EF4-FFF2-40B4-BE49-F238E27FC236}">
                <a16:creationId xmlns:a16="http://schemas.microsoft.com/office/drawing/2014/main" id="{4C23EAE4-4A27-04AE-1435-DF0E6164052C}"/>
              </a:ext>
            </a:extLst>
          </p:cNvPr>
          <p:cNvGraphicFramePr>
            <a:graphicFrameLocks noGrp="1"/>
          </p:cNvGraphicFramePr>
          <p:nvPr/>
        </p:nvGraphicFramePr>
        <p:xfrm>
          <a:off x="1199782" y="4449494"/>
          <a:ext cx="1729304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29304">
                  <a:extLst>
                    <a:ext uri="{9D8B030D-6E8A-4147-A177-3AD203B41FA5}">
                      <a16:colId xmlns:a16="http://schemas.microsoft.com/office/drawing/2014/main" val="4107488714"/>
                    </a:ext>
                  </a:extLst>
                </a:gridCol>
              </a:tblGrid>
              <a:tr h="53924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Has Heart Disease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800089"/>
                  </a:ext>
                </a:extLst>
              </a:tr>
              <a:tr h="539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Does not Have Heart Disease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184085"/>
                  </a:ext>
                </a:extLst>
              </a:tr>
            </a:tbl>
          </a:graphicData>
        </a:graphic>
      </p:graphicFrame>
      <p:graphicFrame>
        <p:nvGraphicFramePr>
          <p:cNvPr id="40" name="Table 7">
            <a:extLst>
              <a:ext uri="{FF2B5EF4-FFF2-40B4-BE49-F238E27FC236}">
                <a16:creationId xmlns:a16="http://schemas.microsoft.com/office/drawing/2014/main" id="{DB9ACF79-3BEB-09D9-E0E0-FE6E7D264032}"/>
              </a:ext>
            </a:extLst>
          </p:cNvPr>
          <p:cNvGraphicFramePr>
            <a:graphicFrameLocks noGrp="1"/>
          </p:cNvGraphicFramePr>
          <p:nvPr/>
        </p:nvGraphicFramePr>
        <p:xfrm>
          <a:off x="2929083" y="3785772"/>
          <a:ext cx="2826514" cy="663722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413257">
                  <a:extLst>
                    <a:ext uri="{9D8B030D-6E8A-4147-A177-3AD203B41FA5}">
                      <a16:colId xmlns:a16="http://schemas.microsoft.com/office/drawing/2014/main" val="497699860"/>
                    </a:ext>
                  </a:extLst>
                </a:gridCol>
                <a:gridCol w="1413257">
                  <a:extLst>
                    <a:ext uri="{9D8B030D-6E8A-4147-A177-3AD203B41FA5}">
                      <a16:colId xmlns:a16="http://schemas.microsoft.com/office/drawing/2014/main" val="4074939785"/>
                    </a:ext>
                  </a:extLst>
                </a:gridCol>
              </a:tblGrid>
              <a:tr h="66372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Has Heart Disease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Does not Have Heart Disease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4787070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DECEE090-05E2-BC7E-FC07-CDB5224CBCDB}"/>
              </a:ext>
            </a:extLst>
          </p:cNvPr>
          <p:cNvSpPr txBox="1"/>
          <p:nvPr/>
        </p:nvSpPr>
        <p:spPr>
          <a:xfrm>
            <a:off x="2929081" y="3429000"/>
            <a:ext cx="2826514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Predicted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DA19939-5440-8E64-479C-11472ED0BFB3}"/>
              </a:ext>
            </a:extLst>
          </p:cNvPr>
          <p:cNvSpPr txBox="1"/>
          <p:nvPr/>
        </p:nvSpPr>
        <p:spPr>
          <a:xfrm rot="16200000">
            <a:off x="368190" y="4904908"/>
            <a:ext cx="128016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Actual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0DF75-7FD1-181C-18E8-3F8F950E294D}"/>
              </a:ext>
            </a:extLst>
          </p:cNvPr>
          <p:cNvGrpSpPr/>
          <p:nvPr/>
        </p:nvGrpSpPr>
        <p:grpSpPr>
          <a:xfrm>
            <a:off x="1261548" y="1990642"/>
            <a:ext cx="5984873" cy="881256"/>
            <a:chOff x="1261548" y="1990642"/>
            <a:chExt cx="5984873" cy="88125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5795CF1-3394-B996-14D0-9EBA373E943F}"/>
                </a:ext>
              </a:extLst>
            </p:cNvPr>
            <p:cNvSpPr txBox="1"/>
            <p:nvPr/>
          </p:nvSpPr>
          <p:spPr>
            <a:xfrm>
              <a:off x="1261548" y="2218271"/>
              <a:ext cx="17405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Specificity = 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116AC12-0C05-8359-B7E5-8358C2D37CD1}"/>
                </a:ext>
              </a:extLst>
            </p:cNvPr>
            <p:cNvCxnSpPr>
              <a:stCxn id="5" idx="3"/>
            </p:cNvCxnSpPr>
            <p:nvPr/>
          </p:nvCxnSpPr>
          <p:spPr>
            <a:xfrm flipV="1">
              <a:off x="3002146" y="2443795"/>
              <a:ext cx="3633323" cy="5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2C3C2A6-E4F1-2683-8627-8BAC1D092B24}"/>
                </a:ext>
              </a:extLst>
            </p:cNvPr>
            <p:cNvSpPr txBox="1"/>
            <p:nvPr/>
          </p:nvSpPr>
          <p:spPr>
            <a:xfrm>
              <a:off x="3738519" y="1990642"/>
              <a:ext cx="192590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True Negatives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0C3928D-C215-4D50-D516-3ACE9059734D}"/>
                </a:ext>
              </a:extLst>
            </p:cNvPr>
            <p:cNvSpPr txBox="1"/>
            <p:nvPr/>
          </p:nvSpPr>
          <p:spPr>
            <a:xfrm>
              <a:off x="3002146" y="2441011"/>
              <a:ext cx="42442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True Negatives + False Positive</a:t>
              </a:r>
            </a:p>
          </p:txBody>
        </p:sp>
      </p:grp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CBDA37-6223-2032-5E76-5C97F909F652}"/>
              </a:ext>
            </a:extLst>
          </p:cNvPr>
          <p:cNvSpPr/>
          <p:nvPr/>
        </p:nvSpPr>
        <p:spPr>
          <a:xfrm>
            <a:off x="4288779" y="2840304"/>
            <a:ext cx="2119082" cy="2492347"/>
          </a:xfrm>
          <a:custGeom>
            <a:avLst/>
            <a:gdLst>
              <a:gd name="connsiteX0" fmla="*/ 1319002 w 2119082"/>
              <a:gd name="connsiteY0" fmla="*/ 2492347 h 2492347"/>
              <a:gd name="connsiteX1" fmla="*/ 2079653 w 2119082"/>
              <a:gd name="connsiteY1" fmla="*/ 1359462 h 2492347"/>
              <a:gd name="connsiteX2" fmla="*/ 1796432 w 2119082"/>
              <a:gd name="connsiteY2" fmla="*/ 469338 h 2492347"/>
              <a:gd name="connsiteX3" fmla="*/ 0 w 2119082"/>
              <a:gd name="connsiteY3" fmla="*/ 0 h 2492347"/>
              <a:gd name="connsiteX4" fmla="*/ 0 w 2119082"/>
              <a:gd name="connsiteY4" fmla="*/ 0 h 2492347"/>
              <a:gd name="connsiteX5" fmla="*/ 0 w 2119082"/>
              <a:gd name="connsiteY5" fmla="*/ 0 h 2492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9082" h="2492347">
                <a:moveTo>
                  <a:pt x="1319002" y="2492347"/>
                </a:moveTo>
                <a:cubicBezTo>
                  <a:pt x="1659541" y="2094488"/>
                  <a:pt x="2000081" y="1696630"/>
                  <a:pt x="2079653" y="1359462"/>
                </a:cubicBezTo>
                <a:cubicBezTo>
                  <a:pt x="2159225" y="1022294"/>
                  <a:pt x="2143041" y="695915"/>
                  <a:pt x="1796432" y="469338"/>
                </a:cubicBezTo>
                <a:cubicBezTo>
                  <a:pt x="1449823" y="242761"/>
                  <a:pt x="0" y="0"/>
                  <a:pt x="0" y="0"/>
                </a:cubicBezTo>
                <a:lnTo>
                  <a:pt x="0" y="0"/>
                </a:lnTo>
                <a:lnTo>
                  <a:pt x="0" y="0"/>
                </a:lnTo>
              </a:path>
            </a:pathLst>
          </a:custGeom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1AE4682-0388-D75A-D657-0B1FEBEBA103}"/>
              </a:ext>
            </a:extLst>
          </p:cNvPr>
          <p:cNvSpPr/>
          <p:nvPr/>
        </p:nvSpPr>
        <p:spPr>
          <a:xfrm>
            <a:off x="2527550" y="2816028"/>
            <a:ext cx="3282531" cy="2492347"/>
          </a:xfrm>
          <a:custGeom>
            <a:avLst/>
            <a:gdLst>
              <a:gd name="connsiteX0" fmla="*/ 668804 w 3282531"/>
              <a:gd name="connsiteY0" fmla="*/ 2492347 h 2492347"/>
              <a:gd name="connsiteX1" fmla="*/ 86177 w 3282531"/>
              <a:gd name="connsiteY1" fmla="*/ 1464659 h 2492347"/>
              <a:gd name="connsiteX2" fmla="*/ 288478 w 3282531"/>
              <a:gd name="connsiteY2" fmla="*/ 388418 h 2492347"/>
              <a:gd name="connsiteX3" fmla="*/ 2699905 w 3282531"/>
              <a:gd name="connsiteY3" fmla="*/ 137565 h 2492347"/>
              <a:gd name="connsiteX4" fmla="*/ 3282531 w 3282531"/>
              <a:gd name="connsiteY4" fmla="*/ 0 h 2492347"/>
              <a:gd name="connsiteX5" fmla="*/ 3282531 w 3282531"/>
              <a:gd name="connsiteY5" fmla="*/ 0 h 2492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82531" h="2492347">
                <a:moveTo>
                  <a:pt x="668804" y="2492347"/>
                </a:moveTo>
                <a:cubicBezTo>
                  <a:pt x="409184" y="2153830"/>
                  <a:pt x="149565" y="1815314"/>
                  <a:pt x="86177" y="1464659"/>
                </a:cubicBezTo>
                <a:cubicBezTo>
                  <a:pt x="22789" y="1114004"/>
                  <a:pt x="-147143" y="609600"/>
                  <a:pt x="288478" y="388418"/>
                </a:cubicBezTo>
                <a:cubicBezTo>
                  <a:pt x="724099" y="167236"/>
                  <a:pt x="2200896" y="202301"/>
                  <a:pt x="2699905" y="137565"/>
                </a:cubicBezTo>
                <a:cubicBezTo>
                  <a:pt x="3198914" y="72829"/>
                  <a:pt x="3282531" y="0"/>
                  <a:pt x="3282531" y="0"/>
                </a:cubicBezTo>
                <a:lnTo>
                  <a:pt x="3282531" y="0"/>
                </a:lnTo>
              </a:path>
            </a:pathLst>
          </a:custGeom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37A425D9-2FB6-DBAD-02F3-9724BC58D1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22973"/>
              </p:ext>
            </p:extLst>
          </p:nvPr>
        </p:nvGraphicFramePr>
        <p:xfrm>
          <a:off x="9018286" y="5374732"/>
          <a:ext cx="282651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256">
                  <a:extLst>
                    <a:ext uri="{9D8B030D-6E8A-4147-A177-3AD203B41FA5}">
                      <a16:colId xmlns:a16="http://schemas.microsoft.com/office/drawing/2014/main" val="3440985996"/>
                    </a:ext>
                  </a:extLst>
                </a:gridCol>
                <a:gridCol w="1413256">
                  <a:extLst>
                    <a:ext uri="{9D8B030D-6E8A-4147-A177-3AD203B41FA5}">
                      <a16:colId xmlns:a16="http://schemas.microsoft.com/office/drawing/2014/main" val="1783687251"/>
                    </a:ext>
                  </a:extLst>
                </a:gridCol>
              </a:tblGrid>
              <a:tr h="63566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139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3135162"/>
                  </a:ext>
                </a:extLst>
              </a:tr>
              <a:tr h="64449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396335"/>
                  </a:ext>
                </a:extLst>
              </a:tr>
            </a:tbl>
          </a:graphicData>
        </a:graphic>
      </p:graphicFrame>
      <p:graphicFrame>
        <p:nvGraphicFramePr>
          <p:cNvPr id="31" name="Table 6">
            <a:extLst>
              <a:ext uri="{FF2B5EF4-FFF2-40B4-BE49-F238E27FC236}">
                <a16:creationId xmlns:a16="http://schemas.microsoft.com/office/drawing/2014/main" id="{88EC352A-DA9D-FE8E-2B26-DF0334629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36296"/>
              </p:ext>
            </p:extLst>
          </p:nvPr>
        </p:nvGraphicFramePr>
        <p:xfrm>
          <a:off x="7288983" y="5374732"/>
          <a:ext cx="1729304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29304">
                  <a:extLst>
                    <a:ext uri="{9D8B030D-6E8A-4147-A177-3AD203B41FA5}">
                      <a16:colId xmlns:a16="http://schemas.microsoft.com/office/drawing/2014/main" val="4107488714"/>
                    </a:ext>
                  </a:extLst>
                </a:gridCol>
              </a:tblGrid>
              <a:tr h="53924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Has Heart Disease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800089"/>
                  </a:ext>
                </a:extLst>
              </a:tr>
              <a:tr h="539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Does not Have Heart Disease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184085"/>
                  </a:ext>
                </a:extLst>
              </a:tr>
            </a:tbl>
          </a:graphicData>
        </a:graphic>
      </p:graphicFrame>
      <p:graphicFrame>
        <p:nvGraphicFramePr>
          <p:cNvPr id="32" name="Table 7">
            <a:extLst>
              <a:ext uri="{FF2B5EF4-FFF2-40B4-BE49-F238E27FC236}">
                <a16:creationId xmlns:a16="http://schemas.microsoft.com/office/drawing/2014/main" id="{31E6079D-A771-A5FD-4D10-E90C9C9400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939383"/>
              </p:ext>
            </p:extLst>
          </p:nvPr>
        </p:nvGraphicFramePr>
        <p:xfrm>
          <a:off x="9018284" y="4711010"/>
          <a:ext cx="2826514" cy="663722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413257">
                  <a:extLst>
                    <a:ext uri="{9D8B030D-6E8A-4147-A177-3AD203B41FA5}">
                      <a16:colId xmlns:a16="http://schemas.microsoft.com/office/drawing/2014/main" val="497699860"/>
                    </a:ext>
                  </a:extLst>
                </a:gridCol>
                <a:gridCol w="1413257">
                  <a:extLst>
                    <a:ext uri="{9D8B030D-6E8A-4147-A177-3AD203B41FA5}">
                      <a16:colId xmlns:a16="http://schemas.microsoft.com/office/drawing/2014/main" val="4074939785"/>
                    </a:ext>
                  </a:extLst>
                </a:gridCol>
              </a:tblGrid>
              <a:tr h="66372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Has Heart Disease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Does not Have Heart Disease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4787070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D495E884-D856-D5F5-DE85-88CF71935F0F}"/>
              </a:ext>
            </a:extLst>
          </p:cNvPr>
          <p:cNvSpPr txBox="1"/>
          <p:nvPr/>
        </p:nvSpPr>
        <p:spPr>
          <a:xfrm>
            <a:off x="9018282" y="4354238"/>
            <a:ext cx="2826514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Predicted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6A474F-03EA-7D3D-8E95-FB5DEDB68201}"/>
              </a:ext>
            </a:extLst>
          </p:cNvPr>
          <p:cNvSpPr txBox="1"/>
          <p:nvPr/>
        </p:nvSpPr>
        <p:spPr>
          <a:xfrm rot="16200000">
            <a:off x="6457391" y="5830146"/>
            <a:ext cx="128016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Actual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2A1109-2786-F3D4-EE8B-3E07F9EB660C}"/>
              </a:ext>
            </a:extLst>
          </p:cNvPr>
          <p:cNvSpPr txBox="1"/>
          <p:nvPr/>
        </p:nvSpPr>
        <p:spPr>
          <a:xfrm>
            <a:off x="7187544" y="4439343"/>
            <a:ext cx="1729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Logistic</a:t>
            </a:r>
          </a:p>
          <a:p>
            <a:pPr algn="ctr"/>
            <a:r>
              <a:rPr lang="en-US" sz="2400" b="1" dirty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34865421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23424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Sensitivity &amp; Specificity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B27A0808-4FB9-2BE3-4A26-53409BF2EC46}"/>
              </a:ext>
            </a:extLst>
          </p:cNvPr>
          <p:cNvGraphicFramePr>
            <a:graphicFrameLocks noGrp="1"/>
          </p:cNvGraphicFramePr>
          <p:nvPr/>
        </p:nvGraphicFramePr>
        <p:xfrm>
          <a:off x="2929085" y="4449494"/>
          <a:ext cx="2826512" cy="1284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256">
                  <a:extLst>
                    <a:ext uri="{9D8B030D-6E8A-4147-A177-3AD203B41FA5}">
                      <a16:colId xmlns:a16="http://schemas.microsoft.com/office/drawing/2014/main" val="3440985996"/>
                    </a:ext>
                  </a:extLst>
                </a:gridCol>
                <a:gridCol w="1413256">
                  <a:extLst>
                    <a:ext uri="{9D8B030D-6E8A-4147-A177-3AD203B41FA5}">
                      <a16:colId xmlns:a16="http://schemas.microsoft.com/office/drawing/2014/main" val="1783687251"/>
                    </a:ext>
                  </a:extLst>
                </a:gridCol>
              </a:tblGrid>
              <a:tr h="63566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True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Positive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False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Negative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3135162"/>
                  </a:ext>
                </a:extLst>
              </a:tr>
              <a:tr h="64449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Positive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Negative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396335"/>
                  </a:ext>
                </a:extLst>
              </a:tr>
            </a:tbl>
          </a:graphicData>
        </a:graphic>
      </p:graphicFrame>
      <p:graphicFrame>
        <p:nvGraphicFramePr>
          <p:cNvPr id="39" name="Table 6">
            <a:extLst>
              <a:ext uri="{FF2B5EF4-FFF2-40B4-BE49-F238E27FC236}">
                <a16:creationId xmlns:a16="http://schemas.microsoft.com/office/drawing/2014/main" id="{4C23EAE4-4A27-04AE-1435-DF0E6164052C}"/>
              </a:ext>
            </a:extLst>
          </p:cNvPr>
          <p:cNvGraphicFramePr>
            <a:graphicFrameLocks noGrp="1"/>
          </p:cNvGraphicFramePr>
          <p:nvPr/>
        </p:nvGraphicFramePr>
        <p:xfrm>
          <a:off x="1199782" y="4449494"/>
          <a:ext cx="1729304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29304">
                  <a:extLst>
                    <a:ext uri="{9D8B030D-6E8A-4147-A177-3AD203B41FA5}">
                      <a16:colId xmlns:a16="http://schemas.microsoft.com/office/drawing/2014/main" val="4107488714"/>
                    </a:ext>
                  </a:extLst>
                </a:gridCol>
              </a:tblGrid>
              <a:tr h="53924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Has Heart Disease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800089"/>
                  </a:ext>
                </a:extLst>
              </a:tr>
              <a:tr h="539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Does not Have Heart Disease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184085"/>
                  </a:ext>
                </a:extLst>
              </a:tr>
            </a:tbl>
          </a:graphicData>
        </a:graphic>
      </p:graphicFrame>
      <p:graphicFrame>
        <p:nvGraphicFramePr>
          <p:cNvPr id="40" name="Table 7">
            <a:extLst>
              <a:ext uri="{FF2B5EF4-FFF2-40B4-BE49-F238E27FC236}">
                <a16:creationId xmlns:a16="http://schemas.microsoft.com/office/drawing/2014/main" id="{DB9ACF79-3BEB-09D9-E0E0-FE6E7D264032}"/>
              </a:ext>
            </a:extLst>
          </p:cNvPr>
          <p:cNvGraphicFramePr>
            <a:graphicFrameLocks noGrp="1"/>
          </p:cNvGraphicFramePr>
          <p:nvPr/>
        </p:nvGraphicFramePr>
        <p:xfrm>
          <a:off x="2929083" y="3785772"/>
          <a:ext cx="2826514" cy="663722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413257">
                  <a:extLst>
                    <a:ext uri="{9D8B030D-6E8A-4147-A177-3AD203B41FA5}">
                      <a16:colId xmlns:a16="http://schemas.microsoft.com/office/drawing/2014/main" val="497699860"/>
                    </a:ext>
                  </a:extLst>
                </a:gridCol>
                <a:gridCol w="1413257">
                  <a:extLst>
                    <a:ext uri="{9D8B030D-6E8A-4147-A177-3AD203B41FA5}">
                      <a16:colId xmlns:a16="http://schemas.microsoft.com/office/drawing/2014/main" val="4074939785"/>
                    </a:ext>
                  </a:extLst>
                </a:gridCol>
              </a:tblGrid>
              <a:tr h="66372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Has Heart Disease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Does not Have Heart Disease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4787070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DECEE090-05E2-BC7E-FC07-CDB5224CBCDB}"/>
              </a:ext>
            </a:extLst>
          </p:cNvPr>
          <p:cNvSpPr txBox="1"/>
          <p:nvPr/>
        </p:nvSpPr>
        <p:spPr>
          <a:xfrm>
            <a:off x="2929081" y="3429000"/>
            <a:ext cx="2826514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Predicted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DA19939-5440-8E64-479C-11472ED0BFB3}"/>
              </a:ext>
            </a:extLst>
          </p:cNvPr>
          <p:cNvSpPr txBox="1"/>
          <p:nvPr/>
        </p:nvSpPr>
        <p:spPr>
          <a:xfrm rot="16200000">
            <a:off x="368190" y="4904908"/>
            <a:ext cx="128016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Actual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0DF75-7FD1-181C-18E8-3F8F950E294D}"/>
              </a:ext>
            </a:extLst>
          </p:cNvPr>
          <p:cNvGrpSpPr/>
          <p:nvPr/>
        </p:nvGrpSpPr>
        <p:grpSpPr>
          <a:xfrm>
            <a:off x="1261548" y="1990642"/>
            <a:ext cx="5984873" cy="881256"/>
            <a:chOff x="1261548" y="1990642"/>
            <a:chExt cx="5984873" cy="88125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5795CF1-3394-B996-14D0-9EBA373E943F}"/>
                </a:ext>
              </a:extLst>
            </p:cNvPr>
            <p:cNvSpPr txBox="1"/>
            <p:nvPr/>
          </p:nvSpPr>
          <p:spPr>
            <a:xfrm>
              <a:off x="1261548" y="2218271"/>
              <a:ext cx="17405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Specificity = 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116AC12-0C05-8359-B7E5-8358C2D37CD1}"/>
                </a:ext>
              </a:extLst>
            </p:cNvPr>
            <p:cNvCxnSpPr>
              <a:stCxn id="5" idx="3"/>
            </p:cNvCxnSpPr>
            <p:nvPr/>
          </p:nvCxnSpPr>
          <p:spPr>
            <a:xfrm flipV="1">
              <a:off x="3002146" y="2443795"/>
              <a:ext cx="3633323" cy="5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2C3C2A6-E4F1-2683-8627-8BAC1D092B24}"/>
                </a:ext>
              </a:extLst>
            </p:cNvPr>
            <p:cNvSpPr txBox="1"/>
            <p:nvPr/>
          </p:nvSpPr>
          <p:spPr>
            <a:xfrm>
              <a:off x="3738519" y="1990642"/>
              <a:ext cx="192590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True Negatives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0C3928D-C215-4D50-D516-3ACE9059734D}"/>
                </a:ext>
              </a:extLst>
            </p:cNvPr>
            <p:cNvSpPr txBox="1"/>
            <p:nvPr/>
          </p:nvSpPr>
          <p:spPr>
            <a:xfrm>
              <a:off x="3002146" y="2441011"/>
              <a:ext cx="42442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True Negatives + False Positive</a:t>
              </a:r>
            </a:p>
          </p:txBody>
        </p:sp>
      </p:grp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CBDA37-6223-2032-5E76-5C97F909F652}"/>
              </a:ext>
            </a:extLst>
          </p:cNvPr>
          <p:cNvSpPr/>
          <p:nvPr/>
        </p:nvSpPr>
        <p:spPr>
          <a:xfrm>
            <a:off x="4288779" y="2840304"/>
            <a:ext cx="2119082" cy="2492347"/>
          </a:xfrm>
          <a:custGeom>
            <a:avLst/>
            <a:gdLst>
              <a:gd name="connsiteX0" fmla="*/ 1319002 w 2119082"/>
              <a:gd name="connsiteY0" fmla="*/ 2492347 h 2492347"/>
              <a:gd name="connsiteX1" fmla="*/ 2079653 w 2119082"/>
              <a:gd name="connsiteY1" fmla="*/ 1359462 h 2492347"/>
              <a:gd name="connsiteX2" fmla="*/ 1796432 w 2119082"/>
              <a:gd name="connsiteY2" fmla="*/ 469338 h 2492347"/>
              <a:gd name="connsiteX3" fmla="*/ 0 w 2119082"/>
              <a:gd name="connsiteY3" fmla="*/ 0 h 2492347"/>
              <a:gd name="connsiteX4" fmla="*/ 0 w 2119082"/>
              <a:gd name="connsiteY4" fmla="*/ 0 h 2492347"/>
              <a:gd name="connsiteX5" fmla="*/ 0 w 2119082"/>
              <a:gd name="connsiteY5" fmla="*/ 0 h 2492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9082" h="2492347">
                <a:moveTo>
                  <a:pt x="1319002" y="2492347"/>
                </a:moveTo>
                <a:cubicBezTo>
                  <a:pt x="1659541" y="2094488"/>
                  <a:pt x="2000081" y="1696630"/>
                  <a:pt x="2079653" y="1359462"/>
                </a:cubicBezTo>
                <a:cubicBezTo>
                  <a:pt x="2159225" y="1022294"/>
                  <a:pt x="2143041" y="695915"/>
                  <a:pt x="1796432" y="469338"/>
                </a:cubicBezTo>
                <a:cubicBezTo>
                  <a:pt x="1449823" y="242761"/>
                  <a:pt x="0" y="0"/>
                  <a:pt x="0" y="0"/>
                </a:cubicBezTo>
                <a:lnTo>
                  <a:pt x="0" y="0"/>
                </a:lnTo>
                <a:lnTo>
                  <a:pt x="0" y="0"/>
                </a:lnTo>
              </a:path>
            </a:pathLst>
          </a:custGeom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1AE4682-0388-D75A-D657-0B1FEBEBA103}"/>
              </a:ext>
            </a:extLst>
          </p:cNvPr>
          <p:cNvSpPr/>
          <p:nvPr/>
        </p:nvSpPr>
        <p:spPr>
          <a:xfrm>
            <a:off x="2527550" y="2816028"/>
            <a:ext cx="3282531" cy="2492347"/>
          </a:xfrm>
          <a:custGeom>
            <a:avLst/>
            <a:gdLst>
              <a:gd name="connsiteX0" fmla="*/ 668804 w 3282531"/>
              <a:gd name="connsiteY0" fmla="*/ 2492347 h 2492347"/>
              <a:gd name="connsiteX1" fmla="*/ 86177 w 3282531"/>
              <a:gd name="connsiteY1" fmla="*/ 1464659 h 2492347"/>
              <a:gd name="connsiteX2" fmla="*/ 288478 w 3282531"/>
              <a:gd name="connsiteY2" fmla="*/ 388418 h 2492347"/>
              <a:gd name="connsiteX3" fmla="*/ 2699905 w 3282531"/>
              <a:gd name="connsiteY3" fmla="*/ 137565 h 2492347"/>
              <a:gd name="connsiteX4" fmla="*/ 3282531 w 3282531"/>
              <a:gd name="connsiteY4" fmla="*/ 0 h 2492347"/>
              <a:gd name="connsiteX5" fmla="*/ 3282531 w 3282531"/>
              <a:gd name="connsiteY5" fmla="*/ 0 h 2492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82531" h="2492347">
                <a:moveTo>
                  <a:pt x="668804" y="2492347"/>
                </a:moveTo>
                <a:cubicBezTo>
                  <a:pt x="409184" y="2153830"/>
                  <a:pt x="149565" y="1815314"/>
                  <a:pt x="86177" y="1464659"/>
                </a:cubicBezTo>
                <a:cubicBezTo>
                  <a:pt x="22789" y="1114004"/>
                  <a:pt x="-147143" y="609600"/>
                  <a:pt x="288478" y="388418"/>
                </a:cubicBezTo>
                <a:cubicBezTo>
                  <a:pt x="724099" y="167236"/>
                  <a:pt x="2200896" y="202301"/>
                  <a:pt x="2699905" y="137565"/>
                </a:cubicBezTo>
                <a:cubicBezTo>
                  <a:pt x="3198914" y="72829"/>
                  <a:pt x="3282531" y="0"/>
                  <a:pt x="3282531" y="0"/>
                </a:cubicBezTo>
                <a:lnTo>
                  <a:pt x="3282531" y="0"/>
                </a:lnTo>
              </a:path>
            </a:pathLst>
          </a:custGeom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37A425D9-2FB6-DBAD-02F3-9724BC58D1A1}"/>
              </a:ext>
            </a:extLst>
          </p:cNvPr>
          <p:cNvGraphicFramePr>
            <a:graphicFrameLocks noGrp="1"/>
          </p:cNvGraphicFramePr>
          <p:nvPr/>
        </p:nvGraphicFramePr>
        <p:xfrm>
          <a:off x="9018286" y="5374732"/>
          <a:ext cx="282651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256">
                  <a:extLst>
                    <a:ext uri="{9D8B030D-6E8A-4147-A177-3AD203B41FA5}">
                      <a16:colId xmlns:a16="http://schemas.microsoft.com/office/drawing/2014/main" val="3440985996"/>
                    </a:ext>
                  </a:extLst>
                </a:gridCol>
                <a:gridCol w="1413256">
                  <a:extLst>
                    <a:ext uri="{9D8B030D-6E8A-4147-A177-3AD203B41FA5}">
                      <a16:colId xmlns:a16="http://schemas.microsoft.com/office/drawing/2014/main" val="1783687251"/>
                    </a:ext>
                  </a:extLst>
                </a:gridCol>
              </a:tblGrid>
              <a:tr h="63566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139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3135162"/>
                  </a:ext>
                </a:extLst>
              </a:tr>
              <a:tr h="64449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396335"/>
                  </a:ext>
                </a:extLst>
              </a:tr>
            </a:tbl>
          </a:graphicData>
        </a:graphic>
      </p:graphicFrame>
      <p:graphicFrame>
        <p:nvGraphicFramePr>
          <p:cNvPr id="31" name="Table 6">
            <a:extLst>
              <a:ext uri="{FF2B5EF4-FFF2-40B4-BE49-F238E27FC236}">
                <a16:creationId xmlns:a16="http://schemas.microsoft.com/office/drawing/2014/main" id="{88EC352A-DA9D-FE8E-2B26-DF0334629CCF}"/>
              </a:ext>
            </a:extLst>
          </p:cNvPr>
          <p:cNvGraphicFramePr>
            <a:graphicFrameLocks noGrp="1"/>
          </p:cNvGraphicFramePr>
          <p:nvPr/>
        </p:nvGraphicFramePr>
        <p:xfrm>
          <a:off x="7288983" y="5374732"/>
          <a:ext cx="1729304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29304">
                  <a:extLst>
                    <a:ext uri="{9D8B030D-6E8A-4147-A177-3AD203B41FA5}">
                      <a16:colId xmlns:a16="http://schemas.microsoft.com/office/drawing/2014/main" val="4107488714"/>
                    </a:ext>
                  </a:extLst>
                </a:gridCol>
              </a:tblGrid>
              <a:tr h="53924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Has Heart Disease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800089"/>
                  </a:ext>
                </a:extLst>
              </a:tr>
              <a:tr h="539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Does not Have Heart Disease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184085"/>
                  </a:ext>
                </a:extLst>
              </a:tr>
            </a:tbl>
          </a:graphicData>
        </a:graphic>
      </p:graphicFrame>
      <p:graphicFrame>
        <p:nvGraphicFramePr>
          <p:cNvPr id="32" name="Table 7">
            <a:extLst>
              <a:ext uri="{FF2B5EF4-FFF2-40B4-BE49-F238E27FC236}">
                <a16:creationId xmlns:a16="http://schemas.microsoft.com/office/drawing/2014/main" id="{31E6079D-A771-A5FD-4D10-E90C9C9400B3}"/>
              </a:ext>
            </a:extLst>
          </p:cNvPr>
          <p:cNvGraphicFramePr>
            <a:graphicFrameLocks noGrp="1"/>
          </p:cNvGraphicFramePr>
          <p:nvPr/>
        </p:nvGraphicFramePr>
        <p:xfrm>
          <a:off x="9018284" y="4711010"/>
          <a:ext cx="2826514" cy="663722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413257">
                  <a:extLst>
                    <a:ext uri="{9D8B030D-6E8A-4147-A177-3AD203B41FA5}">
                      <a16:colId xmlns:a16="http://schemas.microsoft.com/office/drawing/2014/main" val="497699860"/>
                    </a:ext>
                  </a:extLst>
                </a:gridCol>
                <a:gridCol w="1413257">
                  <a:extLst>
                    <a:ext uri="{9D8B030D-6E8A-4147-A177-3AD203B41FA5}">
                      <a16:colId xmlns:a16="http://schemas.microsoft.com/office/drawing/2014/main" val="4074939785"/>
                    </a:ext>
                  </a:extLst>
                </a:gridCol>
              </a:tblGrid>
              <a:tr h="66372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Has Heart Disease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Does not Have Heart Disease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4787070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D495E884-D856-D5F5-DE85-88CF71935F0F}"/>
              </a:ext>
            </a:extLst>
          </p:cNvPr>
          <p:cNvSpPr txBox="1"/>
          <p:nvPr/>
        </p:nvSpPr>
        <p:spPr>
          <a:xfrm>
            <a:off x="9018282" y="4354238"/>
            <a:ext cx="2826514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Predicted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6A474F-03EA-7D3D-8E95-FB5DEDB68201}"/>
              </a:ext>
            </a:extLst>
          </p:cNvPr>
          <p:cNvSpPr txBox="1"/>
          <p:nvPr/>
        </p:nvSpPr>
        <p:spPr>
          <a:xfrm rot="16200000">
            <a:off x="6457391" y="5830146"/>
            <a:ext cx="128016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Actual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2A1109-2786-F3D4-EE8B-3E07F9EB660C}"/>
              </a:ext>
            </a:extLst>
          </p:cNvPr>
          <p:cNvSpPr txBox="1"/>
          <p:nvPr/>
        </p:nvSpPr>
        <p:spPr>
          <a:xfrm>
            <a:off x="7187544" y="4439343"/>
            <a:ext cx="1729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Logistic</a:t>
            </a:r>
          </a:p>
          <a:p>
            <a:pPr algn="ctr"/>
            <a:r>
              <a:rPr lang="en-US" sz="2400" b="1" dirty="0"/>
              <a:t>Regression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534F739-50D4-D81E-7261-B113701F8E50}"/>
              </a:ext>
            </a:extLst>
          </p:cNvPr>
          <p:cNvGrpSpPr/>
          <p:nvPr/>
        </p:nvGrpSpPr>
        <p:grpSpPr>
          <a:xfrm>
            <a:off x="4725749" y="3075778"/>
            <a:ext cx="5515434" cy="912161"/>
            <a:chOff x="4725749" y="3075778"/>
            <a:chExt cx="5515434" cy="91216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D2DA1AB-475D-0C73-E933-FA6D2CB20D37}"/>
                </a:ext>
              </a:extLst>
            </p:cNvPr>
            <p:cNvGrpSpPr/>
            <p:nvPr/>
          </p:nvGrpSpPr>
          <p:grpSpPr>
            <a:xfrm>
              <a:off x="4725749" y="3075778"/>
              <a:ext cx="3550169" cy="912161"/>
              <a:chOff x="1261548" y="2018216"/>
              <a:chExt cx="3203839" cy="912161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C86A1AE-D5E7-452F-90FC-9439C7A12344}"/>
                  </a:ext>
                </a:extLst>
              </p:cNvPr>
              <p:cNvSpPr txBox="1"/>
              <p:nvPr/>
            </p:nvSpPr>
            <p:spPr>
              <a:xfrm>
                <a:off x="1261548" y="2218271"/>
                <a:ext cx="17405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400" b="1" dirty="0"/>
                  <a:t>= </a:t>
                </a: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DB0647A-FA1A-D23C-F4D0-BEA027A2163D}"/>
                  </a:ext>
                </a:extLst>
              </p:cNvPr>
              <p:cNvCxnSpPr>
                <a:cxnSpLocks/>
                <a:stCxn id="20" idx="3"/>
              </p:cNvCxnSpPr>
              <p:nvPr/>
            </p:nvCxnSpPr>
            <p:spPr>
              <a:xfrm>
                <a:off x="3002146" y="2449104"/>
                <a:ext cx="10005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327138F-8041-B9A0-7046-50DDA52464B0}"/>
                  </a:ext>
                </a:extLst>
              </p:cNvPr>
              <p:cNvSpPr txBox="1"/>
              <p:nvPr/>
            </p:nvSpPr>
            <p:spPr>
              <a:xfrm>
                <a:off x="2539482" y="2018216"/>
                <a:ext cx="192590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/>
                  <a:t>TP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0ECCDE8-76C8-6E6F-F2FF-5C12524E915C}"/>
                  </a:ext>
                </a:extLst>
              </p:cNvPr>
              <p:cNvSpPr txBox="1"/>
              <p:nvPr/>
            </p:nvSpPr>
            <p:spPr>
              <a:xfrm>
                <a:off x="3002146" y="2499490"/>
                <a:ext cx="106531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TP + FN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B0D058F-E79D-8ECC-EE4A-07D9AC840D70}"/>
                </a:ext>
              </a:extLst>
            </p:cNvPr>
            <p:cNvGrpSpPr/>
            <p:nvPr/>
          </p:nvGrpSpPr>
          <p:grpSpPr>
            <a:xfrm>
              <a:off x="6310652" y="3075778"/>
              <a:ext cx="3930531" cy="912161"/>
              <a:chOff x="5890894" y="4409127"/>
              <a:chExt cx="4200374" cy="912161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9F87C9BA-B084-7D00-F633-D0004D8DB636}"/>
                  </a:ext>
                </a:extLst>
              </p:cNvPr>
              <p:cNvGrpSpPr/>
              <p:nvPr/>
            </p:nvGrpSpPr>
            <p:grpSpPr>
              <a:xfrm>
                <a:off x="5890894" y="4409127"/>
                <a:ext cx="3550169" cy="912161"/>
                <a:chOff x="1261548" y="2018216"/>
                <a:chExt cx="3203839" cy="912161"/>
              </a:xfrm>
            </p:grpSpPr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F090B6E-9B88-7048-532A-D346B5B2B14D}"/>
                    </a:ext>
                  </a:extLst>
                </p:cNvPr>
                <p:cNvSpPr txBox="1"/>
                <p:nvPr/>
              </p:nvSpPr>
              <p:spPr>
                <a:xfrm>
                  <a:off x="1261548" y="2218271"/>
                  <a:ext cx="174059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2400" b="1" dirty="0"/>
                    <a:t>= </a:t>
                  </a:r>
                </a:p>
              </p:txBody>
            </p: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D1076E4C-A381-564C-39AF-EBB71FC6C230}"/>
                    </a:ext>
                  </a:extLst>
                </p:cNvPr>
                <p:cNvCxnSpPr>
                  <a:cxnSpLocks/>
                  <a:stCxn id="16" idx="3"/>
                </p:cNvCxnSpPr>
                <p:nvPr/>
              </p:nvCxnSpPr>
              <p:spPr>
                <a:xfrm>
                  <a:off x="3002146" y="2449104"/>
                  <a:ext cx="100057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65E74E5-5652-228E-484D-CD3532850FD7}"/>
                    </a:ext>
                  </a:extLst>
                </p:cNvPr>
                <p:cNvSpPr txBox="1"/>
                <p:nvPr/>
              </p:nvSpPr>
              <p:spPr>
                <a:xfrm>
                  <a:off x="2539482" y="2018216"/>
                  <a:ext cx="1925905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200" dirty="0"/>
                    <a:t>117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925D708-ACD0-507A-DD37-2E22752FA3B2}"/>
                    </a:ext>
                  </a:extLst>
                </p:cNvPr>
                <p:cNvSpPr txBox="1"/>
                <p:nvPr/>
              </p:nvSpPr>
              <p:spPr>
                <a:xfrm>
                  <a:off x="3002145" y="2499490"/>
                  <a:ext cx="1165948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/>
                    <a:t>117 + 25</a:t>
                  </a:r>
                </a:p>
              </p:txBody>
            </p:sp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F30C847-5E86-B4D9-FAB5-45C2866C3E02}"/>
                  </a:ext>
                </a:extLst>
              </p:cNvPr>
              <p:cNvSpPr txBox="1"/>
              <p:nvPr/>
            </p:nvSpPr>
            <p:spPr>
              <a:xfrm>
                <a:off x="8982530" y="4609181"/>
                <a:ext cx="11087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= </a:t>
                </a:r>
                <a:r>
                  <a:rPr lang="en-US" sz="2200" dirty="0"/>
                  <a:t>0.82</a:t>
                </a:r>
              </a:p>
            </p:txBody>
          </p:sp>
        </p:grp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C97DFCA-FCC8-A0FE-7207-E7E30E907A5E}"/>
              </a:ext>
            </a:extLst>
          </p:cNvPr>
          <p:cNvSpPr/>
          <p:nvPr/>
        </p:nvSpPr>
        <p:spPr>
          <a:xfrm>
            <a:off x="8334796" y="3973189"/>
            <a:ext cx="3861987" cy="2281954"/>
          </a:xfrm>
          <a:custGeom>
            <a:avLst/>
            <a:gdLst>
              <a:gd name="connsiteX0" fmla="*/ 3414839 w 3861987"/>
              <a:gd name="connsiteY0" fmla="*/ 2281954 h 2281954"/>
              <a:gd name="connsiteX1" fmla="*/ 3722337 w 3861987"/>
              <a:gd name="connsiteY1" fmla="*/ 1812616 h 2281954"/>
              <a:gd name="connsiteX2" fmla="*/ 3600956 w 3861987"/>
              <a:gd name="connsiteY2" fmla="*/ 161841 h 2281954"/>
              <a:gd name="connsiteX3" fmla="*/ 817296 w 3861987"/>
              <a:gd name="connsiteY3" fmla="*/ 169933 h 2281954"/>
              <a:gd name="connsiteX4" fmla="*/ 0 w 3861987"/>
              <a:gd name="connsiteY4" fmla="*/ 0 h 2281954"/>
              <a:gd name="connsiteX5" fmla="*/ 0 w 3861987"/>
              <a:gd name="connsiteY5" fmla="*/ 0 h 2281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1987" h="2281954">
                <a:moveTo>
                  <a:pt x="3414839" y="2281954"/>
                </a:moveTo>
                <a:cubicBezTo>
                  <a:pt x="3553078" y="2223961"/>
                  <a:pt x="3691318" y="2165968"/>
                  <a:pt x="3722337" y="1812616"/>
                </a:cubicBezTo>
                <a:cubicBezTo>
                  <a:pt x="3753356" y="1459264"/>
                  <a:pt x="4085129" y="435621"/>
                  <a:pt x="3600956" y="161841"/>
                </a:cubicBezTo>
                <a:cubicBezTo>
                  <a:pt x="3116783" y="-111939"/>
                  <a:pt x="1417455" y="196906"/>
                  <a:pt x="817296" y="169933"/>
                </a:cubicBezTo>
                <a:cubicBezTo>
                  <a:pt x="217137" y="142960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F4EA2BD-D475-CCE4-6648-3BEBA3665ACC}"/>
              </a:ext>
            </a:extLst>
          </p:cNvPr>
          <p:cNvSpPr/>
          <p:nvPr/>
        </p:nvSpPr>
        <p:spPr>
          <a:xfrm>
            <a:off x="8840929" y="3948913"/>
            <a:ext cx="432544" cy="2362875"/>
          </a:xfrm>
          <a:custGeom>
            <a:avLst/>
            <a:gdLst>
              <a:gd name="connsiteX0" fmla="*/ 432544 w 432544"/>
              <a:gd name="connsiteY0" fmla="*/ 2362875 h 2362875"/>
              <a:gd name="connsiteX1" fmla="*/ 3666 w 432544"/>
              <a:gd name="connsiteY1" fmla="*/ 1302818 h 2362875"/>
              <a:gd name="connsiteX2" fmla="*/ 214059 w 432544"/>
              <a:gd name="connsiteY2" fmla="*/ 0 h 2362875"/>
              <a:gd name="connsiteX3" fmla="*/ 214059 w 432544"/>
              <a:gd name="connsiteY3" fmla="*/ 0 h 236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544" h="2362875">
                <a:moveTo>
                  <a:pt x="432544" y="2362875"/>
                </a:moveTo>
                <a:cubicBezTo>
                  <a:pt x="236312" y="2029752"/>
                  <a:pt x="40080" y="1696630"/>
                  <a:pt x="3666" y="1302818"/>
                </a:cubicBezTo>
                <a:cubicBezTo>
                  <a:pt x="-32748" y="909006"/>
                  <a:pt x="214059" y="0"/>
                  <a:pt x="214059" y="0"/>
                </a:cubicBezTo>
                <a:lnTo>
                  <a:pt x="214059" y="0"/>
                </a:lnTo>
              </a:path>
            </a:pathLst>
          </a:custGeom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930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23424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Sensitivity &amp; Specificity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B27A0808-4FB9-2BE3-4A26-53409BF2EC46}"/>
              </a:ext>
            </a:extLst>
          </p:cNvPr>
          <p:cNvGraphicFramePr>
            <a:graphicFrameLocks noGrp="1"/>
          </p:cNvGraphicFramePr>
          <p:nvPr/>
        </p:nvGraphicFramePr>
        <p:xfrm>
          <a:off x="2929085" y="4449494"/>
          <a:ext cx="2826512" cy="1284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256">
                  <a:extLst>
                    <a:ext uri="{9D8B030D-6E8A-4147-A177-3AD203B41FA5}">
                      <a16:colId xmlns:a16="http://schemas.microsoft.com/office/drawing/2014/main" val="3440985996"/>
                    </a:ext>
                  </a:extLst>
                </a:gridCol>
                <a:gridCol w="1413256">
                  <a:extLst>
                    <a:ext uri="{9D8B030D-6E8A-4147-A177-3AD203B41FA5}">
                      <a16:colId xmlns:a16="http://schemas.microsoft.com/office/drawing/2014/main" val="1783687251"/>
                    </a:ext>
                  </a:extLst>
                </a:gridCol>
              </a:tblGrid>
              <a:tr h="63566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True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Positive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False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Negative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3135162"/>
                  </a:ext>
                </a:extLst>
              </a:tr>
              <a:tr h="64449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Positive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Negative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396335"/>
                  </a:ext>
                </a:extLst>
              </a:tr>
            </a:tbl>
          </a:graphicData>
        </a:graphic>
      </p:graphicFrame>
      <p:graphicFrame>
        <p:nvGraphicFramePr>
          <p:cNvPr id="39" name="Table 6">
            <a:extLst>
              <a:ext uri="{FF2B5EF4-FFF2-40B4-BE49-F238E27FC236}">
                <a16:creationId xmlns:a16="http://schemas.microsoft.com/office/drawing/2014/main" id="{4C23EAE4-4A27-04AE-1435-DF0E6164052C}"/>
              </a:ext>
            </a:extLst>
          </p:cNvPr>
          <p:cNvGraphicFramePr>
            <a:graphicFrameLocks noGrp="1"/>
          </p:cNvGraphicFramePr>
          <p:nvPr/>
        </p:nvGraphicFramePr>
        <p:xfrm>
          <a:off x="1199782" y="4449494"/>
          <a:ext cx="1729304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29304">
                  <a:extLst>
                    <a:ext uri="{9D8B030D-6E8A-4147-A177-3AD203B41FA5}">
                      <a16:colId xmlns:a16="http://schemas.microsoft.com/office/drawing/2014/main" val="4107488714"/>
                    </a:ext>
                  </a:extLst>
                </a:gridCol>
              </a:tblGrid>
              <a:tr h="53924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Has Heart Disease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800089"/>
                  </a:ext>
                </a:extLst>
              </a:tr>
              <a:tr h="539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Does not Have Heart Disease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184085"/>
                  </a:ext>
                </a:extLst>
              </a:tr>
            </a:tbl>
          </a:graphicData>
        </a:graphic>
      </p:graphicFrame>
      <p:graphicFrame>
        <p:nvGraphicFramePr>
          <p:cNvPr id="40" name="Table 7">
            <a:extLst>
              <a:ext uri="{FF2B5EF4-FFF2-40B4-BE49-F238E27FC236}">
                <a16:creationId xmlns:a16="http://schemas.microsoft.com/office/drawing/2014/main" id="{DB9ACF79-3BEB-09D9-E0E0-FE6E7D264032}"/>
              </a:ext>
            </a:extLst>
          </p:cNvPr>
          <p:cNvGraphicFramePr>
            <a:graphicFrameLocks noGrp="1"/>
          </p:cNvGraphicFramePr>
          <p:nvPr/>
        </p:nvGraphicFramePr>
        <p:xfrm>
          <a:off x="2929083" y="3785772"/>
          <a:ext cx="2826514" cy="663722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413257">
                  <a:extLst>
                    <a:ext uri="{9D8B030D-6E8A-4147-A177-3AD203B41FA5}">
                      <a16:colId xmlns:a16="http://schemas.microsoft.com/office/drawing/2014/main" val="497699860"/>
                    </a:ext>
                  </a:extLst>
                </a:gridCol>
                <a:gridCol w="1413257">
                  <a:extLst>
                    <a:ext uri="{9D8B030D-6E8A-4147-A177-3AD203B41FA5}">
                      <a16:colId xmlns:a16="http://schemas.microsoft.com/office/drawing/2014/main" val="4074939785"/>
                    </a:ext>
                  </a:extLst>
                </a:gridCol>
              </a:tblGrid>
              <a:tr h="66372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Has Heart Disease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Does not Have Heart Disease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4787070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DECEE090-05E2-BC7E-FC07-CDB5224CBCDB}"/>
              </a:ext>
            </a:extLst>
          </p:cNvPr>
          <p:cNvSpPr txBox="1"/>
          <p:nvPr/>
        </p:nvSpPr>
        <p:spPr>
          <a:xfrm>
            <a:off x="2929081" y="3429000"/>
            <a:ext cx="2826514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Predicted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DA19939-5440-8E64-479C-11472ED0BFB3}"/>
              </a:ext>
            </a:extLst>
          </p:cNvPr>
          <p:cNvSpPr txBox="1"/>
          <p:nvPr/>
        </p:nvSpPr>
        <p:spPr>
          <a:xfrm rot="16200000">
            <a:off x="368190" y="4904908"/>
            <a:ext cx="128016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Actual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0DF75-7FD1-181C-18E8-3F8F950E294D}"/>
              </a:ext>
            </a:extLst>
          </p:cNvPr>
          <p:cNvGrpSpPr/>
          <p:nvPr/>
        </p:nvGrpSpPr>
        <p:grpSpPr>
          <a:xfrm>
            <a:off x="1261548" y="1990642"/>
            <a:ext cx="5984873" cy="881256"/>
            <a:chOff x="1261548" y="1990642"/>
            <a:chExt cx="5984873" cy="88125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5795CF1-3394-B996-14D0-9EBA373E943F}"/>
                </a:ext>
              </a:extLst>
            </p:cNvPr>
            <p:cNvSpPr txBox="1"/>
            <p:nvPr/>
          </p:nvSpPr>
          <p:spPr>
            <a:xfrm>
              <a:off x="1261548" y="2218271"/>
              <a:ext cx="17405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Specificity = 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116AC12-0C05-8359-B7E5-8358C2D37CD1}"/>
                </a:ext>
              </a:extLst>
            </p:cNvPr>
            <p:cNvCxnSpPr>
              <a:stCxn id="5" idx="3"/>
            </p:cNvCxnSpPr>
            <p:nvPr/>
          </p:nvCxnSpPr>
          <p:spPr>
            <a:xfrm flipV="1">
              <a:off x="3002146" y="2443795"/>
              <a:ext cx="3633323" cy="5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2C3C2A6-E4F1-2683-8627-8BAC1D092B24}"/>
                </a:ext>
              </a:extLst>
            </p:cNvPr>
            <p:cNvSpPr txBox="1"/>
            <p:nvPr/>
          </p:nvSpPr>
          <p:spPr>
            <a:xfrm>
              <a:off x="3738519" y="1990642"/>
              <a:ext cx="192590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True Negatives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0C3928D-C215-4D50-D516-3ACE9059734D}"/>
                </a:ext>
              </a:extLst>
            </p:cNvPr>
            <p:cNvSpPr txBox="1"/>
            <p:nvPr/>
          </p:nvSpPr>
          <p:spPr>
            <a:xfrm>
              <a:off x="3002146" y="2441011"/>
              <a:ext cx="42442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True Negatives + False Positive</a:t>
              </a:r>
            </a:p>
          </p:txBody>
        </p:sp>
      </p:grp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CBDA37-6223-2032-5E76-5C97F909F652}"/>
              </a:ext>
            </a:extLst>
          </p:cNvPr>
          <p:cNvSpPr/>
          <p:nvPr/>
        </p:nvSpPr>
        <p:spPr>
          <a:xfrm>
            <a:off x="4288779" y="2840304"/>
            <a:ext cx="2119082" cy="2492347"/>
          </a:xfrm>
          <a:custGeom>
            <a:avLst/>
            <a:gdLst>
              <a:gd name="connsiteX0" fmla="*/ 1319002 w 2119082"/>
              <a:gd name="connsiteY0" fmla="*/ 2492347 h 2492347"/>
              <a:gd name="connsiteX1" fmla="*/ 2079653 w 2119082"/>
              <a:gd name="connsiteY1" fmla="*/ 1359462 h 2492347"/>
              <a:gd name="connsiteX2" fmla="*/ 1796432 w 2119082"/>
              <a:gd name="connsiteY2" fmla="*/ 469338 h 2492347"/>
              <a:gd name="connsiteX3" fmla="*/ 0 w 2119082"/>
              <a:gd name="connsiteY3" fmla="*/ 0 h 2492347"/>
              <a:gd name="connsiteX4" fmla="*/ 0 w 2119082"/>
              <a:gd name="connsiteY4" fmla="*/ 0 h 2492347"/>
              <a:gd name="connsiteX5" fmla="*/ 0 w 2119082"/>
              <a:gd name="connsiteY5" fmla="*/ 0 h 2492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9082" h="2492347">
                <a:moveTo>
                  <a:pt x="1319002" y="2492347"/>
                </a:moveTo>
                <a:cubicBezTo>
                  <a:pt x="1659541" y="2094488"/>
                  <a:pt x="2000081" y="1696630"/>
                  <a:pt x="2079653" y="1359462"/>
                </a:cubicBezTo>
                <a:cubicBezTo>
                  <a:pt x="2159225" y="1022294"/>
                  <a:pt x="2143041" y="695915"/>
                  <a:pt x="1796432" y="469338"/>
                </a:cubicBezTo>
                <a:cubicBezTo>
                  <a:pt x="1449823" y="242761"/>
                  <a:pt x="0" y="0"/>
                  <a:pt x="0" y="0"/>
                </a:cubicBezTo>
                <a:lnTo>
                  <a:pt x="0" y="0"/>
                </a:lnTo>
                <a:lnTo>
                  <a:pt x="0" y="0"/>
                </a:lnTo>
              </a:path>
            </a:pathLst>
          </a:custGeom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1AE4682-0388-D75A-D657-0B1FEBEBA103}"/>
              </a:ext>
            </a:extLst>
          </p:cNvPr>
          <p:cNvSpPr/>
          <p:nvPr/>
        </p:nvSpPr>
        <p:spPr>
          <a:xfrm>
            <a:off x="2527550" y="2816028"/>
            <a:ext cx="3282531" cy="2492347"/>
          </a:xfrm>
          <a:custGeom>
            <a:avLst/>
            <a:gdLst>
              <a:gd name="connsiteX0" fmla="*/ 668804 w 3282531"/>
              <a:gd name="connsiteY0" fmla="*/ 2492347 h 2492347"/>
              <a:gd name="connsiteX1" fmla="*/ 86177 w 3282531"/>
              <a:gd name="connsiteY1" fmla="*/ 1464659 h 2492347"/>
              <a:gd name="connsiteX2" fmla="*/ 288478 w 3282531"/>
              <a:gd name="connsiteY2" fmla="*/ 388418 h 2492347"/>
              <a:gd name="connsiteX3" fmla="*/ 2699905 w 3282531"/>
              <a:gd name="connsiteY3" fmla="*/ 137565 h 2492347"/>
              <a:gd name="connsiteX4" fmla="*/ 3282531 w 3282531"/>
              <a:gd name="connsiteY4" fmla="*/ 0 h 2492347"/>
              <a:gd name="connsiteX5" fmla="*/ 3282531 w 3282531"/>
              <a:gd name="connsiteY5" fmla="*/ 0 h 2492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82531" h="2492347">
                <a:moveTo>
                  <a:pt x="668804" y="2492347"/>
                </a:moveTo>
                <a:cubicBezTo>
                  <a:pt x="409184" y="2153830"/>
                  <a:pt x="149565" y="1815314"/>
                  <a:pt x="86177" y="1464659"/>
                </a:cubicBezTo>
                <a:cubicBezTo>
                  <a:pt x="22789" y="1114004"/>
                  <a:pt x="-147143" y="609600"/>
                  <a:pt x="288478" y="388418"/>
                </a:cubicBezTo>
                <a:cubicBezTo>
                  <a:pt x="724099" y="167236"/>
                  <a:pt x="2200896" y="202301"/>
                  <a:pt x="2699905" y="137565"/>
                </a:cubicBezTo>
                <a:cubicBezTo>
                  <a:pt x="3198914" y="72829"/>
                  <a:pt x="3282531" y="0"/>
                  <a:pt x="3282531" y="0"/>
                </a:cubicBezTo>
                <a:lnTo>
                  <a:pt x="3282531" y="0"/>
                </a:lnTo>
              </a:path>
            </a:pathLst>
          </a:custGeom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37A425D9-2FB6-DBAD-02F3-9724BC58D1A1}"/>
              </a:ext>
            </a:extLst>
          </p:cNvPr>
          <p:cNvGraphicFramePr>
            <a:graphicFrameLocks noGrp="1"/>
          </p:cNvGraphicFramePr>
          <p:nvPr/>
        </p:nvGraphicFramePr>
        <p:xfrm>
          <a:off x="9018286" y="5374732"/>
          <a:ext cx="282651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256">
                  <a:extLst>
                    <a:ext uri="{9D8B030D-6E8A-4147-A177-3AD203B41FA5}">
                      <a16:colId xmlns:a16="http://schemas.microsoft.com/office/drawing/2014/main" val="3440985996"/>
                    </a:ext>
                  </a:extLst>
                </a:gridCol>
                <a:gridCol w="1413256">
                  <a:extLst>
                    <a:ext uri="{9D8B030D-6E8A-4147-A177-3AD203B41FA5}">
                      <a16:colId xmlns:a16="http://schemas.microsoft.com/office/drawing/2014/main" val="1783687251"/>
                    </a:ext>
                  </a:extLst>
                </a:gridCol>
              </a:tblGrid>
              <a:tr h="63566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139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3135162"/>
                  </a:ext>
                </a:extLst>
              </a:tr>
              <a:tr h="64449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396335"/>
                  </a:ext>
                </a:extLst>
              </a:tr>
            </a:tbl>
          </a:graphicData>
        </a:graphic>
      </p:graphicFrame>
      <p:graphicFrame>
        <p:nvGraphicFramePr>
          <p:cNvPr id="31" name="Table 6">
            <a:extLst>
              <a:ext uri="{FF2B5EF4-FFF2-40B4-BE49-F238E27FC236}">
                <a16:creationId xmlns:a16="http://schemas.microsoft.com/office/drawing/2014/main" id="{88EC352A-DA9D-FE8E-2B26-DF0334629CCF}"/>
              </a:ext>
            </a:extLst>
          </p:cNvPr>
          <p:cNvGraphicFramePr>
            <a:graphicFrameLocks noGrp="1"/>
          </p:cNvGraphicFramePr>
          <p:nvPr/>
        </p:nvGraphicFramePr>
        <p:xfrm>
          <a:off x="7288983" y="5374732"/>
          <a:ext cx="1729304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29304">
                  <a:extLst>
                    <a:ext uri="{9D8B030D-6E8A-4147-A177-3AD203B41FA5}">
                      <a16:colId xmlns:a16="http://schemas.microsoft.com/office/drawing/2014/main" val="4107488714"/>
                    </a:ext>
                  </a:extLst>
                </a:gridCol>
              </a:tblGrid>
              <a:tr h="53924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Has Heart Disease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800089"/>
                  </a:ext>
                </a:extLst>
              </a:tr>
              <a:tr h="539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Does not Have Heart Disease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184085"/>
                  </a:ext>
                </a:extLst>
              </a:tr>
            </a:tbl>
          </a:graphicData>
        </a:graphic>
      </p:graphicFrame>
      <p:graphicFrame>
        <p:nvGraphicFramePr>
          <p:cNvPr id="32" name="Table 7">
            <a:extLst>
              <a:ext uri="{FF2B5EF4-FFF2-40B4-BE49-F238E27FC236}">
                <a16:creationId xmlns:a16="http://schemas.microsoft.com/office/drawing/2014/main" id="{31E6079D-A771-A5FD-4D10-E90C9C9400B3}"/>
              </a:ext>
            </a:extLst>
          </p:cNvPr>
          <p:cNvGraphicFramePr>
            <a:graphicFrameLocks noGrp="1"/>
          </p:cNvGraphicFramePr>
          <p:nvPr/>
        </p:nvGraphicFramePr>
        <p:xfrm>
          <a:off x="9018284" y="4711010"/>
          <a:ext cx="2826514" cy="663722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413257">
                  <a:extLst>
                    <a:ext uri="{9D8B030D-6E8A-4147-A177-3AD203B41FA5}">
                      <a16:colId xmlns:a16="http://schemas.microsoft.com/office/drawing/2014/main" val="497699860"/>
                    </a:ext>
                  </a:extLst>
                </a:gridCol>
                <a:gridCol w="1413257">
                  <a:extLst>
                    <a:ext uri="{9D8B030D-6E8A-4147-A177-3AD203B41FA5}">
                      <a16:colId xmlns:a16="http://schemas.microsoft.com/office/drawing/2014/main" val="4074939785"/>
                    </a:ext>
                  </a:extLst>
                </a:gridCol>
              </a:tblGrid>
              <a:tr h="66372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Has Heart Disease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Does not Have Heart Disease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4787070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D495E884-D856-D5F5-DE85-88CF71935F0F}"/>
              </a:ext>
            </a:extLst>
          </p:cNvPr>
          <p:cNvSpPr txBox="1"/>
          <p:nvPr/>
        </p:nvSpPr>
        <p:spPr>
          <a:xfrm>
            <a:off x="9018282" y="4354238"/>
            <a:ext cx="2826514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Predicted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6A474F-03EA-7D3D-8E95-FB5DEDB68201}"/>
              </a:ext>
            </a:extLst>
          </p:cNvPr>
          <p:cNvSpPr txBox="1"/>
          <p:nvPr/>
        </p:nvSpPr>
        <p:spPr>
          <a:xfrm rot="16200000">
            <a:off x="6457391" y="5830146"/>
            <a:ext cx="128016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Actual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2A1109-2786-F3D4-EE8B-3E07F9EB660C}"/>
              </a:ext>
            </a:extLst>
          </p:cNvPr>
          <p:cNvSpPr txBox="1"/>
          <p:nvPr/>
        </p:nvSpPr>
        <p:spPr>
          <a:xfrm>
            <a:off x="7187544" y="4439343"/>
            <a:ext cx="1729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Logistic</a:t>
            </a:r>
          </a:p>
          <a:p>
            <a:pPr algn="ctr"/>
            <a:r>
              <a:rPr lang="en-US" sz="2400" b="1" dirty="0"/>
              <a:t>Regression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534F739-50D4-D81E-7261-B113701F8E50}"/>
              </a:ext>
            </a:extLst>
          </p:cNvPr>
          <p:cNvGrpSpPr/>
          <p:nvPr/>
        </p:nvGrpSpPr>
        <p:grpSpPr>
          <a:xfrm>
            <a:off x="4725749" y="3075778"/>
            <a:ext cx="5515434" cy="912161"/>
            <a:chOff x="4725749" y="3075778"/>
            <a:chExt cx="5515434" cy="91216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D2DA1AB-475D-0C73-E933-FA6D2CB20D37}"/>
                </a:ext>
              </a:extLst>
            </p:cNvPr>
            <p:cNvGrpSpPr/>
            <p:nvPr/>
          </p:nvGrpSpPr>
          <p:grpSpPr>
            <a:xfrm>
              <a:off x="4725749" y="3075778"/>
              <a:ext cx="3550169" cy="912161"/>
              <a:chOff x="1261548" y="2018216"/>
              <a:chExt cx="3203839" cy="912161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C86A1AE-D5E7-452F-90FC-9439C7A12344}"/>
                  </a:ext>
                </a:extLst>
              </p:cNvPr>
              <p:cNvSpPr txBox="1"/>
              <p:nvPr/>
            </p:nvSpPr>
            <p:spPr>
              <a:xfrm>
                <a:off x="1261548" y="2218271"/>
                <a:ext cx="17405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400" b="1" dirty="0"/>
                  <a:t>= </a:t>
                </a: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DB0647A-FA1A-D23C-F4D0-BEA027A2163D}"/>
                  </a:ext>
                </a:extLst>
              </p:cNvPr>
              <p:cNvCxnSpPr>
                <a:cxnSpLocks/>
                <a:stCxn id="20" idx="3"/>
              </p:cNvCxnSpPr>
              <p:nvPr/>
            </p:nvCxnSpPr>
            <p:spPr>
              <a:xfrm>
                <a:off x="3002146" y="2449104"/>
                <a:ext cx="10005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327138F-8041-B9A0-7046-50DDA52464B0}"/>
                  </a:ext>
                </a:extLst>
              </p:cNvPr>
              <p:cNvSpPr txBox="1"/>
              <p:nvPr/>
            </p:nvSpPr>
            <p:spPr>
              <a:xfrm>
                <a:off x="2539482" y="2018216"/>
                <a:ext cx="192590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/>
                  <a:t>TP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0ECCDE8-76C8-6E6F-F2FF-5C12524E915C}"/>
                  </a:ext>
                </a:extLst>
              </p:cNvPr>
              <p:cNvSpPr txBox="1"/>
              <p:nvPr/>
            </p:nvSpPr>
            <p:spPr>
              <a:xfrm>
                <a:off x="3002146" y="2499490"/>
                <a:ext cx="106531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TP + FN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B0D058F-E79D-8ECC-EE4A-07D9AC840D70}"/>
                </a:ext>
              </a:extLst>
            </p:cNvPr>
            <p:cNvGrpSpPr/>
            <p:nvPr/>
          </p:nvGrpSpPr>
          <p:grpSpPr>
            <a:xfrm>
              <a:off x="6310652" y="3075778"/>
              <a:ext cx="3930531" cy="912161"/>
              <a:chOff x="5890894" y="4409127"/>
              <a:chExt cx="4200374" cy="912161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9F87C9BA-B084-7D00-F633-D0004D8DB636}"/>
                  </a:ext>
                </a:extLst>
              </p:cNvPr>
              <p:cNvGrpSpPr/>
              <p:nvPr/>
            </p:nvGrpSpPr>
            <p:grpSpPr>
              <a:xfrm>
                <a:off x="5890894" y="4409127"/>
                <a:ext cx="3550169" cy="912161"/>
                <a:chOff x="1261548" y="2018216"/>
                <a:chExt cx="3203839" cy="912161"/>
              </a:xfrm>
            </p:grpSpPr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F090B6E-9B88-7048-532A-D346B5B2B14D}"/>
                    </a:ext>
                  </a:extLst>
                </p:cNvPr>
                <p:cNvSpPr txBox="1"/>
                <p:nvPr/>
              </p:nvSpPr>
              <p:spPr>
                <a:xfrm>
                  <a:off x="1261548" y="2218271"/>
                  <a:ext cx="174059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2400" b="1" dirty="0"/>
                    <a:t>= </a:t>
                  </a:r>
                </a:p>
              </p:txBody>
            </p: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D1076E4C-A381-564C-39AF-EBB71FC6C230}"/>
                    </a:ext>
                  </a:extLst>
                </p:cNvPr>
                <p:cNvCxnSpPr>
                  <a:cxnSpLocks/>
                  <a:stCxn id="16" idx="3"/>
                </p:cNvCxnSpPr>
                <p:nvPr/>
              </p:nvCxnSpPr>
              <p:spPr>
                <a:xfrm>
                  <a:off x="3002146" y="2449104"/>
                  <a:ext cx="100057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65E74E5-5652-228E-484D-CD3532850FD7}"/>
                    </a:ext>
                  </a:extLst>
                </p:cNvPr>
                <p:cNvSpPr txBox="1"/>
                <p:nvPr/>
              </p:nvSpPr>
              <p:spPr>
                <a:xfrm>
                  <a:off x="2539482" y="2018216"/>
                  <a:ext cx="1925905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200" dirty="0"/>
                    <a:t>117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925D708-ACD0-507A-DD37-2E22752FA3B2}"/>
                    </a:ext>
                  </a:extLst>
                </p:cNvPr>
                <p:cNvSpPr txBox="1"/>
                <p:nvPr/>
              </p:nvSpPr>
              <p:spPr>
                <a:xfrm>
                  <a:off x="3002145" y="2499490"/>
                  <a:ext cx="1165948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/>
                    <a:t>117 + 25</a:t>
                  </a:r>
                </a:p>
              </p:txBody>
            </p:sp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F30C847-5E86-B4D9-FAB5-45C2866C3E02}"/>
                  </a:ext>
                </a:extLst>
              </p:cNvPr>
              <p:cNvSpPr txBox="1"/>
              <p:nvPr/>
            </p:nvSpPr>
            <p:spPr>
              <a:xfrm>
                <a:off x="8982530" y="4609181"/>
                <a:ext cx="11087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= </a:t>
                </a:r>
                <a:r>
                  <a:rPr lang="en-US" sz="2200" dirty="0"/>
                  <a:t>0.82</a:t>
                </a:r>
              </a:p>
            </p:txBody>
          </p:sp>
        </p:grp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C97DFCA-FCC8-A0FE-7207-E7E30E907A5E}"/>
              </a:ext>
            </a:extLst>
          </p:cNvPr>
          <p:cNvSpPr/>
          <p:nvPr/>
        </p:nvSpPr>
        <p:spPr>
          <a:xfrm>
            <a:off x="8334796" y="3973189"/>
            <a:ext cx="3861987" cy="2281954"/>
          </a:xfrm>
          <a:custGeom>
            <a:avLst/>
            <a:gdLst>
              <a:gd name="connsiteX0" fmla="*/ 3414839 w 3861987"/>
              <a:gd name="connsiteY0" fmla="*/ 2281954 h 2281954"/>
              <a:gd name="connsiteX1" fmla="*/ 3722337 w 3861987"/>
              <a:gd name="connsiteY1" fmla="*/ 1812616 h 2281954"/>
              <a:gd name="connsiteX2" fmla="*/ 3600956 w 3861987"/>
              <a:gd name="connsiteY2" fmla="*/ 161841 h 2281954"/>
              <a:gd name="connsiteX3" fmla="*/ 817296 w 3861987"/>
              <a:gd name="connsiteY3" fmla="*/ 169933 h 2281954"/>
              <a:gd name="connsiteX4" fmla="*/ 0 w 3861987"/>
              <a:gd name="connsiteY4" fmla="*/ 0 h 2281954"/>
              <a:gd name="connsiteX5" fmla="*/ 0 w 3861987"/>
              <a:gd name="connsiteY5" fmla="*/ 0 h 2281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1987" h="2281954">
                <a:moveTo>
                  <a:pt x="3414839" y="2281954"/>
                </a:moveTo>
                <a:cubicBezTo>
                  <a:pt x="3553078" y="2223961"/>
                  <a:pt x="3691318" y="2165968"/>
                  <a:pt x="3722337" y="1812616"/>
                </a:cubicBezTo>
                <a:cubicBezTo>
                  <a:pt x="3753356" y="1459264"/>
                  <a:pt x="4085129" y="435621"/>
                  <a:pt x="3600956" y="161841"/>
                </a:cubicBezTo>
                <a:cubicBezTo>
                  <a:pt x="3116783" y="-111939"/>
                  <a:pt x="1417455" y="196906"/>
                  <a:pt x="817296" y="169933"/>
                </a:cubicBezTo>
                <a:cubicBezTo>
                  <a:pt x="217137" y="142960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F4EA2BD-D475-CCE4-6648-3BEBA3665ACC}"/>
              </a:ext>
            </a:extLst>
          </p:cNvPr>
          <p:cNvSpPr/>
          <p:nvPr/>
        </p:nvSpPr>
        <p:spPr>
          <a:xfrm>
            <a:off x="8840929" y="3948913"/>
            <a:ext cx="432544" cy="2362875"/>
          </a:xfrm>
          <a:custGeom>
            <a:avLst/>
            <a:gdLst>
              <a:gd name="connsiteX0" fmla="*/ 432544 w 432544"/>
              <a:gd name="connsiteY0" fmla="*/ 2362875 h 2362875"/>
              <a:gd name="connsiteX1" fmla="*/ 3666 w 432544"/>
              <a:gd name="connsiteY1" fmla="*/ 1302818 h 2362875"/>
              <a:gd name="connsiteX2" fmla="*/ 214059 w 432544"/>
              <a:gd name="connsiteY2" fmla="*/ 0 h 2362875"/>
              <a:gd name="connsiteX3" fmla="*/ 214059 w 432544"/>
              <a:gd name="connsiteY3" fmla="*/ 0 h 236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544" h="2362875">
                <a:moveTo>
                  <a:pt x="432544" y="2362875"/>
                </a:moveTo>
                <a:cubicBezTo>
                  <a:pt x="236312" y="2029752"/>
                  <a:pt x="40080" y="1696630"/>
                  <a:pt x="3666" y="1302818"/>
                </a:cubicBezTo>
                <a:cubicBezTo>
                  <a:pt x="-32748" y="909006"/>
                  <a:pt x="214059" y="0"/>
                  <a:pt x="214059" y="0"/>
                </a:cubicBezTo>
                <a:lnTo>
                  <a:pt x="214059" y="0"/>
                </a:lnTo>
              </a:path>
            </a:pathLst>
          </a:custGeom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2FB031-D568-A80C-0D30-A5EEBF6528A5}"/>
              </a:ext>
            </a:extLst>
          </p:cNvPr>
          <p:cNvSpPr txBox="1"/>
          <p:nvPr/>
        </p:nvSpPr>
        <p:spPr>
          <a:xfrm>
            <a:off x="7624090" y="1351023"/>
            <a:ext cx="30578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which means that </a:t>
            </a:r>
            <a:r>
              <a:rPr lang="en-US" b="1" dirty="0"/>
              <a:t>82% </a:t>
            </a:r>
            <a:r>
              <a:rPr lang="en-US" dirty="0"/>
              <a:t>of the people without Heart Disease were correctly classified.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326494D-9F90-C58F-D8BF-33305892730C}"/>
              </a:ext>
            </a:extLst>
          </p:cNvPr>
          <p:cNvSpPr/>
          <p:nvPr/>
        </p:nvSpPr>
        <p:spPr>
          <a:xfrm rot="419507" flipH="1">
            <a:off x="9977923" y="2310446"/>
            <a:ext cx="237416" cy="1012863"/>
          </a:xfrm>
          <a:custGeom>
            <a:avLst/>
            <a:gdLst>
              <a:gd name="connsiteX0" fmla="*/ 478401 w 478401"/>
              <a:gd name="connsiteY0" fmla="*/ 1853076 h 1853076"/>
              <a:gd name="connsiteX1" fmla="*/ 41431 w 478401"/>
              <a:gd name="connsiteY1" fmla="*/ 1262358 h 1853076"/>
              <a:gd name="connsiteX2" fmla="*/ 65707 w 478401"/>
              <a:gd name="connsiteY2" fmla="*/ 566443 h 1853076"/>
              <a:gd name="connsiteX3" fmla="*/ 462217 w 478401"/>
              <a:gd name="connsiteY3" fmla="*/ 0 h 1853076"/>
              <a:gd name="connsiteX4" fmla="*/ 462217 w 478401"/>
              <a:gd name="connsiteY4" fmla="*/ 0 h 1853076"/>
              <a:gd name="connsiteX5" fmla="*/ 462217 w 478401"/>
              <a:gd name="connsiteY5" fmla="*/ 0 h 1853076"/>
              <a:gd name="connsiteX6" fmla="*/ 462217 w 478401"/>
              <a:gd name="connsiteY6" fmla="*/ 0 h 1853076"/>
              <a:gd name="connsiteX7" fmla="*/ 462217 w 478401"/>
              <a:gd name="connsiteY7" fmla="*/ 0 h 185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8401" h="1853076">
                <a:moveTo>
                  <a:pt x="478401" y="1853076"/>
                </a:moveTo>
                <a:cubicBezTo>
                  <a:pt x="294307" y="1664936"/>
                  <a:pt x="110213" y="1476797"/>
                  <a:pt x="41431" y="1262358"/>
                </a:cubicBezTo>
                <a:cubicBezTo>
                  <a:pt x="-27351" y="1047919"/>
                  <a:pt x="-4424" y="776836"/>
                  <a:pt x="65707" y="566443"/>
                </a:cubicBezTo>
                <a:cubicBezTo>
                  <a:pt x="135838" y="356050"/>
                  <a:pt x="462217" y="0"/>
                  <a:pt x="462217" y="0"/>
                </a:cubicBezTo>
                <a:lnTo>
                  <a:pt x="462217" y="0"/>
                </a:lnTo>
                <a:lnTo>
                  <a:pt x="462217" y="0"/>
                </a:lnTo>
                <a:lnTo>
                  <a:pt x="462217" y="0"/>
                </a:lnTo>
                <a:lnTo>
                  <a:pt x="462217" y="0"/>
                </a:ln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09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Techniques 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76" y="-10360"/>
            <a:ext cx="1288778" cy="1288778"/>
          </a:xfrm>
          <a:prstGeom prst="rect">
            <a:avLst/>
          </a:prstGeom>
        </p:spPr>
      </p:pic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C0B5B24E-5162-3349-1684-758FAA618E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1877622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450564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23424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Precision &amp; Recall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9997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23424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Precision &amp; Recall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E10844D-57BA-71D4-244C-DE12D1EA73DB}"/>
              </a:ext>
            </a:extLst>
          </p:cNvPr>
          <p:cNvGrpSpPr/>
          <p:nvPr/>
        </p:nvGrpSpPr>
        <p:grpSpPr>
          <a:xfrm>
            <a:off x="1261548" y="1990642"/>
            <a:ext cx="5984873" cy="881256"/>
            <a:chOff x="1261548" y="1990642"/>
            <a:chExt cx="5984873" cy="88125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DF83CD6-389C-655E-B69B-1CF77717B3CA}"/>
                </a:ext>
              </a:extLst>
            </p:cNvPr>
            <p:cNvSpPr txBox="1"/>
            <p:nvPr/>
          </p:nvSpPr>
          <p:spPr>
            <a:xfrm>
              <a:off x="1261548" y="2218271"/>
              <a:ext cx="17405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  Precision = 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6EB170F-E52E-BCE9-50F6-59B0D9B9D6A6}"/>
                </a:ext>
              </a:extLst>
            </p:cNvPr>
            <p:cNvCxnSpPr>
              <a:stCxn id="5" idx="3"/>
            </p:cNvCxnSpPr>
            <p:nvPr/>
          </p:nvCxnSpPr>
          <p:spPr>
            <a:xfrm flipV="1">
              <a:off x="3002146" y="2443795"/>
              <a:ext cx="3633323" cy="5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FD0A9D6-9CB8-F838-74F2-1542B722DCEB}"/>
                </a:ext>
              </a:extLst>
            </p:cNvPr>
            <p:cNvSpPr txBox="1"/>
            <p:nvPr/>
          </p:nvSpPr>
          <p:spPr>
            <a:xfrm>
              <a:off x="3738519" y="1990642"/>
              <a:ext cx="192590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True Positive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DD0A8C3-D157-2EF7-6A3F-EB786ECE3EDA}"/>
                </a:ext>
              </a:extLst>
            </p:cNvPr>
            <p:cNvSpPr txBox="1"/>
            <p:nvPr/>
          </p:nvSpPr>
          <p:spPr>
            <a:xfrm>
              <a:off x="3002146" y="2441011"/>
              <a:ext cx="42442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True Positive + False Positive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33749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B27A0808-4FB9-2BE3-4A26-53409BF2EC46}"/>
              </a:ext>
            </a:extLst>
          </p:cNvPr>
          <p:cNvGraphicFramePr>
            <a:graphicFrameLocks noGrp="1"/>
          </p:cNvGraphicFramePr>
          <p:nvPr/>
        </p:nvGraphicFramePr>
        <p:xfrm>
          <a:off x="2929085" y="4449494"/>
          <a:ext cx="2826512" cy="1284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256">
                  <a:extLst>
                    <a:ext uri="{9D8B030D-6E8A-4147-A177-3AD203B41FA5}">
                      <a16:colId xmlns:a16="http://schemas.microsoft.com/office/drawing/2014/main" val="3440985996"/>
                    </a:ext>
                  </a:extLst>
                </a:gridCol>
                <a:gridCol w="1413256">
                  <a:extLst>
                    <a:ext uri="{9D8B030D-6E8A-4147-A177-3AD203B41FA5}">
                      <a16:colId xmlns:a16="http://schemas.microsoft.com/office/drawing/2014/main" val="1783687251"/>
                    </a:ext>
                  </a:extLst>
                </a:gridCol>
              </a:tblGrid>
              <a:tr h="63566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True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Positive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False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Negative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3135162"/>
                  </a:ext>
                </a:extLst>
              </a:tr>
              <a:tr h="64449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Positive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Negative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396335"/>
                  </a:ext>
                </a:extLst>
              </a:tr>
            </a:tbl>
          </a:graphicData>
        </a:graphic>
      </p:graphicFrame>
      <p:graphicFrame>
        <p:nvGraphicFramePr>
          <p:cNvPr id="39" name="Table 6">
            <a:extLst>
              <a:ext uri="{FF2B5EF4-FFF2-40B4-BE49-F238E27FC236}">
                <a16:creationId xmlns:a16="http://schemas.microsoft.com/office/drawing/2014/main" id="{4C23EAE4-4A27-04AE-1435-DF0E6164052C}"/>
              </a:ext>
            </a:extLst>
          </p:cNvPr>
          <p:cNvGraphicFramePr>
            <a:graphicFrameLocks noGrp="1"/>
          </p:cNvGraphicFramePr>
          <p:nvPr/>
        </p:nvGraphicFramePr>
        <p:xfrm>
          <a:off x="1199782" y="4449494"/>
          <a:ext cx="1729304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29304">
                  <a:extLst>
                    <a:ext uri="{9D8B030D-6E8A-4147-A177-3AD203B41FA5}">
                      <a16:colId xmlns:a16="http://schemas.microsoft.com/office/drawing/2014/main" val="4107488714"/>
                    </a:ext>
                  </a:extLst>
                </a:gridCol>
              </a:tblGrid>
              <a:tr h="53924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Has Heart Disease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800089"/>
                  </a:ext>
                </a:extLst>
              </a:tr>
              <a:tr h="539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Does not Have Heart Disease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184085"/>
                  </a:ext>
                </a:extLst>
              </a:tr>
            </a:tbl>
          </a:graphicData>
        </a:graphic>
      </p:graphicFrame>
      <p:graphicFrame>
        <p:nvGraphicFramePr>
          <p:cNvPr id="40" name="Table 7">
            <a:extLst>
              <a:ext uri="{FF2B5EF4-FFF2-40B4-BE49-F238E27FC236}">
                <a16:creationId xmlns:a16="http://schemas.microsoft.com/office/drawing/2014/main" id="{DB9ACF79-3BEB-09D9-E0E0-FE6E7D264032}"/>
              </a:ext>
            </a:extLst>
          </p:cNvPr>
          <p:cNvGraphicFramePr>
            <a:graphicFrameLocks noGrp="1"/>
          </p:cNvGraphicFramePr>
          <p:nvPr/>
        </p:nvGraphicFramePr>
        <p:xfrm>
          <a:off x="2929083" y="3785772"/>
          <a:ext cx="2826514" cy="663722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413257">
                  <a:extLst>
                    <a:ext uri="{9D8B030D-6E8A-4147-A177-3AD203B41FA5}">
                      <a16:colId xmlns:a16="http://schemas.microsoft.com/office/drawing/2014/main" val="497699860"/>
                    </a:ext>
                  </a:extLst>
                </a:gridCol>
                <a:gridCol w="1413257">
                  <a:extLst>
                    <a:ext uri="{9D8B030D-6E8A-4147-A177-3AD203B41FA5}">
                      <a16:colId xmlns:a16="http://schemas.microsoft.com/office/drawing/2014/main" val="4074939785"/>
                    </a:ext>
                  </a:extLst>
                </a:gridCol>
              </a:tblGrid>
              <a:tr h="66372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Has Heart Disease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Does not Have Heart Disease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4787070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DECEE090-05E2-BC7E-FC07-CDB5224CBCDB}"/>
              </a:ext>
            </a:extLst>
          </p:cNvPr>
          <p:cNvSpPr txBox="1"/>
          <p:nvPr/>
        </p:nvSpPr>
        <p:spPr>
          <a:xfrm>
            <a:off x="2929081" y="3429000"/>
            <a:ext cx="2826514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Predicted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DA19939-5440-8E64-479C-11472ED0BFB3}"/>
              </a:ext>
            </a:extLst>
          </p:cNvPr>
          <p:cNvSpPr txBox="1"/>
          <p:nvPr/>
        </p:nvSpPr>
        <p:spPr>
          <a:xfrm rot="16200000">
            <a:off x="368190" y="4904908"/>
            <a:ext cx="128016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Actual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A5BA08F9-4AAD-0408-7ED0-A36908DD9AC0}"/>
              </a:ext>
            </a:extLst>
          </p:cNvPr>
          <p:cNvSpPr/>
          <p:nvPr/>
        </p:nvSpPr>
        <p:spPr>
          <a:xfrm>
            <a:off x="2548020" y="2783660"/>
            <a:ext cx="478401" cy="1853076"/>
          </a:xfrm>
          <a:custGeom>
            <a:avLst/>
            <a:gdLst>
              <a:gd name="connsiteX0" fmla="*/ 478401 w 478401"/>
              <a:gd name="connsiteY0" fmla="*/ 1853076 h 1853076"/>
              <a:gd name="connsiteX1" fmla="*/ 41431 w 478401"/>
              <a:gd name="connsiteY1" fmla="*/ 1262358 h 1853076"/>
              <a:gd name="connsiteX2" fmla="*/ 65707 w 478401"/>
              <a:gd name="connsiteY2" fmla="*/ 566443 h 1853076"/>
              <a:gd name="connsiteX3" fmla="*/ 462217 w 478401"/>
              <a:gd name="connsiteY3" fmla="*/ 0 h 1853076"/>
              <a:gd name="connsiteX4" fmla="*/ 462217 w 478401"/>
              <a:gd name="connsiteY4" fmla="*/ 0 h 1853076"/>
              <a:gd name="connsiteX5" fmla="*/ 462217 w 478401"/>
              <a:gd name="connsiteY5" fmla="*/ 0 h 1853076"/>
              <a:gd name="connsiteX6" fmla="*/ 462217 w 478401"/>
              <a:gd name="connsiteY6" fmla="*/ 0 h 1853076"/>
              <a:gd name="connsiteX7" fmla="*/ 462217 w 478401"/>
              <a:gd name="connsiteY7" fmla="*/ 0 h 185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8401" h="1853076">
                <a:moveTo>
                  <a:pt x="478401" y="1853076"/>
                </a:moveTo>
                <a:cubicBezTo>
                  <a:pt x="294307" y="1664936"/>
                  <a:pt x="110213" y="1476797"/>
                  <a:pt x="41431" y="1262358"/>
                </a:cubicBezTo>
                <a:cubicBezTo>
                  <a:pt x="-27351" y="1047919"/>
                  <a:pt x="-4424" y="776836"/>
                  <a:pt x="65707" y="566443"/>
                </a:cubicBezTo>
                <a:cubicBezTo>
                  <a:pt x="135838" y="356050"/>
                  <a:pt x="462217" y="0"/>
                  <a:pt x="462217" y="0"/>
                </a:cubicBezTo>
                <a:lnTo>
                  <a:pt x="462217" y="0"/>
                </a:lnTo>
                <a:lnTo>
                  <a:pt x="462217" y="0"/>
                </a:lnTo>
                <a:lnTo>
                  <a:pt x="462217" y="0"/>
                </a:lnTo>
                <a:lnTo>
                  <a:pt x="462217" y="0"/>
                </a:lnTo>
              </a:path>
            </a:pathLst>
          </a:custGeom>
          <a:ln w="28575" cap="flat" cmpd="sng" algn="ctr">
            <a:solidFill>
              <a:srgbClr val="00B0F0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C7A0409-10F8-5BBC-E1AF-D8712B406720}"/>
              </a:ext>
            </a:extLst>
          </p:cNvPr>
          <p:cNvGrpSpPr/>
          <p:nvPr/>
        </p:nvGrpSpPr>
        <p:grpSpPr>
          <a:xfrm>
            <a:off x="1261548" y="1990642"/>
            <a:ext cx="5984873" cy="881256"/>
            <a:chOff x="1261548" y="1990642"/>
            <a:chExt cx="5984873" cy="88125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FFADD1D-FEDD-F0D5-8F65-B05FD0546129}"/>
                </a:ext>
              </a:extLst>
            </p:cNvPr>
            <p:cNvSpPr txBox="1"/>
            <p:nvPr/>
          </p:nvSpPr>
          <p:spPr>
            <a:xfrm>
              <a:off x="1261548" y="2218271"/>
              <a:ext cx="17405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  Precision = 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A36DC50-6D38-E2B7-B2CC-C4A98A9D3285}"/>
                </a:ext>
              </a:extLst>
            </p:cNvPr>
            <p:cNvCxnSpPr>
              <a:stCxn id="5" idx="3"/>
            </p:cNvCxnSpPr>
            <p:nvPr/>
          </p:nvCxnSpPr>
          <p:spPr>
            <a:xfrm flipV="1">
              <a:off x="3002146" y="2443795"/>
              <a:ext cx="3633323" cy="5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CF4FCC3-7BCB-96D7-1D6D-5A4AEBDB1747}"/>
                </a:ext>
              </a:extLst>
            </p:cNvPr>
            <p:cNvSpPr txBox="1"/>
            <p:nvPr/>
          </p:nvSpPr>
          <p:spPr>
            <a:xfrm>
              <a:off x="3738519" y="1990642"/>
              <a:ext cx="192590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True Positive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2FC7D89-59E2-2049-B886-E307409486E0}"/>
                </a:ext>
              </a:extLst>
            </p:cNvPr>
            <p:cNvSpPr txBox="1"/>
            <p:nvPr/>
          </p:nvSpPr>
          <p:spPr>
            <a:xfrm>
              <a:off x="3002146" y="2441011"/>
              <a:ext cx="42442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True Positive + False Positive</a:t>
              </a:r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BC6E30-27C3-A9A7-34DF-5E2F02A8EC4C}"/>
              </a:ext>
            </a:extLst>
          </p:cNvPr>
          <p:cNvSpPr/>
          <p:nvPr/>
        </p:nvSpPr>
        <p:spPr>
          <a:xfrm>
            <a:off x="4074953" y="2840304"/>
            <a:ext cx="1970992" cy="3288910"/>
          </a:xfrm>
          <a:custGeom>
            <a:avLst/>
            <a:gdLst>
              <a:gd name="connsiteX0" fmla="*/ 35801 w 1970992"/>
              <a:gd name="connsiteY0" fmla="*/ 2743200 h 3288910"/>
              <a:gd name="connsiteX1" fmla="*/ 157182 w 1970992"/>
              <a:gd name="connsiteY1" fmla="*/ 3091158 h 3288910"/>
              <a:gd name="connsiteX2" fmla="*/ 1281974 w 1970992"/>
              <a:gd name="connsiteY2" fmla="*/ 3236815 h 3288910"/>
              <a:gd name="connsiteX3" fmla="*/ 1961705 w 1970992"/>
              <a:gd name="connsiteY3" fmla="*/ 2953593 h 3288910"/>
              <a:gd name="connsiteX4" fmla="*/ 1694668 w 1970992"/>
              <a:gd name="connsiteY4" fmla="*/ 0 h 3288910"/>
              <a:gd name="connsiteX5" fmla="*/ 1694668 w 1970992"/>
              <a:gd name="connsiteY5" fmla="*/ 0 h 328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0992" h="3288910">
                <a:moveTo>
                  <a:pt x="35801" y="2743200"/>
                </a:moveTo>
                <a:cubicBezTo>
                  <a:pt x="-7356" y="2876044"/>
                  <a:pt x="-50513" y="3008889"/>
                  <a:pt x="157182" y="3091158"/>
                </a:cubicBezTo>
                <a:cubicBezTo>
                  <a:pt x="364877" y="3173427"/>
                  <a:pt x="981220" y="3259743"/>
                  <a:pt x="1281974" y="3236815"/>
                </a:cubicBezTo>
                <a:cubicBezTo>
                  <a:pt x="1582728" y="3213888"/>
                  <a:pt x="1892923" y="3493062"/>
                  <a:pt x="1961705" y="2953593"/>
                </a:cubicBezTo>
                <a:cubicBezTo>
                  <a:pt x="2030487" y="2414124"/>
                  <a:pt x="1694668" y="0"/>
                  <a:pt x="1694668" y="0"/>
                </a:cubicBezTo>
                <a:lnTo>
                  <a:pt x="1694668" y="0"/>
                </a:lnTo>
              </a:path>
            </a:pathLst>
          </a:custGeom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A22D61-7298-77CF-2189-9F3B100CA94B}"/>
              </a:ext>
            </a:extLst>
          </p:cNvPr>
          <p:cNvSpPr/>
          <p:nvPr/>
        </p:nvSpPr>
        <p:spPr>
          <a:xfrm>
            <a:off x="4374659" y="3798332"/>
            <a:ext cx="1380936" cy="1931322"/>
          </a:xfrm>
          <a:prstGeom prst="rect">
            <a:avLst/>
          </a:prstGeom>
          <a:solidFill>
            <a:schemeClr val="bg1">
              <a:lumMod val="95000"/>
              <a:alpha val="82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3C58563-B2A6-4AE0-C63C-8FC34D75400E}"/>
              </a:ext>
            </a:extLst>
          </p:cNvPr>
          <p:cNvSpPr txBox="1">
            <a:spLocks/>
          </p:cNvSpPr>
          <p:nvPr/>
        </p:nvSpPr>
        <p:spPr>
          <a:xfrm>
            <a:off x="838199" y="365125"/>
            <a:ext cx="62342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+mn-lt"/>
              </a:rPr>
              <a:t>Precision &amp; Recall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960428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B27A0808-4FB9-2BE3-4A26-53409BF2EC46}"/>
              </a:ext>
            </a:extLst>
          </p:cNvPr>
          <p:cNvGraphicFramePr>
            <a:graphicFrameLocks noGrp="1"/>
          </p:cNvGraphicFramePr>
          <p:nvPr/>
        </p:nvGraphicFramePr>
        <p:xfrm>
          <a:off x="2929085" y="4449494"/>
          <a:ext cx="2826512" cy="1284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256">
                  <a:extLst>
                    <a:ext uri="{9D8B030D-6E8A-4147-A177-3AD203B41FA5}">
                      <a16:colId xmlns:a16="http://schemas.microsoft.com/office/drawing/2014/main" val="3440985996"/>
                    </a:ext>
                  </a:extLst>
                </a:gridCol>
                <a:gridCol w="1413256">
                  <a:extLst>
                    <a:ext uri="{9D8B030D-6E8A-4147-A177-3AD203B41FA5}">
                      <a16:colId xmlns:a16="http://schemas.microsoft.com/office/drawing/2014/main" val="1783687251"/>
                    </a:ext>
                  </a:extLst>
                </a:gridCol>
              </a:tblGrid>
              <a:tr h="63566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True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Positive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False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Negative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3135162"/>
                  </a:ext>
                </a:extLst>
              </a:tr>
              <a:tr h="64449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Positive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Negative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396335"/>
                  </a:ext>
                </a:extLst>
              </a:tr>
            </a:tbl>
          </a:graphicData>
        </a:graphic>
      </p:graphicFrame>
      <p:graphicFrame>
        <p:nvGraphicFramePr>
          <p:cNvPr id="39" name="Table 6">
            <a:extLst>
              <a:ext uri="{FF2B5EF4-FFF2-40B4-BE49-F238E27FC236}">
                <a16:creationId xmlns:a16="http://schemas.microsoft.com/office/drawing/2014/main" id="{4C23EAE4-4A27-04AE-1435-DF0E6164052C}"/>
              </a:ext>
            </a:extLst>
          </p:cNvPr>
          <p:cNvGraphicFramePr>
            <a:graphicFrameLocks noGrp="1"/>
          </p:cNvGraphicFramePr>
          <p:nvPr/>
        </p:nvGraphicFramePr>
        <p:xfrm>
          <a:off x="1199782" y="4449494"/>
          <a:ext cx="1729304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29304">
                  <a:extLst>
                    <a:ext uri="{9D8B030D-6E8A-4147-A177-3AD203B41FA5}">
                      <a16:colId xmlns:a16="http://schemas.microsoft.com/office/drawing/2014/main" val="4107488714"/>
                    </a:ext>
                  </a:extLst>
                </a:gridCol>
              </a:tblGrid>
              <a:tr h="53924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Has Heart Disease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800089"/>
                  </a:ext>
                </a:extLst>
              </a:tr>
              <a:tr h="539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Does not Have Heart Disease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184085"/>
                  </a:ext>
                </a:extLst>
              </a:tr>
            </a:tbl>
          </a:graphicData>
        </a:graphic>
      </p:graphicFrame>
      <p:graphicFrame>
        <p:nvGraphicFramePr>
          <p:cNvPr id="40" name="Table 7">
            <a:extLst>
              <a:ext uri="{FF2B5EF4-FFF2-40B4-BE49-F238E27FC236}">
                <a16:creationId xmlns:a16="http://schemas.microsoft.com/office/drawing/2014/main" id="{DB9ACF79-3BEB-09D9-E0E0-FE6E7D264032}"/>
              </a:ext>
            </a:extLst>
          </p:cNvPr>
          <p:cNvGraphicFramePr>
            <a:graphicFrameLocks noGrp="1"/>
          </p:cNvGraphicFramePr>
          <p:nvPr/>
        </p:nvGraphicFramePr>
        <p:xfrm>
          <a:off x="2929083" y="3785772"/>
          <a:ext cx="2826514" cy="663722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413257">
                  <a:extLst>
                    <a:ext uri="{9D8B030D-6E8A-4147-A177-3AD203B41FA5}">
                      <a16:colId xmlns:a16="http://schemas.microsoft.com/office/drawing/2014/main" val="497699860"/>
                    </a:ext>
                  </a:extLst>
                </a:gridCol>
                <a:gridCol w="1413257">
                  <a:extLst>
                    <a:ext uri="{9D8B030D-6E8A-4147-A177-3AD203B41FA5}">
                      <a16:colId xmlns:a16="http://schemas.microsoft.com/office/drawing/2014/main" val="4074939785"/>
                    </a:ext>
                  </a:extLst>
                </a:gridCol>
              </a:tblGrid>
              <a:tr h="66372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Has Heart Disease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Does not Have Heart Disease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4787070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DECEE090-05E2-BC7E-FC07-CDB5224CBCDB}"/>
              </a:ext>
            </a:extLst>
          </p:cNvPr>
          <p:cNvSpPr txBox="1"/>
          <p:nvPr/>
        </p:nvSpPr>
        <p:spPr>
          <a:xfrm>
            <a:off x="2929081" y="3429000"/>
            <a:ext cx="2826514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Predicted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DA19939-5440-8E64-479C-11472ED0BFB3}"/>
              </a:ext>
            </a:extLst>
          </p:cNvPr>
          <p:cNvSpPr txBox="1"/>
          <p:nvPr/>
        </p:nvSpPr>
        <p:spPr>
          <a:xfrm rot="16200000">
            <a:off x="368190" y="4904908"/>
            <a:ext cx="128016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Actual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A5BA08F9-4AAD-0408-7ED0-A36908DD9AC0}"/>
              </a:ext>
            </a:extLst>
          </p:cNvPr>
          <p:cNvSpPr/>
          <p:nvPr/>
        </p:nvSpPr>
        <p:spPr>
          <a:xfrm>
            <a:off x="2548020" y="2783660"/>
            <a:ext cx="478401" cy="1853076"/>
          </a:xfrm>
          <a:custGeom>
            <a:avLst/>
            <a:gdLst>
              <a:gd name="connsiteX0" fmla="*/ 478401 w 478401"/>
              <a:gd name="connsiteY0" fmla="*/ 1853076 h 1853076"/>
              <a:gd name="connsiteX1" fmla="*/ 41431 w 478401"/>
              <a:gd name="connsiteY1" fmla="*/ 1262358 h 1853076"/>
              <a:gd name="connsiteX2" fmla="*/ 65707 w 478401"/>
              <a:gd name="connsiteY2" fmla="*/ 566443 h 1853076"/>
              <a:gd name="connsiteX3" fmla="*/ 462217 w 478401"/>
              <a:gd name="connsiteY3" fmla="*/ 0 h 1853076"/>
              <a:gd name="connsiteX4" fmla="*/ 462217 w 478401"/>
              <a:gd name="connsiteY4" fmla="*/ 0 h 1853076"/>
              <a:gd name="connsiteX5" fmla="*/ 462217 w 478401"/>
              <a:gd name="connsiteY5" fmla="*/ 0 h 1853076"/>
              <a:gd name="connsiteX6" fmla="*/ 462217 w 478401"/>
              <a:gd name="connsiteY6" fmla="*/ 0 h 1853076"/>
              <a:gd name="connsiteX7" fmla="*/ 462217 w 478401"/>
              <a:gd name="connsiteY7" fmla="*/ 0 h 185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8401" h="1853076">
                <a:moveTo>
                  <a:pt x="478401" y="1853076"/>
                </a:moveTo>
                <a:cubicBezTo>
                  <a:pt x="294307" y="1664936"/>
                  <a:pt x="110213" y="1476797"/>
                  <a:pt x="41431" y="1262358"/>
                </a:cubicBezTo>
                <a:cubicBezTo>
                  <a:pt x="-27351" y="1047919"/>
                  <a:pt x="-4424" y="776836"/>
                  <a:pt x="65707" y="566443"/>
                </a:cubicBezTo>
                <a:cubicBezTo>
                  <a:pt x="135838" y="356050"/>
                  <a:pt x="462217" y="0"/>
                  <a:pt x="462217" y="0"/>
                </a:cubicBezTo>
                <a:lnTo>
                  <a:pt x="462217" y="0"/>
                </a:lnTo>
                <a:lnTo>
                  <a:pt x="462217" y="0"/>
                </a:lnTo>
                <a:lnTo>
                  <a:pt x="462217" y="0"/>
                </a:lnTo>
                <a:lnTo>
                  <a:pt x="462217" y="0"/>
                </a:lnTo>
              </a:path>
            </a:pathLst>
          </a:custGeom>
          <a:ln w="28575" cap="flat" cmpd="sng" algn="ctr">
            <a:solidFill>
              <a:srgbClr val="00B0F0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C7A0409-10F8-5BBC-E1AF-D8712B406720}"/>
              </a:ext>
            </a:extLst>
          </p:cNvPr>
          <p:cNvGrpSpPr/>
          <p:nvPr/>
        </p:nvGrpSpPr>
        <p:grpSpPr>
          <a:xfrm>
            <a:off x="1261548" y="1990642"/>
            <a:ext cx="5984873" cy="881256"/>
            <a:chOff x="1261548" y="1990642"/>
            <a:chExt cx="5984873" cy="88125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FFADD1D-FEDD-F0D5-8F65-B05FD0546129}"/>
                </a:ext>
              </a:extLst>
            </p:cNvPr>
            <p:cNvSpPr txBox="1"/>
            <p:nvPr/>
          </p:nvSpPr>
          <p:spPr>
            <a:xfrm>
              <a:off x="1261548" y="2218271"/>
              <a:ext cx="17405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  Precision = 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A36DC50-6D38-E2B7-B2CC-C4A98A9D3285}"/>
                </a:ext>
              </a:extLst>
            </p:cNvPr>
            <p:cNvCxnSpPr>
              <a:stCxn id="5" idx="3"/>
            </p:cNvCxnSpPr>
            <p:nvPr/>
          </p:nvCxnSpPr>
          <p:spPr>
            <a:xfrm flipV="1">
              <a:off x="3002146" y="2443795"/>
              <a:ext cx="3633323" cy="5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CF4FCC3-7BCB-96D7-1D6D-5A4AEBDB1747}"/>
                </a:ext>
              </a:extLst>
            </p:cNvPr>
            <p:cNvSpPr txBox="1"/>
            <p:nvPr/>
          </p:nvSpPr>
          <p:spPr>
            <a:xfrm>
              <a:off x="3738519" y="1990642"/>
              <a:ext cx="192590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True Positive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2FC7D89-59E2-2049-B886-E307409486E0}"/>
                </a:ext>
              </a:extLst>
            </p:cNvPr>
            <p:cNvSpPr txBox="1"/>
            <p:nvPr/>
          </p:nvSpPr>
          <p:spPr>
            <a:xfrm>
              <a:off x="3002146" y="2441011"/>
              <a:ext cx="42442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True Positive + False Positive</a:t>
              </a:r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BC6E30-27C3-A9A7-34DF-5E2F02A8EC4C}"/>
              </a:ext>
            </a:extLst>
          </p:cNvPr>
          <p:cNvSpPr/>
          <p:nvPr/>
        </p:nvSpPr>
        <p:spPr>
          <a:xfrm>
            <a:off x="4074953" y="2840304"/>
            <a:ext cx="1970992" cy="3288910"/>
          </a:xfrm>
          <a:custGeom>
            <a:avLst/>
            <a:gdLst>
              <a:gd name="connsiteX0" fmla="*/ 35801 w 1970992"/>
              <a:gd name="connsiteY0" fmla="*/ 2743200 h 3288910"/>
              <a:gd name="connsiteX1" fmla="*/ 157182 w 1970992"/>
              <a:gd name="connsiteY1" fmla="*/ 3091158 h 3288910"/>
              <a:gd name="connsiteX2" fmla="*/ 1281974 w 1970992"/>
              <a:gd name="connsiteY2" fmla="*/ 3236815 h 3288910"/>
              <a:gd name="connsiteX3" fmla="*/ 1961705 w 1970992"/>
              <a:gd name="connsiteY3" fmla="*/ 2953593 h 3288910"/>
              <a:gd name="connsiteX4" fmla="*/ 1694668 w 1970992"/>
              <a:gd name="connsiteY4" fmla="*/ 0 h 3288910"/>
              <a:gd name="connsiteX5" fmla="*/ 1694668 w 1970992"/>
              <a:gd name="connsiteY5" fmla="*/ 0 h 328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0992" h="3288910">
                <a:moveTo>
                  <a:pt x="35801" y="2743200"/>
                </a:moveTo>
                <a:cubicBezTo>
                  <a:pt x="-7356" y="2876044"/>
                  <a:pt x="-50513" y="3008889"/>
                  <a:pt x="157182" y="3091158"/>
                </a:cubicBezTo>
                <a:cubicBezTo>
                  <a:pt x="364877" y="3173427"/>
                  <a:pt x="981220" y="3259743"/>
                  <a:pt x="1281974" y="3236815"/>
                </a:cubicBezTo>
                <a:cubicBezTo>
                  <a:pt x="1582728" y="3213888"/>
                  <a:pt x="1892923" y="3493062"/>
                  <a:pt x="1961705" y="2953593"/>
                </a:cubicBezTo>
                <a:cubicBezTo>
                  <a:pt x="2030487" y="2414124"/>
                  <a:pt x="1694668" y="0"/>
                  <a:pt x="1694668" y="0"/>
                </a:cubicBezTo>
                <a:lnTo>
                  <a:pt x="1694668" y="0"/>
                </a:lnTo>
              </a:path>
            </a:pathLst>
          </a:custGeom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A22D61-7298-77CF-2189-9F3B100CA94B}"/>
              </a:ext>
            </a:extLst>
          </p:cNvPr>
          <p:cNvSpPr/>
          <p:nvPr/>
        </p:nvSpPr>
        <p:spPr>
          <a:xfrm>
            <a:off x="4374659" y="3798332"/>
            <a:ext cx="1380936" cy="1931322"/>
          </a:xfrm>
          <a:prstGeom prst="rect">
            <a:avLst/>
          </a:prstGeom>
          <a:solidFill>
            <a:schemeClr val="bg1">
              <a:lumMod val="95000"/>
              <a:alpha val="82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3C58563-B2A6-4AE0-C63C-8FC34D75400E}"/>
              </a:ext>
            </a:extLst>
          </p:cNvPr>
          <p:cNvSpPr txBox="1">
            <a:spLocks/>
          </p:cNvSpPr>
          <p:nvPr/>
        </p:nvSpPr>
        <p:spPr>
          <a:xfrm>
            <a:off x="838199" y="365125"/>
            <a:ext cx="62342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+mn-lt"/>
              </a:rPr>
              <a:t>Precision &amp; Recall</a:t>
            </a:r>
            <a:endParaRPr lang="en-US" dirty="0">
              <a:latin typeface="+mn-lt"/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BF9E9488-2504-1A8D-0CA1-DB793F0FF120}"/>
              </a:ext>
            </a:extLst>
          </p:cNvPr>
          <p:cNvGraphicFramePr>
            <a:graphicFrameLocks noGrp="1"/>
          </p:cNvGraphicFramePr>
          <p:nvPr/>
        </p:nvGraphicFramePr>
        <p:xfrm>
          <a:off x="8741833" y="5415906"/>
          <a:ext cx="282651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256">
                  <a:extLst>
                    <a:ext uri="{9D8B030D-6E8A-4147-A177-3AD203B41FA5}">
                      <a16:colId xmlns:a16="http://schemas.microsoft.com/office/drawing/2014/main" val="3440985996"/>
                    </a:ext>
                  </a:extLst>
                </a:gridCol>
                <a:gridCol w="1413256">
                  <a:extLst>
                    <a:ext uri="{9D8B030D-6E8A-4147-A177-3AD203B41FA5}">
                      <a16:colId xmlns:a16="http://schemas.microsoft.com/office/drawing/2014/main" val="1783687251"/>
                    </a:ext>
                  </a:extLst>
                </a:gridCol>
              </a:tblGrid>
              <a:tr h="63566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142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3135162"/>
                  </a:ext>
                </a:extLst>
              </a:tr>
              <a:tr h="64449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396335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21410049-21AA-B84B-B029-584514A1669D}"/>
              </a:ext>
            </a:extLst>
          </p:cNvPr>
          <p:cNvGraphicFramePr>
            <a:graphicFrameLocks noGrp="1"/>
          </p:cNvGraphicFramePr>
          <p:nvPr/>
        </p:nvGraphicFramePr>
        <p:xfrm>
          <a:off x="7012530" y="5415906"/>
          <a:ext cx="1729304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29304">
                  <a:extLst>
                    <a:ext uri="{9D8B030D-6E8A-4147-A177-3AD203B41FA5}">
                      <a16:colId xmlns:a16="http://schemas.microsoft.com/office/drawing/2014/main" val="4107488714"/>
                    </a:ext>
                  </a:extLst>
                </a:gridCol>
              </a:tblGrid>
              <a:tr h="53924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Has Heart Disease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800089"/>
                  </a:ext>
                </a:extLst>
              </a:tr>
              <a:tr h="539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Does not Have Heart Disease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184085"/>
                  </a:ext>
                </a:extLst>
              </a:tr>
            </a:tbl>
          </a:graphicData>
        </a:graphic>
      </p:graphicFrame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6F1547B8-BD0D-1E82-D835-E3309DE935DF}"/>
              </a:ext>
            </a:extLst>
          </p:cNvPr>
          <p:cNvGraphicFramePr>
            <a:graphicFrameLocks noGrp="1"/>
          </p:cNvGraphicFramePr>
          <p:nvPr/>
        </p:nvGraphicFramePr>
        <p:xfrm>
          <a:off x="8741831" y="4752184"/>
          <a:ext cx="2826514" cy="663722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413257">
                  <a:extLst>
                    <a:ext uri="{9D8B030D-6E8A-4147-A177-3AD203B41FA5}">
                      <a16:colId xmlns:a16="http://schemas.microsoft.com/office/drawing/2014/main" val="497699860"/>
                    </a:ext>
                  </a:extLst>
                </a:gridCol>
                <a:gridCol w="1413257">
                  <a:extLst>
                    <a:ext uri="{9D8B030D-6E8A-4147-A177-3AD203B41FA5}">
                      <a16:colId xmlns:a16="http://schemas.microsoft.com/office/drawing/2014/main" val="4074939785"/>
                    </a:ext>
                  </a:extLst>
                </a:gridCol>
              </a:tblGrid>
              <a:tr h="66372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Has Heart Disease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Does not Have Heart Disease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478707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45576AC-49FF-8F1D-44E8-8BBA36E8F6E2}"/>
              </a:ext>
            </a:extLst>
          </p:cNvPr>
          <p:cNvSpPr txBox="1"/>
          <p:nvPr/>
        </p:nvSpPr>
        <p:spPr>
          <a:xfrm>
            <a:off x="8741829" y="4395412"/>
            <a:ext cx="2826514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Predicted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475CB0-3A07-8590-0CA4-C4FDA3E202E4}"/>
              </a:ext>
            </a:extLst>
          </p:cNvPr>
          <p:cNvSpPr txBox="1"/>
          <p:nvPr/>
        </p:nvSpPr>
        <p:spPr>
          <a:xfrm rot="16200000">
            <a:off x="6180938" y="5871320"/>
            <a:ext cx="128016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Actual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B57787-939A-D092-E9E4-8E5B70F5CA77}"/>
              </a:ext>
            </a:extLst>
          </p:cNvPr>
          <p:cNvSpPr txBox="1"/>
          <p:nvPr/>
        </p:nvSpPr>
        <p:spPr>
          <a:xfrm>
            <a:off x="6789710" y="4409240"/>
            <a:ext cx="1729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Naïve </a:t>
            </a:r>
          </a:p>
          <a:p>
            <a:pPr algn="ctr"/>
            <a:r>
              <a:rPr lang="en-US" sz="2400" b="1" dirty="0"/>
              <a:t>Bayes</a:t>
            </a:r>
          </a:p>
        </p:txBody>
      </p:sp>
    </p:spTree>
    <p:extLst>
      <p:ext uri="{BB962C8B-B14F-4D97-AF65-F5344CB8AC3E}">
        <p14:creationId xmlns:p14="http://schemas.microsoft.com/office/powerpoint/2010/main" val="17207168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B27A0808-4FB9-2BE3-4A26-53409BF2EC46}"/>
              </a:ext>
            </a:extLst>
          </p:cNvPr>
          <p:cNvGraphicFramePr>
            <a:graphicFrameLocks noGrp="1"/>
          </p:cNvGraphicFramePr>
          <p:nvPr/>
        </p:nvGraphicFramePr>
        <p:xfrm>
          <a:off x="2929085" y="4449494"/>
          <a:ext cx="2826512" cy="1284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256">
                  <a:extLst>
                    <a:ext uri="{9D8B030D-6E8A-4147-A177-3AD203B41FA5}">
                      <a16:colId xmlns:a16="http://schemas.microsoft.com/office/drawing/2014/main" val="3440985996"/>
                    </a:ext>
                  </a:extLst>
                </a:gridCol>
                <a:gridCol w="1413256">
                  <a:extLst>
                    <a:ext uri="{9D8B030D-6E8A-4147-A177-3AD203B41FA5}">
                      <a16:colId xmlns:a16="http://schemas.microsoft.com/office/drawing/2014/main" val="1783687251"/>
                    </a:ext>
                  </a:extLst>
                </a:gridCol>
              </a:tblGrid>
              <a:tr h="63566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True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Positive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False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Negative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3135162"/>
                  </a:ext>
                </a:extLst>
              </a:tr>
              <a:tr h="64449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Positive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Negative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396335"/>
                  </a:ext>
                </a:extLst>
              </a:tr>
            </a:tbl>
          </a:graphicData>
        </a:graphic>
      </p:graphicFrame>
      <p:graphicFrame>
        <p:nvGraphicFramePr>
          <p:cNvPr id="39" name="Table 6">
            <a:extLst>
              <a:ext uri="{FF2B5EF4-FFF2-40B4-BE49-F238E27FC236}">
                <a16:creationId xmlns:a16="http://schemas.microsoft.com/office/drawing/2014/main" id="{4C23EAE4-4A27-04AE-1435-DF0E6164052C}"/>
              </a:ext>
            </a:extLst>
          </p:cNvPr>
          <p:cNvGraphicFramePr>
            <a:graphicFrameLocks noGrp="1"/>
          </p:cNvGraphicFramePr>
          <p:nvPr/>
        </p:nvGraphicFramePr>
        <p:xfrm>
          <a:off x="1199782" y="4449494"/>
          <a:ext cx="1729304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29304">
                  <a:extLst>
                    <a:ext uri="{9D8B030D-6E8A-4147-A177-3AD203B41FA5}">
                      <a16:colId xmlns:a16="http://schemas.microsoft.com/office/drawing/2014/main" val="4107488714"/>
                    </a:ext>
                  </a:extLst>
                </a:gridCol>
              </a:tblGrid>
              <a:tr h="53924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Has Heart Disease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800089"/>
                  </a:ext>
                </a:extLst>
              </a:tr>
              <a:tr h="539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Does not Have Heart Disease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184085"/>
                  </a:ext>
                </a:extLst>
              </a:tr>
            </a:tbl>
          </a:graphicData>
        </a:graphic>
      </p:graphicFrame>
      <p:graphicFrame>
        <p:nvGraphicFramePr>
          <p:cNvPr id="40" name="Table 7">
            <a:extLst>
              <a:ext uri="{FF2B5EF4-FFF2-40B4-BE49-F238E27FC236}">
                <a16:creationId xmlns:a16="http://schemas.microsoft.com/office/drawing/2014/main" id="{DB9ACF79-3BEB-09D9-E0E0-FE6E7D264032}"/>
              </a:ext>
            </a:extLst>
          </p:cNvPr>
          <p:cNvGraphicFramePr>
            <a:graphicFrameLocks noGrp="1"/>
          </p:cNvGraphicFramePr>
          <p:nvPr/>
        </p:nvGraphicFramePr>
        <p:xfrm>
          <a:off x="2929083" y="3785772"/>
          <a:ext cx="2826514" cy="663722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413257">
                  <a:extLst>
                    <a:ext uri="{9D8B030D-6E8A-4147-A177-3AD203B41FA5}">
                      <a16:colId xmlns:a16="http://schemas.microsoft.com/office/drawing/2014/main" val="497699860"/>
                    </a:ext>
                  </a:extLst>
                </a:gridCol>
                <a:gridCol w="1413257">
                  <a:extLst>
                    <a:ext uri="{9D8B030D-6E8A-4147-A177-3AD203B41FA5}">
                      <a16:colId xmlns:a16="http://schemas.microsoft.com/office/drawing/2014/main" val="4074939785"/>
                    </a:ext>
                  </a:extLst>
                </a:gridCol>
              </a:tblGrid>
              <a:tr h="66372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Has Heart Disease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Does not Have Heart Disease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4787070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DECEE090-05E2-BC7E-FC07-CDB5224CBCDB}"/>
              </a:ext>
            </a:extLst>
          </p:cNvPr>
          <p:cNvSpPr txBox="1"/>
          <p:nvPr/>
        </p:nvSpPr>
        <p:spPr>
          <a:xfrm>
            <a:off x="2929081" y="3429000"/>
            <a:ext cx="2826514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Predicted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DA19939-5440-8E64-479C-11472ED0BFB3}"/>
              </a:ext>
            </a:extLst>
          </p:cNvPr>
          <p:cNvSpPr txBox="1"/>
          <p:nvPr/>
        </p:nvSpPr>
        <p:spPr>
          <a:xfrm rot="16200000">
            <a:off x="368190" y="4904908"/>
            <a:ext cx="128016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Actual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A5BA08F9-4AAD-0408-7ED0-A36908DD9AC0}"/>
              </a:ext>
            </a:extLst>
          </p:cNvPr>
          <p:cNvSpPr/>
          <p:nvPr/>
        </p:nvSpPr>
        <p:spPr>
          <a:xfrm>
            <a:off x="2548020" y="2783660"/>
            <a:ext cx="478401" cy="1853076"/>
          </a:xfrm>
          <a:custGeom>
            <a:avLst/>
            <a:gdLst>
              <a:gd name="connsiteX0" fmla="*/ 478401 w 478401"/>
              <a:gd name="connsiteY0" fmla="*/ 1853076 h 1853076"/>
              <a:gd name="connsiteX1" fmla="*/ 41431 w 478401"/>
              <a:gd name="connsiteY1" fmla="*/ 1262358 h 1853076"/>
              <a:gd name="connsiteX2" fmla="*/ 65707 w 478401"/>
              <a:gd name="connsiteY2" fmla="*/ 566443 h 1853076"/>
              <a:gd name="connsiteX3" fmla="*/ 462217 w 478401"/>
              <a:gd name="connsiteY3" fmla="*/ 0 h 1853076"/>
              <a:gd name="connsiteX4" fmla="*/ 462217 w 478401"/>
              <a:gd name="connsiteY4" fmla="*/ 0 h 1853076"/>
              <a:gd name="connsiteX5" fmla="*/ 462217 w 478401"/>
              <a:gd name="connsiteY5" fmla="*/ 0 h 1853076"/>
              <a:gd name="connsiteX6" fmla="*/ 462217 w 478401"/>
              <a:gd name="connsiteY6" fmla="*/ 0 h 1853076"/>
              <a:gd name="connsiteX7" fmla="*/ 462217 w 478401"/>
              <a:gd name="connsiteY7" fmla="*/ 0 h 185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8401" h="1853076">
                <a:moveTo>
                  <a:pt x="478401" y="1853076"/>
                </a:moveTo>
                <a:cubicBezTo>
                  <a:pt x="294307" y="1664936"/>
                  <a:pt x="110213" y="1476797"/>
                  <a:pt x="41431" y="1262358"/>
                </a:cubicBezTo>
                <a:cubicBezTo>
                  <a:pt x="-27351" y="1047919"/>
                  <a:pt x="-4424" y="776836"/>
                  <a:pt x="65707" y="566443"/>
                </a:cubicBezTo>
                <a:cubicBezTo>
                  <a:pt x="135838" y="356050"/>
                  <a:pt x="462217" y="0"/>
                  <a:pt x="462217" y="0"/>
                </a:cubicBezTo>
                <a:lnTo>
                  <a:pt x="462217" y="0"/>
                </a:lnTo>
                <a:lnTo>
                  <a:pt x="462217" y="0"/>
                </a:lnTo>
                <a:lnTo>
                  <a:pt x="462217" y="0"/>
                </a:lnTo>
                <a:lnTo>
                  <a:pt x="462217" y="0"/>
                </a:lnTo>
              </a:path>
            </a:pathLst>
          </a:custGeom>
          <a:ln w="28575" cap="flat" cmpd="sng" algn="ctr">
            <a:solidFill>
              <a:srgbClr val="00B0F0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C7A0409-10F8-5BBC-E1AF-D8712B406720}"/>
              </a:ext>
            </a:extLst>
          </p:cNvPr>
          <p:cNvGrpSpPr/>
          <p:nvPr/>
        </p:nvGrpSpPr>
        <p:grpSpPr>
          <a:xfrm>
            <a:off x="1261548" y="1990642"/>
            <a:ext cx="5984873" cy="881256"/>
            <a:chOff x="1261548" y="1990642"/>
            <a:chExt cx="5984873" cy="88125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FFADD1D-FEDD-F0D5-8F65-B05FD0546129}"/>
                </a:ext>
              </a:extLst>
            </p:cNvPr>
            <p:cNvSpPr txBox="1"/>
            <p:nvPr/>
          </p:nvSpPr>
          <p:spPr>
            <a:xfrm>
              <a:off x="1261548" y="2218271"/>
              <a:ext cx="17405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  Precision = 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A36DC50-6D38-E2B7-B2CC-C4A98A9D3285}"/>
                </a:ext>
              </a:extLst>
            </p:cNvPr>
            <p:cNvCxnSpPr>
              <a:stCxn id="5" idx="3"/>
            </p:cNvCxnSpPr>
            <p:nvPr/>
          </p:nvCxnSpPr>
          <p:spPr>
            <a:xfrm flipV="1">
              <a:off x="3002146" y="2443795"/>
              <a:ext cx="3633323" cy="5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CF4FCC3-7BCB-96D7-1D6D-5A4AEBDB1747}"/>
                </a:ext>
              </a:extLst>
            </p:cNvPr>
            <p:cNvSpPr txBox="1"/>
            <p:nvPr/>
          </p:nvSpPr>
          <p:spPr>
            <a:xfrm>
              <a:off x="3738519" y="1990642"/>
              <a:ext cx="192590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True Positive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2FC7D89-59E2-2049-B886-E307409486E0}"/>
                </a:ext>
              </a:extLst>
            </p:cNvPr>
            <p:cNvSpPr txBox="1"/>
            <p:nvPr/>
          </p:nvSpPr>
          <p:spPr>
            <a:xfrm>
              <a:off x="3002146" y="2441011"/>
              <a:ext cx="42442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True Positive + False Positive</a:t>
              </a:r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BC6E30-27C3-A9A7-34DF-5E2F02A8EC4C}"/>
              </a:ext>
            </a:extLst>
          </p:cNvPr>
          <p:cNvSpPr/>
          <p:nvPr/>
        </p:nvSpPr>
        <p:spPr>
          <a:xfrm>
            <a:off x="4074953" y="2840304"/>
            <a:ext cx="1970992" cy="3288910"/>
          </a:xfrm>
          <a:custGeom>
            <a:avLst/>
            <a:gdLst>
              <a:gd name="connsiteX0" fmla="*/ 35801 w 1970992"/>
              <a:gd name="connsiteY0" fmla="*/ 2743200 h 3288910"/>
              <a:gd name="connsiteX1" fmla="*/ 157182 w 1970992"/>
              <a:gd name="connsiteY1" fmla="*/ 3091158 h 3288910"/>
              <a:gd name="connsiteX2" fmla="*/ 1281974 w 1970992"/>
              <a:gd name="connsiteY2" fmla="*/ 3236815 h 3288910"/>
              <a:gd name="connsiteX3" fmla="*/ 1961705 w 1970992"/>
              <a:gd name="connsiteY3" fmla="*/ 2953593 h 3288910"/>
              <a:gd name="connsiteX4" fmla="*/ 1694668 w 1970992"/>
              <a:gd name="connsiteY4" fmla="*/ 0 h 3288910"/>
              <a:gd name="connsiteX5" fmla="*/ 1694668 w 1970992"/>
              <a:gd name="connsiteY5" fmla="*/ 0 h 328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0992" h="3288910">
                <a:moveTo>
                  <a:pt x="35801" y="2743200"/>
                </a:moveTo>
                <a:cubicBezTo>
                  <a:pt x="-7356" y="2876044"/>
                  <a:pt x="-50513" y="3008889"/>
                  <a:pt x="157182" y="3091158"/>
                </a:cubicBezTo>
                <a:cubicBezTo>
                  <a:pt x="364877" y="3173427"/>
                  <a:pt x="981220" y="3259743"/>
                  <a:pt x="1281974" y="3236815"/>
                </a:cubicBezTo>
                <a:cubicBezTo>
                  <a:pt x="1582728" y="3213888"/>
                  <a:pt x="1892923" y="3493062"/>
                  <a:pt x="1961705" y="2953593"/>
                </a:cubicBezTo>
                <a:cubicBezTo>
                  <a:pt x="2030487" y="2414124"/>
                  <a:pt x="1694668" y="0"/>
                  <a:pt x="1694668" y="0"/>
                </a:cubicBezTo>
                <a:lnTo>
                  <a:pt x="1694668" y="0"/>
                </a:lnTo>
              </a:path>
            </a:pathLst>
          </a:custGeom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A22D61-7298-77CF-2189-9F3B100CA94B}"/>
              </a:ext>
            </a:extLst>
          </p:cNvPr>
          <p:cNvSpPr/>
          <p:nvPr/>
        </p:nvSpPr>
        <p:spPr>
          <a:xfrm>
            <a:off x="4374659" y="3798332"/>
            <a:ext cx="1380936" cy="1931322"/>
          </a:xfrm>
          <a:prstGeom prst="rect">
            <a:avLst/>
          </a:prstGeom>
          <a:solidFill>
            <a:schemeClr val="bg1">
              <a:lumMod val="95000"/>
              <a:alpha val="82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3C58563-B2A6-4AE0-C63C-8FC34D75400E}"/>
              </a:ext>
            </a:extLst>
          </p:cNvPr>
          <p:cNvSpPr txBox="1">
            <a:spLocks/>
          </p:cNvSpPr>
          <p:nvPr/>
        </p:nvSpPr>
        <p:spPr>
          <a:xfrm>
            <a:off x="838199" y="365125"/>
            <a:ext cx="62342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+mn-lt"/>
              </a:rPr>
              <a:t>Precision &amp; Recall</a:t>
            </a:r>
            <a:endParaRPr lang="en-US" dirty="0">
              <a:latin typeface="+mn-lt"/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BF9E9488-2504-1A8D-0CA1-DB793F0FF120}"/>
              </a:ext>
            </a:extLst>
          </p:cNvPr>
          <p:cNvGraphicFramePr>
            <a:graphicFrameLocks noGrp="1"/>
          </p:cNvGraphicFramePr>
          <p:nvPr/>
        </p:nvGraphicFramePr>
        <p:xfrm>
          <a:off x="8741833" y="5415906"/>
          <a:ext cx="282651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256">
                  <a:extLst>
                    <a:ext uri="{9D8B030D-6E8A-4147-A177-3AD203B41FA5}">
                      <a16:colId xmlns:a16="http://schemas.microsoft.com/office/drawing/2014/main" val="3440985996"/>
                    </a:ext>
                  </a:extLst>
                </a:gridCol>
                <a:gridCol w="1413256">
                  <a:extLst>
                    <a:ext uri="{9D8B030D-6E8A-4147-A177-3AD203B41FA5}">
                      <a16:colId xmlns:a16="http://schemas.microsoft.com/office/drawing/2014/main" val="1783687251"/>
                    </a:ext>
                  </a:extLst>
                </a:gridCol>
              </a:tblGrid>
              <a:tr h="63566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142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3135162"/>
                  </a:ext>
                </a:extLst>
              </a:tr>
              <a:tr h="64449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396335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21410049-21AA-B84B-B029-584514A1669D}"/>
              </a:ext>
            </a:extLst>
          </p:cNvPr>
          <p:cNvGraphicFramePr>
            <a:graphicFrameLocks noGrp="1"/>
          </p:cNvGraphicFramePr>
          <p:nvPr/>
        </p:nvGraphicFramePr>
        <p:xfrm>
          <a:off x="7012530" y="5415906"/>
          <a:ext cx="1729304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29304">
                  <a:extLst>
                    <a:ext uri="{9D8B030D-6E8A-4147-A177-3AD203B41FA5}">
                      <a16:colId xmlns:a16="http://schemas.microsoft.com/office/drawing/2014/main" val="4107488714"/>
                    </a:ext>
                  </a:extLst>
                </a:gridCol>
              </a:tblGrid>
              <a:tr h="53924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Has Heart Disease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800089"/>
                  </a:ext>
                </a:extLst>
              </a:tr>
              <a:tr h="539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Does not Have Heart Disease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184085"/>
                  </a:ext>
                </a:extLst>
              </a:tr>
            </a:tbl>
          </a:graphicData>
        </a:graphic>
      </p:graphicFrame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6F1547B8-BD0D-1E82-D835-E3309DE935DF}"/>
              </a:ext>
            </a:extLst>
          </p:cNvPr>
          <p:cNvGraphicFramePr>
            <a:graphicFrameLocks noGrp="1"/>
          </p:cNvGraphicFramePr>
          <p:nvPr/>
        </p:nvGraphicFramePr>
        <p:xfrm>
          <a:off x="8741831" y="4752184"/>
          <a:ext cx="2826514" cy="663722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413257">
                  <a:extLst>
                    <a:ext uri="{9D8B030D-6E8A-4147-A177-3AD203B41FA5}">
                      <a16:colId xmlns:a16="http://schemas.microsoft.com/office/drawing/2014/main" val="497699860"/>
                    </a:ext>
                  </a:extLst>
                </a:gridCol>
                <a:gridCol w="1413257">
                  <a:extLst>
                    <a:ext uri="{9D8B030D-6E8A-4147-A177-3AD203B41FA5}">
                      <a16:colId xmlns:a16="http://schemas.microsoft.com/office/drawing/2014/main" val="4074939785"/>
                    </a:ext>
                  </a:extLst>
                </a:gridCol>
              </a:tblGrid>
              <a:tr h="66372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Has Heart Disease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Does not Have Heart Disease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478707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45576AC-49FF-8F1D-44E8-8BBA36E8F6E2}"/>
              </a:ext>
            </a:extLst>
          </p:cNvPr>
          <p:cNvSpPr txBox="1"/>
          <p:nvPr/>
        </p:nvSpPr>
        <p:spPr>
          <a:xfrm>
            <a:off x="8741829" y="4395412"/>
            <a:ext cx="2826514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Predicted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475CB0-3A07-8590-0CA4-C4FDA3E202E4}"/>
              </a:ext>
            </a:extLst>
          </p:cNvPr>
          <p:cNvSpPr txBox="1"/>
          <p:nvPr/>
        </p:nvSpPr>
        <p:spPr>
          <a:xfrm rot="16200000">
            <a:off x="6180938" y="5871320"/>
            <a:ext cx="128016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Actual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B57787-939A-D092-E9E4-8E5B70F5CA77}"/>
              </a:ext>
            </a:extLst>
          </p:cNvPr>
          <p:cNvSpPr txBox="1"/>
          <p:nvPr/>
        </p:nvSpPr>
        <p:spPr>
          <a:xfrm>
            <a:off x="6789710" y="4409240"/>
            <a:ext cx="1729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Naïve </a:t>
            </a:r>
          </a:p>
          <a:p>
            <a:pPr algn="ctr"/>
            <a:r>
              <a:rPr lang="en-US" sz="2400" b="1" dirty="0"/>
              <a:t>Bayes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836A34-6DE1-4692-99FD-0F83A10ADEE3}"/>
              </a:ext>
            </a:extLst>
          </p:cNvPr>
          <p:cNvGrpSpPr/>
          <p:nvPr/>
        </p:nvGrpSpPr>
        <p:grpSpPr>
          <a:xfrm>
            <a:off x="4725749" y="3075778"/>
            <a:ext cx="5515434" cy="912161"/>
            <a:chOff x="4725749" y="3075778"/>
            <a:chExt cx="5515434" cy="912161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5CC2894-0DCD-31A8-2DBA-A5F828058CCF}"/>
                </a:ext>
              </a:extLst>
            </p:cNvPr>
            <p:cNvGrpSpPr/>
            <p:nvPr/>
          </p:nvGrpSpPr>
          <p:grpSpPr>
            <a:xfrm>
              <a:off x="4725749" y="3075778"/>
              <a:ext cx="3550169" cy="912161"/>
              <a:chOff x="1261548" y="2018216"/>
              <a:chExt cx="3203839" cy="912161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EC6E2CD-C4EF-067A-4302-13B01A87CD39}"/>
                  </a:ext>
                </a:extLst>
              </p:cNvPr>
              <p:cNvSpPr txBox="1"/>
              <p:nvPr/>
            </p:nvSpPr>
            <p:spPr>
              <a:xfrm>
                <a:off x="1261548" y="2218271"/>
                <a:ext cx="17405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400" b="1" dirty="0"/>
                  <a:t>= </a:t>
                </a:r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91CE303C-A88B-89C5-36B6-B9C462309D10}"/>
                  </a:ext>
                </a:extLst>
              </p:cNvPr>
              <p:cNvCxnSpPr>
                <a:cxnSpLocks/>
                <a:stCxn id="26" idx="3"/>
              </p:cNvCxnSpPr>
              <p:nvPr/>
            </p:nvCxnSpPr>
            <p:spPr>
              <a:xfrm>
                <a:off x="3002146" y="2449104"/>
                <a:ext cx="10005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EC857CC-A44D-0958-793B-E58DD2BA8F48}"/>
                  </a:ext>
                </a:extLst>
              </p:cNvPr>
              <p:cNvSpPr txBox="1"/>
              <p:nvPr/>
            </p:nvSpPr>
            <p:spPr>
              <a:xfrm>
                <a:off x="2539482" y="2018216"/>
                <a:ext cx="192590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/>
                  <a:t>TP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8AD716A-8D7F-1A58-084D-92ECA336492A}"/>
                  </a:ext>
                </a:extLst>
              </p:cNvPr>
              <p:cNvSpPr txBox="1"/>
              <p:nvPr/>
            </p:nvSpPr>
            <p:spPr>
              <a:xfrm>
                <a:off x="3002146" y="2499490"/>
                <a:ext cx="106531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TP + FN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390251-E3EB-A985-5F1F-37D1D5E188BF}"/>
                </a:ext>
              </a:extLst>
            </p:cNvPr>
            <p:cNvGrpSpPr/>
            <p:nvPr/>
          </p:nvGrpSpPr>
          <p:grpSpPr>
            <a:xfrm>
              <a:off x="6310652" y="3075778"/>
              <a:ext cx="3930531" cy="912161"/>
              <a:chOff x="5890894" y="4409127"/>
              <a:chExt cx="4200374" cy="912161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4C88E93C-C2DC-BE66-559E-FD2465C93863}"/>
                  </a:ext>
                </a:extLst>
              </p:cNvPr>
              <p:cNvGrpSpPr/>
              <p:nvPr/>
            </p:nvGrpSpPr>
            <p:grpSpPr>
              <a:xfrm>
                <a:off x="5890894" y="4409127"/>
                <a:ext cx="3550169" cy="912161"/>
                <a:chOff x="1261548" y="2018216"/>
                <a:chExt cx="3203839" cy="912161"/>
              </a:xfrm>
            </p:grpSpPr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2A01380-D2B7-80C5-DBC8-BF78A3CE98D9}"/>
                    </a:ext>
                  </a:extLst>
                </p:cNvPr>
                <p:cNvSpPr txBox="1"/>
                <p:nvPr/>
              </p:nvSpPr>
              <p:spPr>
                <a:xfrm>
                  <a:off x="1261548" y="2218271"/>
                  <a:ext cx="174059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2400" b="1" dirty="0"/>
                    <a:t>= </a:t>
                  </a:r>
                </a:p>
              </p:txBody>
            </p: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DF2C1555-3E3E-A54A-0AE1-148F0FCE821E}"/>
                    </a:ext>
                  </a:extLst>
                </p:cNvPr>
                <p:cNvCxnSpPr>
                  <a:cxnSpLocks/>
                  <a:stCxn id="22" idx="3"/>
                </p:cNvCxnSpPr>
                <p:nvPr/>
              </p:nvCxnSpPr>
              <p:spPr>
                <a:xfrm>
                  <a:off x="3002146" y="2449104"/>
                  <a:ext cx="100057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CCB1BA7-5829-1706-CAE9-48961C6332E3}"/>
                    </a:ext>
                  </a:extLst>
                </p:cNvPr>
                <p:cNvSpPr txBox="1"/>
                <p:nvPr/>
              </p:nvSpPr>
              <p:spPr>
                <a:xfrm>
                  <a:off x="2539482" y="2018216"/>
                  <a:ext cx="1925905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200" dirty="0"/>
                    <a:t>142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CFD0C17-5733-281F-6CC4-AADA49E94767}"/>
                    </a:ext>
                  </a:extLst>
                </p:cNvPr>
                <p:cNvSpPr txBox="1"/>
                <p:nvPr/>
              </p:nvSpPr>
              <p:spPr>
                <a:xfrm>
                  <a:off x="3002145" y="2499490"/>
                  <a:ext cx="1165948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/>
                    <a:t>142 + 22</a:t>
                  </a:r>
                </a:p>
              </p:txBody>
            </p: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AF6C46E-3D65-8E3B-9229-2D6C85423219}"/>
                  </a:ext>
                </a:extLst>
              </p:cNvPr>
              <p:cNvSpPr txBox="1"/>
              <p:nvPr/>
            </p:nvSpPr>
            <p:spPr>
              <a:xfrm>
                <a:off x="8982530" y="4609181"/>
                <a:ext cx="11087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= </a:t>
                </a:r>
                <a:r>
                  <a:rPr lang="en-US" sz="2200" dirty="0"/>
                  <a:t>0.86</a:t>
                </a:r>
              </a:p>
            </p:txBody>
          </p:sp>
        </p:grpSp>
      </p:grp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BDD782D-9F57-EE32-D8C4-EB15B5A5D1C5}"/>
              </a:ext>
            </a:extLst>
          </p:cNvPr>
          <p:cNvSpPr/>
          <p:nvPr/>
        </p:nvSpPr>
        <p:spPr>
          <a:xfrm>
            <a:off x="8178826" y="3973189"/>
            <a:ext cx="762873" cy="1699328"/>
          </a:xfrm>
          <a:custGeom>
            <a:avLst/>
            <a:gdLst>
              <a:gd name="connsiteX0" fmla="*/ 490484 w 490484"/>
              <a:gd name="connsiteY0" fmla="*/ 1699328 h 1699328"/>
              <a:gd name="connsiteX1" fmla="*/ 29238 w 490484"/>
              <a:gd name="connsiteY1" fmla="*/ 1092425 h 1699328"/>
              <a:gd name="connsiteX2" fmla="*/ 45422 w 490484"/>
              <a:gd name="connsiteY2" fmla="*/ 0 h 1699328"/>
              <a:gd name="connsiteX3" fmla="*/ 45422 w 490484"/>
              <a:gd name="connsiteY3" fmla="*/ 0 h 1699328"/>
              <a:gd name="connsiteX4" fmla="*/ 45422 w 490484"/>
              <a:gd name="connsiteY4" fmla="*/ 0 h 169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0484" h="1699328">
                <a:moveTo>
                  <a:pt x="490484" y="1699328"/>
                </a:moveTo>
                <a:cubicBezTo>
                  <a:pt x="296949" y="1537487"/>
                  <a:pt x="103415" y="1375646"/>
                  <a:pt x="29238" y="1092425"/>
                </a:cubicBezTo>
                <a:cubicBezTo>
                  <a:pt x="-44939" y="809204"/>
                  <a:pt x="45422" y="0"/>
                  <a:pt x="45422" y="0"/>
                </a:cubicBezTo>
                <a:lnTo>
                  <a:pt x="45422" y="0"/>
                </a:lnTo>
                <a:lnTo>
                  <a:pt x="45422" y="0"/>
                </a:lnTo>
              </a:path>
            </a:pathLst>
          </a:custGeom>
          <a:ln w="28575" cap="flat" cmpd="sng" algn="ctr">
            <a:solidFill>
              <a:srgbClr val="00B0F0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0463C0E-BDC6-9B32-F3B6-FDD1002F8D3A}"/>
              </a:ext>
            </a:extLst>
          </p:cNvPr>
          <p:cNvSpPr/>
          <p:nvPr/>
        </p:nvSpPr>
        <p:spPr>
          <a:xfrm>
            <a:off x="8515627" y="3924637"/>
            <a:ext cx="523177" cy="2411427"/>
          </a:xfrm>
          <a:custGeom>
            <a:avLst/>
            <a:gdLst>
              <a:gd name="connsiteX0" fmla="*/ 523177 w 523177"/>
              <a:gd name="connsiteY0" fmla="*/ 2411427 h 2411427"/>
              <a:gd name="connsiteX1" fmla="*/ 21470 w 523177"/>
              <a:gd name="connsiteY1" fmla="*/ 1755972 h 2411427"/>
              <a:gd name="connsiteX2" fmla="*/ 118575 w 523177"/>
              <a:gd name="connsiteY2" fmla="*/ 509798 h 2411427"/>
              <a:gd name="connsiteX3" fmla="*/ 361336 w 523177"/>
              <a:gd name="connsiteY3" fmla="*/ 0 h 2411427"/>
              <a:gd name="connsiteX4" fmla="*/ 361336 w 523177"/>
              <a:gd name="connsiteY4" fmla="*/ 0 h 241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3177" h="2411427">
                <a:moveTo>
                  <a:pt x="523177" y="2411427"/>
                </a:moveTo>
                <a:cubicBezTo>
                  <a:pt x="306040" y="2242168"/>
                  <a:pt x="88904" y="2072910"/>
                  <a:pt x="21470" y="1755972"/>
                </a:cubicBezTo>
                <a:cubicBezTo>
                  <a:pt x="-45964" y="1439034"/>
                  <a:pt x="61931" y="802460"/>
                  <a:pt x="118575" y="509798"/>
                </a:cubicBezTo>
                <a:cubicBezTo>
                  <a:pt x="175219" y="217136"/>
                  <a:pt x="361336" y="0"/>
                  <a:pt x="361336" y="0"/>
                </a:cubicBezTo>
                <a:lnTo>
                  <a:pt x="361336" y="0"/>
                </a:lnTo>
              </a:path>
            </a:pathLst>
          </a:custGeom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295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B27A0808-4FB9-2BE3-4A26-53409BF2EC46}"/>
              </a:ext>
            </a:extLst>
          </p:cNvPr>
          <p:cNvGraphicFramePr>
            <a:graphicFrameLocks noGrp="1"/>
          </p:cNvGraphicFramePr>
          <p:nvPr/>
        </p:nvGraphicFramePr>
        <p:xfrm>
          <a:off x="2929085" y="4449494"/>
          <a:ext cx="2826512" cy="1284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256">
                  <a:extLst>
                    <a:ext uri="{9D8B030D-6E8A-4147-A177-3AD203B41FA5}">
                      <a16:colId xmlns:a16="http://schemas.microsoft.com/office/drawing/2014/main" val="3440985996"/>
                    </a:ext>
                  </a:extLst>
                </a:gridCol>
                <a:gridCol w="1413256">
                  <a:extLst>
                    <a:ext uri="{9D8B030D-6E8A-4147-A177-3AD203B41FA5}">
                      <a16:colId xmlns:a16="http://schemas.microsoft.com/office/drawing/2014/main" val="1783687251"/>
                    </a:ext>
                  </a:extLst>
                </a:gridCol>
              </a:tblGrid>
              <a:tr h="63566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True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Positive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False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Negative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3135162"/>
                  </a:ext>
                </a:extLst>
              </a:tr>
              <a:tr h="64449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Positive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Negative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396335"/>
                  </a:ext>
                </a:extLst>
              </a:tr>
            </a:tbl>
          </a:graphicData>
        </a:graphic>
      </p:graphicFrame>
      <p:graphicFrame>
        <p:nvGraphicFramePr>
          <p:cNvPr id="39" name="Table 6">
            <a:extLst>
              <a:ext uri="{FF2B5EF4-FFF2-40B4-BE49-F238E27FC236}">
                <a16:creationId xmlns:a16="http://schemas.microsoft.com/office/drawing/2014/main" id="{4C23EAE4-4A27-04AE-1435-DF0E6164052C}"/>
              </a:ext>
            </a:extLst>
          </p:cNvPr>
          <p:cNvGraphicFramePr>
            <a:graphicFrameLocks noGrp="1"/>
          </p:cNvGraphicFramePr>
          <p:nvPr/>
        </p:nvGraphicFramePr>
        <p:xfrm>
          <a:off x="1199782" y="4449494"/>
          <a:ext cx="1729304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29304">
                  <a:extLst>
                    <a:ext uri="{9D8B030D-6E8A-4147-A177-3AD203B41FA5}">
                      <a16:colId xmlns:a16="http://schemas.microsoft.com/office/drawing/2014/main" val="4107488714"/>
                    </a:ext>
                  </a:extLst>
                </a:gridCol>
              </a:tblGrid>
              <a:tr h="53924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Has Heart Disease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800089"/>
                  </a:ext>
                </a:extLst>
              </a:tr>
              <a:tr h="539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Does not Have Heart Disease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184085"/>
                  </a:ext>
                </a:extLst>
              </a:tr>
            </a:tbl>
          </a:graphicData>
        </a:graphic>
      </p:graphicFrame>
      <p:graphicFrame>
        <p:nvGraphicFramePr>
          <p:cNvPr id="40" name="Table 7">
            <a:extLst>
              <a:ext uri="{FF2B5EF4-FFF2-40B4-BE49-F238E27FC236}">
                <a16:creationId xmlns:a16="http://schemas.microsoft.com/office/drawing/2014/main" id="{DB9ACF79-3BEB-09D9-E0E0-FE6E7D264032}"/>
              </a:ext>
            </a:extLst>
          </p:cNvPr>
          <p:cNvGraphicFramePr>
            <a:graphicFrameLocks noGrp="1"/>
          </p:cNvGraphicFramePr>
          <p:nvPr/>
        </p:nvGraphicFramePr>
        <p:xfrm>
          <a:off x="2929083" y="3785772"/>
          <a:ext cx="2826514" cy="663722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413257">
                  <a:extLst>
                    <a:ext uri="{9D8B030D-6E8A-4147-A177-3AD203B41FA5}">
                      <a16:colId xmlns:a16="http://schemas.microsoft.com/office/drawing/2014/main" val="497699860"/>
                    </a:ext>
                  </a:extLst>
                </a:gridCol>
                <a:gridCol w="1413257">
                  <a:extLst>
                    <a:ext uri="{9D8B030D-6E8A-4147-A177-3AD203B41FA5}">
                      <a16:colId xmlns:a16="http://schemas.microsoft.com/office/drawing/2014/main" val="4074939785"/>
                    </a:ext>
                  </a:extLst>
                </a:gridCol>
              </a:tblGrid>
              <a:tr h="66372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Has Heart Disease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Does not Have Heart Disease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4787070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DECEE090-05E2-BC7E-FC07-CDB5224CBCDB}"/>
              </a:ext>
            </a:extLst>
          </p:cNvPr>
          <p:cNvSpPr txBox="1"/>
          <p:nvPr/>
        </p:nvSpPr>
        <p:spPr>
          <a:xfrm>
            <a:off x="2929081" y="3429000"/>
            <a:ext cx="2826514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Predicted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DA19939-5440-8E64-479C-11472ED0BFB3}"/>
              </a:ext>
            </a:extLst>
          </p:cNvPr>
          <p:cNvSpPr txBox="1"/>
          <p:nvPr/>
        </p:nvSpPr>
        <p:spPr>
          <a:xfrm rot="16200000">
            <a:off x="368190" y="4904908"/>
            <a:ext cx="128016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Actual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A5BA08F9-4AAD-0408-7ED0-A36908DD9AC0}"/>
              </a:ext>
            </a:extLst>
          </p:cNvPr>
          <p:cNvSpPr/>
          <p:nvPr/>
        </p:nvSpPr>
        <p:spPr>
          <a:xfrm>
            <a:off x="2548020" y="2783660"/>
            <a:ext cx="478401" cy="1853076"/>
          </a:xfrm>
          <a:custGeom>
            <a:avLst/>
            <a:gdLst>
              <a:gd name="connsiteX0" fmla="*/ 478401 w 478401"/>
              <a:gd name="connsiteY0" fmla="*/ 1853076 h 1853076"/>
              <a:gd name="connsiteX1" fmla="*/ 41431 w 478401"/>
              <a:gd name="connsiteY1" fmla="*/ 1262358 h 1853076"/>
              <a:gd name="connsiteX2" fmla="*/ 65707 w 478401"/>
              <a:gd name="connsiteY2" fmla="*/ 566443 h 1853076"/>
              <a:gd name="connsiteX3" fmla="*/ 462217 w 478401"/>
              <a:gd name="connsiteY3" fmla="*/ 0 h 1853076"/>
              <a:gd name="connsiteX4" fmla="*/ 462217 w 478401"/>
              <a:gd name="connsiteY4" fmla="*/ 0 h 1853076"/>
              <a:gd name="connsiteX5" fmla="*/ 462217 w 478401"/>
              <a:gd name="connsiteY5" fmla="*/ 0 h 1853076"/>
              <a:gd name="connsiteX6" fmla="*/ 462217 w 478401"/>
              <a:gd name="connsiteY6" fmla="*/ 0 h 1853076"/>
              <a:gd name="connsiteX7" fmla="*/ 462217 w 478401"/>
              <a:gd name="connsiteY7" fmla="*/ 0 h 185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8401" h="1853076">
                <a:moveTo>
                  <a:pt x="478401" y="1853076"/>
                </a:moveTo>
                <a:cubicBezTo>
                  <a:pt x="294307" y="1664936"/>
                  <a:pt x="110213" y="1476797"/>
                  <a:pt x="41431" y="1262358"/>
                </a:cubicBezTo>
                <a:cubicBezTo>
                  <a:pt x="-27351" y="1047919"/>
                  <a:pt x="-4424" y="776836"/>
                  <a:pt x="65707" y="566443"/>
                </a:cubicBezTo>
                <a:cubicBezTo>
                  <a:pt x="135838" y="356050"/>
                  <a:pt x="462217" y="0"/>
                  <a:pt x="462217" y="0"/>
                </a:cubicBezTo>
                <a:lnTo>
                  <a:pt x="462217" y="0"/>
                </a:lnTo>
                <a:lnTo>
                  <a:pt x="462217" y="0"/>
                </a:lnTo>
                <a:lnTo>
                  <a:pt x="462217" y="0"/>
                </a:lnTo>
                <a:lnTo>
                  <a:pt x="462217" y="0"/>
                </a:lnTo>
              </a:path>
            </a:pathLst>
          </a:custGeom>
          <a:ln w="28575" cap="flat" cmpd="sng" algn="ctr">
            <a:solidFill>
              <a:srgbClr val="00B0F0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C7A0409-10F8-5BBC-E1AF-D8712B406720}"/>
              </a:ext>
            </a:extLst>
          </p:cNvPr>
          <p:cNvGrpSpPr/>
          <p:nvPr/>
        </p:nvGrpSpPr>
        <p:grpSpPr>
          <a:xfrm>
            <a:off x="1261548" y="1990642"/>
            <a:ext cx="5984873" cy="881256"/>
            <a:chOff x="1261548" y="1990642"/>
            <a:chExt cx="5984873" cy="88125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FFADD1D-FEDD-F0D5-8F65-B05FD0546129}"/>
                </a:ext>
              </a:extLst>
            </p:cNvPr>
            <p:cNvSpPr txBox="1"/>
            <p:nvPr/>
          </p:nvSpPr>
          <p:spPr>
            <a:xfrm>
              <a:off x="1261548" y="2218271"/>
              <a:ext cx="17405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  Precision = 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A36DC50-6D38-E2B7-B2CC-C4A98A9D3285}"/>
                </a:ext>
              </a:extLst>
            </p:cNvPr>
            <p:cNvCxnSpPr>
              <a:stCxn id="5" idx="3"/>
            </p:cNvCxnSpPr>
            <p:nvPr/>
          </p:nvCxnSpPr>
          <p:spPr>
            <a:xfrm flipV="1">
              <a:off x="3002146" y="2443795"/>
              <a:ext cx="3633323" cy="5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CF4FCC3-7BCB-96D7-1D6D-5A4AEBDB1747}"/>
                </a:ext>
              </a:extLst>
            </p:cNvPr>
            <p:cNvSpPr txBox="1"/>
            <p:nvPr/>
          </p:nvSpPr>
          <p:spPr>
            <a:xfrm>
              <a:off x="3738519" y="1990642"/>
              <a:ext cx="192590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True Positive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2FC7D89-59E2-2049-B886-E307409486E0}"/>
                </a:ext>
              </a:extLst>
            </p:cNvPr>
            <p:cNvSpPr txBox="1"/>
            <p:nvPr/>
          </p:nvSpPr>
          <p:spPr>
            <a:xfrm>
              <a:off x="3002146" y="2441011"/>
              <a:ext cx="42442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True Positive + False Positive</a:t>
              </a:r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BC6E30-27C3-A9A7-34DF-5E2F02A8EC4C}"/>
              </a:ext>
            </a:extLst>
          </p:cNvPr>
          <p:cNvSpPr/>
          <p:nvPr/>
        </p:nvSpPr>
        <p:spPr>
          <a:xfrm>
            <a:off x="4074953" y="2840304"/>
            <a:ext cx="1970992" cy="3288910"/>
          </a:xfrm>
          <a:custGeom>
            <a:avLst/>
            <a:gdLst>
              <a:gd name="connsiteX0" fmla="*/ 35801 w 1970992"/>
              <a:gd name="connsiteY0" fmla="*/ 2743200 h 3288910"/>
              <a:gd name="connsiteX1" fmla="*/ 157182 w 1970992"/>
              <a:gd name="connsiteY1" fmla="*/ 3091158 h 3288910"/>
              <a:gd name="connsiteX2" fmla="*/ 1281974 w 1970992"/>
              <a:gd name="connsiteY2" fmla="*/ 3236815 h 3288910"/>
              <a:gd name="connsiteX3" fmla="*/ 1961705 w 1970992"/>
              <a:gd name="connsiteY3" fmla="*/ 2953593 h 3288910"/>
              <a:gd name="connsiteX4" fmla="*/ 1694668 w 1970992"/>
              <a:gd name="connsiteY4" fmla="*/ 0 h 3288910"/>
              <a:gd name="connsiteX5" fmla="*/ 1694668 w 1970992"/>
              <a:gd name="connsiteY5" fmla="*/ 0 h 328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0992" h="3288910">
                <a:moveTo>
                  <a:pt x="35801" y="2743200"/>
                </a:moveTo>
                <a:cubicBezTo>
                  <a:pt x="-7356" y="2876044"/>
                  <a:pt x="-50513" y="3008889"/>
                  <a:pt x="157182" y="3091158"/>
                </a:cubicBezTo>
                <a:cubicBezTo>
                  <a:pt x="364877" y="3173427"/>
                  <a:pt x="981220" y="3259743"/>
                  <a:pt x="1281974" y="3236815"/>
                </a:cubicBezTo>
                <a:cubicBezTo>
                  <a:pt x="1582728" y="3213888"/>
                  <a:pt x="1892923" y="3493062"/>
                  <a:pt x="1961705" y="2953593"/>
                </a:cubicBezTo>
                <a:cubicBezTo>
                  <a:pt x="2030487" y="2414124"/>
                  <a:pt x="1694668" y="0"/>
                  <a:pt x="1694668" y="0"/>
                </a:cubicBezTo>
                <a:lnTo>
                  <a:pt x="1694668" y="0"/>
                </a:lnTo>
              </a:path>
            </a:pathLst>
          </a:custGeom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A22D61-7298-77CF-2189-9F3B100CA94B}"/>
              </a:ext>
            </a:extLst>
          </p:cNvPr>
          <p:cNvSpPr/>
          <p:nvPr/>
        </p:nvSpPr>
        <p:spPr>
          <a:xfrm>
            <a:off x="4374659" y="3798332"/>
            <a:ext cx="1380936" cy="1931322"/>
          </a:xfrm>
          <a:prstGeom prst="rect">
            <a:avLst/>
          </a:prstGeom>
          <a:solidFill>
            <a:schemeClr val="bg1">
              <a:lumMod val="95000"/>
              <a:alpha val="82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3C58563-B2A6-4AE0-C63C-8FC34D75400E}"/>
              </a:ext>
            </a:extLst>
          </p:cNvPr>
          <p:cNvSpPr txBox="1">
            <a:spLocks/>
          </p:cNvSpPr>
          <p:nvPr/>
        </p:nvSpPr>
        <p:spPr>
          <a:xfrm>
            <a:off x="838199" y="365125"/>
            <a:ext cx="62342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+mn-lt"/>
              </a:rPr>
              <a:t>Precision &amp; Recall</a:t>
            </a:r>
            <a:endParaRPr lang="en-US" dirty="0">
              <a:latin typeface="+mn-lt"/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BF9E9488-2504-1A8D-0CA1-DB793F0FF120}"/>
              </a:ext>
            </a:extLst>
          </p:cNvPr>
          <p:cNvGraphicFramePr>
            <a:graphicFrameLocks noGrp="1"/>
          </p:cNvGraphicFramePr>
          <p:nvPr/>
        </p:nvGraphicFramePr>
        <p:xfrm>
          <a:off x="8741833" y="5415906"/>
          <a:ext cx="282651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256">
                  <a:extLst>
                    <a:ext uri="{9D8B030D-6E8A-4147-A177-3AD203B41FA5}">
                      <a16:colId xmlns:a16="http://schemas.microsoft.com/office/drawing/2014/main" val="3440985996"/>
                    </a:ext>
                  </a:extLst>
                </a:gridCol>
                <a:gridCol w="1413256">
                  <a:extLst>
                    <a:ext uri="{9D8B030D-6E8A-4147-A177-3AD203B41FA5}">
                      <a16:colId xmlns:a16="http://schemas.microsoft.com/office/drawing/2014/main" val="1783687251"/>
                    </a:ext>
                  </a:extLst>
                </a:gridCol>
              </a:tblGrid>
              <a:tr h="63566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142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3135162"/>
                  </a:ext>
                </a:extLst>
              </a:tr>
              <a:tr h="64449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396335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21410049-21AA-B84B-B029-584514A1669D}"/>
              </a:ext>
            </a:extLst>
          </p:cNvPr>
          <p:cNvGraphicFramePr>
            <a:graphicFrameLocks noGrp="1"/>
          </p:cNvGraphicFramePr>
          <p:nvPr/>
        </p:nvGraphicFramePr>
        <p:xfrm>
          <a:off x="7012530" y="5415906"/>
          <a:ext cx="1729304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29304">
                  <a:extLst>
                    <a:ext uri="{9D8B030D-6E8A-4147-A177-3AD203B41FA5}">
                      <a16:colId xmlns:a16="http://schemas.microsoft.com/office/drawing/2014/main" val="4107488714"/>
                    </a:ext>
                  </a:extLst>
                </a:gridCol>
              </a:tblGrid>
              <a:tr h="53924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Has Heart Disease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800089"/>
                  </a:ext>
                </a:extLst>
              </a:tr>
              <a:tr h="539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Does not Have Heart Disease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184085"/>
                  </a:ext>
                </a:extLst>
              </a:tr>
            </a:tbl>
          </a:graphicData>
        </a:graphic>
      </p:graphicFrame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6F1547B8-BD0D-1E82-D835-E3309DE935DF}"/>
              </a:ext>
            </a:extLst>
          </p:cNvPr>
          <p:cNvGraphicFramePr>
            <a:graphicFrameLocks noGrp="1"/>
          </p:cNvGraphicFramePr>
          <p:nvPr/>
        </p:nvGraphicFramePr>
        <p:xfrm>
          <a:off x="8741831" y="4752184"/>
          <a:ext cx="2826514" cy="663722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413257">
                  <a:extLst>
                    <a:ext uri="{9D8B030D-6E8A-4147-A177-3AD203B41FA5}">
                      <a16:colId xmlns:a16="http://schemas.microsoft.com/office/drawing/2014/main" val="497699860"/>
                    </a:ext>
                  </a:extLst>
                </a:gridCol>
                <a:gridCol w="1413257">
                  <a:extLst>
                    <a:ext uri="{9D8B030D-6E8A-4147-A177-3AD203B41FA5}">
                      <a16:colId xmlns:a16="http://schemas.microsoft.com/office/drawing/2014/main" val="4074939785"/>
                    </a:ext>
                  </a:extLst>
                </a:gridCol>
              </a:tblGrid>
              <a:tr h="66372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Has Heart Disease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Does not Have Heart Disease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478707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45576AC-49FF-8F1D-44E8-8BBA36E8F6E2}"/>
              </a:ext>
            </a:extLst>
          </p:cNvPr>
          <p:cNvSpPr txBox="1"/>
          <p:nvPr/>
        </p:nvSpPr>
        <p:spPr>
          <a:xfrm>
            <a:off x="8741829" y="4395412"/>
            <a:ext cx="2826514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Predicted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475CB0-3A07-8590-0CA4-C4FDA3E202E4}"/>
              </a:ext>
            </a:extLst>
          </p:cNvPr>
          <p:cNvSpPr txBox="1"/>
          <p:nvPr/>
        </p:nvSpPr>
        <p:spPr>
          <a:xfrm rot="16200000">
            <a:off x="6180938" y="5871320"/>
            <a:ext cx="128016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Actual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B57787-939A-D092-E9E4-8E5B70F5CA77}"/>
              </a:ext>
            </a:extLst>
          </p:cNvPr>
          <p:cNvSpPr txBox="1"/>
          <p:nvPr/>
        </p:nvSpPr>
        <p:spPr>
          <a:xfrm>
            <a:off x="6789710" y="4409240"/>
            <a:ext cx="1729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Naïve </a:t>
            </a:r>
          </a:p>
          <a:p>
            <a:pPr algn="ctr"/>
            <a:r>
              <a:rPr lang="en-US" sz="2400" b="1" dirty="0"/>
              <a:t>Bayes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836A34-6DE1-4692-99FD-0F83A10ADEE3}"/>
              </a:ext>
            </a:extLst>
          </p:cNvPr>
          <p:cNvGrpSpPr/>
          <p:nvPr/>
        </p:nvGrpSpPr>
        <p:grpSpPr>
          <a:xfrm>
            <a:off x="4725749" y="3075778"/>
            <a:ext cx="5515434" cy="912161"/>
            <a:chOff x="4725749" y="3075778"/>
            <a:chExt cx="5515434" cy="912161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5CC2894-0DCD-31A8-2DBA-A5F828058CCF}"/>
                </a:ext>
              </a:extLst>
            </p:cNvPr>
            <p:cNvGrpSpPr/>
            <p:nvPr/>
          </p:nvGrpSpPr>
          <p:grpSpPr>
            <a:xfrm>
              <a:off x="4725749" y="3075778"/>
              <a:ext cx="3550169" cy="912161"/>
              <a:chOff x="1261548" y="2018216"/>
              <a:chExt cx="3203839" cy="912161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EC6E2CD-C4EF-067A-4302-13B01A87CD39}"/>
                  </a:ext>
                </a:extLst>
              </p:cNvPr>
              <p:cNvSpPr txBox="1"/>
              <p:nvPr/>
            </p:nvSpPr>
            <p:spPr>
              <a:xfrm>
                <a:off x="1261548" y="2218271"/>
                <a:ext cx="17405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400" b="1" dirty="0"/>
                  <a:t>= </a:t>
                </a:r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91CE303C-A88B-89C5-36B6-B9C462309D10}"/>
                  </a:ext>
                </a:extLst>
              </p:cNvPr>
              <p:cNvCxnSpPr>
                <a:cxnSpLocks/>
                <a:stCxn id="26" idx="3"/>
              </p:cNvCxnSpPr>
              <p:nvPr/>
            </p:nvCxnSpPr>
            <p:spPr>
              <a:xfrm>
                <a:off x="3002146" y="2449104"/>
                <a:ext cx="10005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EC857CC-A44D-0958-793B-E58DD2BA8F48}"/>
                  </a:ext>
                </a:extLst>
              </p:cNvPr>
              <p:cNvSpPr txBox="1"/>
              <p:nvPr/>
            </p:nvSpPr>
            <p:spPr>
              <a:xfrm>
                <a:off x="2539482" y="2018216"/>
                <a:ext cx="192590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/>
                  <a:t>TP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8AD716A-8D7F-1A58-084D-92ECA336492A}"/>
                  </a:ext>
                </a:extLst>
              </p:cNvPr>
              <p:cNvSpPr txBox="1"/>
              <p:nvPr/>
            </p:nvSpPr>
            <p:spPr>
              <a:xfrm>
                <a:off x="3002146" y="2499490"/>
                <a:ext cx="106531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TP + FN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390251-E3EB-A985-5F1F-37D1D5E188BF}"/>
                </a:ext>
              </a:extLst>
            </p:cNvPr>
            <p:cNvGrpSpPr/>
            <p:nvPr/>
          </p:nvGrpSpPr>
          <p:grpSpPr>
            <a:xfrm>
              <a:off x="6310652" y="3075778"/>
              <a:ext cx="3930531" cy="912161"/>
              <a:chOff x="5890894" y="4409127"/>
              <a:chExt cx="4200374" cy="912161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4C88E93C-C2DC-BE66-559E-FD2465C93863}"/>
                  </a:ext>
                </a:extLst>
              </p:cNvPr>
              <p:cNvGrpSpPr/>
              <p:nvPr/>
            </p:nvGrpSpPr>
            <p:grpSpPr>
              <a:xfrm>
                <a:off x="5890894" y="4409127"/>
                <a:ext cx="3550169" cy="912161"/>
                <a:chOff x="1261548" y="2018216"/>
                <a:chExt cx="3203839" cy="912161"/>
              </a:xfrm>
            </p:grpSpPr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2A01380-D2B7-80C5-DBC8-BF78A3CE98D9}"/>
                    </a:ext>
                  </a:extLst>
                </p:cNvPr>
                <p:cNvSpPr txBox="1"/>
                <p:nvPr/>
              </p:nvSpPr>
              <p:spPr>
                <a:xfrm>
                  <a:off x="1261548" y="2218271"/>
                  <a:ext cx="174059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2400" b="1" dirty="0"/>
                    <a:t>= </a:t>
                  </a:r>
                </a:p>
              </p:txBody>
            </p: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DF2C1555-3E3E-A54A-0AE1-148F0FCE821E}"/>
                    </a:ext>
                  </a:extLst>
                </p:cNvPr>
                <p:cNvCxnSpPr>
                  <a:cxnSpLocks/>
                  <a:stCxn id="22" idx="3"/>
                </p:cNvCxnSpPr>
                <p:nvPr/>
              </p:nvCxnSpPr>
              <p:spPr>
                <a:xfrm>
                  <a:off x="3002146" y="2449104"/>
                  <a:ext cx="100057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CCB1BA7-5829-1706-CAE9-48961C6332E3}"/>
                    </a:ext>
                  </a:extLst>
                </p:cNvPr>
                <p:cNvSpPr txBox="1"/>
                <p:nvPr/>
              </p:nvSpPr>
              <p:spPr>
                <a:xfrm>
                  <a:off x="2539482" y="2018216"/>
                  <a:ext cx="1925905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200" dirty="0"/>
                    <a:t>142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CFD0C17-5733-281F-6CC4-AADA49E94767}"/>
                    </a:ext>
                  </a:extLst>
                </p:cNvPr>
                <p:cNvSpPr txBox="1"/>
                <p:nvPr/>
              </p:nvSpPr>
              <p:spPr>
                <a:xfrm>
                  <a:off x="3002145" y="2499490"/>
                  <a:ext cx="1165948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/>
                    <a:t>142 + 22</a:t>
                  </a:r>
                </a:p>
              </p:txBody>
            </p: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AF6C46E-3D65-8E3B-9229-2D6C85423219}"/>
                  </a:ext>
                </a:extLst>
              </p:cNvPr>
              <p:cNvSpPr txBox="1"/>
              <p:nvPr/>
            </p:nvSpPr>
            <p:spPr>
              <a:xfrm>
                <a:off x="8982530" y="4609181"/>
                <a:ext cx="11087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= </a:t>
                </a:r>
                <a:r>
                  <a:rPr lang="en-US" sz="2200" dirty="0"/>
                  <a:t>0.86</a:t>
                </a:r>
              </a:p>
            </p:txBody>
          </p:sp>
        </p:grpSp>
      </p:grp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BDD782D-9F57-EE32-D8C4-EB15B5A5D1C5}"/>
              </a:ext>
            </a:extLst>
          </p:cNvPr>
          <p:cNvSpPr/>
          <p:nvPr/>
        </p:nvSpPr>
        <p:spPr>
          <a:xfrm>
            <a:off x="8178826" y="3973189"/>
            <a:ext cx="762873" cy="1699328"/>
          </a:xfrm>
          <a:custGeom>
            <a:avLst/>
            <a:gdLst>
              <a:gd name="connsiteX0" fmla="*/ 490484 w 490484"/>
              <a:gd name="connsiteY0" fmla="*/ 1699328 h 1699328"/>
              <a:gd name="connsiteX1" fmla="*/ 29238 w 490484"/>
              <a:gd name="connsiteY1" fmla="*/ 1092425 h 1699328"/>
              <a:gd name="connsiteX2" fmla="*/ 45422 w 490484"/>
              <a:gd name="connsiteY2" fmla="*/ 0 h 1699328"/>
              <a:gd name="connsiteX3" fmla="*/ 45422 w 490484"/>
              <a:gd name="connsiteY3" fmla="*/ 0 h 1699328"/>
              <a:gd name="connsiteX4" fmla="*/ 45422 w 490484"/>
              <a:gd name="connsiteY4" fmla="*/ 0 h 169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0484" h="1699328">
                <a:moveTo>
                  <a:pt x="490484" y="1699328"/>
                </a:moveTo>
                <a:cubicBezTo>
                  <a:pt x="296949" y="1537487"/>
                  <a:pt x="103415" y="1375646"/>
                  <a:pt x="29238" y="1092425"/>
                </a:cubicBezTo>
                <a:cubicBezTo>
                  <a:pt x="-44939" y="809204"/>
                  <a:pt x="45422" y="0"/>
                  <a:pt x="45422" y="0"/>
                </a:cubicBezTo>
                <a:lnTo>
                  <a:pt x="45422" y="0"/>
                </a:lnTo>
                <a:lnTo>
                  <a:pt x="45422" y="0"/>
                </a:lnTo>
              </a:path>
            </a:pathLst>
          </a:custGeom>
          <a:ln w="28575" cap="flat" cmpd="sng" algn="ctr">
            <a:solidFill>
              <a:srgbClr val="00B0F0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0463C0E-BDC6-9B32-F3B6-FDD1002F8D3A}"/>
              </a:ext>
            </a:extLst>
          </p:cNvPr>
          <p:cNvSpPr/>
          <p:nvPr/>
        </p:nvSpPr>
        <p:spPr>
          <a:xfrm>
            <a:off x="8515627" y="3924637"/>
            <a:ext cx="523177" cy="2411427"/>
          </a:xfrm>
          <a:custGeom>
            <a:avLst/>
            <a:gdLst>
              <a:gd name="connsiteX0" fmla="*/ 523177 w 523177"/>
              <a:gd name="connsiteY0" fmla="*/ 2411427 h 2411427"/>
              <a:gd name="connsiteX1" fmla="*/ 21470 w 523177"/>
              <a:gd name="connsiteY1" fmla="*/ 1755972 h 2411427"/>
              <a:gd name="connsiteX2" fmla="*/ 118575 w 523177"/>
              <a:gd name="connsiteY2" fmla="*/ 509798 h 2411427"/>
              <a:gd name="connsiteX3" fmla="*/ 361336 w 523177"/>
              <a:gd name="connsiteY3" fmla="*/ 0 h 2411427"/>
              <a:gd name="connsiteX4" fmla="*/ 361336 w 523177"/>
              <a:gd name="connsiteY4" fmla="*/ 0 h 241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3177" h="2411427">
                <a:moveTo>
                  <a:pt x="523177" y="2411427"/>
                </a:moveTo>
                <a:cubicBezTo>
                  <a:pt x="306040" y="2242168"/>
                  <a:pt x="88904" y="2072910"/>
                  <a:pt x="21470" y="1755972"/>
                </a:cubicBezTo>
                <a:cubicBezTo>
                  <a:pt x="-45964" y="1439034"/>
                  <a:pt x="61931" y="802460"/>
                  <a:pt x="118575" y="509798"/>
                </a:cubicBezTo>
                <a:cubicBezTo>
                  <a:pt x="175219" y="217136"/>
                  <a:pt x="361336" y="0"/>
                  <a:pt x="361336" y="0"/>
                </a:cubicBezTo>
                <a:lnTo>
                  <a:pt x="361336" y="0"/>
                </a:lnTo>
              </a:path>
            </a:pathLst>
          </a:custGeom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C1BDE873-9958-1B71-9210-ECB484B2F388}"/>
              </a:ext>
            </a:extLst>
          </p:cNvPr>
          <p:cNvSpPr/>
          <p:nvPr/>
        </p:nvSpPr>
        <p:spPr>
          <a:xfrm rot="419507" flipH="1">
            <a:off x="9977923" y="2310446"/>
            <a:ext cx="237416" cy="1012863"/>
          </a:xfrm>
          <a:custGeom>
            <a:avLst/>
            <a:gdLst>
              <a:gd name="connsiteX0" fmla="*/ 478401 w 478401"/>
              <a:gd name="connsiteY0" fmla="*/ 1853076 h 1853076"/>
              <a:gd name="connsiteX1" fmla="*/ 41431 w 478401"/>
              <a:gd name="connsiteY1" fmla="*/ 1262358 h 1853076"/>
              <a:gd name="connsiteX2" fmla="*/ 65707 w 478401"/>
              <a:gd name="connsiteY2" fmla="*/ 566443 h 1853076"/>
              <a:gd name="connsiteX3" fmla="*/ 462217 w 478401"/>
              <a:gd name="connsiteY3" fmla="*/ 0 h 1853076"/>
              <a:gd name="connsiteX4" fmla="*/ 462217 w 478401"/>
              <a:gd name="connsiteY4" fmla="*/ 0 h 1853076"/>
              <a:gd name="connsiteX5" fmla="*/ 462217 w 478401"/>
              <a:gd name="connsiteY5" fmla="*/ 0 h 1853076"/>
              <a:gd name="connsiteX6" fmla="*/ 462217 w 478401"/>
              <a:gd name="connsiteY6" fmla="*/ 0 h 1853076"/>
              <a:gd name="connsiteX7" fmla="*/ 462217 w 478401"/>
              <a:gd name="connsiteY7" fmla="*/ 0 h 185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8401" h="1853076">
                <a:moveTo>
                  <a:pt x="478401" y="1853076"/>
                </a:moveTo>
                <a:cubicBezTo>
                  <a:pt x="294307" y="1664936"/>
                  <a:pt x="110213" y="1476797"/>
                  <a:pt x="41431" y="1262358"/>
                </a:cubicBezTo>
                <a:cubicBezTo>
                  <a:pt x="-27351" y="1047919"/>
                  <a:pt x="-4424" y="776836"/>
                  <a:pt x="65707" y="566443"/>
                </a:cubicBezTo>
                <a:cubicBezTo>
                  <a:pt x="135838" y="356050"/>
                  <a:pt x="462217" y="0"/>
                  <a:pt x="462217" y="0"/>
                </a:cubicBezTo>
                <a:lnTo>
                  <a:pt x="462217" y="0"/>
                </a:lnTo>
                <a:lnTo>
                  <a:pt x="462217" y="0"/>
                </a:lnTo>
                <a:lnTo>
                  <a:pt x="462217" y="0"/>
                </a:lnTo>
                <a:lnTo>
                  <a:pt x="462217" y="0"/>
                </a:ln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E266F5-29A1-3D53-330C-96B99C75ECC4}"/>
              </a:ext>
            </a:extLst>
          </p:cNvPr>
          <p:cNvSpPr txBox="1"/>
          <p:nvPr/>
        </p:nvSpPr>
        <p:spPr>
          <a:xfrm>
            <a:off x="5704070" y="1090524"/>
            <a:ext cx="62342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which means that of the </a:t>
            </a:r>
            <a:r>
              <a:rPr lang="en-US" b="1" dirty="0"/>
              <a:t>164</a:t>
            </a:r>
            <a:r>
              <a:rPr lang="en-US" dirty="0"/>
              <a:t> people that we predicted to have Heart Disease, </a:t>
            </a:r>
            <a:r>
              <a:rPr lang="en-US" b="1" dirty="0"/>
              <a:t>86% </a:t>
            </a:r>
            <a:r>
              <a:rPr lang="en-US" dirty="0"/>
              <a:t>actually have it. In other words, </a:t>
            </a:r>
            <a:r>
              <a:rPr lang="en-US" b="1" dirty="0"/>
              <a:t>Precision</a:t>
            </a:r>
            <a:r>
              <a:rPr lang="en-US" dirty="0"/>
              <a:t> gives us a sense of the quality of the positive results. When we have high </a:t>
            </a:r>
            <a:r>
              <a:rPr lang="en-US" b="1" dirty="0"/>
              <a:t>Precision</a:t>
            </a:r>
            <a:r>
              <a:rPr lang="en-US" dirty="0"/>
              <a:t>, we have high-quality positive results.</a:t>
            </a:r>
          </a:p>
        </p:txBody>
      </p:sp>
    </p:spTree>
    <p:extLst>
      <p:ext uri="{BB962C8B-B14F-4D97-AF65-F5344CB8AC3E}">
        <p14:creationId xmlns:p14="http://schemas.microsoft.com/office/powerpoint/2010/main" val="19263945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23424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Precision &amp; Recall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C9CF1E22-0F07-37EB-8B7D-AAA6BB0EF82B}"/>
              </a:ext>
            </a:extLst>
          </p:cNvPr>
          <p:cNvGrpSpPr/>
          <p:nvPr/>
        </p:nvGrpSpPr>
        <p:grpSpPr>
          <a:xfrm>
            <a:off x="186117" y="1990642"/>
            <a:ext cx="7060304" cy="881256"/>
            <a:chOff x="186117" y="1990642"/>
            <a:chExt cx="7060304" cy="88125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418CC33-EFAB-988C-1E5B-7732F86B05E7}"/>
                </a:ext>
              </a:extLst>
            </p:cNvPr>
            <p:cNvSpPr txBox="1"/>
            <p:nvPr/>
          </p:nvSpPr>
          <p:spPr>
            <a:xfrm>
              <a:off x="186117" y="2218271"/>
              <a:ext cx="28160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Recall = Sensitivity = 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8883364-D021-F9EE-7DFA-331EA0F18737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V="1">
              <a:off x="3002146" y="2443795"/>
              <a:ext cx="3633323" cy="5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6D7E01E-8F97-9293-EED3-B0187E8A561E}"/>
                </a:ext>
              </a:extLst>
            </p:cNvPr>
            <p:cNvSpPr txBox="1"/>
            <p:nvPr/>
          </p:nvSpPr>
          <p:spPr>
            <a:xfrm>
              <a:off x="3738519" y="1990642"/>
              <a:ext cx="192590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True Positives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411F8A2-E832-1357-11FB-B34099B473DC}"/>
                </a:ext>
              </a:extLst>
            </p:cNvPr>
            <p:cNvSpPr txBox="1"/>
            <p:nvPr/>
          </p:nvSpPr>
          <p:spPr>
            <a:xfrm>
              <a:off x="3002146" y="2441011"/>
              <a:ext cx="42442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True Positives + False Negatives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85405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23424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Precision &amp; Recall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C9CF1E22-0F07-37EB-8B7D-AAA6BB0EF82B}"/>
              </a:ext>
            </a:extLst>
          </p:cNvPr>
          <p:cNvGrpSpPr/>
          <p:nvPr/>
        </p:nvGrpSpPr>
        <p:grpSpPr>
          <a:xfrm>
            <a:off x="186117" y="1990642"/>
            <a:ext cx="7060304" cy="881256"/>
            <a:chOff x="186117" y="1990642"/>
            <a:chExt cx="7060304" cy="88125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418CC33-EFAB-988C-1E5B-7732F86B05E7}"/>
                </a:ext>
              </a:extLst>
            </p:cNvPr>
            <p:cNvSpPr txBox="1"/>
            <p:nvPr/>
          </p:nvSpPr>
          <p:spPr>
            <a:xfrm>
              <a:off x="186117" y="2218271"/>
              <a:ext cx="28160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Recall = Sensitivity = 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8883364-D021-F9EE-7DFA-331EA0F18737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V="1">
              <a:off x="3002146" y="2443795"/>
              <a:ext cx="3633323" cy="5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6D7E01E-8F97-9293-EED3-B0187E8A561E}"/>
                </a:ext>
              </a:extLst>
            </p:cNvPr>
            <p:cNvSpPr txBox="1"/>
            <p:nvPr/>
          </p:nvSpPr>
          <p:spPr>
            <a:xfrm>
              <a:off x="3738519" y="1990642"/>
              <a:ext cx="192590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True Positives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411F8A2-E832-1357-11FB-B34099B473DC}"/>
                </a:ext>
              </a:extLst>
            </p:cNvPr>
            <p:cNvSpPr txBox="1"/>
            <p:nvPr/>
          </p:nvSpPr>
          <p:spPr>
            <a:xfrm>
              <a:off x="3002146" y="2441011"/>
              <a:ext cx="42442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True Positives + False Negatives</a:t>
              </a:r>
            </a:p>
          </p:txBody>
        </p:sp>
      </p:grp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C690270-7AD0-150B-1FA6-73E41E705C0B}"/>
              </a:ext>
            </a:extLst>
          </p:cNvPr>
          <p:cNvGraphicFramePr>
            <a:graphicFrameLocks noGrp="1"/>
          </p:cNvGraphicFramePr>
          <p:nvPr/>
        </p:nvGraphicFramePr>
        <p:xfrm>
          <a:off x="2929085" y="4449494"/>
          <a:ext cx="2826512" cy="1284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256">
                  <a:extLst>
                    <a:ext uri="{9D8B030D-6E8A-4147-A177-3AD203B41FA5}">
                      <a16:colId xmlns:a16="http://schemas.microsoft.com/office/drawing/2014/main" val="3440985996"/>
                    </a:ext>
                  </a:extLst>
                </a:gridCol>
                <a:gridCol w="1413256">
                  <a:extLst>
                    <a:ext uri="{9D8B030D-6E8A-4147-A177-3AD203B41FA5}">
                      <a16:colId xmlns:a16="http://schemas.microsoft.com/office/drawing/2014/main" val="1783687251"/>
                    </a:ext>
                  </a:extLst>
                </a:gridCol>
              </a:tblGrid>
              <a:tr h="63566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True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Positive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False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Negative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3135162"/>
                  </a:ext>
                </a:extLst>
              </a:tr>
              <a:tr h="64449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Positive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Negative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396335"/>
                  </a:ext>
                </a:extLst>
              </a:tr>
            </a:tbl>
          </a:graphicData>
        </a:graphic>
      </p:graphicFrame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BE55D1FF-4A3C-3349-80C9-D03DDBA3B86F}"/>
              </a:ext>
            </a:extLst>
          </p:cNvPr>
          <p:cNvGraphicFramePr>
            <a:graphicFrameLocks noGrp="1"/>
          </p:cNvGraphicFramePr>
          <p:nvPr/>
        </p:nvGraphicFramePr>
        <p:xfrm>
          <a:off x="1199782" y="4449494"/>
          <a:ext cx="1729304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29304">
                  <a:extLst>
                    <a:ext uri="{9D8B030D-6E8A-4147-A177-3AD203B41FA5}">
                      <a16:colId xmlns:a16="http://schemas.microsoft.com/office/drawing/2014/main" val="4107488714"/>
                    </a:ext>
                  </a:extLst>
                </a:gridCol>
              </a:tblGrid>
              <a:tr h="53924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Has Heart Disease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800089"/>
                  </a:ext>
                </a:extLst>
              </a:tr>
              <a:tr h="539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Does not Have Heart Disease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184085"/>
                  </a:ext>
                </a:extLst>
              </a:tr>
            </a:tbl>
          </a:graphicData>
        </a:graphic>
      </p:graphicFrame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C1F2BD5E-A49A-28A6-6814-82C51BA73A49}"/>
              </a:ext>
            </a:extLst>
          </p:cNvPr>
          <p:cNvGraphicFramePr>
            <a:graphicFrameLocks noGrp="1"/>
          </p:cNvGraphicFramePr>
          <p:nvPr/>
        </p:nvGraphicFramePr>
        <p:xfrm>
          <a:off x="2929083" y="3785772"/>
          <a:ext cx="2826514" cy="663722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413257">
                  <a:extLst>
                    <a:ext uri="{9D8B030D-6E8A-4147-A177-3AD203B41FA5}">
                      <a16:colId xmlns:a16="http://schemas.microsoft.com/office/drawing/2014/main" val="497699860"/>
                    </a:ext>
                  </a:extLst>
                </a:gridCol>
                <a:gridCol w="1413257">
                  <a:extLst>
                    <a:ext uri="{9D8B030D-6E8A-4147-A177-3AD203B41FA5}">
                      <a16:colId xmlns:a16="http://schemas.microsoft.com/office/drawing/2014/main" val="4074939785"/>
                    </a:ext>
                  </a:extLst>
                </a:gridCol>
              </a:tblGrid>
              <a:tr h="66372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Has Heart Disease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Does not Have Heart Disease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478707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B5D92F6-F7E6-A178-DA60-F30A7DF593EF}"/>
              </a:ext>
            </a:extLst>
          </p:cNvPr>
          <p:cNvSpPr txBox="1"/>
          <p:nvPr/>
        </p:nvSpPr>
        <p:spPr>
          <a:xfrm>
            <a:off x="2929081" y="3429000"/>
            <a:ext cx="2826514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Predicted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94F90E-9731-002A-0B1F-4E6C6647A2D2}"/>
              </a:ext>
            </a:extLst>
          </p:cNvPr>
          <p:cNvSpPr txBox="1"/>
          <p:nvPr/>
        </p:nvSpPr>
        <p:spPr>
          <a:xfrm rot="16200000">
            <a:off x="368190" y="4904908"/>
            <a:ext cx="128016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Actual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8B64F3-95C2-3439-BAF7-49F3B876AA9B}"/>
              </a:ext>
            </a:extLst>
          </p:cNvPr>
          <p:cNvSpPr/>
          <p:nvPr/>
        </p:nvSpPr>
        <p:spPr>
          <a:xfrm>
            <a:off x="2548020" y="2783660"/>
            <a:ext cx="478401" cy="1853076"/>
          </a:xfrm>
          <a:custGeom>
            <a:avLst/>
            <a:gdLst>
              <a:gd name="connsiteX0" fmla="*/ 478401 w 478401"/>
              <a:gd name="connsiteY0" fmla="*/ 1853076 h 1853076"/>
              <a:gd name="connsiteX1" fmla="*/ 41431 w 478401"/>
              <a:gd name="connsiteY1" fmla="*/ 1262358 h 1853076"/>
              <a:gd name="connsiteX2" fmla="*/ 65707 w 478401"/>
              <a:gd name="connsiteY2" fmla="*/ 566443 h 1853076"/>
              <a:gd name="connsiteX3" fmla="*/ 462217 w 478401"/>
              <a:gd name="connsiteY3" fmla="*/ 0 h 1853076"/>
              <a:gd name="connsiteX4" fmla="*/ 462217 w 478401"/>
              <a:gd name="connsiteY4" fmla="*/ 0 h 1853076"/>
              <a:gd name="connsiteX5" fmla="*/ 462217 w 478401"/>
              <a:gd name="connsiteY5" fmla="*/ 0 h 1853076"/>
              <a:gd name="connsiteX6" fmla="*/ 462217 w 478401"/>
              <a:gd name="connsiteY6" fmla="*/ 0 h 1853076"/>
              <a:gd name="connsiteX7" fmla="*/ 462217 w 478401"/>
              <a:gd name="connsiteY7" fmla="*/ 0 h 185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8401" h="1853076">
                <a:moveTo>
                  <a:pt x="478401" y="1853076"/>
                </a:moveTo>
                <a:cubicBezTo>
                  <a:pt x="294307" y="1664936"/>
                  <a:pt x="110213" y="1476797"/>
                  <a:pt x="41431" y="1262358"/>
                </a:cubicBezTo>
                <a:cubicBezTo>
                  <a:pt x="-27351" y="1047919"/>
                  <a:pt x="-4424" y="776836"/>
                  <a:pt x="65707" y="566443"/>
                </a:cubicBezTo>
                <a:cubicBezTo>
                  <a:pt x="135838" y="356050"/>
                  <a:pt x="462217" y="0"/>
                  <a:pt x="462217" y="0"/>
                </a:cubicBezTo>
                <a:lnTo>
                  <a:pt x="462217" y="0"/>
                </a:lnTo>
                <a:lnTo>
                  <a:pt x="462217" y="0"/>
                </a:lnTo>
                <a:lnTo>
                  <a:pt x="462217" y="0"/>
                </a:lnTo>
                <a:lnTo>
                  <a:pt x="462217" y="0"/>
                </a:lnTo>
              </a:path>
            </a:pathLst>
          </a:custGeom>
          <a:ln w="28575" cap="flat" cmpd="sng" algn="ctr">
            <a:solidFill>
              <a:srgbClr val="00B0F0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346C8F3-A6AF-BE6B-8043-CB4F44CCE59B}"/>
              </a:ext>
            </a:extLst>
          </p:cNvPr>
          <p:cNvSpPr/>
          <p:nvPr/>
        </p:nvSpPr>
        <p:spPr>
          <a:xfrm rot="419507" flipH="1">
            <a:off x="5690126" y="2891380"/>
            <a:ext cx="446530" cy="1853076"/>
          </a:xfrm>
          <a:custGeom>
            <a:avLst/>
            <a:gdLst>
              <a:gd name="connsiteX0" fmla="*/ 478401 w 478401"/>
              <a:gd name="connsiteY0" fmla="*/ 1853076 h 1853076"/>
              <a:gd name="connsiteX1" fmla="*/ 41431 w 478401"/>
              <a:gd name="connsiteY1" fmla="*/ 1262358 h 1853076"/>
              <a:gd name="connsiteX2" fmla="*/ 65707 w 478401"/>
              <a:gd name="connsiteY2" fmla="*/ 566443 h 1853076"/>
              <a:gd name="connsiteX3" fmla="*/ 462217 w 478401"/>
              <a:gd name="connsiteY3" fmla="*/ 0 h 1853076"/>
              <a:gd name="connsiteX4" fmla="*/ 462217 w 478401"/>
              <a:gd name="connsiteY4" fmla="*/ 0 h 1853076"/>
              <a:gd name="connsiteX5" fmla="*/ 462217 w 478401"/>
              <a:gd name="connsiteY5" fmla="*/ 0 h 1853076"/>
              <a:gd name="connsiteX6" fmla="*/ 462217 w 478401"/>
              <a:gd name="connsiteY6" fmla="*/ 0 h 1853076"/>
              <a:gd name="connsiteX7" fmla="*/ 462217 w 478401"/>
              <a:gd name="connsiteY7" fmla="*/ 0 h 185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8401" h="1853076">
                <a:moveTo>
                  <a:pt x="478401" y="1853076"/>
                </a:moveTo>
                <a:cubicBezTo>
                  <a:pt x="294307" y="1664936"/>
                  <a:pt x="110213" y="1476797"/>
                  <a:pt x="41431" y="1262358"/>
                </a:cubicBezTo>
                <a:cubicBezTo>
                  <a:pt x="-27351" y="1047919"/>
                  <a:pt x="-4424" y="776836"/>
                  <a:pt x="65707" y="566443"/>
                </a:cubicBezTo>
                <a:cubicBezTo>
                  <a:pt x="135838" y="356050"/>
                  <a:pt x="462217" y="0"/>
                  <a:pt x="462217" y="0"/>
                </a:cubicBezTo>
                <a:lnTo>
                  <a:pt x="462217" y="0"/>
                </a:lnTo>
                <a:lnTo>
                  <a:pt x="462217" y="0"/>
                </a:lnTo>
                <a:lnTo>
                  <a:pt x="462217" y="0"/>
                </a:lnTo>
                <a:lnTo>
                  <a:pt x="462217" y="0"/>
                </a:lnTo>
              </a:path>
            </a:pathLst>
          </a:custGeom>
          <a:ln w="28575" cap="flat" cmpd="sng" algn="ctr">
            <a:solidFill>
              <a:srgbClr val="00B0F0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9466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23424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Precision &amp; Recall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C9CF1E22-0F07-37EB-8B7D-AAA6BB0EF82B}"/>
              </a:ext>
            </a:extLst>
          </p:cNvPr>
          <p:cNvGrpSpPr/>
          <p:nvPr/>
        </p:nvGrpSpPr>
        <p:grpSpPr>
          <a:xfrm>
            <a:off x="186117" y="1990642"/>
            <a:ext cx="7060304" cy="881256"/>
            <a:chOff x="186117" y="1990642"/>
            <a:chExt cx="7060304" cy="88125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418CC33-EFAB-988C-1E5B-7732F86B05E7}"/>
                </a:ext>
              </a:extLst>
            </p:cNvPr>
            <p:cNvSpPr txBox="1"/>
            <p:nvPr/>
          </p:nvSpPr>
          <p:spPr>
            <a:xfrm>
              <a:off x="186117" y="2218271"/>
              <a:ext cx="28160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Recall = Sensitivity = 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8883364-D021-F9EE-7DFA-331EA0F18737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V="1">
              <a:off x="3002146" y="2443795"/>
              <a:ext cx="3633323" cy="5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6D7E01E-8F97-9293-EED3-B0187E8A561E}"/>
                </a:ext>
              </a:extLst>
            </p:cNvPr>
            <p:cNvSpPr txBox="1"/>
            <p:nvPr/>
          </p:nvSpPr>
          <p:spPr>
            <a:xfrm>
              <a:off x="3738519" y="1990642"/>
              <a:ext cx="192590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True Positives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411F8A2-E832-1357-11FB-B34099B473DC}"/>
                </a:ext>
              </a:extLst>
            </p:cNvPr>
            <p:cNvSpPr txBox="1"/>
            <p:nvPr/>
          </p:nvSpPr>
          <p:spPr>
            <a:xfrm>
              <a:off x="3002146" y="2441011"/>
              <a:ext cx="42442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True Positives + False Negatives</a:t>
              </a:r>
            </a:p>
          </p:txBody>
        </p:sp>
      </p:grp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C690270-7AD0-150B-1FA6-73E41E705C0B}"/>
              </a:ext>
            </a:extLst>
          </p:cNvPr>
          <p:cNvGraphicFramePr>
            <a:graphicFrameLocks noGrp="1"/>
          </p:cNvGraphicFramePr>
          <p:nvPr/>
        </p:nvGraphicFramePr>
        <p:xfrm>
          <a:off x="2929085" y="4449494"/>
          <a:ext cx="2826512" cy="1284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256">
                  <a:extLst>
                    <a:ext uri="{9D8B030D-6E8A-4147-A177-3AD203B41FA5}">
                      <a16:colId xmlns:a16="http://schemas.microsoft.com/office/drawing/2014/main" val="3440985996"/>
                    </a:ext>
                  </a:extLst>
                </a:gridCol>
                <a:gridCol w="1413256">
                  <a:extLst>
                    <a:ext uri="{9D8B030D-6E8A-4147-A177-3AD203B41FA5}">
                      <a16:colId xmlns:a16="http://schemas.microsoft.com/office/drawing/2014/main" val="1783687251"/>
                    </a:ext>
                  </a:extLst>
                </a:gridCol>
              </a:tblGrid>
              <a:tr h="63566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True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Positive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False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Negative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3135162"/>
                  </a:ext>
                </a:extLst>
              </a:tr>
              <a:tr h="64449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Positive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Negative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396335"/>
                  </a:ext>
                </a:extLst>
              </a:tr>
            </a:tbl>
          </a:graphicData>
        </a:graphic>
      </p:graphicFrame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BE55D1FF-4A3C-3349-80C9-D03DDBA3B86F}"/>
              </a:ext>
            </a:extLst>
          </p:cNvPr>
          <p:cNvGraphicFramePr>
            <a:graphicFrameLocks noGrp="1"/>
          </p:cNvGraphicFramePr>
          <p:nvPr/>
        </p:nvGraphicFramePr>
        <p:xfrm>
          <a:off x="1199782" y="4449494"/>
          <a:ext cx="1729304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29304">
                  <a:extLst>
                    <a:ext uri="{9D8B030D-6E8A-4147-A177-3AD203B41FA5}">
                      <a16:colId xmlns:a16="http://schemas.microsoft.com/office/drawing/2014/main" val="4107488714"/>
                    </a:ext>
                  </a:extLst>
                </a:gridCol>
              </a:tblGrid>
              <a:tr h="53924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Has Heart Disease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800089"/>
                  </a:ext>
                </a:extLst>
              </a:tr>
              <a:tr h="539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Does not Have Heart Disease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184085"/>
                  </a:ext>
                </a:extLst>
              </a:tr>
            </a:tbl>
          </a:graphicData>
        </a:graphic>
      </p:graphicFrame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C1F2BD5E-A49A-28A6-6814-82C51BA73A49}"/>
              </a:ext>
            </a:extLst>
          </p:cNvPr>
          <p:cNvGraphicFramePr>
            <a:graphicFrameLocks noGrp="1"/>
          </p:cNvGraphicFramePr>
          <p:nvPr/>
        </p:nvGraphicFramePr>
        <p:xfrm>
          <a:off x="2929083" y="3785772"/>
          <a:ext cx="2826514" cy="663722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413257">
                  <a:extLst>
                    <a:ext uri="{9D8B030D-6E8A-4147-A177-3AD203B41FA5}">
                      <a16:colId xmlns:a16="http://schemas.microsoft.com/office/drawing/2014/main" val="497699860"/>
                    </a:ext>
                  </a:extLst>
                </a:gridCol>
                <a:gridCol w="1413257">
                  <a:extLst>
                    <a:ext uri="{9D8B030D-6E8A-4147-A177-3AD203B41FA5}">
                      <a16:colId xmlns:a16="http://schemas.microsoft.com/office/drawing/2014/main" val="4074939785"/>
                    </a:ext>
                  </a:extLst>
                </a:gridCol>
              </a:tblGrid>
              <a:tr h="66372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Has Heart Disease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Does not Have Heart Disease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478707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B5D92F6-F7E6-A178-DA60-F30A7DF593EF}"/>
              </a:ext>
            </a:extLst>
          </p:cNvPr>
          <p:cNvSpPr txBox="1"/>
          <p:nvPr/>
        </p:nvSpPr>
        <p:spPr>
          <a:xfrm>
            <a:off x="2929081" y="3429000"/>
            <a:ext cx="2826514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Predicted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94F90E-9731-002A-0B1F-4E6C6647A2D2}"/>
              </a:ext>
            </a:extLst>
          </p:cNvPr>
          <p:cNvSpPr txBox="1"/>
          <p:nvPr/>
        </p:nvSpPr>
        <p:spPr>
          <a:xfrm rot="16200000">
            <a:off x="368190" y="4904908"/>
            <a:ext cx="128016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Actual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8B64F3-95C2-3439-BAF7-49F3B876AA9B}"/>
              </a:ext>
            </a:extLst>
          </p:cNvPr>
          <p:cNvSpPr/>
          <p:nvPr/>
        </p:nvSpPr>
        <p:spPr>
          <a:xfrm>
            <a:off x="2548020" y="2783660"/>
            <a:ext cx="478401" cy="1853076"/>
          </a:xfrm>
          <a:custGeom>
            <a:avLst/>
            <a:gdLst>
              <a:gd name="connsiteX0" fmla="*/ 478401 w 478401"/>
              <a:gd name="connsiteY0" fmla="*/ 1853076 h 1853076"/>
              <a:gd name="connsiteX1" fmla="*/ 41431 w 478401"/>
              <a:gd name="connsiteY1" fmla="*/ 1262358 h 1853076"/>
              <a:gd name="connsiteX2" fmla="*/ 65707 w 478401"/>
              <a:gd name="connsiteY2" fmla="*/ 566443 h 1853076"/>
              <a:gd name="connsiteX3" fmla="*/ 462217 w 478401"/>
              <a:gd name="connsiteY3" fmla="*/ 0 h 1853076"/>
              <a:gd name="connsiteX4" fmla="*/ 462217 w 478401"/>
              <a:gd name="connsiteY4" fmla="*/ 0 h 1853076"/>
              <a:gd name="connsiteX5" fmla="*/ 462217 w 478401"/>
              <a:gd name="connsiteY5" fmla="*/ 0 h 1853076"/>
              <a:gd name="connsiteX6" fmla="*/ 462217 w 478401"/>
              <a:gd name="connsiteY6" fmla="*/ 0 h 1853076"/>
              <a:gd name="connsiteX7" fmla="*/ 462217 w 478401"/>
              <a:gd name="connsiteY7" fmla="*/ 0 h 185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8401" h="1853076">
                <a:moveTo>
                  <a:pt x="478401" y="1853076"/>
                </a:moveTo>
                <a:cubicBezTo>
                  <a:pt x="294307" y="1664936"/>
                  <a:pt x="110213" y="1476797"/>
                  <a:pt x="41431" y="1262358"/>
                </a:cubicBezTo>
                <a:cubicBezTo>
                  <a:pt x="-27351" y="1047919"/>
                  <a:pt x="-4424" y="776836"/>
                  <a:pt x="65707" y="566443"/>
                </a:cubicBezTo>
                <a:cubicBezTo>
                  <a:pt x="135838" y="356050"/>
                  <a:pt x="462217" y="0"/>
                  <a:pt x="462217" y="0"/>
                </a:cubicBezTo>
                <a:lnTo>
                  <a:pt x="462217" y="0"/>
                </a:lnTo>
                <a:lnTo>
                  <a:pt x="462217" y="0"/>
                </a:lnTo>
                <a:lnTo>
                  <a:pt x="462217" y="0"/>
                </a:lnTo>
                <a:lnTo>
                  <a:pt x="462217" y="0"/>
                </a:lnTo>
              </a:path>
            </a:pathLst>
          </a:custGeom>
          <a:ln w="28575" cap="flat" cmpd="sng" algn="ctr">
            <a:solidFill>
              <a:srgbClr val="00B0F0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346C8F3-A6AF-BE6B-8043-CB4F44CCE59B}"/>
              </a:ext>
            </a:extLst>
          </p:cNvPr>
          <p:cNvSpPr/>
          <p:nvPr/>
        </p:nvSpPr>
        <p:spPr>
          <a:xfrm rot="419507" flipH="1">
            <a:off x="5690126" y="2891380"/>
            <a:ext cx="446530" cy="1853076"/>
          </a:xfrm>
          <a:custGeom>
            <a:avLst/>
            <a:gdLst>
              <a:gd name="connsiteX0" fmla="*/ 478401 w 478401"/>
              <a:gd name="connsiteY0" fmla="*/ 1853076 h 1853076"/>
              <a:gd name="connsiteX1" fmla="*/ 41431 w 478401"/>
              <a:gd name="connsiteY1" fmla="*/ 1262358 h 1853076"/>
              <a:gd name="connsiteX2" fmla="*/ 65707 w 478401"/>
              <a:gd name="connsiteY2" fmla="*/ 566443 h 1853076"/>
              <a:gd name="connsiteX3" fmla="*/ 462217 w 478401"/>
              <a:gd name="connsiteY3" fmla="*/ 0 h 1853076"/>
              <a:gd name="connsiteX4" fmla="*/ 462217 w 478401"/>
              <a:gd name="connsiteY4" fmla="*/ 0 h 1853076"/>
              <a:gd name="connsiteX5" fmla="*/ 462217 w 478401"/>
              <a:gd name="connsiteY5" fmla="*/ 0 h 1853076"/>
              <a:gd name="connsiteX6" fmla="*/ 462217 w 478401"/>
              <a:gd name="connsiteY6" fmla="*/ 0 h 1853076"/>
              <a:gd name="connsiteX7" fmla="*/ 462217 w 478401"/>
              <a:gd name="connsiteY7" fmla="*/ 0 h 185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8401" h="1853076">
                <a:moveTo>
                  <a:pt x="478401" y="1853076"/>
                </a:moveTo>
                <a:cubicBezTo>
                  <a:pt x="294307" y="1664936"/>
                  <a:pt x="110213" y="1476797"/>
                  <a:pt x="41431" y="1262358"/>
                </a:cubicBezTo>
                <a:cubicBezTo>
                  <a:pt x="-27351" y="1047919"/>
                  <a:pt x="-4424" y="776836"/>
                  <a:pt x="65707" y="566443"/>
                </a:cubicBezTo>
                <a:cubicBezTo>
                  <a:pt x="135838" y="356050"/>
                  <a:pt x="462217" y="0"/>
                  <a:pt x="462217" y="0"/>
                </a:cubicBezTo>
                <a:lnTo>
                  <a:pt x="462217" y="0"/>
                </a:lnTo>
                <a:lnTo>
                  <a:pt x="462217" y="0"/>
                </a:lnTo>
                <a:lnTo>
                  <a:pt x="462217" y="0"/>
                </a:lnTo>
                <a:lnTo>
                  <a:pt x="462217" y="0"/>
                </a:lnTo>
              </a:path>
            </a:pathLst>
          </a:custGeom>
          <a:ln w="28575" cap="flat" cmpd="sng" algn="ctr">
            <a:solidFill>
              <a:srgbClr val="00B0F0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4C93D57-7900-8990-59CE-1C24AC062DFB}"/>
              </a:ext>
            </a:extLst>
          </p:cNvPr>
          <p:cNvGrpSpPr/>
          <p:nvPr/>
        </p:nvGrpSpPr>
        <p:grpSpPr>
          <a:xfrm>
            <a:off x="4725749" y="3075778"/>
            <a:ext cx="5515434" cy="912161"/>
            <a:chOff x="4725749" y="3075778"/>
            <a:chExt cx="5515434" cy="91216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0A09381-9F99-4DEA-700B-3B3C5BDEA674}"/>
                </a:ext>
              </a:extLst>
            </p:cNvPr>
            <p:cNvGrpSpPr/>
            <p:nvPr/>
          </p:nvGrpSpPr>
          <p:grpSpPr>
            <a:xfrm>
              <a:off x="4725749" y="3075778"/>
              <a:ext cx="3550169" cy="912161"/>
              <a:chOff x="1261548" y="2018216"/>
              <a:chExt cx="3203839" cy="912161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05EBA4A-D13C-09B5-880D-B468E3261E30}"/>
                  </a:ext>
                </a:extLst>
              </p:cNvPr>
              <p:cNvSpPr txBox="1"/>
              <p:nvPr/>
            </p:nvSpPr>
            <p:spPr>
              <a:xfrm>
                <a:off x="1261548" y="2218271"/>
                <a:ext cx="17405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400" b="1" dirty="0"/>
                  <a:t>= </a:t>
                </a: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4FA04490-FC0B-3EB4-D356-B248B99B0D57}"/>
                  </a:ext>
                </a:extLst>
              </p:cNvPr>
              <p:cNvCxnSpPr>
                <a:cxnSpLocks/>
                <a:stCxn id="25" idx="3"/>
              </p:cNvCxnSpPr>
              <p:nvPr/>
            </p:nvCxnSpPr>
            <p:spPr>
              <a:xfrm>
                <a:off x="3002146" y="2449104"/>
                <a:ext cx="10005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9361E9E-E2AF-4681-BC66-9864D28E9F7A}"/>
                  </a:ext>
                </a:extLst>
              </p:cNvPr>
              <p:cNvSpPr txBox="1"/>
              <p:nvPr/>
            </p:nvSpPr>
            <p:spPr>
              <a:xfrm>
                <a:off x="2539482" y="2018216"/>
                <a:ext cx="192590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/>
                  <a:t>TP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EBA794-529C-6FA1-2447-587049D360AD}"/>
                  </a:ext>
                </a:extLst>
              </p:cNvPr>
              <p:cNvSpPr txBox="1"/>
              <p:nvPr/>
            </p:nvSpPr>
            <p:spPr>
              <a:xfrm>
                <a:off x="3002146" y="2499490"/>
                <a:ext cx="106531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TP + FN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07C0408-A224-93B3-1A7B-6BE78489459C}"/>
                </a:ext>
              </a:extLst>
            </p:cNvPr>
            <p:cNvGrpSpPr/>
            <p:nvPr/>
          </p:nvGrpSpPr>
          <p:grpSpPr>
            <a:xfrm>
              <a:off x="6310652" y="3075778"/>
              <a:ext cx="3930531" cy="912161"/>
              <a:chOff x="5890894" y="4409127"/>
              <a:chExt cx="4200374" cy="912161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F05C62D6-C65B-2B91-59C7-3DB43CE6DAFF}"/>
                  </a:ext>
                </a:extLst>
              </p:cNvPr>
              <p:cNvGrpSpPr/>
              <p:nvPr/>
            </p:nvGrpSpPr>
            <p:grpSpPr>
              <a:xfrm>
                <a:off x="5890894" y="4409127"/>
                <a:ext cx="3550169" cy="912161"/>
                <a:chOff x="1261548" y="2018216"/>
                <a:chExt cx="3203839" cy="912161"/>
              </a:xfrm>
            </p:grpSpPr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2583B57-9B8B-4BCF-07A5-ECA0E39F5BDB}"/>
                    </a:ext>
                  </a:extLst>
                </p:cNvPr>
                <p:cNvSpPr txBox="1"/>
                <p:nvPr/>
              </p:nvSpPr>
              <p:spPr>
                <a:xfrm>
                  <a:off x="1261548" y="2218271"/>
                  <a:ext cx="174059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2400" b="1" dirty="0"/>
                    <a:t>= </a:t>
                  </a:r>
                </a:p>
              </p:txBody>
            </p: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EBE0D83C-61C8-2C70-C081-0C336C8B122B}"/>
                    </a:ext>
                  </a:extLst>
                </p:cNvPr>
                <p:cNvCxnSpPr>
                  <a:cxnSpLocks/>
                  <a:stCxn id="21" idx="3"/>
                </p:cNvCxnSpPr>
                <p:nvPr/>
              </p:nvCxnSpPr>
              <p:spPr>
                <a:xfrm>
                  <a:off x="3002146" y="2449104"/>
                  <a:ext cx="100057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C14D145-18D7-CF88-6E6D-E5FB985DE022}"/>
                    </a:ext>
                  </a:extLst>
                </p:cNvPr>
                <p:cNvSpPr txBox="1"/>
                <p:nvPr/>
              </p:nvSpPr>
              <p:spPr>
                <a:xfrm>
                  <a:off x="2539482" y="2018216"/>
                  <a:ext cx="1925905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200" dirty="0"/>
                    <a:t>142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3D26AB6-C5B5-E897-EB31-F7211690E4E4}"/>
                    </a:ext>
                  </a:extLst>
                </p:cNvPr>
                <p:cNvSpPr txBox="1"/>
                <p:nvPr/>
              </p:nvSpPr>
              <p:spPr>
                <a:xfrm>
                  <a:off x="3002145" y="2499490"/>
                  <a:ext cx="1165948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/>
                    <a:t>142 + 29</a:t>
                  </a:r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31D10BD-1C46-3D32-563B-4A9069C31BA9}"/>
                  </a:ext>
                </a:extLst>
              </p:cNvPr>
              <p:cNvSpPr txBox="1"/>
              <p:nvPr/>
            </p:nvSpPr>
            <p:spPr>
              <a:xfrm>
                <a:off x="8982530" y="4609181"/>
                <a:ext cx="11087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= </a:t>
                </a:r>
                <a:r>
                  <a:rPr lang="en-US" sz="2200" dirty="0"/>
                  <a:t>0.83</a:t>
                </a:r>
              </a:p>
            </p:txBody>
          </p:sp>
        </p:grpSp>
      </p:grpSp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id="{B6C713BF-3AA2-C0E1-56AE-D095119B8CAD}"/>
              </a:ext>
            </a:extLst>
          </p:cNvPr>
          <p:cNvGraphicFramePr>
            <a:graphicFrameLocks noGrp="1"/>
          </p:cNvGraphicFramePr>
          <p:nvPr/>
        </p:nvGraphicFramePr>
        <p:xfrm>
          <a:off x="8741833" y="5415906"/>
          <a:ext cx="282651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256">
                  <a:extLst>
                    <a:ext uri="{9D8B030D-6E8A-4147-A177-3AD203B41FA5}">
                      <a16:colId xmlns:a16="http://schemas.microsoft.com/office/drawing/2014/main" val="3440985996"/>
                    </a:ext>
                  </a:extLst>
                </a:gridCol>
                <a:gridCol w="1413256">
                  <a:extLst>
                    <a:ext uri="{9D8B030D-6E8A-4147-A177-3AD203B41FA5}">
                      <a16:colId xmlns:a16="http://schemas.microsoft.com/office/drawing/2014/main" val="1783687251"/>
                    </a:ext>
                  </a:extLst>
                </a:gridCol>
              </a:tblGrid>
              <a:tr h="63566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142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3135162"/>
                  </a:ext>
                </a:extLst>
              </a:tr>
              <a:tr h="64449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396335"/>
                  </a:ext>
                </a:extLst>
              </a:tr>
            </a:tbl>
          </a:graphicData>
        </a:graphic>
      </p:graphicFrame>
      <p:graphicFrame>
        <p:nvGraphicFramePr>
          <p:cNvPr id="30" name="Table 6">
            <a:extLst>
              <a:ext uri="{FF2B5EF4-FFF2-40B4-BE49-F238E27FC236}">
                <a16:creationId xmlns:a16="http://schemas.microsoft.com/office/drawing/2014/main" id="{F83EBEE6-998B-C0E4-C0FB-485E502E15B2}"/>
              </a:ext>
            </a:extLst>
          </p:cNvPr>
          <p:cNvGraphicFramePr>
            <a:graphicFrameLocks noGrp="1"/>
          </p:cNvGraphicFramePr>
          <p:nvPr/>
        </p:nvGraphicFramePr>
        <p:xfrm>
          <a:off x="7012530" y="5415906"/>
          <a:ext cx="1729304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29304">
                  <a:extLst>
                    <a:ext uri="{9D8B030D-6E8A-4147-A177-3AD203B41FA5}">
                      <a16:colId xmlns:a16="http://schemas.microsoft.com/office/drawing/2014/main" val="4107488714"/>
                    </a:ext>
                  </a:extLst>
                </a:gridCol>
              </a:tblGrid>
              <a:tr h="53924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Has Heart Disease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800089"/>
                  </a:ext>
                </a:extLst>
              </a:tr>
              <a:tr h="539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Does not Have Heart Disease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184085"/>
                  </a:ext>
                </a:extLst>
              </a:tr>
            </a:tbl>
          </a:graphicData>
        </a:graphic>
      </p:graphicFrame>
      <p:graphicFrame>
        <p:nvGraphicFramePr>
          <p:cNvPr id="31" name="Table 7">
            <a:extLst>
              <a:ext uri="{FF2B5EF4-FFF2-40B4-BE49-F238E27FC236}">
                <a16:creationId xmlns:a16="http://schemas.microsoft.com/office/drawing/2014/main" id="{27B9B04C-358A-9A26-6E73-C854672EFB15}"/>
              </a:ext>
            </a:extLst>
          </p:cNvPr>
          <p:cNvGraphicFramePr>
            <a:graphicFrameLocks noGrp="1"/>
          </p:cNvGraphicFramePr>
          <p:nvPr/>
        </p:nvGraphicFramePr>
        <p:xfrm>
          <a:off x="8741831" y="4752184"/>
          <a:ext cx="2826514" cy="663722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413257">
                  <a:extLst>
                    <a:ext uri="{9D8B030D-6E8A-4147-A177-3AD203B41FA5}">
                      <a16:colId xmlns:a16="http://schemas.microsoft.com/office/drawing/2014/main" val="497699860"/>
                    </a:ext>
                  </a:extLst>
                </a:gridCol>
                <a:gridCol w="1413257">
                  <a:extLst>
                    <a:ext uri="{9D8B030D-6E8A-4147-A177-3AD203B41FA5}">
                      <a16:colId xmlns:a16="http://schemas.microsoft.com/office/drawing/2014/main" val="4074939785"/>
                    </a:ext>
                  </a:extLst>
                </a:gridCol>
              </a:tblGrid>
              <a:tr h="66372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Has Heart Disease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Does not Have Heart Disease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4787070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3AE43D36-B10E-20F6-C4BB-F38520F3A81C}"/>
              </a:ext>
            </a:extLst>
          </p:cNvPr>
          <p:cNvSpPr txBox="1"/>
          <p:nvPr/>
        </p:nvSpPr>
        <p:spPr>
          <a:xfrm>
            <a:off x="8741829" y="4395412"/>
            <a:ext cx="2826514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Predicted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BAE821-F1B4-3B1B-904B-2613F574200D}"/>
              </a:ext>
            </a:extLst>
          </p:cNvPr>
          <p:cNvSpPr txBox="1"/>
          <p:nvPr/>
        </p:nvSpPr>
        <p:spPr>
          <a:xfrm rot="16200000">
            <a:off x="6180938" y="5871320"/>
            <a:ext cx="128016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Actual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7C26B7-3B9A-0256-07FC-605FDB0D58FD}"/>
              </a:ext>
            </a:extLst>
          </p:cNvPr>
          <p:cNvSpPr txBox="1"/>
          <p:nvPr/>
        </p:nvSpPr>
        <p:spPr>
          <a:xfrm>
            <a:off x="6789710" y="4409240"/>
            <a:ext cx="1729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Naïve </a:t>
            </a:r>
          </a:p>
          <a:p>
            <a:pPr algn="ctr"/>
            <a:r>
              <a:rPr lang="en-US" sz="2400" b="1" dirty="0"/>
              <a:t>Bayes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EC9DDF7-C263-150B-06EF-A1AD4A472372}"/>
              </a:ext>
            </a:extLst>
          </p:cNvPr>
          <p:cNvSpPr/>
          <p:nvPr/>
        </p:nvSpPr>
        <p:spPr>
          <a:xfrm>
            <a:off x="8451215" y="3973189"/>
            <a:ext cx="490484" cy="1699328"/>
          </a:xfrm>
          <a:custGeom>
            <a:avLst/>
            <a:gdLst>
              <a:gd name="connsiteX0" fmla="*/ 490484 w 490484"/>
              <a:gd name="connsiteY0" fmla="*/ 1699328 h 1699328"/>
              <a:gd name="connsiteX1" fmla="*/ 29238 w 490484"/>
              <a:gd name="connsiteY1" fmla="*/ 1092425 h 1699328"/>
              <a:gd name="connsiteX2" fmla="*/ 45422 w 490484"/>
              <a:gd name="connsiteY2" fmla="*/ 0 h 1699328"/>
              <a:gd name="connsiteX3" fmla="*/ 45422 w 490484"/>
              <a:gd name="connsiteY3" fmla="*/ 0 h 1699328"/>
              <a:gd name="connsiteX4" fmla="*/ 45422 w 490484"/>
              <a:gd name="connsiteY4" fmla="*/ 0 h 169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0484" h="1699328">
                <a:moveTo>
                  <a:pt x="490484" y="1699328"/>
                </a:moveTo>
                <a:cubicBezTo>
                  <a:pt x="296949" y="1537487"/>
                  <a:pt x="103415" y="1375646"/>
                  <a:pt x="29238" y="1092425"/>
                </a:cubicBezTo>
                <a:cubicBezTo>
                  <a:pt x="-44939" y="809204"/>
                  <a:pt x="45422" y="0"/>
                  <a:pt x="45422" y="0"/>
                </a:cubicBezTo>
                <a:lnTo>
                  <a:pt x="45422" y="0"/>
                </a:lnTo>
                <a:lnTo>
                  <a:pt x="45422" y="0"/>
                </a:lnTo>
              </a:path>
            </a:pathLst>
          </a:custGeom>
          <a:ln w="28575" cap="flat" cmpd="sng" algn="ctr">
            <a:solidFill>
              <a:schemeClr val="accent6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66315FEB-51BA-CCBA-B67A-A00C697CC490}"/>
              </a:ext>
            </a:extLst>
          </p:cNvPr>
          <p:cNvSpPr/>
          <p:nvPr/>
        </p:nvSpPr>
        <p:spPr>
          <a:xfrm>
            <a:off x="9305841" y="3803257"/>
            <a:ext cx="2534959" cy="1869260"/>
          </a:xfrm>
          <a:custGeom>
            <a:avLst/>
            <a:gdLst>
              <a:gd name="connsiteX0" fmla="*/ 2160573 w 2534959"/>
              <a:gd name="connsiteY0" fmla="*/ 1869260 h 1869260"/>
              <a:gd name="connsiteX1" fmla="*/ 2524715 w 2534959"/>
              <a:gd name="connsiteY1" fmla="*/ 793019 h 1869260"/>
              <a:gd name="connsiteX2" fmla="*/ 2192941 w 2534959"/>
              <a:gd name="connsiteY2" fmla="*/ 194208 h 1869260"/>
              <a:gd name="connsiteX3" fmla="*/ 0 w 2534959"/>
              <a:gd name="connsiteY3" fmla="*/ 0 h 1869260"/>
              <a:gd name="connsiteX4" fmla="*/ 0 w 2534959"/>
              <a:gd name="connsiteY4" fmla="*/ 0 h 1869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4959" h="1869260">
                <a:moveTo>
                  <a:pt x="2160573" y="1869260"/>
                </a:moveTo>
                <a:cubicBezTo>
                  <a:pt x="2339946" y="1470727"/>
                  <a:pt x="2519320" y="1072194"/>
                  <a:pt x="2524715" y="793019"/>
                </a:cubicBezTo>
                <a:cubicBezTo>
                  <a:pt x="2530110" y="513844"/>
                  <a:pt x="2613727" y="326378"/>
                  <a:pt x="2192941" y="194208"/>
                </a:cubicBezTo>
                <a:cubicBezTo>
                  <a:pt x="1772155" y="62038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ln w="28575" cap="flat" cmpd="sng" algn="ctr">
            <a:solidFill>
              <a:schemeClr val="accent6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89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Arrow: Right 35">
            <a:extLst>
              <a:ext uri="{FF2B5EF4-FFF2-40B4-BE49-F238E27FC236}">
                <a16:creationId xmlns:a16="http://schemas.microsoft.com/office/drawing/2014/main" id="{538DDB2A-D5D5-5DB9-39A8-208FE6FBE971}"/>
              </a:ext>
            </a:extLst>
          </p:cNvPr>
          <p:cNvSpPr/>
          <p:nvPr/>
        </p:nvSpPr>
        <p:spPr>
          <a:xfrm>
            <a:off x="5772255" y="3472267"/>
            <a:ext cx="1702091" cy="181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23424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Confusion Matrix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53F87CA1-676C-8957-0158-D4728121AE4D}"/>
              </a:ext>
            </a:extLst>
          </p:cNvPr>
          <p:cNvSpPr/>
          <p:nvPr/>
        </p:nvSpPr>
        <p:spPr>
          <a:xfrm>
            <a:off x="4740584" y="3203903"/>
            <a:ext cx="1472750" cy="655455"/>
          </a:xfrm>
          <a:prstGeom prst="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Classification </a:t>
            </a:r>
          </a:p>
          <a:p>
            <a:pPr algn="ctr"/>
            <a:r>
              <a:rPr lang="en-US" b="1" dirty="0"/>
              <a:t>Model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E456BA86-1CAC-E5B6-E333-87B1246B832C}"/>
              </a:ext>
            </a:extLst>
          </p:cNvPr>
          <p:cNvSpPr/>
          <p:nvPr/>
        </p:nvSpPr>
        <p:spPr>
          <a:xfrm rot="1426373">
            <a:off x="3051194" y="3136899"/>
            <a:ext cx="1702091" cy="181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187F3FD-30F4-34B6-9CD0-6603E898CA43}"/>
              </a:ext>
            </a:extLst>
          </p:cNvPr>
          <p:cNvSpPr/>
          <p:nvPr/>
        </p:nvSpPr>
        <p:spPr>
          <a:xfrm>
            <a:off x="1772156" y="2548448"/>
            <a:ext cx="1472750" cy="6554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SET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2FF88470-A76F-FEAF-6B3E-D623379A2A4D}"/>
              </a:ext>
            </a:extLst>
          </p:cNvPr>
          <p:cNvSpPr/>
          <p:nvPr/>
        </p:nvSpPr>
        <p:spPr>
          <a:xfrm rot="20181637">
            <a:off x="3073521" y="3927404"/>
            <a:ext cx="1702091" cy="181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C1FBE71-4302-96E6-2170-7864736567FE}"/>
              </a:ext>
            </a:extLst>
          </p:cNvPr>
          <p:cNvSpPr/>
          <p:nvPr/>
        </p:nvSpPr>
        <p:spPr>
          <a:xfrm>
            <a:off x="1772156" y="3859903"/>
            <a:ext cx="1472750" cy="6554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 SET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228501C-1DE4-A7D6-813B-77155D61ECEC}"/>
              </a:ext>
            </a:extLst>
          </p:cNvPr>
          <p:cNvSpPr/>
          <p:nvPr/>
        </p:nvSpPr>
        <p:spPr>
          <a:xfrm>
            <a:off x="7474346" y="3203902"/>
            <a:ext cx="1472750" cy="65545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Predicted Values</a:t>
            </a:r>
          </a:p>
        </p:txBody>
      </p:sp>
    </p:spTree>
    <p:extLst>
      <p:ext uri="{BB962C8B-B14F-4D97-AF65-F5344CB8AC3E}">
        <p14:creationId xmlns:p14="http://schemas.microsoft.com/office/powerpoint/2010/main" val="1037922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rrow: Right 37">
            <a:extLst>
              <a:ext uri="{FF2B5EF4-FFF2-40B4-BE49-F238E27FC236}">
                <a16:creationId xmlns:a16="http://schemas.microsoft.com/office/drawing/2014/main" id="{FD57A26E-93B5-3044-38A7-1036EA8F02C0}"/>
              </a:ext>
            </a:extLst>
          </p:cNvPr>
          <p:cNvSpPr/>
          <p:nvPr/>
        </p:nvSpPr>
        <p:spPr>
          <a:xfrm rot="1699843">
            <a:off x="2557102" y="4835890"/>
            <a:ext cx="2241454" cy="2247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538DDB2A-D5D5-5DB9-39A8-208FE6FBE971}"/>
              </a:ext>
            </a:extLst>
          </p:cNvPr>
          <p:cNvSpPr/>
          <p:nvPr/>
        </p:nvSpPr>
        <p:spPr>
          <a:xfrm>
            <a:off x="5772255" y="3472267"/>
            <a:ext cx="1702091" cy="181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23424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Confusion Matrix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53F87CA1-676C-8957-0158-D4728121AE4D}"/>
              </a:ext>
            </a:extLst>
          </p:cNvPr>
          <p:cNvSpPr/>
          <p:nvPr/>
        </p:nvSpPr>
        <p:spPr>
          <a:xfrm>
            <a:off x="4740584" y="3203903"/>
            <a:ext cx="1472750" cy="655455"/>
          </a:xfrm>
          <a:prstGeom prst="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MODEL</a:t>
            </a:r>
          </a:p>
        </p:txBody>
      </p:sp>
      <p:sp>
        <p:nvSpPr>
          <p:cNvPr id="33" name="Flowchart: Terminator 32">
            <a:extLst>
              <a:ext uri="{FF2B5EF4-FFF2-40B4-BE49-F238E27FC236}">
                <a16:creationId xmlns:a16="http://schemas.microsoft.com/office/drawing/2014/main" id="{62B90E7B-30DF-582A-0CB3-3C0A6B14AD48}"/>
              </a:ext>
            </a:extLst>
          </p:cNvPr>
          <p:cNvSpPr/>
          <p:nvPr/>
        </p:nvSpPr>
        <p:spPr>
          <a:xfrm>
            <a:off x="4740584" y="5097982"/>
            <a:ext cx="1717977" cy="655455"/>
          </a:xfrm>
          <a:prstGeom prst="flowChartTermina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Confusion Matrix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E456BA86-1CAC-E5B6-E333-87B1246B832C}"/>
              </a:ext>
            </a:extLst>
          </p:cNvPr>
          <p:cNvSpPr/>
          <p:nvPr/>
        </p:nvSpPr>
        <p:spPr>
          <a:xfrm rot="1426373">
            <a:off x="3051194" y="3136899"/>
            <a:ext cx="1702091" cy="181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187F3FD-30F4-34B6-9CD0-6603E898CA43}"/>
              </a:ext>
            </a:extLst>
          </p:cNvPr>
          <p:cNvSpPr/>
          <p:nvPr/>
        </p:nvSpPr>
        <p:spPr>
          <a:xfrm>
            <a:off x="1772156" y="2548448"/>
            <a:ext cx="1472750" cy="6554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SET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2FF88470-A76F-FEAF-6B3E-D623379A2A4D}"/>
              </a:ext>
            </a:extLst>
          </p:cNvPr>
          <p:cNvSpPr/>
          <p:nvPr/>
        </p:nvSpPr>
        <p:spPr>
          <a:xfrm rot="20181637">
            <a:off x="3073521" y="3927404"/>
            <a:ext cx="1702091" cy="181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C1FBE71-4302-96E6-2170-7864736567FE}"/>
              </a:ext>
            </a:extLst>
          </p:cNvPr>
          <p:cNvSpPr/>
          <p:nvPr/>
        </p:nvSpPr>
        <p:spPr>
          <a:xfrm>
            <a:off x="1772156" y="3859903"/>
            <a:ext cx="1472750" cy="6554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 SET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BB21FAE6-39E3-4C85-9B11-931FFD1362A1}"/>
              </a:ext>
            </a:extLst>
          </p:cNvPr>
          <p:cNvSpPr/>
          <p:nvPr/>
        </p:nvSpPr>
        <p:spPr>
          <a:xfrm rot="8272641">
            <a:off x="6241844" y="4432020"/>
            <a:ext cx="2138501" cy="1772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228501C-1DE4-A7D6-813B-77155D61ECEC}"/>
              </a:ext>
            </a:extLst>
          </p:cNvPr>
          <p:cNvSpPr/>
          <p:nvPr/>
        </p:nvSpPr>
        <p:spPr>
          <a:xfrm>
            <a:off x="7474346" y="3203902"/>
            <a:ext cx="1472750" cy="65545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Predicted Values</a:t>
            </a:r>
          </a:p>
        </p:txBody>
      </p:sp>
    </p:spTree>
    <p:extLst>
      <p:ext uri="{BB962C8B-B14F-4D97-AF65-F5344CB8AC3E}">
        <p14:creationId xmlns:p14="http://schemas.microsoft.com/office/powerpoint/2010/main" val="1195156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23424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Confusion Matrix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773C16B-ABC2-AE2A-0372-8A6A016F076F}"/>
              </a:ext>
            </a:extLst>
          </p:cNvPr>
          <p:cNvGraphicFramePr>
            <a:graphicFrameLocks noGrp="1"/>
          </p:cNvGraphicFramePr>
          <p:nvPr/>
        </p:nvGraphicFramePr>
        <p:xfrm>
          <a:off x="5144143" y="3367184"/>
          <a:ext cx="2826512" cy="1284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256">
                  <a:extLst>
                    <a:ext uri="{9D8B030D-6E8A-4147-A177-3AD203B41FA5}">
                      <a16:colId xmlns:a16="http://schemas.microsoft.com/office/drawing/2014/main" val="3440985996"/>
                    </a:ext>
                  </a:extLst>
                </a:gridCol>
                <a:gridCol w="1413256">
                  <a:extLst>
                    <a:ext uri="{9D8B030D-6E8A-4147-A177-3AD203B41FA5}">
                      <a16:colId xmlns:a16="http://schemas.microsoft.com/office/drawing/2014/main" val="1783687251"/>
                    </a:ext>
                  </a:extLst>
                </a:gridCol>
              </a:tblGrid>
              <a:tr h="63566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True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Positive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False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Negative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3135162"/>
                  </a:ext>
                </a:extLst>
              </a:tr>
              <a:tr h="64449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Positive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Negative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396335"/>
                  </a:ext>
                </a:extLst>
              </a:tr>
            </a:tbl>
          </a:graphicData>
        </a:graphic>
      </p:graphicFrame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8F4DAA82-3003-94AD-924A-797CEF0E4950}"/>
              </a:ext>
            </a:extLst>
          </p:cNvPr>
          <p:cNvGraphicFramePr>
            <a:graphicFrameLocks noGrp="1"/>
          </p:cNvGraphicFramePr>
          <p:nvPr/>
        </p:nvGraphicFramePr>
        <p:xfrm>
          <a:off x="3414840" y="3367184"/>
          <a:ext cx="1729304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29304">
                  <a:extLst>
                    <a:ext uri="{9D8B030D-6E8A-4147-A177-3AD203B41FA5}">
                      <a16:colId xmlns:a16="http://schemas.microsoft.com/office/drawing/2014/main" val="4107488714"/>
                    </a:ext>
                  </a:extLst>
                </a:gridCol>
              </a:tblGrid>
              <a:tr h="53924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Has Heart Disease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800089"/>
                  </a:ext>
                </a:extLst>
              </a:tr>
              <a:tr h="539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Does not Have Heart Disease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184085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4BFB7AD-809A-1475-941B-2DFCD793B984}"/>
              </a:ext>
            </a:extLst>
          </p:cNvPr>
          <p:cNvGraphicFramePr>
            <a:graphicFrameLocks noGrp="1"/>
          </p:cNvGraphicFramePr>
          <p:nvPr/>
        </p:nvGraphicFramePr>
        <p:xfrm>
          <a:off x="5144141" y="2703462"/>
          <a:ext cx="2826514" cy="663722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413257">
                  <a:extLst>
                    <a:ext uri="{9D8B030D-6E8A-4147-A177-3AD203B41FA5}">
                      <a16:colId xmlns:a16="http://schemas.microsoft.com/office/drawing/2014/main" val="497699860"/>
                    </a:ext>
                  </a:extLst>
                </a:gridCol>
                <a:gridCol w="1413257">
                  <a:extLst>
                    <a:ext uri="{9D8B030D-6E8A-4147-A177-3AD203B41FA5}">
                      <a16:colId xmlns:a16="http://schemas.microsoft.com/office/drawing/2014/main" val="4074939785"/>
                    </a:ext>
                  </a:extLst>
                </a:gridCol>
              </a:tblGrid>
              <a:tr h="66372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Has Heart Disease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Does not Have Heart Disease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478707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FE021B5-8238-C0CA-1CD2-AAD965EAE0F1}"/>
              </a:ext>
            </a:extLst>
          </p:cNvPr>
          <p:cNvSpPr txBox="1"/>
          <p:nvPr/>
        </p:nvSpPr>
        <p:spPr>
          <a:xfrm>
            <a:off x="5144139" y="2346690"/>
            <a:ext cx="2826514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Predicted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FD179A-D145-C154-EC45-3509607ABE4C}"/>
              </a:ext>
            </a:extLst>
          </p:cNvPr>
          <p:cNvSpPr txBox="1"/>
          <p:nvPr/>
        </p:nvSpPr>
        <p:spPr>
          <a:xfrm rot="16200000">
            <a:off x="2583248" y="3822598"/>
            <a:ext cx="128016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Actual</a:t>
            </a:r>
          </a:p>
        </p:txBody>
      </p:sp>
    </p:spTree>
    <p:extLst>
      <p:ext uri="{BB962C8B-B14F-4D97-AF65-F5344CB8AC3E}">
        <p14:creationId xmlns:p14="http://schemas.microsoft.com/office/powerpoint/2010/main" val="3782921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23424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Confusion Matrix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773C16B-ABC2-AE2A-0372-8A6A016F076F}"/>
              </a:ext>
            </a:extLst>
          </p:cNvPr>
          <p:cNvGraphicFramePr>
            <a:graphicFrameLocks noGrp="1"/>
          </p:cNvGraphicFramePr>
          <p:nvPr/>
        </p:nvGraphicFramePr>
        <p:xfrm>
          <a:off x="5144143" y="3367184"/>
          <a:ext cx="2826512" cy="1284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256">
                  <a:extLst>
                    <a:ext uri="{9D8B030D-6E8A-4147-A177-3AD203B41FA5}">
                      <a16:colId xmlns:a16="http://schemas.microsoft.com/office/drawing/2014/main" val="3440985996"/>
                    </a:ext>
                  </a:extLst>
                </a:gridCol>
                <a:gridCol w="1413256">
                  <a:extLst>
                    <a:ext uri="{9D8B030D-6E8A-4147-A177-3AD203B41FA5}">
                      <a16:colId xmlns:a16="http://schemas.microsoft.com/office/drawing/2014/main" val="1783687251"/>
                    </a:ext>
                  </a:extLst>
                </a:gridCol>
              </a:tblGrid>
              <a:tr h="63566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True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Positive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False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Negative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3135162"/>
                  </a:ext>
                </a:extLst>
              </a:tr>
              <a:tr h="64449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Positive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Negative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396335"/>
                  </a:ext>
                </a:extLst>
              </a:tr>
            </a:tbl>
          </a:graphicData>
        </a:graphic>
      </p:graphicFrame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8F4DAA82-3003-94AD-924A-797CEF0E4950}"/>
              </a:ext>
            </a:extLst>
          </p:cNvPr>
          <p:cNvGraphicFramePr>
            <a:graphicFrameLocks noGrp="1"/>
          </p:cNvGraphicFramePr>
          <p:nvPr/>
        </p:nvGraphicFramePr>
        <p:xfrm>
          <a:off x="3414840" y="3367184"/>
          <a:ext cx="1729304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29304">
                  <a:extLst>
                    <a:ext uri="{9D8B030D-6E8A-4147-A177-3AD203B41FA5}">
                      <a16:colId xmlns:a16="http://schemas.microsoft.com/office/drawing/2014/main" val="4107488714"/>
                    </a:ext>
                  </a:extLst>
                </a:gridCol>
              </a:tblGrid>
              <a:tr h="53924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Has Heart Disease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800089"/>
                  </a:ext>
                </a:extLst>
              </a:tr>
              <a:tr h="539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Does not Have Heart Disease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184085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4BFB7AD-809A-1475-941B-2DFCD793B984}"/>
              </a:ext>
            </a:extLst>
          </p:cNvPr>
          <p:cNvGraphicFramePr>
            <a:graphicFrameLocks noGrp="1"/>
          </p:cNvGraphicFramePr>
          <p:nvPr/>
        </p:nvGraphicFramePr>
        <p:xfrm>
          <a:off x="5144141" y="2703462"/>
          <a:ext cx="2826514" cy="663722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413257">
                  <a:extLst>
                    <a:ext uri="{9D8B030D-6E8A-4147-A177-3AD203B41FA5}">
                      <a16:colId xmlns:a16="http://schemas.microsoft.com/office/drawing/2014/main" val="497699860"/>
                    </a:ext>
                  </a:extLst>
                </a:gridCol>
                <a:gridCol w="1413257">
                  <a:extLst>
                    <a:ext uri="{9D8B030D-6E8A-4147-A177-3AD203B41FA5}">
                      <a16:colId xmlns:a16="http://schemas.microsoft.com/office/drawing/2014/main" val="4074939785"/>
                    </a:ext>
                  </a:extLst>
                </a:gridCol>
              </a:tblGrid>
              <a:tr h="66372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Has Heart Disease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Does not Have Heart Disease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478707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FE021B5-8238-C0CA-1CD2-AAD965EAE0F1}"/>
              </a:ext>
            </a:extLst>
          </p:cNvPr>
          <p:cNvSpPr txBox="1"/>
          <p:nvPr/>
        </p:nvSpPr>
        <p:spPr>
          <a:xfrm>
            <a:off x="5144139" y="2346690"/>
            <a:ext cx="2826514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Predicted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FD179A-D145-C154-EC45-3509607ABE4C}"/>
              </a:ext>
            </a:extLst>
          </p:cNvPr>
          <p:cNvSpPr txBox="1"/>
          <p:nvPr/>
        </p:nvSpPr>
        <p:spPr>
          <a:xfrm rot="16200000">
            <a:off x="2583248" y="3822598"/>
            <a:ext cx="128016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Actual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083094-5B35-9B7E-678E-5177B2D564A4}"/>
              </a:ext>
            </a:extLst>
          </p:cNvPr>
          <p:cNvSpPr txBox="1"/>
          <p:nvPr/>
        </p:nvSpPr>
        <p:spPr>
          <a:xfrm>
            <a:off x="1389807" y="1702494"/>
            <a:ext cx="31660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When the actual and predicted values are both </a:t>
            </a:r>
            <a:r>
              <a:rPr lang="en-US" b="1" dirty="0"/>
              <a:t>YES</a:t>
            </a:r>
            <a:r>
              <a:rPr lang="en-US" dirty="0"/>
              <a:t>, then we call that a </a:t>
            </a:r>
            <a:r>
              <a:rPr lang="en-US" b="1" dirty="0"/>
              <a:t>True Positive</a:t>
            </a:r>
            <a:r>
              <a:rPr lang="en-US" dirty="0"/>
              <a:t>…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938028D-372D-0160-89C6-C792F79F6AB0}"/>
              </a:ext>
            </a:extLst>
          </p:cNvPr>
          <p:cNvCxnSpPr/>
          <p:nvPr/>
        </p:nvCxnSpPr>
        <p:spPr>
          <a:xfrm>
            <a:off x="3955319" y="2531356"/>
            <a:ext cx="1045559" cy="584078"/>
          </a:xfrm>
          <a:prstGeom prst="straightConnector1">
            <a:avLst/>
          </a:prstGeom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246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23424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Confusion Matrix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773C16B-ABC2-AE2A-0372-8A6A016F076F}"/>
              </a:ext>
            </a:extLst>
          </p:cNvPr>
          <p:cNvGraphicFramePr>
            <a:graphicFrameLocks noGrp="1"/>
          </p:cNvGraphicFramePr>
          <p:nvPr/>
        </p:nvGraphicFramePr>
        <p:xfrm>
          <a:off x="5144143" y="3367184"/>
          <a:ext cx="2826512" cy="1284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256">
                  <a:extLst>
                    <a:ext uri="{9D8B030D-6E8A-4147-A177-3AD203B41FA5}">
                      <a16:colId xmlns:a16="http://schemas.microsoft.com/office/drawing/2014/main" val="3440985996"/>
                    </a:ext>
                  </a:extLst>
                </a:gridCol>
                <a:gridCol w="1413256">
                  <a:extLst>
                    <a:ext uri="{9D8B030D-6E8A-4147-A177-3AD203B41FA5}">
                      <a16:colId xmlns:a16="http://schemas.microsoft.com/office/drawing/2014/main" val="1783687251"/>
                    </a:ext>
                  </a:extLst>
                </a:gridCol>
              </a:tblGrid>
              <a:tr h="63566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True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Positive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False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Negative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3135162"/>
                  </a:ext>
                </a:extLst>
              </a:tr>
              <a:tr h="64449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Positive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Negative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396335"/>
                  </a:ext>
                </a:extLst>
              </a:tr>
            </a:tbl>
          </a:graphicData>
        </a:graphic>
      </p:graphicFrame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8F4DAA82-3003-94AD-924A-797CEF0E4950}"/>
              </a:ext>
            </a:extLst>
          </p:cNvPr>
          <p:cNvGraphicFramePr>
            <a:graphicFrameLocks noGrp="1"/>
          </p:cNvGraphicFramePr>
          <p:nvPr/>
        </p:nvGraphicFramePr>
        <p:xfrm>
          <a:off x="3414840" y="3367184"/>
          <a:ext cx="1729304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29304">
                  <a:extLst>
                    <a:ext uri="{9D8B030D-6E8A-4147-A177-3AD203B41FA5}">
                      <a16:colId xmlns:a16="http://schemas.microsoft.com/office/drawing/2014/main" val="4107488714"/>
                    </a:ext>
                  </a:extLst>
                </a:gridCol>
              </a:tblGrid>
              <a:tr h="53924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Has Heart Disease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800089"/>
                  </a:ext>
                </a:extLst>
              </a:tr>
              <a:tr h="539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Does not Have Heart Disease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184085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4BFB7AD-809A-1475-941B-2DFCD793B984}"/>
              </a:ext>
            </a:extLst>
          </p:cNvPr>
          <p:cNvGraphicFramePr>
            <a:graphicFrameLocks noGrp="1"/>
          </p:cNvGraphicFramePr>
          <p:nvPr/>
        </p:nvGraphicFramePr>
        <p:xfrm>
          <a:off x="5144141" y="2703462"/>
          <a:ext cx="2826514" cy="663722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413257">
                  <a:extLst>
                    <a:ext uri="{9D8B030D-6E8A-4147-A177-3AD203B41FA5}">
                      <a16:colId xmlns:a16="http://schemas.microsoft.com/office/drawing/2014/main" val="497699860"/>
                    </a:ext>
                  </a:extLst>
                </a:gridCol>
                <a:gridCol w="1413257">
                  <a:extLst>
                    <a:ext uri="{9D8B030D-6E8A-4147-A177-3AD203B41FA5}">
                      <a16:colId xmlns:a16="http://schemas.microsoft.com/office/drawing/2014/main" val="4074939785"/>
                    </a:ext>
                  </a:extLst>
                </a:gridCol>
              </a:tblGrid>
              <a:tr h="66372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Has Heart Disease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Does not Have Heart Disease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478707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FE021B5-8238-C0CA-1CD2-AAD965EAE0F1}"/>
              </a:ext>
            </a:extLst>
          </p:cNvPr>
          <p:cNvSpPr txBox="1"/>
          <p:nvPr/>
        </p:nvSpPr>
        <p:spPr>
          <a:xfrm>
            <a:off x="5144139" y="2346690"/>
            <a:ext cx="2826514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Predicted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FD179A-D145-C154-EC45-3509607ABE4C}"/>
              </a:ext>
            </a:extLst>
          </p:cNvPr>
          <p:cNvSpPr txBox="1"/>
          <p:nvPr/>
        </p:nvSpPr>
        <p:spPr>
          <a:xfrm rot="16200000">
            <a:off x="2583248" y="3822598"/>
            <a:ext cx="128016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Actual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083094-5B35-9B7E-678E-5177B2D564A4}"/>
              </a:ext>
            </a:extLst>
          </p:cNvPr>
          <p:cNvSpPr txBox="1"/>
          <p:nvPr/>
        </p:nvSpPr>
        <p:spPr>
          <a:xfrm>
            <a:off x="1389807" y="1702494"/>
            <a:ext cx="31660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When the actual and predicted values are both </a:t>
            </a:r>
            <a:r>
              <a:rPr lang="en-US" b="1" dirty="0"/>
              <a:t>YES</a:t>
            </a:r>
            <a:r>
              <a:rPr lang="en-US" dirty="0"/>
              <a:t>, then we call that a </a:t>
            </a:r>
            <a:r>
              <a:rPr lang="en-US" b="1" dirty="0"/>
              <a:t>True Positive</a:t>
            </a:r>
            <a:r>
              <a:rPr lang="en-US" dirty="0"/>
              <a:t>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297F96-2925-6C95-C3D7-3EAC0FA7FBB8}"/>
              </a:ext>
            </a:extLst>
          </p:cNvPr>
          <p:cNvSpPr txBox="1"/>
          <p:nvPr/>
        </p:nvSpPr>
        <p:spPr>
          <a:xfrm>
            <a:off x="8397510" y="1792692"/>
            <a:ext cx="33844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when the actual value is </a:t>
            </a:r>
            <a:r>
              <a:rPr lang="en-US" b="1" dirty="0"/>
              <a:t>YES</a:t>
            </a:r>
            <a:r>
              <a:rPr lang="en-US" dirty="0"/>
              <a:t>, but the predicted value is </a:t>
            </a:r>
            <a:r>
              <a:rPr lang="en-US" b="1" dirty="0"/>
              <a:t>NO</a:t>
            </a:r>
            <a:r>
              <a:rPr lang="en-US" dirty="0"/>
              <a:t>, then we call that a </a:t>
            </a:r>
            <a:r>
              <a:rPr lang="en-US" b="1" dirty="0"/>
              <a:t>False Negative</a:t>
            </a:r>
            <a:r>
              <a:rPr lang="en-US" dirty="0"/>
              <a:t>…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938028D-372D-0160-89C6-C792F79F6AB0}"/>
              </a:ext>
            </a:extLst>
          </p:cNvPr>
          <p:cNvCxnSpPr/>
          <p:nvPr/>
        </p:nvCxnSpPr>
        <p:spPr>
          <a:xfrm>
            <a:off x="3955319" y="2531356"/>
            <a:ext cx="1045559" cy="584078"/>
          </a:xfrm>
          <a:prstGeom prst="straightConnector1">
            <a:avLst/>
          </a:prstGeom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AA0A914-B0B5-F205-7A3F-4331D2E10464}"/>
              </a:ext>
            </a:extLst>
          </p:cNvPr>
          <p:cNvCxnSpPr>
            <a:cxnSpLocks/>
          </p:cNvCxnSpPr>
          <p:nvPr/>
        </p:nvCxnSpPr>
        <p:spPr>
          <a:xfrm flipH="1">
            <a:off x="8113918" y="2823395"/>
            <a:ext cx="868241" cy="753285"/>
          </a:xfrm>
          <a:prstGeom prst="straightConnector1">
            <a:avLst/>
          </a:prstGeom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211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23424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Confusion Matrix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773C16B-ABC2-AE2A-0372-8A6A016F076F}"/>
              </a:ext>
            </a:extLst>
          </p:cNvPr>
          <p:cNvGraphicFramePr>
            <a:graphicFrameLocks noGrp="1"/>
          </p:cNvGraphicFramePr>
          <p:nvPr/>
        </p:nvGraphicFramePr>
        <p:xfrm>
          <a:off x="5144143" y="3367184"/>
          <a:ext cx="2826512" cy="1284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256">
                  <a:extLst>
                    <a:ext uri="{9D8B030D-6E8A-4147-A177-3AD203B41FA5}">
                      <a16:colId xmlns:a16="http://schemas.microsoft.com/office/drawing/2014/main" val="3440985996"/>
                    </a:ext>
                  </a:extLst>
                </a:gridCol>
                <a:gridCol w="1413256">
                  <a:extLst>
                    <a:ext uri="{9D8B030D-6E8A-4147-A177-3AD203B41FA5}">
                      <a16:colId xmlns:a16="http://schemas.microsoft.com/office/drawing/2014/main" val="1783687251"/>
                    </a:ext>
                  </a:extLst>
                </a:gridCol>
              </a:tblGrid>
              <a:tr h="63566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True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Positive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False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Negative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3135162"/>
                  </a:ext>
                </a:extLst>
              </a:tr>
              <a:tr h="64449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Positive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Negative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396335"/>
                  </a:ext>
                </a:extLst>
              </a:tr>
            </a:tbl>
          </a:graphicData>
        </a:graphic>
      </p:graphicFrame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8F4DAA82-3003-94AD-924A-797CEF0E4950}"/>
              </a:ext>
            </a:extLst>
          </p:cNvPr>
          <p:cNvGraphicFramePr>
            <a:graphicFrameLocks noGrp="1"/>
          </p:cNvGraphicFramePr>
          <p:nvPr/>
        </p:nvGraphicFramePr>
        <p:xfrm>
          <a:off x="3414840" y="3367184"/>
          <a:ext cx="1729304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29304">
                  <a:extLst>
                    <a:ext uri="{9D8B030D-6E8A-4147-A177-3AD203B41FA5}">
                      <a16:colId xmlns:a16="http://schemas.microsoft.com/office/drawing/2014/main" val="4107488714"/>
                    </a:ext>
                  </a:extLst>
                </a:gridCol>
              </a:tblGrid>
              <a:tr h="53924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Has Heart Disease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800089"/>
                  </a:ext>
                </a:extLst>
              </a:tr>
              <a:tr h="539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Does not Have Heart Disease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184085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4BFB7AD-809A-1475-941B-2DFCD793B984}"/>
              </a:ext>
            </a:extLst>
          </p:cNvPr>
          <p:cNvGraphicFramePr>
            <a:graphicFrameLocks noGrp="1"/>
          </p:cNvGraphicFramePr>
          <p:nvPr/>
        </p:nvGraphicFramePr>
        <p:xfrm>
          <a:off x="5144141" y="2703462"/>
          <a:ext cx="2826514" cy="663722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413257">
                  <a:extLst>
                    <a:ext uri="{9D8B030D-6E8A-4147-A177-3AD203B41FA5}">
                      <a16:colId xmlns:a16="http://schemas.microsoft.com/office/drawing/2014/main" val="497699860"/>
                    </a:ext>
                  </a:extLst>
                </a:gridCol>
                <a:gridCol w="1413257">
                  <a:extLst>
                    <a:ext uri="{9D8B030D-6E8A-4147-A177-3AD203B41FA5}">
                      <a16:colId xmlns:a16="http://schemas.microsoft.com/office/drawing/2014/main" val="4074939785"/>
                    </a:ext>
                  </a:extLst>
                </a:gridCol>
              </a:tblGrid>
              <a:tr h="66372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Has Heart Disease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Does not Have Heart Disease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478707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FE021B5-8238-C0CA-1CD2-AAD965EAE0F1}"/>
              </a:ext>
            </a:extLst>
          </p:cNvPr>
          <p:cNvSpPr txBox="1"/>
          <p:nvPr/>
        </p:nvSpPr>
        <p:spPr>
          <a:xfrm>
            <a:off x="5144139" y="2346690"/>
            <a:ext cx="2826514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Predicted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FD179A-D145-C154-EC45-3509607ABE4C}"/>
              </a:ext>
            </a:extLst>
          </p:cNvPr>
          <p:cNvSpPr txBox="1"/>
          <p:nvPr/>
        </p:nvSpPr>
        <p:spPr>
          <a:xfrm rot="16200000">
            <a:off x="2583248" y="3822598"/>
            <a:ext cx="128016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Actual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083094-5B35-9B7E-678E-5177B2D564A4}"/>
              </a:ext>
            </a:extLst>
          </p:cNvPr>
          <p:cNvSpPr txBox="1"/>
          <p:nvPr/>
        </p:nvSpPr>
        <p:spPr>
          <a:xfrm>
            <a:off x="1389807" y="1702494"/>
            <a:ext cx="31660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When the actual and predicted values are both </a:t>
            </a:r>
            <a:r>
              <a:rPr lang="en-US" b="1" dirty="0"/>
              <a:t>YES</a:t>
            </a:r>
            <a:r>
              <a:rPr lang="en-US" dirty="0"/>
              <a:t>, then we call that a </a:t>
            </a:r>
            <a:r>
              <a:rPr lang="en-US" b="1" dirty="0"/>
              <a:t>True Positive</a:t>
            </a:r>
            <a:r>
              <a:rPr lang="en-US" dirty="0"/>
              <a:t>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297F96-2925-6C95-C3D7-3EAC0FA7FBB8}"/>
              </a:ext>
            </a:extLst>
          </p:cNvPr>
          <p:cNvSpPr txBox="1"/>
          <p:nvPr/>
        </p:nvSpPr>
        <p:spPr>
          <a:xfrm>
            <a:off x="8397510" y="1792692"/>
            <a:ext cx="33844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when the actual value is </a:t>
            </a:r>
            <a:r>
              <a:rPr lang="en-US" b="1" dirty="0"/>
              <a:t>YES</a:t>
            </a:r>
            <a:r>
              <a:rPr lang="en-US" dirty="0"/>
              <a:t>, but the predicted value is </a:t>
            </a:r>
            <a:r>
              <a:rPr lang="en-US" b="1" dirty="0"/>
              <a:t>NO</a:t>
            </a:r>
            <a:r>
              <a:rPr lang="en-US" dirty="0"/>
              <a:t>, then we call that a </a:t>
            </a:r>
            <a:r>
              <a:rPr lang="en-US" b="1" dirty="0"/>
              <a:t>False Negative</a:t>
            </a:r>
            <a:r>
              <a:rPr lang="en-US" dirty="0"/>
              <a:t>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B4EEC5-C010-9C7E-BDAD-6C7257409787}"/>
              </a:ext>
            </a:extLst>
          </p:cNvPr>
          <p:cNvSpPr txBox="1"/>
          <p:nvPr/>
        </p:nvSpPr>
        <p:spPr>
          <a:xfrm>
            <a:off x="1215828" y="5049354"/>
            <a:ext cx="35139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…and when the actual value is </a:t>
            </a:r>
            <a:r>
              <a:rPr lang="en-US" b="1" dirty="0"/>
              <a:t>NO</a:t>
            </a:r>
            <a:r>
              <a:rPr lang="en-US" dirty="0"/>
              <a:t>, but the predicted value is </a:t>
            </a:r>
            <a:r>
              <a:rPr lang="en-US" b="1" dirty="0"/>
              <a:t>YES</a:t>
            </a:r>
            <a:r>
              <a:rPr lang="en-US" dirty="0"/>
              <a:t>, then we call that a </a:t>
            </a:r>
            <a:r>
              <a:rPr lang="en-US" b="1" dirty="0"/>
              <a:t>False Positive</a:t>
            </a:r>
            <a:r>
              <a:rPr lang="en-US" dirty="0"/>
              <a:t>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938028D-372D-0160-89C6-C792F79F6AB0}"/>
              </a:ext>
            </a:extLst>
          </p:cNvPr>
          <p:cNvCxnSpPr/>
          <p:nvPr/>
        </p:nvCxnSpPr>
        <p:spPr>
          <a:xfrm>
            <a:off x="3955319" y="2531356"/>
            <a:ext cx="1045559" cy="584078"/>
          </a:xfrm>
          <a:prstGeom prst="straightConnector1">
            <a:avLst/>
          </a:prstGeom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AA0A914-B0B5-F205-7A3F-4331D2E10464}"/>
              </a:ext>
            </a:extLst>
          </p:cNvPr>
          <p:cNvCxnSpPr>
            <a:cxnSpLocks/>
          </p:cNvCxnSpPr>
          <p:nvPr/>
        </p:nvCxnSpPr>
        <p:spPr>
          <a:xfrm flipH="1">
            <a:off x="8113918" y="2823395"/>
            <a:ext cx="868241" cy="753285"/>
          </a:xfrm>
          <a:prstGeom prst="straightConnector1">
            <a:avLst/>
          </a:prstGeom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C1CC176-1A94-C12B-6990-D201253C7FF8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4729794" y="4791930"/>
            <a:ext cx="861802" cy="719089"/>
          </a:xfrm>
          <a:prstGeom prst="straightConnector1">
            <a:avLst/>
          </a:prstGeom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340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1748</Words>
  <Application>Microsoft Office PowerPoint</Application>
  <PresentationFormat>Widescreen</PresentationFormat>
  <Paragraphs>755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PowerPoint Presentation</vt:lpstr>
      <vt:lpstr>Assessing a  Classification Model</vt:lpstr>
      <vt:lpstr>Techniques </vt:lpstr>
      <vt:lpstr>Confusion Matrix</vt:lpstr>
      <vt:lpstr>Confusion Matrix</vt:lpstr>
      <vt:lpstr>Confusion Matrix</vt:lpstr>
      <vt:lpstr>Confusion Matrix</vt:lpstr>
      <vt:lpstr>Confusion Matrix</vt:lpstr>
      <vt:lpstr>Confusion Matrix</vt:lpstr>
      <vt:lpstr>Confusion Matrix</vt:lpstr>
      <vt:lpstr>Confusion Matrix</vt:lpstr>
      <vt:lpstr>Confusion Matrix</vt:lpstr>
      <vt:lpstr>Confusion Matrix</vt:lpstr>
      <vt:lpstr>Comparing two models</vt:lpstr>
      <vt:lpstr>Comparing two models</vt:lpstr>
      <vt:lpstr>Comparing two models</vt:lpstr>
      <vt:lpstr>Sensitivity &amp; Specificity</vt:lpstr>
      <vt:lpstr>Sensitivity &amp; Specificity</vt:lpstr>
      <vt:lpstr>Sensitivity &amp; Specificity</vt:lpstr>
      <vt:lpstr>Sensitivity &amp; Specificity</vt:lpstr>
      <vt:lpstr>Sensitivity &amp; Specificity</vt:lpstr>
      <vt:lpstr>Sensitivity &amp; Specificity</vt:lpstr>
      <vt:lpstr>Sensitivity &amp; Specificity</vt:lpstr>
      <vt:lpstr>Sensitivity &amp; Specificity</vt:lpstr>
      <vt:lpstr>Sensitivity &amp; Specificity</vt:lpstr>
      <vt:lpstr>Sensitivity &amp; Specificity</vt:lpstr>
      <vt:lpstr>Sensitivity &amp; Specificity</vt:lpstr>
      <vt:lpstr>Sensitivity &amp; Specificity</vt:lpstr>
      <vt:lpstr>Sensitivity &amp; Specificity</vt:lpstr>
      <vt:lpstr>Precision &amp; Recall</vt:lpstr>
      <vt:lpstr>Precision &amp; Recall</vt:lpstr>
      <vt:lpstr>PowerPoint Presentation</vt:lpstr>
      <vt:lpstr>PowerPoint Presentation</vt:lpstr>
      <vt:lpstr>PowerPoint Presentation</vt:lpstr>
      <vt:lpstr>PowerPoint Presentation</vt:lpstr>
      <vt:lpstr>Precision &amp; Recall</vt:lpstr>
      <vt:lpstr>Precision &amp; Recall</vt:lpstr>
      <vt:lpstr>Precision &amp; Recall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Part C     Part of Future Connect Media’s IT Course   By Sagar Allagh</dc:title>
  <dc:creator>Sagar Allagh</dc:creator>
  <cp:lastModifiedBy>Hassan Khalil</cp:lastModifiedBy>
  <cp:revision>13</cp:revision>
  <dcterms:created xsi:type="dcterms:W3CDTF">2023-02-28T14:08:09Z</dcterms:created>
  <dcterms:modified xsi:type="dcterms:W3CDTF">2023-04-06T15:15:00Z</dcterms:modified>
</cp:coreProperties>
</file>