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455" r:id="rId3"/>
    <p:sldId id="324" r:id="rId4"/>
    <p:sldId id="403" r:id="rId5"/>
    <p:sldId id="459" r:id="rId6"/>
    <p:sldId id="460" r:id="rId7"/>
    <p:sldId id="461" r:id="rId8"/>
    <p:sldId id="462" r:id="rId9"/>
    <p:sldId id="465" r:id="rId10"/>
    <p:sldId id="464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98" r:id="rId37"/>
    <p:sldId id="492" r:id="rId38"/>
    <p:sldId id="493" r:id="rId39"/>
    <p:sldId id="494" r:id="rId40"/>
    <p:sldId id="496" r:id="rId41"/>
    <p:sldId id="497" r:id="rId42"/>
    <p:sldId id="495" r:id="rId43"/>
    <p:sldId id="499" r:id="rId44"/>
    <p:sldId id="500" r:id="rId45"/>
    <p:sldId id="501" r:id="rId46"/>
    <p:sldId id="502" r:id="rId47"/>
    <p:sldId id="504" r:id="rId48"/>
    <p:sldId id="503" r:id="rId49"/>
    <p:sldId id="5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5BD3-9E8D-E4DD-8EDE-FA6EFC7D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6A13F-83EF-F9B8-DD11-744BED0D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0212-9954-8A03-7AD3-4FF6141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6FB6-565C-96BC-FD34-88B7792A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80B3-06F9-FC90-CE53-75FA22B7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C97-8198-D3E1-7140-80451E7E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DA6F-1B9F-03BA-9EBC-D987067F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300B-8FA9-9232-439B-C156682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1513-946F-71D7-6EEA-07E8A015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80E8-A5DE-2AE5-72EF-F990AE8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DF458-DFD4-71B2-C710-F3BC70B70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CF6D-E6D6-979D-5FB5-F1A5FBCD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94B8-2F54-95DD-B4A8-3F3A80E4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567A-978A-13BC-B0DC-84EF815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BEFC-40DE-A648-9AE4-96F071B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51F4-AAA4-AE8F-C84B-A28CAC1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537-C331-0D0A-3595-7C091602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E7FA-4548-340F-ABD8-C64EA8B4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AE7C-7636-94EC-0B9D-825F3D6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0FCC-530B-FEB0-6DC1-4ECFA840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6F2A-BC7C-A18A-F493-36DEE1A0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9FC60-C74D-35AC-922C-CDD3275C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9A13-0978-9E63-1EB7-E2F20D25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F8D9-31D4-B4D4-F3C0-BCFD7029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EF82-29CE-038D-BF38-EC6B9B3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2C0-C53E-F94A-CA72-C87FC69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034F-FF21-EB74-CEF1-CE53F96BA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F740-A819-D8D1-F763-5C7069D5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2C29E-14A6-8516-36CC-8788F28C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606C8-D897-2D8C-8B84-AF2D50C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3485-45E2-637F-F01A-08492B0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2A22-B95A-B87B-1D88-68FBE6F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B308-FC6A-5EA4-F77F-84D3A290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177EE-4327-59B0-56DD-18736062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E77E6-1B50-2507-9247-5751CD53E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A01D-9905-795E-FE2A-7374732F8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CF89E-2F9B-FA4D-5580-7F5A226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6B05B-EDF5-4E62-D2A7-3CED4994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89039-FDE1-B9A1-4354-93BB70DB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B557-EE0C-CBB0-A376-E0237A64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54A1E-1DA0-A639-874F-8CD507FC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36C-213B-B78F-0D13-08D2D735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ED47-BB9C-33AF-46B5-5B122076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6D49-864B-B60F-2E71-93EC77FB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BB8DF-9B37-3FB2-EC65-25230855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10E37-B171-A4D4-6EC5-001732E2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7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63E8-3CFF-05AA-38FF-E45E3A0C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2CAE-C16F-7BDF-940F-BE624D3F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C9F64-675E-B6D0-E100-282D36C7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0585-2B9E-921A-8564-36E56456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36B43-97EE-85EA-443A-269A0AD6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1859A-972B-436E-9C37-0520D82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5A9-E0FD-5FFA-8436-92483A69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9A01-AFCA-863B-651B-1638A4D51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14CB3-6539-FE19-0F7B-7EAD23CC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2AE5-D2F5-642C-9A45-211127D9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B46A7-7969-8B58-D9BD-0C83D68E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D30F-7F74-26A1-4B20-3D987B4C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324E9-3DD3-20C8-DCCA-86AA648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F05C-1D25-E676-F506-75043319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D8A1-C6CA-3BF4-C486-F72A99F25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1D4F-97F0-AF41-95FF-776C3BA9A8B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6E3D-BF23-9581-4D67-6BFAC3E1C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34489-A9AB-767B-4F2D-4CB6310B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FD56A-A472-C02E-8B19-07F9927556A5}"/>
              </a:ext>
            </a:extLst>
          </p:cNvPr>
          <p:cNvSpPr txBox="1"/>
          <p:nvPr/>
        </p:nvSpPr>
        <p:spPr>
          <a:xfrm>
            <a:off x="426112" y="702535"/>
            <a:ext cx="5608830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Part-C2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AC6AB-F882-B231-291E-EC9853BE3FA8}"/>
              </a:ext>
            </a:extLst>
          </p:cNvPr>
          <p:cNvSpPr txBox="1"/>
          <p:nvPr/>
        </p:nvSpPr>
        <p:spPr>
          <a:xfrm>
            <a:off x="426112" y="4699163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Future Connect Media’s IT Course</a:t>
            </a:r>
            <a:b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onitor">
            <a:extLst>
              <a:ext uri="{FF2B5EF4-FFF2-40B4-BE49-F238E27FC236}">
                <a16:creationId xmlns:a16="http://schemas.microsoft.com/office/drawing/2014/main" id="{8C140FA1-1446-ACCE-7CE2-A0E49E0B6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024C65-0AFC-F8C1-2C39-1160F74C8759}"/>
              </a:ext>
            </a:extLst>
          </p:cNvPr>
          <p:cNvSpPr txBox="1"/>
          <p:nvPr/>
        </p:nvSpPr>
        <p:spPr>
          <a:xfrm>
            <a:off x="426112" y="5734944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Abhishek Sharma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AF172-9FA0-CE4A-65B5-6953CF64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" y="107138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F80-39E6-450B-0FC1-7D2E772C0630}"/>
              </a:ext>
            </a:extLst>
          </p:cNvPr>
          <p:cNvGrpSpPr/>
          <p:nvPr/>
        </p:nvGrpSpPr>
        <p:grpSpPr>
          <a:xfrm>
            <a:off x="2822169" y="1672933"/>
            <a:ext cx="1745673" cy="826532"/>
            <a:chOff x="7252853" y="1800290"/>
            <a:chExt cx="1745673" cy="8265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3BC7FC5-7CC8-5D06-E942-21AF4465A370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9F0C98-BD13-DB39-DC25-3C57FE1D49A4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150185" y="3023351"/>
            <a:ext cx="3208157" cy="3568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6291268" y="1578390"/>
            <a:ext cx="2665783" cy="1154636"/>
            <a:chOff x="6084225" y="1901533"/>
            <a:chExt cx="3825935" cy="159137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7133709" y="2270865"/>
              <a:ext cx="980902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8114611" y="2270865"/>
              <a:ext cx="748146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6438211" y="2851042"/>
              <a:ext cx="69549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7133709" y="2851042"/>
              <a:ext cx="295785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 flipH="1">
              <a:off x="8374378" y="2851042"/>
              <a:ext cx="488379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>
              <a:off x="8862757" y="2851042"/>
              <a:ext cx="69341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624160" y="1901533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643258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6084225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75508" y="3117338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020392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202189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row: Notched Right 35">
            <a:extLst>
              <a:ext uri="{FF2B5EF4-FFF2-40B4-BE49-F238E27FC236}">
                <a16:creationId xmlns:a16="http://schemas.microsoft.com/office/drawing/2014/main" id="{9269C032-4A91-3FD4-CD35-134C89F01A34}"/>
              </a:ext>
            </a:extLst>
          </p:cNvPr>
          <p:cNvSpPr/>
          <p:nvPr/>
        </p:nvSpPr>
        <p:spPr>
          <a:xfrm>
            <a:off x="5151246" y="2155708"/>
            <a:ext cx="704191" cy="230313"/>
          </a:xfrm>
          <a:prstGeom prst="notchedRightArrow">
            <a:avLst>
              <a:gd name="adj1" fmla="val 50000"/>
              <a:gd name="adj2" fmla="val 953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E49E26-2EF1-6A9B-E272-F0477CEE063C}"/>
              </a:ext>
            </a:extLst>
          </p:cNvPr>
          <p:cNvSpPr txBox="1"/>
          <p:nvPr/>
        </p:nvSpPr>
        <p:spPr>
          <a:xfrm>
            <a:off x="7122092" y="3189684"/>
            <a:ext cx="3061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error that previous tree makes is the difference between </a:t>
            </a:r>
            <a:r>
              <a:rPr lang="en-US" b="1" dirty="0"/>
              <a:t>Observed values </a:t>
            </a:r>
            <a:r>
              <a:rPr lang="en-US" dirty="0"/>
              <a:t>and </a:t>
            </a:r>
            <a:r>
              <a:rPr lang="en-US" b="1" dirty="0"/>
              <a:t>Predicted values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F0741-38EB-40BE-24AD-F0C43B3F8CD7}"/>
              </a:ext>
            </a:extLst>
          </p:cNvPr>
          <p:cNvSpPr/>
          <p:nvPr/>
        </p:nvSpPr>
        <p:spPr>
          <a:xfrm>
            <a:off x="3433155" y="3956859"/>
            <a:ext cx="822961" cy="2477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5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F80-39E6-450B-0FC1-7D2E772C0630}"/>
              </a:ext>
            </a:extLst>
          </p:cNvPr>
          <p:cNvGrpSpPr/>
          <p:nvPr/>
        </p:nvGrpSpPr>
        <p:grpSpPr>
          <a:xfrm>
            <a:off x="2822169" y="1672933"/>
            <a:ext cx="1745673" cy="826532"/>
            <a:chOff x="7252853" y="1800290"/>
            <a:chExt cx="1745673" cy="8265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3BC7FC5-7CC8-5D06-E942-21AF4465A370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9F0C98-BD13-DB39-DC25-3C57FE1D49A4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150185" y="3023351"/>
            <a:ext cx="3208157" cy="3568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6291268" y="1578390"/>
            <a:ext cx="2665783" cy="1154636"/>
            <a:chOff x="6084225" y="1901533"/>
            <a:chExt cx="3825935" cy="159137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7133709" y="2270865"/>
              <a:ext cx="980902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8114611" y="2270865"/>
              <a:ext cx="748146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6438211" y="2851042"/>
              <a:ext cx="69549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7133709" y="2851042"/>
              <a:ext cx="295785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 flipH="1">
              <a:off x="8374378" y="2851042"/>
              <a:ext cx="488379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>
              <a:off x="8862757" y="2851042"/>
              <a:ext cx="69341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624160" y="1901533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643258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6084225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75508" y="3117338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020392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202189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row: Notched Right 35">
            <a:extLst>
              <a:ext uri="{FF2B5EF4-FFF2-40B4-BE49-F238E27FC236}">
                <a16:creationId xmlns:a16="http://schemas.microsoft.com/office/drawing/2014/main" id="{9269C032-4A91-3FD4-CD35-134C89F01A34}"/>
              </a:ext>
            </a:extLst>
          </p:cNvPr>
          <p:cNvSpPr/>
          <p:nvPr/>
        </p:nvSpPr>
        <p:spPr>
          <a:xfrm>
            <a:off x="5151246" y="2155708"/>
            <a:ext cx="704191" cy="230313"/>
          </a:xfrm>
          <a:prstGeom prst="notchedRightArrow">
            <a:avLst>
              <a:gd name="adj1" fmla="val 50000"/>
              <a:gd name="adj2" fmla="val 953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E49E26-2EF1-6A9B-E272-F0477CEE063C}"/>
              </a:ext>
            </a:extLst>
          </p:cNvPr>
          <p:cNvSpPr txBox="1"/>
          <p:nvPr/>
        </p:nvSpPr>
        <p:spPr>
          <a:xfrm>
            <a:off x="7122092" y="3189684"/>
            <a:ext cx="3061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error that previous tree makes is the difference between </a:t>
            </a:r>
            <a:r>
              <a:rPr lang="en-US" b="1" dirty="0"/>
              <a:t>Observed values </a:t>
            </a:r>
            <a:r>
              <a:rPr lang="en-US" dirty="0"/>
              <a:t>and </a:t>
            </a:r>
            <a:r>
              <a:rPr lang="en-US" b="1" dirty="0"/>
              <a:t>Predicted values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F0741-38EB-40BE-24AD-F0C43B3F8CD7}"/>
              </a:ext>
            </a:extLst>
          </p:cNvPr>
          <p:cNvSpPr/>
          <p:nvPr/>
        </p:nvSpPr>
        <p:spPr>
          <a:xfrm>
            <a:off x="3433155" y="3956859"/>
            <a:ext cx="822961" cy="2477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7C435-AD9A-4009-DEF0-5793C95528C8}"/>
              </a:ext>
            </a:extLst>
          </p:cNvPr>
          <p:cNvSpPr txBox="1"/>
          <p:nvPr/>
        </p:nvSpPr>
        <p:spPr>
          <a:xfrm>
            <a:off x="5183500" y="5349522"/>
            <a:ext cx="556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(Observed Weights – Predicted Weights)</a:t>
            </a:r>
          </a:p>
        </p:txBody>
      </p:sp>
    </p:spTree>
    <p:extLst>
      <p:ext uri="{BB962C8B-B14F-4D97-AF65-F5344CB8AC3E}">
        <p14:creationId xmlns:p14="http://schemas.microsoft.com/office/powerpoint/2010/main" val="238208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 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F80-39E6-450B-0FC1-7D2E772C0630}"/>
              </a:ext>
            </a:extLst>
          </p:cNvPr>
          <p:cNvGrpSpPr/>
          <p:nvPr/>
        </p:nvGrpSpPr>
        <p:grpSpPr>
          <a:xfrm>
            <a:off x="2822169" y="1672933"/>
            <a:ext cx="1745673" cy="826532"/>
            <a:chOff x="7252853" y="1800290"/>
            <a:chExt cx="1745673" cy="8265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3BC7FC5-7CC8-5D06-E942-21AF4465A370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9F0C98-BD13-DB39-DC25-3C57FE1D49A4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150185" y="3023351"/>
            <a:ext cx="3208157" cy="3568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6291268" y="1578390"/>
            <a:ext cx="2665783" cy="1154636"/>
            <a:chOff x="6084225" y="1901533"/>
            <a:chExt cx="3825935" cy="159137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7133709" y="2270865"/>
              <a:ext cx="980902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8114611" y="2270865"/>
              <a:ext cx="748146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6438211" y="2851042"/>
              <a:ext cx="69549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7133709" y="2851042"/>
              <a:ext cx="295785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 flipH="1">
              <a:off x="8374378" y="2851042"/>
              <a:ext cx="488379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>
              <a:off x="8862757" y="2851042"/>
              <a:ext cx="69341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624160" y="1901533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643258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6084225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75508" y="3117338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020392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202189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row: Notched Right 35">
            <a:extLst>
              <a:ext uri="{FF2B5EF4-FFF2-40B4-BE49-F238E27FC236}">
                <a16:creationId xmlns:a16="http://schemas.microsoft.com/office/drawing/2014/main" id="{9269C032-4A91-3FD4-CD35-134C89F01A34}"/>
              </a:ext>
            </a:extLst>
          </p:cNvPr>
          <p:cNvSpPr/>
          <p:nvPr/>
        </p:nvSpPr>
        <p:spPr>
          <a:xfrm>
            <a:off x="5151246" y="2155708"/>
            <a:ext cx="704191" cy="230313"/>
          </a:xfrm>
          <a:prstGeom prst="notchedRightArrow">
            <a:avLst>
              <a:gd name="adj1" fmla="val 50000"/>
              <a:gd name="adj2" fmla="val 953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E49E26-2EF1-6A9B-E272-F0477CEE063C}"/>
              </a:ext>
            </a:extLst>
          </p:cNvPr>
          <p:cNvSpPr txBox="1"/>
          <p:nvPr/>
        </p:nvSpPr>
        <p:spPr>
          <a:xfrm>
            <a:off x="7122092" y="3189684"/>
            <a:ext cx="3061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error that previous tree makes is the difference between </a:t>
            </a:r>
            <a:r>
              <a:rPr lang="en-US" b="1" dirty="0"/>
              <a:t>Observed values </a:t>
            </a:r>
            <a:r>
              <a:rPr lang="en-US" dirty="0"/>
              <a:t>and </a:t>
            </a:r>
            <a:r>
              <a:rPr lang="en-US" b="1" dirty="0"/>
              <a:t>Predicted values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F0741-38EB-40BE-24AD-F0C43B3F8CD7}"/>
              </a:ext>
            </a:extLst>
          </p:cNvPr>
          <p:cNvSpPr/>
          <p:nvPr/>
        </p:nvSpPr>
        <p:spPr>
          <a:xfrm>
            <a:off x="3433155" y="3956859"/>
            <a:ext cx="822961" cy="2477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7C435-AD9A-4009-DEF0-5793C95528C8}"/>
              </a:ext>
            </a:extLst>
          </p:cNvPr>
          <p:cNvSpPr txBox="1"/>
          <p:nvPr/>
        </p:nvSpPr>
        <p:spPr>
          <a:xfrm>
            <a:off x="5183500" y="5349522"/>
            <a:ext cx="556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(Observed Weights – Predicted Weights)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1D5DE1-8C2D-F45D-6ED1-F6E7208CDA12}"/>
              </a:ext>
            </a:extLst>
          </p:cNvPr>
          <p:cNvCxnSpPr/>
          <p:nvPr/>
        </p:nvCxnSpPr>
        <p:spPr>
          <a:xfrm>
            <a:off x="4455621" y="2594513"/>
            <a:ext cx="4272742" cy="275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FE4C46-9ACD-95EE-53ED-B8203D6010E6}"/>
              </a:ext>
            </a:extLst>
          </p:cNvPr>
          <p:cNvCxnSpPr/>
          <p:nvPr/>
        </p:nvCxnSpPr>
        <p:spPr>
          <a:xfrm>
            <a:off x="4333309" y="4688378"/>
            <a:ext cx="1762691" cy="661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54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F80-39E6-450B-0FC1-7D2E772C0630}"/>
              </a:ext>
            </a:extLst>
          </p:cNvPr>
          <p:cNvGrpSpPr/>
          <p:nvPr/>
        </p:nvGrpSpPr>
        <p:grpSpPr>
          <a:xfrm>
            <a:off x="2822169" y="1672933"/>
            <a:ext cx="1745673" cy="826532"/>
            <a:chOff x="7252853" y="1800290"/>
            <a:chExt cx="1745673" cy="8265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3BC7FC5-7CC8-5D06-E942-21AF4465A370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9F0C98-BD13-DB39-DC25-3C57FE1D49A4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150185" y="3023351"/>
            <a:ext cx="3208157" cy="3568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6291268" y="1578390"/>
            <a:ext cx="2665783" cy="1154636"/>
            <a:chOff x="6084225" y="1901533"/>
            <a:chExt cx="3825935" cy="159137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7133709" y="2270865"/>
              <a:ext cx="980902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8114611" y="2270865"/>
              <a:ext cx="748146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6438211" y="2851042"/>
              <a:ext cx="69549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7133709" y="2851042"/>
              <a:ext cx="295785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 flipH="1">
              <a:off x="8374378" y="2851042"/>
              <a:ext cx="488379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>
              <a:off x="8862757" y="2851042"/>
              <a:ext cx="69341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624160" y="1901533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643258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6084225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75508" y="3117338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020392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202189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row: Notched Right 35">
            <a:extLst>
              <a:ext uri="{FF2B5EF4-FFF2-40B4-BE49-F238E27FC236}">
                <a16:creationId xmlns:a16="http://schemas.microsoft.com/office/drawing/2014/main" id="{9269C032-4A91-3FD4-CD35-134C89F01A34}"/>
              </a:ext>
            </a:extLst>
          </p:cNvPr>
          <p:cNvSpPr/>
          <p:nvPr/>
        </p:nvSpPr>
        <p:spPr>
          <a:xfrm>
            <a:off x="5151246" y="2155708"/>
            <a:ext cx="704191" cy="230313"/>
          </a:xfrm>
          <a:prstGeom prst="notchedRightArrow">
            <a:avLst>
              <a:gd name="adj1" fmla="val 50000"/>
              <a:gd name="adj2" fmla="val 953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E49E26-2EF1-6A9B-E272-F0477CEE063C}"/>
              </a:ext>
            </a:extLst>
          </p:cNvPr>
          <p:cNvSpPr txBox="1"/>
          <p:nvPr/>
        </p:nvSpPr>
        <p:spPr>
          <a:xfrm>
            <a:off x="7122092" y="3189684"/>
            <a:ext cx="306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 for this first value the error will: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F0741-38EB-40BE-24AD-F0C43B3F8CD7}"/>
              </a:ext>
            </a:extLst>
          </p:cNvPr>
          <p:cNvSpPr/>
          <p:nvPr/>
        </p:nvSpPr>
        <p:spPr>
          <a:xfrm>
            <a:off x="3433155" y="3956859"/>
            <a:ext cx="822961" cy="357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7C435-AD9A-4009-DEF0-5793C95528C8}"/>
              </a:ext>
            </a:extLst>
          </p:cNvPr>
          <p:cNvSpPr txBox="1"/>
          <p:nvPr/>
        </p:nvSpPr>
        <p:spPr>
          <a:xfrm>
            <a:off x="6868376" y="4022261"/>
            <a:ext cx="219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b="1" dirty="0"/>
              <a:t>88 – 71.2</a:t>
            </a:r>
            <a:r>
              <a:rPr lang="en-US" sz="2000" dirty="0"/>
              <a:t>)</a:t>
            </a:r>
            <a:r>
              <a:rPr lang="en-US" sz="2000" b="1" dirty="0"/>
              <a:t> </a:t>
            </a:r>
            <a:r>
              <a:rPr lang="en-US" sz="2000" dirty="0"/>
              <a:t>= 16.8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262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F80-39E6-450B-0FC1-7D2E772C0630}"/>
              </a:ext>
            </a:extLst>
          </p:cNvPr>
          <p:cNvGrpSpPr/>
          <p:nvPr/>
        </p:nvGrpSpPr>
        <p:grpSpPr>
          <a:xfrm>
            <a:off x="2822169" y="1672933"/>
            <a:ext cx="1745673" cy="826532"/>
            <a:chOff x="7252853" y="1800290"/>
            <a:chExt cx="1745673" cy="8265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3BC7FC5-7CC8-5D06-E942-21AF4465A370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9F0C98-BD13-DB39-DC25-3C57FE1D49A4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150185" y="3023351"/>
            <a:ext cx="3208157" cy="3568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6291268" y="1578390"/>
            <a:ext cx="2665783" cy="1154636"/>
            <a:chOff x="6084225" y="1901533"/>
            <a:chExt cx="3825935" cy="159137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7133709" y="2270865"/>
              <a:ext cx="980902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8114611" y="2270865"/>
              <a:ext cx="748146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6438211" y="2851042"/>
              <a:ext cx="69549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7133709" y="2851042"/>
              <a:ext cx="295785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 flipH="1">
              <a:off x="8374378" y="2851042"/>
              <a:ext cx="488379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>
              <a:off x="8862757" y="2851042"/>
              <a:ext cx="69341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624160" y="1901533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643258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6084225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75508" y="3117338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020392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202189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row: Notched Right 35">
            <a:extLst>
              <a:ext uri="{FF2B5EF4-FFF2-40B4-BE49-F238E27FC236}">
                <a16:creationId xmlns:a16="http://schemas.microsoft.com/office/drawing/2014/main" id="{9269C032-4A91-3FD4-CD35-134C89F01A34}"/>
              </a:ext>
            </a:extLst>
          </p:cNvPr>
          <p:cNvSpPr/>
          <p:nvPr/>
        </p:nvSpPr>
        <p:spPr>
          <a:xfrm>
            <a:off x="5151246" y="2155708"/>
            <a:ext cx="704191" cy="230313"/>
          </a:xfrm>
          <a:prstGeom prst="notchedRightArrow">
            <a:avLst>
              <a:gd name="adj1" fmla="val 50000"/>
              <a:gd name="adj2" fmla="val 953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E49E26-2EF1-6A9B-E272-F0477CEE063C}"/>
              </a:ext>
            </a:extLst>
          </p:cNvPr>
          <p:cNvSpPr txBox="1"/>
          <p:nvPr/>
        </p:nvSpPr>
        <p:spPr>
          <a:xfrm>
            <a:off x="7122092" y="3189684"/>
            <a:ext cx="306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 for this first value the error will: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F0741-38EB-40BE-24AD-F0C43B3F8CD7}"/>
              </a:ext>
            </a:extLst>
          </p:cNvPr>
          <p:cNvSpPr/>
          <p:nvPr/>
        </p:nvSpPr>
        <p:spPr>
          <a:xfrm>
            <a:off x="3433155" y="3956859"/>
            <a:ext cx="822961" cy="357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7C435-AD9A-4009-DEF0-5793C95528C8}"/>
              </a:ext>
            </a:extLst>
          </p:cNvPr>
          <p:cNvSpPr txBox="1"/>
          <p:nvPr/>
        </p:nvSpPr>
        <p:spPr>
          <a:xfrm>
            <a:off x="6868376" y="3992837"/>
            <a:ext cx="219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b="1" dirty="0"/>
              <a:t>88 – 71.2</a:t>
            </a:r>
            <a:r>
              <a:rPr lang="en-US" sz="2000" dirty="0"/>
              <a:t>)</a:t>
            </a:r>
            <a:r>
              <a:rPr lang="en-US" sz="2000" b="1" dirty="0"/>
              <a:t> </a:t>
            </a:r>
            <a:r>
              <a:rPr lang="en-US" sz="2000" dirty="0"/>
              <a:t>= 16.8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93ABC-9C8C-00E8-052C-377A0704DCD5}"/>
              </a:ext>
            </a:extLst>
          </p:cNvPr>
          <p:cNvSpPr txBox="1"/>
          <p:nvPr/>
        </p:nvSpPr>
        <p:spPr>
          <a:xfrm>
            <a:off x="6738650" y="4870734"/>
            <a:ext cx="350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called </a:t>
            </a:r>
            <a:r>
              <a:rPr lang="en-US" b="1" dirty="0"/>
              <a:t>Pseudo Residuals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C5B638-E5E1-98D8-53FE-ABF74BD1A838}"/>
              </a:ext>
            </a:extLst>
          </p:cNvPr>
          <p:cNvSpPr/>
          <p:nvPr/>
        </p:nvSpPr>
        <p:spPr>
          <a:xfrm>
            <a:off x="8241594" y="4014169"/>
            <a:ext cx="611461" cy="357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73C3A7-12DF-2DF0-3CC2-A4CA714A1BA3}"/>
              </a:ext>
            </a:extLst>
          </p:cNvPr>
          <p:cNvCxnSpPr/>
          <p:nvPr/>
        </p:nvCxnSpPr>
        <p:spPr>
          <a:xfrm flipV="1">
            <a:off x="8593924" y="4392947"/>
            <a:ext cx="0" cy="477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0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F80-39E6-450B-0FC1-7D2E772C0630}"/>
              </a:ext>
            </a:extLst>
          </p:cNvPr>
          <p:cNvGrpSpPr/>
          <p:nvPr/>
        </p:nvGrpSpPr>
        <p:grpSpPr>
          <a:xfrm>
            <a:off x="2822169" y="1672933"/>
            <a:ext cx="1745673" cy="826532"/>
            <a:chOff x="7252853" y="1800290"/>
            <a:chExt cx="1745673" cy="8265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3BC7FC5-7CC8-5D06-E942-21AF4465A370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9F0C98-BD13-DB39-DC25-3C57FE1D49A4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150185" y="3023351"/>
            <a:ext cx="3208157" cy="3568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6291268" y="1578390"/>
            <a:ext cx="2665783" cy="1154636"/>
            <a:chOff x="6084225" y="1901533"/>
            <a:chExt cx="3825935" cy="159137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7133709" y="2270865"/>
              <a:ext cx="980902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8114611" y="2270865"/>
              <a:ext cx="748146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6438211" y="2851042"/>
              <a:ext cx="69549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7133709" y="2851042"/>
              <a:ext cx="295785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 flipH="1">
              <a:off x="8374378" y="2851042"/>
              <a:ext cx="488379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>
              <a:off x="8862757" y="2851042"/>
              <a:ext cx="69341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624160" y="1901533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643258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6084225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75508" y="3117338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020392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202189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row: Notched Right 35">
            <a:extLst>
              <a:ext uri="{FF2B5EF4-FFF2-40B4-BE49-F238E27FC236}">
                <a16:creationId xmlns:a16="http://schemas.microsoft.com/office/drawing/2014/main" id="{9269C032-4A91-3FD4-CD35-134C89F01A34}"/>
              </a:ext>
            </a:extLst>
          </p:cNvPr>
          <p:cNvSpPr/>
          <p:nvPr/>
        </p:nvSpPr>
        <p:spPr>
          <a:xfrm>
            <a:off x="5151246" y="2155708"/>
            <a:ext cx="704191" cy="230313"/>
          </a:xfrm>
          <a:prstGeom prst="notchedRightArrow">
            <a:avLst>
              <a:gd name="adj1" fmla="val 50000"/>
              <a:gd name="adj2" fmla="val 953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E49E26-2EF1-6A9B-E272-F0477CEE063C}"/>
              </a:ext>
            </a:extLst>
          </p:cNvPr>
          <p:cNvSpPr txBox="1"/>
          <p:nvPr/>
        </p:nvSpPr>
        <p:spPr>
          <a:xfrm>
            <a:off x="7125559" y="3884341"/>
            <a:ext cx="306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calculate the </a:t>
            </a:r>
            <a:r>
              <a:rPr lang="en-US" b="1" dirty="0"/>
              <a:t>Pseudo</a:t>
            </a:r>
            <a:r>
              <a:rPr lang="en-US" dirty="0"/>
              <a:t> </a:t>
            </a:r>
            <a:r>
              <a:rPr lang="en-US" b="1" dirty="0"/>
              <a:t>Residuals</a:t>
            </a:r>
            <a:r>
              <a:rPr lang="en-US" dirty="0"/>
              <a:t> for all samples and Store them in a column</a:t>
            </a: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71161C10-3066-7CF3-F9FE-0C439BD47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63453"/>
              </p:ext>
            </p:extLst>
          </p:nvPr>
        </p:nvGraphicFramePr>
        <p:xfrm>
          <a:off x="4315420" y="3308243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48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F80-39E6-450B-0FC1-7D2E772C0630}"/>
              </a:ext>
            </a:extLst>
          </p:cNvPr>
          <p:cNvGrpSpPr/>
          <p:nvPr/>
        </p:nvGrpSpPr>
        <p:grpSpPr>
          <a:xfrm>
            <a:off x="2822169" y="1672933"/>
            <a:ext cx="1745673" cy="826532"/>
            <a:chOff x="7252853" y="1800290"/>
            <a:chExt cx="1745673" cy="8265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3BC7FC5-7CC8-5D06-E942-21AF4465A370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9F0C98-BD13-DB39-DC25-3C57FE1D49A4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150185" y="3023351"/>
            <a:ext cx="3208157" cy="3568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6291268" y="1578390"/>
            <a:ext cx="2665783" cy="1154636"/>
            <a:chOff x="6084225" y="1901533"/>
            <a:chExt cx="3825935" cy="159137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7133709" y="2270865"/>
              <a:ext cx="980902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8114611" y="2270865"/>
              <a:ext cx="748146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6438211" y="2851042"/>
              <a:ext cx="69549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7133709" y="2851042"/>
              <a:ext cx="295785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 flipH="1">
              <a:off x="8374378" y="2851042"/>
              <a:ext cx="488379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>
              <a:off x="8862757" y="2851042"/>
              <a:ext cx="69341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624160" y="1901533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643258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6084225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75508" y="3117338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020392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202189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row: Notched Right 35">
            <a:extLst>
              <a:ext uri="{FF2B5EF4-FFF2-40B4-BE49-F238E27FC236}">
                <a16:creationId xmlns:a16="http://schemas.microsoft.com/office/drawing/2014/main" id="{9269C032-4A91-3FD4-CD35-134C89F01A34}"/>
              </a:ext>
            </a:extLst>
          </p:cNvPr>
          <p:cNvSpPr/>
          <p:nvPr/>
        </p:nvSpPr>
        <p:spPr>
          <a:xfrm>
            <a:off x="5151246" y="2155708"/>
            <a:ext cx="704191" cy="230313"/>
          </a:xfrm>
          <a:prstGeom prst="notchedRightArrow">
            <a:avLst>
              <a:gd name="adj1" fmla="val 50000"/>
              <a:gd name="adj2" fmla="val 953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E49E26-2EF1-6A9B-E272-F0477CEE063C}"/>
              </a:ext>
            </a:extLst>
          </p:cNvPr>
          <p:cNvSpPr txBox="1"/>
          <p:nvPr/>
        </p:nvSpPr>
        <p:spPr>
          <a:xfrm>
            <a:off x="7125559" y="3884341"/>
            <a:ext cx="306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calculate the</a:t>
            </a:r>
            <a:r>
              <a:rPr lang="en-US" b="1" dirty="0"/>
              <a:t> Pseudo Residuals</a:t>
            </a:r>
            <a:r>
              <a:rPr lang="en-US" dirty="0"/>
              <a:t> for all samples and Store them in a column</a:t>
            </a: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71161C10-3066-7CF3-F9FE-0C439BD47390}"/>
              </a:ext>
            </a:extLst>
          </p:cNvPr>
          <p:cNvGraphicFramePr>
            <a:graphicFrameLocks noGrp="1"/>
          </p:cNvGraphicFramePr>
          <p:nvPr/>
        </p:nvGraphicFramePr>
        <p:xfrm>
          <a:off x="4315420" y="3308243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648D6-4587-820E-97F9-E629E6DB9292}"/>
              </a:ext>
            </a:extLst>
          </p:cNvPr>
          <p:cNvCxnSpPr>
            <a:stCxn id="37" idx="1"/>
          </p:cNvCxnSpPr>
          <p:nvPr/>
        </p:nvCxnSpPr>
        <p:spPr>
          <a:xfrm flipH="1">
            <a:off x="5855437" y="4346006"/>
            <a:ext cx="1270122" cy="259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7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3374967" y="3023351"/>
            <a:ext cx="958342" cy="3568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6291268" y="1578390"/>
            <a:ext cx="3260056" cy="1580446"/>
            <a:chOff x="6084225" y="1901533"/>
            <a:chExt cx="3825935" cy="159137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7133709" y="2270865"/>
              <a:ext cx="980902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8114611" y="2270865"/>
              <a:ext cx="748146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6438211" y="2851042"/>
              <a:ext cx="69549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7133709" y="2851042"/>
              <a:ext cx="295785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 flipH="1">
              <a:off x="8374378" y="2851042"/>
              <a:ext cx="488379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>
              <a:off x="8862757" y="2851042"/>
              <a:ext cx="69341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624160" y="1901533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643258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6084225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75508" y="3117338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020392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202189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71161C10-3066-7CF3-F9FE-0C439BD47390}"/>
              </a:ext>
            </a:extLst>
          </p:cNvPr>
          <p:cNvGraphicFramePr>
            <a:graphicFrameLocks noGrp="1"/>
          </p:cNvGraphicFramePr>
          <p:nvPr/>
        </p:nvGraphicFramePr>
        <p:xfrm>
          <a:off x="4315420" y="3308243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9BB1D2-1D23-0454-CC69-A6ED80726863}"/>
              </a:ext>
            </a:extLst>
          </p:cNvPr>
          <p:cNvSpPr txBox="1"/>
          <p:nvPr/>
        </p:nvSpPr>
        <p:spPr>
          <a:xfrm>
            <a:off x="2824068" y="1606248"/>
            <a:ext cx="29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will Build a </a:t>
            </a:r>
            <a:r>
              <a:rPr lang="en-US" b="1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2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3374967" y="3023351"/>
            <a:ext cx="958342" cy="3568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6291268" y="1578390"/>
            <a:ext cx="3260056" cy="1580446"/>
            <a:chOff x="6084225" y="1901533"/>
            <a:chExt cx="3825935" cy="159137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7133709" y="2270865"/>
              <a:ext cx="980902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8114611" y="2270865"/>
              <a:ext cx="748146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6438211" y="2851042"/>
              <a:ext cx="69549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7133709" y="2851042"/>
              <a:ext cx="295785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 flipH="1">
              <a:off x="8374378" y="2851042"/>
              <a:ext cx="488379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>
              <a:off x="8862757" y="2851042"/>
              <a:ext cx="69341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624160" y="1901533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643258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6084225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75508" y="3117338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020392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202189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71161C10-3066-7CF3-F9FE-0C439BD47390}"/>
              </a:ext>
            </a:extLst>
          </p:cNvPr>
          <p:cNvGraphicFramePr>
            <a:graphicFrameLocks noGrp="1"/>
          </p:cNvGraphicFramePr>
          <p:nvPr/>
        </p:nvGraphicFramePr>
        <p:xfrm>
          <a:off x="4315420" y="3308243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9BB1D2-1D23-0454-CC69-A6ED80726863}"/>
              </a:ext>
            </a:extLst>
          </p:cNvPr>
          <p:cNvSpPr txBox="1"/>
          <p:nvPr/>
        </p:nvSpPr>
        <p:spPr>
          <a:xfrm>
            <a:off x="866909" y="1599470"/>
            <a:ext cx="386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will Build a </a:t>
            </a:r>
            <a:r>
              <a:rPr lang="en-US" b="1" dirty="0"/>
              <a:t>Tree</a:t>
            </a:r>
            <a:r>
              <a:rPr lang="en-US" dirty="0"/>
              <a:t>, using </a:t>
            </a:r>
            <a:r>
              <a:rPr lang="en-US" b="1" dirty="0"/>
              <a:t>Height(m)</a:t>
            </a:r>
            <a:r>
              <a:rPr lang="en-US" dirty="0"/>
              <a:t>, </a:t>
            </a:r>
            <a:r>
              <a:rPr lang="en-US" b="1" dirty="0"/>
              <a:t>Favorite Color </a:t>
            </a:r>
            <a:r>
              <a:rPr lang="en-US" dirty="0"/>
              <a:t>and </a:t>
            </a:r>
            <a:r>
              <a:rPr lang="en-US" b="1" dirty="0"/>
              <a:t> Gender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2BDBF7-ECE0-2F3C-F61D-D5AADEFD1D8E}"/>
              </a:ext>
            </a:extLst>
          </p:cNvPr>
          <p:cNvCxnSpPr/>
          <p:nvPr/>
        </p:nvCxnSpPr>
        <p:spPr>
          <a:xfrm flipH="1">
            <a:off x="2951018" y="2245801"/>
            <a:ext cx="1080655" cy="906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B81DFC-C9E6-6A46-0DA6-229E69A390E8}"/>
              </a:ext>
            </a:extLst>
          </p:cNvPr>
          <p:cNvCxnSpPr/>
          <p:nvPr/>
        </p:nvCxnSpPr>
        <p:spPr>
          <a:xfrm flipH="1">
            <a:off x="2153693" y="2245801"/>
            <a:ext cx="245982" cy="906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6656FA-89A2-AE41-9A5D-1F812EAE56D5}"/>
              </a:ext>
            </a:extLst>
          </p:cNvPr>
          <p:cNvCxnSpPr/>
          <p:nvPr/>
        </p:nvCxnSpPr>
        <p:spPr>
          <a:xfrm>
            <a:off x="1146466" y="2245801"/>
            <a:ext cx="104634" cy="963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6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 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3374967" y="3023351"/>
            <a:ext cx="958342" cy="3568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6291268" y="1578390"/>
            <a:ext cx="3260056" cy="1580446"/>
            <a:chOff x="6084225" y="1901533"/>
            <a:chExt cx="3825935" cy="159137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7133709" y="2270865"/>
              <a:ext cx="980902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8114611" y="2270865"/>
              <a:ext cx="748146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6438211" y="2851042"/>
              <a:ext cx="69549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7133709" y="2851042"/>
              <a:ext cx="295785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 flipH="1">
              <a:off x="8374378" y="2851042"/>
              <a:ext cx="488379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>
              <a:off x="8862757" y="2851042"/>
              <a:ext cx="69341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624160" y="1901533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643258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6084225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75508" y="3117338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020392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202189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71161C10-3066-7CF3-F9FE-0C439BD47390}"/>
              </a:ext>
            </a:extLst>
          </p:cNvPr>
          <p:cNvGraphicFramePr>
            <a:graphicFrameLocks noGrp="1"/>
          </p:cNvGraphicFramePr>
          <p:nvPr/>
        </p:nvGraphicFramePr>
        <p:xfrm>
          <a:off x="4315420" y="3308243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9BB1D2-1D23-0454-CC69-A6ED80726863}"/>
              </a:ext>
            </a:extLst>
          </p:cNvPr>
          <p:cNvSpPr txBox="1"/>
          <p:nvPr/>
        </p:nvSpPr>
        <p:spPr>
          <a:xfrm>
            <a:off x="866909" y="1599470"/>
            <a:ext cx="386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will Build a </a:t>
            </a:r>
            <a:r>
              <a:rPr lang="en-US" b="1" dirty="0"/>
              <a:t>Tree</a:t>
            </a:r>
            <a:r>
              <a:rPr lang="en-US" dirty="0"/>
              <a:t>, using </a:t>
            </a:r>
            <a:r>
              <a:rPr lang="en-US" b="1" dirty="0"/>
              <a:t>Height(m)</a:t>
            </a:r>
            <a:r>
              <a:rPr lang="en-US" dirty="0"/>
              <a:t>, </a:t>
            </a:r>
            <a:r>
              <a:rPr lang="en-US" b="1" dirty="0"/>
              <a:t>Favorite Color </a:t>
            </a:r>
            <a:r>
              <a:rPr lang="en-US" dirty="0"/>
              <a:t>and </a:t>
            </a:r>
            <a:r>
              <a:rPr lang="en-US" b="1" dirty="0"/>
              <a:t> Gender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2BDBF7-ECE0-2F3C-F61D-D5AADEFD1D8E}"/>
              </a:ext>
            </a:extLst>
          </p:cNvPr>
          <p:cNvCxnSpPr/>
          <p:nvPr/>
        </p:nvCxnSpPr>
        <p:spPr>
          <a:xfrm flipH="1">
            <a:off x="2951018" y="2245801"/>
            <a:ext cx="1080655" cy="906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B81DFC-C9E6-6A46-0DA6-229E69A390E8}"/>
              </a:ext>
            </a:extLst>
          </p:cNvPr>
          <p:cNvCxnSpPr/>
          <p:nvPr/>
        </p:nvCxnSpPr>
        <p:spPr>
          <a:xfrm flipH="1">
            <a:off x="2153693" y="2245801"/>
            <a:ext cx="245982" cy="906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6656FA-89A2-AE41-9A5D-1F812EAE56D5}"/>
              </a:ext>
            </a:extLst>
          </p:cNvPr>
          <p:cNvCxnSpPr/>
          <p:nvPr/>
        </p:nvCxnSpPr>
        <p:spPr>
          <a:xfrm>
            <a:off x="1146466" y="2245801"/>
            <a:ext cx="104634" cy="963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958567-19F1-4C99-A1D7-3F3F5C892F6D}"/>
              </a:ext>
            </a:extLst>
          </p:cNvPr>
          <p:cNvSpPr txBox="1"/>
          <p:nvPr/>
        </p:nvSpPr>
        <p:spPr>
          <a:xfrm>
            <a:off x="6699369" y="4292190"/>
            <a:ext cx="308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to </a:t>
            </a:r>
            <a:r>
              <a:rPr lang="en-US" b="1" dirty="0"/>
              <a:t>Predict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Residuals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AB53E0-D8DA-5240-6CBA-3E39D6C23AB5}"/>
              </a:ext>
            </a:extLst>
          </p:cNvPr>
          <p:cNvCxnSpPr>
            <a:cxnSpLocks/>
          </p:cNvCxnSpPr>
          <p:nvPr/>
        </p:nvCxnSpPr>
        <p:spPr>
          <a:xfrm flipH="1" flipV="1">
            <a:off x="5677593" y="4164676"/>
            <a:ext cx="1458341" cy="127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9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223940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Gradient Boosting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9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06921"/>
              </p:ext>
            </p:extLst>
          </p:nvPr>
        </p:nvGraphicFramePr>
        <p:xfrm>
          <a:off x="240326" y="3499665"/>
          <a:ext cx="3849380" cy="3130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5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2345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2345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2345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8693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3121585" y="3429000"/>
            <a:ext cx="958342" cy="326274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5856534" y="1576179"/>
            <a:ext cx="5440462" cy="205512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-14.2, -15.2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1.8,5.8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71161C10-3066-7CF3-F9FE-0C439BD47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40262"/>
              </p:ext>
            </p:extLst>
          </p:nvPr>
        </p:nvGraphicFramePr>
        <p:xfrm>
          <a:off x="4089706" y="3499665"/>
          <a:ext cx="1073577" cy="313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577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28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2C34DF1-D4B0-1EC7-BF08-806F42D48516}"/>
              </a:ext>
            </a:extLst>
          </p:cNvPr>
          <p:cNvSpPr/>
          <p:nvPr/>
        </p:nvSpPr>
        <p:spPr>
          <a:xfrm>
            <a:off x="240326" y="3429000"/>
            <a:ext cx="4922957" cy="326274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C4A7BB-6FC0-2795-BBD4-4231FA9434E7}"/>
              </a:ext>
            </a:extLst>
          </p:cNvPr>
          <p:cNvSpPr txBox="1"/>
          <p:nvPr/>
        </p:nvSpPr>
        <p:spPr>
          <a:xfrm>
            <a:off x="7421952" y="4521696"/>
            <a:ext cx="262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Tree </a:t>
            </a:r>
            <a:r>
              <a:rPr lang="en-US" dirty="0"/>
              <a:t>we have made using </a:t>
            </a:r>
            <a:r>
              <a:rPr lang="en-US" b="1" dirty="0">
                <a:solidFill>
                  <a:srgbClr val="C00000"/>
                </a:solidFill>
              </a:rPr>
              <a:t>Residuals</a:t>
            </a:r>
          </a:p>
        </p:txBody>
      </p:sp>
    </p:spTree>
    <p:extLst>
      <p:ext uri="{BB962C8B-B14F-4D97-AF65-F5344CB8AC3E}">
        <p14:creationId xmlns:p14="http://schemas.microsoft.com/office/powerpoint/2010/main" val="384627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240326" y="3499665"/>
          <a:ext cx="3849380" cy="3130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5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2345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2345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2345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8693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3121585" y="3429000"/>
            <a:ext cx="958342" cy="326274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5856534" y="1576179"/>
            <a:ext cx="5440462" cy="205512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-14.2, -15.2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1.8,5.8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71161C10-3066-7CF3-F9FE-0C439BD47390}"/>
              </a:ext>
            </a:extLst>
          </p:cNvPr>
          <p:cNvGraphicFramePr>
            <a:graphicFrameLocks noGrp="1"/>
          </p:cNvGraphicFramePr>
          <p:nvPr/>
        </p:nvGraphicFramePr>
        <p:xfrm>
          <a:off x="4089706" y="3499665"/>
          <a:ext cx="1073577" cy="313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577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28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2C34DF1-D4B0-1EC7-BF08-806F42D48516}"/>
              </a:ext>
            </a:extLst>
          </p:cNvPr>
          <p:cNvSpPr/>
          <p:nvPr/>
        </p:nvSpPr>
        <p:spPr>
          <a:xfrm>
            <a:off x="240326" y="3429000"/>
            <a:ext cx="4922957" cy="326274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C4A7BB-6FC0-2795-BBD4-4231FA9434E7}"/>
              </a:ext>
            </a:extLst>
          </p:cNvPr>
          <p:cNvSpPr txBox="1"/>
          <p:nvPr/>
        </p:nvSpPr>
        <p:spPr>
          <a:xfrm>
            <a:off x="7107859" y="4837042"/>
            <a:ext cx="2629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these two Leaves we have 2 values or output, so we are going take average of these values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5EA927-8EE7-5154-EA59-4D0BCDE9145C}"/>
              </a:ext>
            </a:extLst>
          </p:cNvPr>
          <p:cNvCxnSpPr/>
          <p:nvPr/>
        </p:nvCxnSpPr>
        <p:spPr>
          <a:xfrm flipH="1" flipV="1">
            <a:off x="6858000" y="3823855"/>
            <a:ext cx="709317" cy="889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255A0-F10A-9473-C62F-E32D5091FDE9}"/>
              </a:ext>
            </a:extLst>
          </p:cNvPr>
          <p:cNvCxnSpPr/>
          <p:nvPr/>
        </p:nvCxnSpPr>
        <p:spPr>
          <a:xfrm flipV="1">
            <a:off x="9035935" y="3722747"/>
            <a:ext cx="387803" cy="1098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49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240326" y="3499665"/>
          <a:ext cx="3849380" cy="3130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5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2345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2345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2345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8693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3121585" y="3429000"/>
            <a:ext cx="958342" cy="326274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5856534" y="1576179"/>
            <a:ext cx="5440462" cy="205512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-14.2, -15.2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1.8,5.8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71161C10-3066-7CF3-F9FE-0C439BD47390}"/>
              </a:ext>
            </a:extLst>
          </p:cNvPr>
          <p:cNvGraphicFramePr>
            <a:graphicFrameLocks noGrp="1"/>
          </p:cNvGraphicFramePr>
          <p:nvPr/>
        </p:nvGraphicFramePr>
        <p:xfrm>
          <a:off x="4089706" y="3499665"/>
          <a:ext cx="1073577" cy="313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577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28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2C34DF1-D4B0-1EC7-BF08-806F42D48516}"/>
              </a:ext>
            </a:extLst>
          </p:cNvPr>
          <p:cNvSpPr/>
          <p:nvPr/>
        </p:nvSpPr>
        <p:spPr>
          <a:xfrm>
            <a:off x="240326" y="3429000"/>
            <a:ext cx="4922957" cy="326274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2D16B8-174C-AF64-5670-6F2FE566C6F4}"/>
              </a:ext>
            </a:extLst>
          </p:cNvPr>
          <p:cNvGrpSpPr/>
          <p:nvPr/>
        </p:nvGrpSpPr>
        <p:grpSpPr>
          <a:xfrm>
            <a:off x="6602145" y="4406482"/>
            <a:ext cx="3130624" cy="797768"/>
            <a:chOff x="6602145" y="4406482"/>
            <a:chExt cx="3130624" cy="7977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350E68-9D58-06FE-E949-2E6431088AEF}"/>
                </a:ext>
              </a:extLst>
            </p:cNvPr>
            <p:cNvGrpSpPr/>
            <p:nvPr/>
          </p:nvGrpSpPr>
          <p:grpSpPr>
            <a:xfrm>
              <a:off x="6602145" y="4406482"/>
              <a:ext cx="2658059" cy="797768"/>
              <a:chOff x="6602145" y="4406482"/>
              <a:chExt cx="2658059" cy="79776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EB63D-E94D-C243-D5B2-98D93E9BAAE2}"/>
                  </a:ext>
                </a:extLst>
              </p:cNvPr>
              <p:cNvSpPr txBox="1"/>
              <p:nvPr/>
            </p:nvSpPr>
            <p:spPr>
              <a:xfrm>
                <a:off x="7028719" y="4406482"/>
                <a:ext cx="22314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-14.2 + -15.2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9E1D37-1BF6-CC34-D2CC-847C0CB9D1EF}"/>
                  </a:ext>
                </a:extLst>
              </p:cNvPr>
              <p:cNvCxnSpPr/>
              <p:nvPr/>
            </p:nvCxnSpPr>
            <p:spPr>
              <a:xfrm>
                <a:off x="7028719" y="4806592"/>
                <a:ext cx="14752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7448E3-3BF7-2706-A2BC-3B4BD63AA3AE}"/>
                  </a:ext>
                </a:extLst>
              </p:cNvPr>
              <p:cNvSpPr txBox="1"/>
              <p:nvPr/>
            </p:nvSpPr>
            <p:spPr>
              <a:xfrm>
                <a:off x="7631193" y="4804140"/>
                <a:ext cx="58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4E6748-58EF-89AD-1DC2-00EC37C6C13F}"/>
                  </a:ext>
                </a:extLst>
              </p:cNvPr>
              <p:cNvSpPr txBox="1"/>
              <p:nvPr/>
            </p:nvSpPr>
            <p:spPr>
              <a:xfrm>
                <a:off x="6602145" y="4602031"/>
                <a:ext cx="432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/>
                  <a:t>=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FB978E-894F-9007-2B17-2B337747E07D}"/>
                </a:ext>
              </a:extLst>
            </p:cNvPr>
            <p:cNvSpPr txBox="1"/>
            <p:nvPr/>
          </p:nvSpPr>
          <p:spPr>
            <a:xfrm>
              <a:off x="8512702" y="4602031"/>
              <a:ext cx="1220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= -14.7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20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240326" y="3499665"/>
          <a:ext cx="3849380" cy="3130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5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2345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2345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2345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8693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3121585" y="3429000"/>
            <a:ext cx="958342" cy="326274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5792471" y="1518112"/>
            <a:ext cx="5440462" cy="205512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-14.7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71161C10-3066-7CF3-F9FE-0C439BD47390}"/>
              </a:ext>
            </a:extLst>
          </p:cNvPr>
          <p:cNvGraphicFramePr>
            <a:graphicFrameLocks noGrp="1"/>
          </p:cNvGraphicFramePr>
          <p:nvPr/>
        </p:nvGraphicFramePr>
        <p:xfrm>
          <a:off x="4089706" y="3499665"/>
          <a:ext cx="1073577" cy="313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577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28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2C34DF1-D4B0-1EC7-BF08-806F42D48516}"/>
              </a:ext>
            </a:extLst>
          </p:cNvPr>
          <p:cNvSpPr/>
          <p:nvPr/>
        </p:nvSpPr>
        <p:spPr>
          <a:xfrm>
            <a:off x="240326" y="3429000"/>
            <a:ext cx="4922957" cy="326274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185C0-3C45-D5F2-8536-8BD3F11942AC}"/>
              </a:ext>
            </a:extLst>
          </p:cNvPr>
          <p:cNvSpPr txBox="1"/>
          <p:nvPr/>
        </p:nvSpPr>
        <p:spPr>
          <a:xfrm>
            <a:off x="7290262" y="4339244"/>
            <a:ext cx="2793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taking the Average we plug in the values of </a:t>
            </a:r>
            <a:r>
              <a:rPr lang="en-US" b="1" dirty="0"/>
              <a:t>-14.7 </a:t>
            </a:r>
            <a:r>
              <a:rPr lang="en-US" dirty="0"/>
              <a:t>and </a:t>
            </a:r>
            <a:r>
              <a:rPr lang="en-US" b="1" dirty="0"/>
              <a:t>3.8</a:t>
            </a:r>
            <a:r>
              <a:rPr lang="en-US" dirty="0"/>
              <a:t>. So, we will insert them in the respective leaves</a:t>
            </a:r>
          </a:p>
        </p:txBody>
      </p:sp>
    </p:spTree>
    <p:extLst>
      <p:ext uri="{BB962C8B-B14F-4D97-AF65-F5344CB8AC3E}">
        <p14:creationId xmlns:p14="http://schemas.microsoft.com/office/powerpoint/2010/main" val="164042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4262929" y="1609552"/>
            <a:ext cx="4723129" cy="171553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-14.7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B90CAC8-2A29-B1FD-E633-E1DEE733CDD5}"/>
              </a:ext>
            </a:extLst>
          </p:cNvPr>
          <p:cNvSpPr txBox="1"/>
          <p:nvPr/>
        </p:nvSpPr>
        <p:spPr>
          <a:xfrm>
            <a:off x="1438102" y="3319282"/>
            <a:ext cx="230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can combine the original leaf…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758260" y="1588760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5058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4262929" y="1609552"/>
            <a:ext cx="4723129" cy="171553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-14.7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758260" y="1588760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D054A45-99B0-63F3-A5C4-9077166E5D31}"/>
              </a:ext>
            </a:extLst>
          </p:cNvPr>
          <p:cNvSpPr txBox="1"/>
          <p:nvPr/>
        </p:nvSpPr>
        <p:spPr>
          <a:xfrm>
            <a:off x="6325935" y="4885822"/>
            <a:ext cx="2959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make a new</a:t>
            </a:r>
            <a:r>
              <a:rPr lang="en-US" b="1" dirty="0"/>
              <a:t> prediction </a:t>
            </a:r>
            <a:r>
              <a:rPr lang="en-US" dirty="0"/>
              <a:t>of an Individual </a:t>
            </a:r>
            <a:r>
              <a:rPr lang="en-US" b="1" dirty="0"/>
              <a:t>Weight</a:t>
            </a:r>
            <a:r>
              <a:rPr lang="en-US" dirty="0"/>
              <a:t> from the </a:t>
            </a:r>
            <a:r>
              <a:rPr lang="en-US" b="1" dirty="0"/>
              <a:t>Training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89063C-080B-2AA4-7738-153CA728BDA9}"/>
              </a:ext>
            </a:extLst>
          </p:cNvPr>
          <p:cNvCxnSpPr/>
          <p:nvPr/>
        </p:nvCxnSpPr>
        <p:spPr>
          <a:xfrm flipH="1">
            <a:off x="5443123" y="5328458"/>
            <a:ext cx="8704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56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4262929" y="1609552"/>
            <a:ext cx="4723129" cy="171553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-14.7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592363" y="1588760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F4AA8D4-87E6-88FF-446E-FF37388A8894}"/>
              </a:ext>
            </a:extLst>
          </p:cNvPr>
          <p:cNvSpPr/>
          <p:nvPr/>
        </p:nvSpPr>
        <p:spPr>
          <a:xfrm>
            <a:off x="1471353" y="2051263"/>
            <a:ext cx="114715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410324" y="4866051"/>
            <a:ext cx="4865256" cy="116057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2573C-F530-3D21-4070-3DF667236BBA}"/>
              </a:ext>
            </a:extLst>
          </p:cNvPr>
          <p:cNvSpPr/>
          <p:nvPr/>
        </p:nvSpPr>
        <p:spPr>
          <a:xfrm>
            <a:off x="4231887" y="1588759"/>
            <a:ext cx="4754171" cy="177587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BD1AB-12B8-F702-3C4D-4B1512C8AB10}"/>
              </a:ext>
            </a:extLst>
          </p:cNvPr>
          <p:cNvSpPr txBox="1"/>
          <p:nvPr/>
        </p:nvSpPr>
        <p:spPr>
          <a:xfrm>
            <a:off x="1069203" y="2996116"/>
            <a:ext cx="29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start with Initial </a:t>
            </a:r>
            <a:r>
              <a:rPr lang="en-US" b="1" dirty="0"/>
              <a:t>Prediction, 71.2 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760637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4257229" y="1611151"/>
            <a:ext cx="4723129" cy="171553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-14.7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592363" y="1588760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F4AA8D4-87E6-88FF-446E-FF37388A8894}"/>
              </a:ext>
            </a:extLst>
          </p:cNvPr>
          <p:cNvSpPr/>
          <p:nvPr/>
        </p:nvSpPr>
        <p:spPr>
          <a:xfrm>
            <a:off x="496452" y="4885823"/>
            <a:ext cx="3501969" cy="1048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1269709" y="1685769"/>
            <a:ext cx="1685464" cy="84410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F5FAA-C591-DC0A-370B-1965CFA573A9}"/>
              </a:ext>
            </a:extLst>
          </p:cNvPr>
          <p:cNvSpPr/>
          <p:nvPr/>
        </p:nvSpPr>
        <p:spPr>
          <a:xfrm>
            <a:off x="6145866" y="1671370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E3D437-BC38-9941-2B3F-522EBDE67BA1}"/>
              </a:ext>
            </a:extLst>
          </p:cNvPr>
          <p:cNvSpPr/>
          <p:nvPr/>
        </p:nvSpPr>
        <p:spPr>
          <a:xfrm>
            <a:off x="7092776" y="2320854"/>
            <a:ext cx="1613347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E5C9F1-7B1F-B6FD-FD84-90A2F8A0BF49}"/>
              </a:ext>
            </a:extLst>
          </p:cNvPr>
          <p:cNvSpPr/>
          <p:nvPr/>
        </p:nvSpPr>
        <p:spPr>
          <a:xfrm>
            <a:off x="8237633" y="3009552"/>
            <a:ext cx="742725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B42717-86D6-DD23-6B19-8AE55A74D35F}"/>
              </a:ext>
            </a:extLst>
          </p:cNvPr>
          <p:cNvSpPr txBox="1"/>
          <p:nvPr/>
        </p:nvSpPr>
        <p:spPr>
          <a:xfrm>
            <a:off x="3898669" y="3749040"/>
            <a:ext cx="240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run the Data down the tree….</a:t>
            </a:r>
          </a:p>
        </p:txBody>
      </p:sp>
    </p:spTree>
    <p:extLst>
      <p:ext uri="{BB962C8B-B14F-4D97-AF65-F5344CB8AC3E}">
        <p14:creationId xmlns:p14="http://schemas.microsoft.com/office/powerpoint/2010/main" val="3969200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4257229" y="1611151"/>
            <a:ext cx="4723129" cy="171553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-14.7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592363" y="1588760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F4AA8D4-87E6-88FF-446E-FF37388A8894}"/>
              </a:ext>
            </a:extLst>
          </p:cNvPr>
          <p:cNvSpPr/>
          <p:nvPr/>
        </p:nvSpPr>
        <p:spPr>
          <a:xfrm>
            <a:off x="496452" y="4885823"/>
            <a:ext cx="3501969" cy="1048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1269709" y="1685769"/>
            <a:ext cx="1685464" cy="84410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F5FAA-C591-DC0A-370B-1965CFA573A9}"/>
              </a:ext>
            </a:extLst>
          </p:cNvPr>
          <p:cNvSpPr/>
          <p:nvPr/>
        </p:nvSpPr>
        <p:spPr>
          <a:xfrm>
            <a:off x="6145866" y="1671370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E3D437-BC38-9941-2B3F-522EBDE67BA1}"/>
              </a:ext>
            </a:extLst>
          </p:cNvPr>
          <p:cNvSpPr/>
          <p:nvPr/>
        </p:nvSpPr>
        <p:spPr>
          <a:xfrm>
            <a:off x="7092776" y="2320854"/>
            <a:ext cx="1613347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E5C9F1-7B1F-B6FD-FD84-90A2F8A0BF49}"/>
              </a:ext>
            </a:extLst>
          </p:cNvPr>
          <p:cNvSpPr/>
          <p:nvPr/>
        </p:nvSpPr>
        <p:spPr>
          <a:xfrm>
            <a:off x="8237633" y="3009552"/>
            <a:ext cx="742725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440B7-2460-4110-1359-D2AEEAB23EA6}"/>
              </a:ext>
            </a:extLst>
          </p:cNvPr>
          <p:cNvSpPr txBox="1"/>
          <p:nvPr/>
        </p:nvSpPr>
        <p:spPr>
          <a:xfrm>
            <a:off x="7548682" y="3877197"/>
            <a:ext cx="24092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and we get the value of </a:t>
            </a:r>
            <a:r>
              <a:rPr lang="en-US" sz="2000" b="1" dirty="0"/>
              <a:t>16.8</a:t>
            </a:r>
            <a:endParaRPr lang="en-US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7AF8FA-A9FB-EC02-0230-9C7E78C329C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8753300" y="3429000"/>
            <a:ext cx="1" cy="44819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290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4257229" y="1611151"/>
            <a:ext cx="4723129" cy="171553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-14.7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592363" y="1588760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396872" y="4885823"/>
            <a:ext cx="4825830" cy="11210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F5FAA-C591-DC0A-370B-1965CFA573A9}"/>
              </a:ext>
            </a:extLst>
          </p:cNvPr>
          <p:cNvSpPr/>
          <p:nvPr/>
        </p:nvSpPr>
        <p:spPr>
          <a:xfrm>
            <a:off x="6145866" y="1671370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E3D437-BC38-9941-2B3F-522EBDE67BA1}"/>
              </a:ext>
            </a:extLst>
          </p:cNvPr>
          <p:cNvSpPr/>
          <p:nvPr/>
        </p:nvSpPr>
        <p:spPr>
          <a:xfrm>
            <a:off x="7092776" y="2320854"/>
            <a:ext cx="1613347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E5C9F1-7B1F-B6FD-FD84-90A2F8A0BF49}"/>
              </a:ext>
            </a:extLst>
          </p:cNvPr>
          <p:cNvSpPr/>
          <p:nvPr/>
        </p:nvSpPr>
        <p:spPr>
          <a:xfrm>
            <a:off x="8237633" y="3009552"/>
            <a:ext cx="742725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0708F-2980-34FA-BAAC-5309AB9085CD}"/>
              </a:ext>
            </a:extLst>
          </p:cNvPr>
          <p:cNvSpPr/>
          <p:nvPr/>
        </p:nvSpPr>
        <p:spPr>
          <a:xfrm>
            <a:off x="1492705" y="2083405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34D6B-B825-5048-1721-07F3BD0037C1}"/>
              </a:ext>
            </a:extLst>
          </p:cNvPr>
          <p:cNvSpPr txBox="1"/>
          <p:nvPr/>
        </p:nvSpPr>
        <p:spPr>
          <a:xfrm>
            <a:off x="2077233" y="3736924"/>
            <a:ext cx="314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the </a:t>
            </a:r>
            <a:r>
              <a:rPr lang="en-US" b="1" dirty="0"/>
              <a:t>Predicted Weight = 71.2</a:t>
            </a:r>
          </a:p>
        </p:txBody>
      </p:sp>
    </p:spTree>
    <p:extLst>
      <p:ext uri="{BB962C8B-B14F-4D97-AF65-F5344CB8AC3E}">
        <p14:creationId xmlns:p14="http://schemas.microsoft.com/office/powerpoint/2010/main" val="180958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8" y="1223940"/>
            <a:ext cx="2632365" cy="616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Prerequisites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2C4FB-37ED-B328-0D90-32FBB7D2E5C9}"/>
              </a:ext>
            </a:extLst>
          </p:cNvPr>
          <p:cNvSpPr txBox="1"/>
          <p:nvPr/>
        </p:nvSpPr>
        <p:spPr>
          <a:xfrm>
            <a:off x="1523998" y="1840740"/>
            <a:ext cx="3026421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Decision Trees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AdaBoosting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Bias vs Variance</a:t>
            </a:r>
          </a:p>
        </p:txBody>
      </p:sp>
    </p:spTree>
    <p:extLst>
      <p:ext uri="{BB962C8B-B14F-4D97-AF65-F5344CB8AC3E}">
        <p14:creationId xmlns:p14="http://schemas.microsoft.com/office/powerpoint/2010/main" val="1367566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4257229" y="1611151"/>
            <a:ext cx="4723129" cy="171553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-14.7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592363" y="1588760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396872" y="4885823"/>
            <a:ext cx="4825830" cy="11210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F5FAA-C591-DC0A-370B-1965CFA573A9}"/>
              </a:ext>
            </a:extLst>
          </p:cNvPr>
          <p:cNvSpPr/>
          <p:nvPr/>
        </p:nvSpPr>
        <p:spPr>
          <a:xfrm>
            <a:off x="6145866" y="1671370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E3D437-BC38-9941-2B3F-522EBDE67BA1}"/>
              </a:ext>
            </a:extLst>
          </p:cNvPr>
          <p:cNvSpPr/>
          <p:nvPr/>
        </p:nvSpPr>
        <p:spPr>
          <a:xfrm>
            <a:off x="7092776" y="2320854"/>
            <a:ext cx="1613347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E5C9F1-7B1F-B6FD-FD84-90A2F8A0BF49}"/>
              </a:ext>
            </a:extLst>
          </p:cNvPr>
          <p:cNvSpPr/>
          <p:nvPr/>
        </p:nvSpPr>
        <p:spPr>
          <a:xfrm>
            <a:off x="8237633" y="3009552"/>
            <a:ext cx="742725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0708F-2980-34FA-BAAC-5309AB9085CD}"/>
              </a:ext>
            </a:extLst>
          </p:cNvPr>
          <p:cNvSpPr/>
          <p:nvPr/>
        </p:nvSpPr>
        <p:spPr>
          <a:xfrm>
            <a:off x="1492705" y="2083405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34D6B-B825-5048-1721-07F3BD0037C1}"/>
              </a:ext>
            </a:extLst>
          </p:cNvPr>
          <p:cNvSpPr txBox="1"/>
          <p:nvPr/>
        </p:nvSpPr>
        <p:spPr>
          <a:xfrm>
            <a:off x="3423038" y="3995771"/>
            <a:ext cx="405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Weight </a:t>
            </a:r>
            <a:r>
              <a:rPr lang="en-US" dirty="0"/>
              <a:t>= </a:t>
            </a:r>
            <a:r>
              <a:rPr lang="en-US" sz="2000" dirty="0"/>
              <a:t>71.2 + 16.8 = 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06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4257229" y="1611151"/>
            <a:ext cx="4723129" cy="171553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-14.7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592363" y="1588760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396872" y="4885823"/>
            <a:ext cx="3618175" cy="11210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F5FAA-C591-DC0A-370B-1965CFA573A9}"/>
              </a:ext>
            </a:extLst>
          </p:cNvPr>
          <p:cNvSpPr/>
          <p:nvPr/>
        </p:nvSpPr>
        <p:spPr>
          <a:xfrm>
            <a:off x="6145866" y="1671370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E3D437-BC38-9941-2B3F-522EBDE67BA1}"/>
              </a:ext>
            </a:extLst>
          </p:cNvPr>
          <p:cNvSpPr/>
          <p:nvPr/>
        </p:nvSpPr>
        <p:spPr>
          <a:xfrm>
            <a:off x="7092776" y="2320854"/>
            <a:ext cx="1613347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E5C9F1-7B1F-B6FD-FD84-90A2F8A0BF49}"/>
              </a:ext>
            </a:extLst>
          </p:cNvPr>
          <p:cNvSpPr/>
          <p:nvPr/>
        </p:nvSpPr>
        <p:spPr>
          <a:xfrm>
            <a:off x="8237633" y="3009552"/>
            <a:ext cx="742725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0708F-2980-34FA-BAAC-5309AB9085CD}"/>
              </a:ext>
            </a:extLst>
          </p:cNvPr>
          <p:cNvSpPr/>
          <p:nvPr/>
        </p:nvSpPr>
        <p:spPr>
          <a:xfrm>
            <a:off x="1492705" y="2083405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34D6B-B825-5048-1721-07F3BD0037C1}"/>
              </a:ext>
            </a:extLst>
          </p:cNvPr>
          <p:cNvSpPr txBox="1"/>
          <p:nvPr/>
        </p:nvSpPr>
        <p:spPr>
          <a:xfrm>
            <a:off x="3423038" y="3995771"/>
            <a:ext cx="405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Weight </a:t>
            </a:r>
            <a:r>
              <a:rPr lang="en-US" dirty="0"/>
              <a:t>= </a:t>
            </a:r>
            <a:r>
              <a:rPr lang="en-US" sz="2000" dirty="0"/>
              <a:t>71.2 + 16.8 = 88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D8891-3D6C-7A19-7DDB-DB8FF83A9EE4}"/>
              </a:ext>
            </a:extLst>
          </p:cNvPr>
          <p:cNvSpPr/>
          <p:nvPr/>
        </p:nvSpPr>
        <p:spPr>
          <a:xfrm>
            <a:off x="6631141" y="4044517"/>
            <a:ext cx="461635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FDEA91-85E0-430F-CFE2-BCE461733004}"/>
              </a:ext>
            </a:extLst>
          </p:cNvPr>
          <p:cNvCxnSpPr>
            <a:stCxn id="4" idx="2"/>
          </p:cNvCxnSpPr>
          <p:nvPr/>
        </p:nvCxnSpPr>
        <p:spPr>
          <a:xfrm flipH="1">
            <a:off x="5303520" y="4355887"/>
            <a:ext cx="1558439" cy="127182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BFDD62-12C9-BB0D-3497-31FC5599F25B}"/>
              </a:ext>
            </a:extLst>
          </p:cNvPr>
          <p:cNvSpPr txBox="1"/>
          <p:nvPr/>
        </p:nvSpPr>
        <p:spPr>
          <a:xfrm>
            <a:off x="7217623" y="4669462"/>
            <a:ext cx="278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is equal to the </a:t>
            </a:r>
            <a:r>
              <a:rPr lang="en-US" b="1" dirty="0"/>
              <a:t>Observed Weight</a:t>
            </a:r>
          </a:p>
        </p:txBody>
      </p:sp>
    </p:spTree>
    <p:extLst>
      <p:ext uri="{BB962C8B-B14F-4D97-AF65-F5344CB8AC3E}">
        <p14:creationId xmlns:p14="http://schemas.microsoft.com/office/powerpoint/2010/main" val="256603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4257229" y="1611151"/>
            <a:ext cx="4723129" cy="171553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-14.7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592363" y="1588760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396872" y="4885823"/>
            <a:ext cx="3618175" cy="11210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F5FAA-C591-DC0A-370B-1965CFA573A9}"/>
              </a:ext>
            </a:extLst>
          </p:cNvPr>
          <p:cNvSpPr/>
          <p:nvPr/>
        </p:nvSpPr>
        <p:spPr>
          <a:xfrm>
            <a:off x="6145866" y="1671370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E3D437-BC38-9941-2B3F-522EBDE67BA1}"/>
              </a:ext>
            </a:extLst>
          </p:cNvPr>
          <p:cNvSpPr/>
          <p:nvPr/>
        </p:nvSpPr>
        <p:spPr>
          <a:xfrm>
            <a:off x="7092776" y="2320854"/>
            <a:ext cx="1613347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E5C9F1-7B1F-B6FD-FD84-90A2F8A0BF49}"/>
              </a:ext>
            </a:extLst>
          </p:cNvPr>
          <p:cNvSpPr/>
          <p:nvPr/>
        </p:nvSpPr>
        <p:spPr>
          <a:xfrm>
            <a:off x="8237633" y="3009552"/>
            <a:ext cx="742725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0708F-2980-34FA-BAAC-5309AB9085CD}"/>
              </a:ext>
            </a:extLst>
          </p:cNvPr>
          <p:cNvSpPr/>
          <p:nvPr/>
        </p:nvSpPr>
        <p:spPr>
          <a:xfrm>
            <a:off x="1492705" y="2083405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34D6B-B825-5048-1721-07F3BD0037C1}"/>
              </a:ext>
            </a:extLst>
          </p:cNvPr>
          <p:cNvSpPr txBox="1"/>
          <p:nvPr/>
        </p:nvSpPr>
        <p:spPr>
          <a:xfrm>
            <a:off x="3423038" y="3995771"/>
            <a:ext cx="405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Weight </a:t>
            </a:r>
            <a:r>
              <a:rPr lang="en-US" dirty="0"/>
              <a:t>= </a:t>
            </a:r>
            <a:r>
              <a:rPr lang="en-US" sz="2000" dirty="0"/>
              <a:t>71.2 + 16.8 = 88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FDD62-12C9-BB0D-3497-31FC5599F25B}"/>
              </a:ext>
            </a:extLst>
          </p:cNvPr>
          <p:cNvSpPr txBox="1"/>
          <p:nvPr/>
        </p:nvSpPr>
        <p:spPr>
          <a:xfrm>
            <a:off x="7314751" y="4324153"/>
            <a:ext cx="278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the same predicted value and observed value we a case of </a:t>
            </a:r>
            <a:r>
              <a:rPr lang="en-US" b="1" dirty="0"/>
              <a:t>Overfitting</a:t>
            </a:r>
            <a:r>
              <a:rPr lang="en-US" dirty="0"/>
              <a:t>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4322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225010" y="1597224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396872" y="4885823"/>
            <a:ext cx="4825830" cy="11210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3F7B8E-0905-04C9-B68C-C0128BC71F8E}"/>
              </a:ext>
            </a:extLst>
          </p:cNvPr>
          <p:cNvGrpSpPr/>
          <p:nvPr/>
        </p:nvGrpSpPr>
        <p:grpSpPr>
          <a:xfrm>
            <a:off x="7233185" y="1537005"/>
            <a:ext cx="4723129" cy="1715539"/>
            <a:chOff x="4257229" y="1611151"/>
            <a:chExt cx="4723129" cy="171553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49E10F2-CFC4-1463-229B-407A78A4AB0B}"/>
                </a:ext>
              </a:extLst>
            </p:cNvPr>
            <p:cNvGrpSpPr/>
            <p:nvPr/>
          </p:nvGrpSpPr>
          <p:grpSpPr>
            <a:xfrm>
              <a:off x="4257229" y="1611151"/>
              <a:ext cx="4723129" cy="1715539"/>
              <a:chOff x="5669440" y="1899888"/>
              <a:chExt cx="4502122" cy="1530123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874C25E-B2B6-21F8-363E-5C2EACDAE393}"/>
                  </a:ext>
                </a:extLst>
              </p:cNvPr>
              <p:cNvCxnSpPr>
                <a:cxnSpLocks/>
                <a:stCxn id="12" idx="2"/>
                <a:endCxn id="15" idx="0"/>
              </p:cNvCxnSpPr>
              <p:nvPr/>
            </p:nvCxnSpPr>
            <p:spPr>
              <a:xfrm flipH="1">
                <a:off x="6964865" y="2269220"/>
                <a:ext cx="1062015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DD4A6C-A10E-F1EF-DB9B-F32E46BE0BBC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8026880" y="2269220"/>
                <a:ext cx="1114353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F5E299D-08F9-974F-B344-FC55B4882B0C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6231925" y="2851042"/>
                <a:ext cx="732939" cy="2777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57708D-5B4F-D109-2EF6-C8414DC27F82}"/>
                  </a:ext>
                </a:extLst>
              </p:cNvPr>
              <p:cNvCxnSpPr>
                <a:cxnSpLocks/>
                <a:stCxn id="15" idx="2"/>
                <a:endCxn id="17" idx="0"/>
              </p:cNvCxnSpPr>
              <p:nvPr/>
            </p:nvCxnSpPr>
            <p:spPr>
              <a:xfrm>
                <a:off x="6964866" y="2851042"/>
                <a:ext cx="474277" cy="266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3F0E323-6198-C2A0-92C9-2022854ED8F4}"/>
                  </a:ext>
                </a:extLst>
              </p:cNvPr>
              <p:cNvCxnSpPr>
                <a:cxnSpLocks/>
                <a:stCxn id="14" idx="2"/>
                <a:endCxn id="18" idx="0"/>
              </p:cNvCxnSpPr>
              <p:nvPr/>
            </p:nvCxnSpPr>
            <p:spPr>
              <a:xfrm flipH="1">
                <a:off x="8621393" y="2851042"/>
                <a:ext cx="519840" cy="272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A449E77-7E79-91F3-D2FA-938D8638D78D}"/>
                  </a:ext>
                </a:extLst>
              </p:cNvPr>
              <p:cNvCxnSpPr>
                <a:cxnSpLocks/>
                <a:stCxn id="14" idx="2"/>
                <a:endCxn id="19" idx="0"/>
              </p:cNvCxnSpPr>
              <p:nvPr/>
            </p:nvCxnSpPr>
            <p:spPr>
              <a:xfrm>
                <a:off x="9141233" y="2851042"/>
                <a:ext cx="676343" cy="277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C3DFF4-7DB8-8B8C-2696-80FE306587BF}"/>
                  </a:ext>
                </a:extLst>
              </p:cNvPr>
              <p:cNvSpPr/>
              <p:nvPr/>
            </p:nvSpPr>
            <p:spPr>
              <a:xfrm>
                <a:off x="7429494" y="1899888"/>
                <a:ext cx="1194771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Gender = F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AB902CE-DA6F-D308-1D0B-85653AD4AE1C}"/>
                  </a:ext>
                </a:extLst>
              </p:cNvPr>
              <p:cNvSpPr/>
              <p:nvPr/>
            </p:nvSpPr>
            <p:spPr>
              <a:xfrm>
                <a:off x="8372306" y="2481710"/>
                <a:ext cx="1537854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Color Not Blue 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C1D4107-825E-508A-7C9C-8A8E2BAC2055}"/>
                  </a:ext>
                </a:extLst>
              </p:cNvPr>
              <p:cNvSpPr/>
              <p:nvPr/>
            </p:nvSpPr>
            <p:spPr>
              <a:xfrm>
                <a:off x="6305568" y="2481710"/>
                <a:ext cx="1318593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Height &lt; 1.6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A7EE565-405C-4D50-E425-35D911151B22}"/>
                  </a:ext>
                </a:extLst>
              </p:cNvPr>
              <p:cNvSpPr/>
              <p:nvPr/>
            </p:nvSpPr>
            <p:spPr>
              <a:xfrm>
                <a:off x="5669440" y="3128759"/>
                <a:ext cx="1124970" cy="30125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-14.7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6A4F81-B652-6670-0176-7C43930B9DD1}"/>
                  </a:ext>
                </a:extLst>
              </p:cNvPr>
              <p:cNvSpPr/>
              <p:nvPr/>
            </p:nvSpPr>
            <p:spPr>
              <a:xfrm>
                <a:off x="7085157" y="3117338"/>
                <a:ext cx="707971" cy="30749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4.8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691FD2-7854-E4D1-F438-A3D51FC13B9C}"/>
                  </a:ext>
                </a:extLst>
              </p:cNvPr>
              <p:cNvSpPr/>
              <p:nvPr/>
            </p:nvSpPr>
            <p:spPr>
              <a:xfrm>
                <a:off x="8196162" y="3123577"/>
                <a:ext cx="85046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3.8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A7A00CD-AFFB-ADC8-67D2-4AFF008F1371}"/>
                  </a:ext>
                </a:extLst>
              </p:cNvPr>
              <p:cNvSpPr/>
              <p:nvPr/>
            </p:nvSpPr>
            <p:spPr>
              <a:xfrm>
                <a:off x="9463591" y="3128758"/>
                <a:ext cx="70797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16.8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F5FAA-C591-DC0A-370B-1965CFA573A9}"/>
                </a:ext>
              </a:extLst>
            </p:cNvPr>
            <p:cNvSpPr/>
            <p:nvPr/>
          </p:nvSpPr>
          <p:spPr>
            <a:xfrm>
              <a:off x="6145866" y="1671370"/>
              <a:ext cx="1169056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E3D437-BC38-9941-2B3F-522EBDE67BA1}"/>
                </a:ext>
              </a:extLst>
            </p:cNvPr>
            <p:cNvSpPr/>
            <p:nvPr/>
          </p:nvSpPr>
          <p:spPr>
            <a:xfrm>
              <a:off x="7092776" y="2320854"/>
              <a:ext cx="1613347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E5C9F1-7B1F-B6FD-FD84-90A2F8A0BF49}"/>
                </a:ext>
              </a:extLst>
            </p:cNvPr>
            <p:cNvSpPr/>
            <p:nvPr/>
          </p:nvSpPr>
          <p:spPr>
            <a:xfrm>
              <a:off x="8237633" y="3009552"/>
              <a:ext cx="742725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850708F-2980-34FA-BAAC-5309AB9085CD}"/>
              </a:ext>
            </a:extLst>
          </p:cNvPr>
          <p:cNvSpPr/>
          <p:nvPr/>
        </p:nvSpPr>
        <p:spPr>
          <a:xfrm>
            <a:off x="1492705" y="2083405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FDD62-12C9-BB0D-3497-31FC5599F25B}"/>
              </a:ext>
            </a:extLst>
          </p:cNvPr>
          <p:cNvSpPr txBox="1"/>
          <p:nvPr/>
        </p:nvSpPr>
        <p:spPr>
          <a:xfrm>
            <a:off x="4290437" y="3599149"/>
            <a:ext cx="365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avoid this problem </a:t>
            </a:r>
            <a:r>
              <a:rPr lang="en-US" b="1" dirty="0"/>
              <a:t>Gradient Boosting </a:t>
            </a:r>
            <a:r>
              <a:rPr lang="en-US" dirty="0"/>
              <a:t>uses </a:t>
            </a:r>
            <a:r>
              <a:rPr lang="en-US" b="1" dirty="0"/>
              <a:t>Learning Rate </a:t>
            </a:r>
            <a:r>
              <a:rPr lang="en-US" dirty="0"/>
              <a:t>to scale the contribution from the new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9EF87-92ED-A00A-80AB-46DEB892EDCC}"/>
              </a:ext>
            </a:extLst>
          </p:cNvPr>
          <p:cNvSpPr txBox="1"/>
          <p:nvPr/>
        </p:nvSpPr>
        <p:spPr>
          <a:xfrm>
            <a:off x="3961976" y="1951092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Learning Rate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EF49C-830F-97D3-D9D4-989F766CA44D}"/>
              </a:ext>
            </a:extLst>
          </p:cNvPr>
          <p:cNvSpPr txBox="1"/>
          <p:nvPr/>
        </p:nvSpPr>
        <p:spPr>
          <a:xfrm>
            <a:off x="6572149" y="1794984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60F8E9-7B8C-DE78-4740-2EEBA7D3B641}"/>
              </a:ext>
            </a:extLst>
          </p:cNvPr>
          <p:cNvCxnSpPr/>
          <p:nvPr/>
        </p:nvCxnSpPr>
        <p:spPr>
          <a:xfrm flipH="1" flipV="1">
            <a:off x="5519651" y="2558078"/>
            <a:ext cx="266007" cy="104107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00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225010" y="1597224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396872" y="4885823"/>
            <a:ext cx="4825830" cy="11210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3F7B8E-0905-04C9-B68C-C0128BC71F8E}"/>
              </a:ext>
            </a:extLst>
          </p:cNvPr>
          <p:cNvGrpSpPr/>
          <p:nvPr/>
        </p:nvGrpSpPr>
        <p:grpSpPr>
          <a:xfrm>
            <a:off x="7233185" y="1537005"/>
            <a:ext cx="4723129" cy="1715539"/>
            <a:chOff x="4257229" y="1611151"/>
            <a:chExt cx="4723129" cy="171553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49E10F2-CFC4-1463-229B-407A78A4AB0B}"/>
                </a:ext>
              </a:extLst>
            </p:cNvPr>
            <p:cNvGrpSpPr/>
            <p:nvPr/>
          </p:nvGrpSpPr>
          <p:grpSpPr>
            <a:xfrm>
              <a:off x="4257229" y="1611151"/>
              <a:ext cx="4723129" cy="1715539"/>
              <a:chOff x="5669440" y="1899888"/>
              <a:chExt cx="4502122" cy="1530123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874C25E-B2B6-21F8-363E-5C2EACDAE393}"/>
                  </a:ext>
                </a:extLst>
              </p:cNvPr>
              <p:cNvCxnSpPr>
                <a:cxnSpLocks/>
                <a:stCxn id="12" idx="2"/>
                <a:endCxn id="15" idx="0"/>
              </p:cNvCxnSpPr>
              <p:nvPr/>
            </p:nvCxnSpPr>
            <p:spPr>
              <a:xfrm flipH="1">
                <a:off x="6964865" y="2269220"/>
                <a:ext cx="1062015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DD4A6C-A10E-F1EF-DB9B-F32E46BE0BBC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8026880" y="2269220"/>
                <a:ext cx="1114353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F5E299D-08F9-974F-B344-FC55B4882B0C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6231925" y="2851042"/>
                <a:ext cx="732939" cy="2777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57708D-5B4F-D109-2EF6-C8414DC27F82}"/>
                  </a:ext>
                </a:extLst>
              </p:cNvPr>
              <p:cNvCxnSpPr>
                <a:cxnSpLocks/>
                <a:stCxn id="15" idx="2"/>
                <a:endCxn id="17" idx="0"/>
              </p:cNvCxnSpPr>
              <p:nvPr/>
            </p:nvCxnSpPr>
            <p:spPr>
              <a:xfrm>
                <a:off x="6964866" y="2851042"/>
                <a:ext cx="474277" cy="266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3F0E323-6198-C2A0-92C9-2022854ED8F4}"/>
                  </a:ext>
                </a:extLst>
              </p:cNvPr>
              <p:cNvCxnSpPr>
                <a:cxnSpLocks/>
                <a:stCxn id="14" idx="2"/>
                <a:endCxn id="18" idx="0"/>
              </p:cNvCxnSpPr>
              <p:nvPr/>
            </p:nvCxnSpPr>
            <p:spPr>
              <a:xfrm flipH="1">
                <a:off x="8621393" y="2851042"/>
                <a:ext cx="519840" cy="272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A449E77-7E79-91F3-D2FA-938D8638D78D}"/>
                  </a:ext>
                </a:extLst>
              </p:cNvPr>
              <p:cNvCxnSpPr>
                <a:cxnSpLocks/>
                <a:stCxn id="14" idx="2"/>
                <a:endCxn id="19" idx="0"/>
              </p:cNvCxnSpPr>
              <p:nvPr/>
            </p:nvCxnSpPr>
            <p:spPr>
              <a:xfrm>
                <a:off x="9141233" y="2851042"/>
                <a:ext cx="676343" cy="277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C3DFF4-7DB8-8B8C-2696-80FE306587BF}"/>
                  </a:ext>
                </a:extLst>
              </p:cNvPr>
              <p:cNvSpPr/>
              <p:nvPr/>
            </p:nvSpPr>
            <p:spPr>
              <a:xfrm>
                <a:off x="7429494" y="1899888"/>
                <a:ext cx="1194771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Gender = F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AB902CE-DA6F-D308-1D0B-85653AD4AE1C}"/>
                  </a:ext>
                </a:extLst>
              </p:cNvPr>
              <p:cNvSpPr/>
              <p:nvPr/>
            </p:nvSpPr>
            <p:spPr>
              <a:xfrm>
                <a:off x="8372306" y="2481710"/>
                <a:ext cx="1537854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Color Not Blue 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C1D4107-825E-508A-7C9C-8A8E2BAC2055}"/>
                  </a:ext>
                </a:extLst>
              </p:cNvPr>
              <p:cNvSpPr/>
              <p:nvPr/>
            </p:nvSpPr>
            <p:spPr>
              <a:xfrm>
                <a:off x="6305568" y="2481710"/>
                <a:ext cx="1318593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Height &lt; 1.6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A7EE565-405C-4D50-E425-35D911151B22}"/>
                  </a:ext>
                </a:extLst>
              </p:cNvPr>
              <p:cNvSpPr/>
              <p:nvPr/>
            </p:nvSpPr>
            <p:spPr>
              <a:xfrm>
                <a:off x="5669440" y="3128759"/>
                <a:ext cx="1124970" cy="30125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-14.7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6A4F81-B652-6670-0176-7C43930B9DD1}"/>
                  </a:ext>
                </a:extLst>
              </p:cNvPr>
              <p:cNvSpPr/>
              <p:nvPr/>
            </p:nvSpPr>
            <p:spPr>
              <a:xfrm>
                <a:off x="7085157" y="3117338"/>
                <a:ext cx="707971" cy="30749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4.8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691FD2-7854-E4D1-F438-A3D51FC13B9C}"/>
                  </a:ext>
                </a:extLst>
              </p:cNvPr>
              <p:cNvSpPr/>
              <p:nvPr/>
            </p:nvSpPr>
            <p:spPr>
              <a:xfrm>
                <a:off x="8196162" y="3123577"/>
                <a:ext cx="85046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3.8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A7A00CD-AFFB-ADC8-67D2-4AFF008F1371}"/>
                  </a:ext>
                </a:extLst>
              </p:cNvPr>
              <p:cNvSpPr/>
              <p:nvPr/>
            </p:nvSpPr>
            <p:spPr>
              <a:xfrm>
                <a:off x="9463591" y="3128758"/>
                <a:ext cx="70797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16.8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F5FAA-C591-DC0A-370B-1965CFA573A9}"/>
                </a:ext>
              </a:extLst>
            </p:cNvPr>
            <p:cNvSpPr/>
            <p:nvPr/>
          </p:nvSpPr>
          <p:spPr>
            <a:xfrm>
              <a:off x="6145866" y="1671370"/>
              <a:ext cx="1169056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E3D437-BC38-9941-2B3F-522EBDE67BA1}"/>
                </a:ext>
              </a:extLst>
            </p:cNvPr>
            <p:cNvSpPr/>
            <p:nvPr/>
          </p:nvSpPr>
          <p:spPr>
            <a:xfrm>
              <a:off x="7092776" y="2320854"/>
              <a:ext cx="1613347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E5C9F1-7B1F-B6FD-FD84-90A2F8A0BF49}"/>
                </a:ext>
              </a:extLst>
            </p:cNvPr>
            <p:cNvSpPr/>
            <p:nvPr/>
          </p:nvSpPr>
          <p:spPr>
            <a:xfrm>
              <a:off x="8237633" y="3009552"/>
              <a:ext cx="742725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850708F-2980-34FA-BAAC-5309AB9085CD}"/>
              </a:ext>
            </a:extLst>
          </p:cNvPr>
          <p:cNvSpPr/>
          <p:nvPr/>
        </p:nvSpPr>
        <p:spPr>
          <a:xfrm>
            <a:off x="1492705" y="2083405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FDD62-12C9-BB0D-3497-31FC5599F25B}"/>
              </a:ext>
            </a:extLst>
          </p:cNvPr>
          <p:cNvSpPr txBox="1"/>
          <p:nvPr/>
        </p:nvSpPr>
        <p:spPr>
          <a:xfrm>
            <a:off x="4290437" y="3599149"/>
            <a:ext cx="365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avoid this problem </a:t>
            </a:r>
            <a:r>
              <a:rPr lang="en-US" b="1" dirty="0"/>
              <a:t>Gradient Boosting </a:t>
            </a:r>
            <a:r>
              <a:rPr lang="en-US" dirty="0"/>
              <a:t>uses </a:t>
            </a:r>
            <a:r>
              <a:rPr lang="en-US" b="1" dirty="0"/>
              <a:t>Learning Rate </a:t>
            </a:r>
            <a:r>
              <a:rPr lang="en-US" dirty="0"/>
              <a:t>to scale the contribution from the new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9EF87-92ED-A00A-80AB-46DEB892EDCC}"/>
              </a:ext>
            </a:extLst>
          </p:cNvPr>
          <p:cNvSpPr txBox="1"/>
          <p:nvPr/>
        </p:nvSpPr>
        <p:spPr>
          <a:xfrm>
            <a:off x="3961976" y="1951092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Learning Rate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EF49C-830F-97D3-D9D4-989F766CA44D}"/>
              </a:ext>
            </a:extLst>
          </p:cNvPr>
          <p:cNvSpPr txBox="1"/>
          <p:nvPr/>
        </p:nvSpPr>
        <p:spPr>
          <a:xfrm>
            <a:off x="6572149" y="1794984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60F8E9-7B8C-DE78-4740-2EEBA7D3B641}"/>
              </a:ext>
            </a:extLst>
          </p:cNvPr>
          <p:cNvCxnSpPr/>
          <p:nvPr/>
        </p:nvCxnSpPr>
        <p:spPr>
          <a:xfrm flipH="1" flipV="1">
            <a:off x="5519651" y="2558078"/>
            <a:ext cx="266007" cy="104107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39CB73-4C95-5137-8765-9CF8935F097F}"/>
              </a:ext>
            </a:extLst>
          </p:cNvPr>
          <p:cNvSpPr txBox="1"/>
          <p:nvPr/>
        </p:nvSpPr>
        <p:spPr>
          <a:xfrm>
            <a:off x="6148259" y="5123172"/>
            <a:ext cx="244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Learning Rate </a:t>
            </a:r>
            <a:r>
              <a:rPr lang="en-US" dirty="0"/>
              <a:t>is a value between </a:t>
            </a:r>
            <a:r>
              <a:rPr lang="en-US" b="1" dirty="0"/>
              <a:t>0 </a:t>
            </a:r>
            <a:r>
              <a:rPr lang="en-US" dirty="0"/>
              <a:t>to </a:t>
            </a:r>
            <a:r>
              <a:rPr lang="en-US" b="1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93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225010" y="1597224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396872" y="4885823"/>
            <a:ext cx="4825830" cy="11210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3F7B8E-0905-04C9-B68C-C0128BC71F8E}"/>
              </a:ext>
            </a:extLst>
          </p:cNvPr>
          <p:cNvGrpSpPr/>
          <p:nvPr/>
        </p:nvGrpSpPr>
        <p:grpSpPr>
          <a:xfrm>
            <a:off x="7233185" y="1537005"/>
            <a:ext cx="4723129" cy="1715539"/>
            <a:chOff x="4257229" y="1611151"/>
            <a:chExt cx="4723129" cy="171553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49E10F2-CFC4-1463-229B-407A78A4AB0B}"/>
                </a:ext>
              </a:extLst>
            </p:cNvPr>
            <p:cNvGrpSpPr/>
            <p:nvPr/>
          </p:nvGrpSpPr>
          <p:grpSpPr>
            <a:xfrm>
              <a:off x="4257229" y="1611151"/>
              <a:ext cx="4723129" cy="1715539"/>
              <a:chOff x="5669440" y="1899888"/>
              <a:chExt cx="4502122" cy="1530123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874C25E-B2B6-21F8-363E-5C2EACDAE393}"/>
                  </a:ext>
                </a:extLst>
              </p:cNvPr>
              <p:cNvCxnSpPr>
                <a:cxnSpLocks/>
                <a:stCxn id="12" idx="2"/>
                <a:endCxn id="15" idx="0"/>
              </p:cNvCxnSpPr>
              <p:nvPr/>
            </p:nvCxnSpPr>
            <p:spPr>
              <a:xfrm flipH="1">
                <a:off x="6964865" y="2269220"/>
                <a:ext cx="1062015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DD4A6C-A10E-F1EF-DB9B-F32E46BE0BBC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8026880" y="2269220"/>
                <a:ext cx="1114353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F5E299D-08F9-974F-B344-FC55B4882B0C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6231925" y="2851042"/>
                <a:ext cx="732939" cy="2777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57708D-5B4F-D109-2EF6-C8414DC27F82}"/>
                  </a:ext>
                </a:extLst>
              </p:cNvPr>
              <p:cNvCxnSpPr>
                <a:cxnSpLocks/>
                <a:stCxn id="15" idx="2"/>
                <a:endCxn id="17" idx="0"/>
              </p:cNvCxnSpPr>
              <p:nvPr/>
            </p:nvCxnSpPr>
            <p:spPr>
              <a:xfrm>
                <a:off x="6964866" y="2851042"/>
                <a:ext cx="474277" cy="266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3F0E323-6198-C2A0-92C9-2022854ED8F4}"/>
                  </a:ext>
                </a:extLst>
              </p:cNvPr>
              <p:cNvCxnSpPr>
                <a:cxnSpLocks/>
                <a:stCxn id="14" idx="2"/>
                <a:endCxn id="18" idx="0"/>
              </p:cNvCxnSpPr>
              <p:nvPr/>
            </p:nvCxnSpPr>
            <p:spPr>
              <a:xfrm flipH="1">
                <a:off x="8621393" y="2851042"/>
                <a:ext cx="519840" cy="272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A449E77-7E79-91F3-D2FA-938D8638D78D}"/>
                  </a:ext>
                </a:extLst>
              </p:cNvPr>
              <p:cNvCxnSpPr>
                <a:cxnSpLocks/>
                <a:stCxn id="14" idx="2"/>
                <a:endCxn id="19" idx="0"/>
              </p:cNvCxnSpPr>
              <p:nvPr/>
            </p:nvCxnSpPr>
            <p:spPr>
              <a:xfrm>
                <a:off x="9141233" y="2851042"/>
                <a:ext cx="676343" cy="277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C3DFF4-7DB8-8B8C-2696-80FE306587BF}"/>
                  </a:ext>
                </a:extLst>
              </p:cNvPr>
              <p:cNvSpPr/>
              <p:nvPr/>
            </p:nvSpPr>
            <p:spPr>
              <a:xfrm>
                <a:off x="7429494" y="1899888"/>
                <a:ext cx="1194771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Gender = F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AB902CE-DA6F-D308-1D0B-85653AD4AE1C}"/>
                  </a:ext>
                </a:extLst>
              </p:cNvPr>
              <p:cNvSpPr/>
              <p:nvPr/>
            </p:nvSpPr>
            <p:spPr>
              <a:xfrm>
                <a:off x="8372306" y="2481710"/>
                <a:ext cx="1537854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Color Not Blue 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C1D4107-825E-508A-7C9C-8A8E2BAC2055}"/>
                  </a:ext>
                </a:extLst>
              </p:cNvPr>
              <p:cNvSpPr/>
              <p:nvPr/>
            </p:nvSpPr>
            <p:spPr>
              <a:xfrm>
                <a:off x="6305568" y="2481710"/>
                <a:ext cx="1318593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Height &lt; 1.6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A7EE565-405C-4D50-E425-35D911151B22}"/>
                  </a:ext>
                </a:extLst>
              </p:cNvPr>
              <p:cNvSpPr/>
              <p:nvPr/>
            </p:nvSpPr>
            <p:spPr>
              <a:xfrm>
                <a:off x="5669440" y="3128759"/>
                <a:ext cx="1124970" cy="30125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-14.7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6A4F81-B652-6670-0176-7C43930B9DD1}"/>
                  </a:ext>
                </a:extLst>
              </p:cNvPr>
              <p:cNvSpPr/>
              <p:nvPr/>
            </p:nvSpPr>
            <p:spPr>
              <a:xfrm>
                <a:off x="7085157" y="3117338"/>
                <a:ext cx="707971" cy="30749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4.8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691FD2-7854-E4D1-F438-A3D51FC13B9C}"/>
                  </a:ext>
                </a:extLst>
              </p:cNvPr>
              <p:cNvSpPr/>
              <p:nvPr/>
            </p:nvSpPr>
            <p:spPr>
              <a:xfrm>
                <a:off x="8196162" y="3123577"/>
                <a:ext cx="85046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3.8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A7A00CD-AFFB-ADC8-67D2-4AFF008F1371}"/>
                  </a:ext>
                </a:extLst>
              </p:cNvPr>
              <p:cNvSpPr/>
              <p:nvPr/>
            </p:nvSpPr>
            <p:spPr>
              <a:xfrm>
                <a:off x="9463591" y="3128758"/>
                <a:ext cx="70797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16.8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F5FAA-C591-DC0A-370B-1965CFA573A9}"/>
                </a:ext>
              </a:extLst>
            </p:cNvPr>
            <p:cNvSpPr/>
            <p:nvPr/>
          </p:nvSpPr>
          <p:spPr>
            <a:xfrm>
              <a:off x="6145866" y="1671370"/>
              <a:ext cx="1169056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E3D437-BC38-9941-2B3F-522EBDE67BA1}"/>
                </a:ext>
              </a:extLst>
            </p:cNvPr>
            <p:cNvSpPr/>
            <p:nvPr/>
          </p:nvSpPr>
          <p:spPr>
            <a:xfrm>
              <a:off x="7092776" y="2320854"/>
              <a:ext cx="1613347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E5C9F1-7B1F-B6FD-FD84-90A2F8A0BF49}"/>
                </a:ext>
              </a:extLst>
            </p:cNvPr>
            <p:cNvSpPr/>
            <p:nvPr/>
          </p:nvSpPr>
          <p:spPr>
            <a:xfrm>
              <a:off x="8237633" y="3009552"/>
              <a:ext cx="742725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850708F-2980-34FA-BAAC-5309AB9085CD}"/>
              </a:ext>
            </a:extLst>
          </p:cNvPr>
          <p:cNvSpPr/>
          <p:nvPr/>
        </p:nvSpPr>
        <p:spPr>
          <a:xfrm>
            <a:off x="1492705" y="2083405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FDD62-12C9-BB0D-3497-31FC5599F25B}"/>
              </a:ext>
            </a:extLst>
          </p:cNvPr>
          <p:cNvSpPr txBox="1"/>
          <p:nvPr/>
        </p:nvSpPr>
        <p:spPr>
          <a:xfrm>
            <a:off x="4290437" y="3599149"/>
            <a:ext cx="365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case we set the Learning Rate equals to </a:t>
            </a:r>
            <a:r>
              <a:rPr lang="en-US" sz="2400" b="1" dirty="0"/>
              <a:t>0.1</a:t>
            </a:r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9EF87-92ED-A00A-80AB-46DEB892EDCC}"/>
              </a:ext>
            </a:extLst>
          </p:cNvPr>
          <p:cNvSpPr txBox="1"/>
          <p:nvPr/>
        </p:nvSpPr>
        <p:spPr>
          <a:xfrm>
            <a:off x="3961976" y="1951092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EF49C-830F-97D3-D9D4-989F766CA44D}"/>
              </a:ext>
            </a:extLst>
          </p:cNvPr>
          <p:cNvSpPr txBox="1"/>
          <p:nvPr/>
        </p:nvSpPr>
        <p:spPr>
          <a:xfrm>
            <a:off x="6572149" y="1794984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60F8E9-7B8C-DE78-4740-2EEBA7D3B641}"/>
              </a:ext>
            </a:extLst>
          </p:cNvPr>
          <p:cNvCxnSpPr/>
          <p:nvPr/>
        </p:nvCxnSpPr>
        <p:spPr>
          <a:xfrm flipH="1" flipV="1">
            <a:off x="5519651" y="2558078"/>
            <a:ext cx="266007" cy="104107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9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225010" y="1597224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396872" y="4885823"/>
            <a:ext cx="4825830" cy="11210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3F7B8E-0905-04C9-B68C-C0128BC71F8E}"/>
              </a:ext>
            </a:extLst>
          </p:cNvPr>
          <p:cNvGrpSpPr/>
          <p:nvPr/>
        </p:nvGrpSpPr>
        <p:grpSpPr>
          <a:xfrm>
            <a:off x="7233185" y="1537005"/>
            <a:ext cx="4723129" cy="1715539"/>
            <a:chOff x="4257229" y="1611151"/>
            <a:chExt cx="4723129" cy="171553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49E10F2-CFC4-1463-229B-407A78A4AB0B}"/>
                </a:ext>
              </a:extLst>
            </p:cNvPr>
            <p:cNvGrpSpPr/>
            <p:nvPr/>
          </p:nvGrpSpPr>
          <p:grpSpPr>
            <a:xfrm>
              <a:off x="4257229" y="1611151"/>
              <a:ext cx="4723129" cy="1715539"/>
              <a:chOff x="5669440" y="1899888"/>
              <a:chExt cx="4502122" cy="1530123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874C25E-B2B6-21F8-363E-5C2EACDAE393}"/>
                  </a:ext>
                </a:extLst>
              </p:cNvPr>
              <p:cNvCxnSpPr>
                <a:cxnSpLocks/>
                <a:stCxn id="12" idx="2"/>
                <a:endCxn id="15" idx="0"/>
              </p:cNvCxnSpPr>
              <p:nvPr/>
            </p:nvCxnSpPr>
            <p:spPr>
              <a:xfrm flipH="1">
                <a:off x="6964865" y="2269220"/>
                <a:ext cx="1062015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DD4A6C-A10E-F1EF-DB9B-F32E46BE0BBC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8026880" y="2269220"/>
                <a:ext cx="1114353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F5E299D-08F9-974F-B344-FC55B4882B0C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6231925" y="2851042"/>
                <a:ext cx="732939" cy="2777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57708D-5B4F-D109-2EF6-C8414DC27F82}"/>
                  </a:ext>
                </a:extLst>
              </p:cNvPr>
              <p:cNvCxnSpPr>
                <a:cxnSpLocks/>
                <a:stCxn id="15" idx="2"/>
                <a:endCxn id="17" idx="0"/>
              </p:cNvCxnSpPr>
              <p:nvPr/>
            </p:nvCxnSpPr>
            <p:spPr>
              <a:xfrm>
                <a:off x="6964866" y="2851042"/>
                <a:ext cx="474277" cy="266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3F0E323-6198-C2A0-92C9-2022854ED8F4}"/>
                  </a:ext>
                </a:extLst>
              </p:cNvPr>
              <p:cNvCxnSpPr>
                <a:cxnSpLocks/>
                <a:stCxn id="14" idx="2"/>
                <a:endCxn id="18" idx="0"/>
              </p:cNvCxnSpPr>
              <p:nvPr/>
            </p:nvCxnSpPr>
            <p:spPr>
              <a:xfrm flipH="1">
                <a:off x="8621393" y="2851042"/>
                <a:ext cx="519840" cy="272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A449E77-7E79-91F3-D2FA-938D8638D78D}"/>
                  </a:ext>
                </a:extLst>
              </p:cNvPr>
              <p:cNvCxnSpPr>
                <a:cxnSpLocks/>
                <a:stCxn id="14" idx="2"/>
                <a:endCxn id="19" idx="0"/>
              </p:cNvCxnSpPr>
              <p:nvPr/>
            </p:nvCxnSpPr>
            <p:spPr>
              <a:xfrm>
                <a:off x="9141233" y="2851042"/>
                <a:ext cx="676343" cy="277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C3DFF4-7DB8-8B8C-2696-80FE306587BF}"/>
                  </a:ext>
                </a:extLst>
              </p:cNvPr>
              <p:cNvSpPr/>
              <p:nvPr/>
            </p:nvSpPr>
            <p:spPr>
              <a:xfrm>
                <a:off x="7429494" y="1899888"/>
                <a:ext cx="1194771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Gender = F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AB902CE-DA6F-D308-1D0B-85653AD4AE1C}"/>
                  </a:ext>
                </a:extLst>
              </p:cNvPr>
              <p:cNvSpPr/>
              <p:nvPr/>
            </p:nvSpPr>
            <p:spPr>
              <a:xfrm>
                <a:off x="8372306" y="2481710"/>
                <a:ext cx="1537854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Color Not Blue 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C1D4107-825E-508A-7C9C-8A8E2BAC2055}"/>
                  </a:ext>
                </a:extLst>
              </p:cNvPr>
              <p:cNvSpPr/>
              <p:nvPr/>
            </p:nvSpPr>
            <p:spPr>
              <a:xfrm>
                <a:off x="6305568" y="2481710"/>
                <a:ext cx="1318593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Height &lt; 1.6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A7EE565-405C-4D50-E425-35D911151B22}"/>
                  </a:ext>
                </a:extLst>
              </p:cNvPr>
              <p:cNvSpPr/>
              <p:nvPr/>
            </p:nvSpPr>
            <p:spPr>
              <a:xfrm>
                <a:off x="5669440" y="3128759"/>
                <a:ext cx="1124970" cy="30125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-14.7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6A4F81-B652-6670-0176-7C43930B9DD1}"/>
                  </a:ext>
                </a:extLst>
              </p:cNvPr>
              <p:cNvSpPr/>
              <p:nvPr/>
            </p:nvSpPr>
            <p:spPr>
              <a:xfrm>
                <a:off x="7085157" y="3117338"/>
                <a:ext cx="707971" cy="30749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4.8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691FD2-7854-E4D1-F438-A3D51FC13B9C}"/>
                  </a:ext>
                </a:extLst>
              </p:cNvPr>
              <p:cNvSpPr/>
              <p:nvPr/>
            </p:nvSpPr>
            <p:spPr>
              <a:xfrm>
                <a:off x="8196162" y="3123577"/>
                <a:ext cx="85046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3.8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A7A00CD-AFFB-ADC8-67D2-4AFF008F1371}"/>
                  </a:ext>
                </a:extLst>
              </p:cNvPr>
              <p:cNvSpPr/>
              <p:nvPr/>
            </p:nvSpPr>
            <p:spPr>
              <a:xfrm>
                <a:off x="9463591" y="3128758"/>
                <a:ext cx="70797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16.8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F5FAA-C591-DC0A-370B-1965CFA573A9}"/>
                </a:ext>
              </a:extLst>
            </p:cNvPr>
            <p:cNvSpPr/>
            <p:nvPr/>
          </p:nvSpPr>
          <p:spPr>
            <a:xfrm>
              <a:off x="6145866" y="1671370"/>
              <a:ext cx="1169056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E3D437-BC38-9941-2B3F-522EBDE67BA1}"/>
                </a:ext>
              </a:extLst>
            </p:cNvPr>
            <p:cNvSpPr/>
            <p:nvPr/>
          </p:nvSpPr>
          <p:spPr>
            <a:xfrm>
              <a:off x="7092776" y="2320854"/>
              <a:ext cx="1613347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E5C9F1-7B1F-B6FD-FD84-90A2F8A0BF49}"/>
                </a:ext>
              </a:extLst>
            </p:cNvPr>
            <p:cNvSpPr/>
            <p:nvPr/>
          </p:nvSpPr>
          <p:spPr>
            <a:xfrm>
              <a:off x="8237633" y="3009552"/>
              <a:ext cx="742725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850708F-2980-34FA-BAAC-5309AB9085CD}"/>
              </a:ext>
            </a:extLst>
          </p:cNvPr>
          <p:cNvSpPr/>
          <p:nvPr/>
        </p:nvSpPr>
        <p:spPr>
          <a:xfrm>
            <a:off x="1492705" y="2083405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FDD62-12C9-BB0D-3497-31FC5599F25B}"/>
              </a:ext>
            </a:extLst>
          </p:cNvPr>
          <p:cNvSpPr txBox="1"/>
          <p:nvPr/>
        </p:nvSpPr>
        <p:spPr>
          <a:xfrm>
            <a:off x="4290437" y="3599149"/>
            <a:ext cx="365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case we set the Learning Rate equals to </a:t>
            </a:r>
            <a:r>
              <a:rPr lang="en-US" sz="2400" b="1" dirty="0"/>
              <a:t>0.1</a:t>
            </a:r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9EF87-92ED-A00A-80AB-46DEB892EDCC}"/>
              </a:ext>
            </a:extLst>
          </p:cNvPr>
          <p:cNvSpPr txBox="1"/>
          <p:nvPr/>
        </p:nvSpPr>
        <p:spPr>
          <a:xfrm>
            <a:off x="3961976" y="1951092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EF49C-830F-97D3-D9D4-989F766CA44D}"/>
              </a:ext>
            </a:extLst>
          </p:cNvPr>
          <p:cNvSpPr txBox="1"/>
          <p:nvPr/>
        </p:nvSpPr>
        <p:spPr>
          <a:xfrm>
            <a:off x="6572149" y="1794984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60F8E9-7B8C-DE78-4740-2EEBA7D3B641}"/>
              </a:ext>
            </a:extLst>
          </p:cNvPr>
          <p:cNvCxnSpPr/>
          <p:nvPr/>
        </p:nvCxnSpPr>
        <p:spPr>
          <a:xfrm flipH="1" flipV="1">
            <a:off x="5519651" y="2558078"/>
            <a:ext cx="266007" cy="104107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70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225010" y="1597224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396872" y="4885823"/>
            <a:ext cx="4825830" cy="11210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3F7B8E-0905-04C9-B68C-C0128BC71F8E}"/>
              </a:ext>
            </a:extLst>
          </p:cNvPr>
          <p:cNvGrpSpPr/>
          <p:nvPr/>
        </p:nvGrpSpPr>
        <p:grpSpPr>
          <a:xfrm>
            <a:off x="7233185" y="1537005"/>
            <a:ext cx="4723129" cy="1715539"/>
            <a:chOff x="4257229" y="1611151"/>
            <a:chExt cx="4723129" cy="171553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49E10F2-CFC4-1463-229B-407A78A4AB0B}"/>
                </a:ext>
              </a:extLst>
            </p:cNvPr>
            <p:cNvGrpSpPr/>
            <p:nvPr/>
          </p:nvGrpSpPr>
          <p:grpSpPr>
            <a:xfrm>
              <a:off x="4257229" y="1611151"/>
              <a:ext cx="4723129" cy="1715539"/>
              <a:chOff x="5669440" y="1899888"/>
              <a:chExt cx="4502122" cy="1530123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874C25E-B2B6-21F8-363E-5C2EACDAE393}"/>
                  </a:ext>
                </a:extLst>
              </p:cNvPr>
              <p:cNvCxnSpPr>
                <a:cxnSpLocks/>
                <a:stCxn id="12" idx="2"/>
                <a:endCxn id="15" idx="0"/>
              </p:cNvCxnSpPr>
              <p:nvPr/>
            </p:nvCxnSpPr>
            <p:spPr>
              <a:xfrm flipH="1">
                <a:off x="6964865" y="2269220"/>
                <a:ext cx="1062015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DD4A6C-A10E-F1EF-DB9B-F32E46BE0BBC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8026880" y="2269220"/>
                <a:ext cx="1114353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F5E299D-08F9-974F-B344-FC55B4882B0C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6231925" y="2851042"/>
                <a:ext cx="732939" cy="2777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57708D-5B4F-D109-2EF6-C8414DC27F82}"/>
                  </a:ext>
                </a:extLst>
              </p:cNvPr>
              <p:cNvCxnSpPr>
                <a:cxnSpLocks/>
                <a:stCxn id="15" idx="2"/>
                <a:endCxn id="17" idx="0"/>
              </p:cNvCxnSpPr>
              <p:nvPr/>
            </p:nvCxnSpPr>
            <p:spPr>
              <a:xfrm>
                <a:off x="6964866" y="2851042"/>
                <a:ext cx="474277" cy="266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3F0E323-6198-C2A0-92C9-2022854ED8F4}"/>
                  </a:ext>
                </a:extLst>
              </p:cNvPr>
              <p:cNvCxnSpPr>
                <a:cxnSpLocks/>
                <a:stCxn id="14" idx="2"/>
                <a:endCxn id="18" idx="0"/>
              </p:cNvCxnSpPr>
              <p:nvPr/>
            </p:nvCxnSpPr>
            <p:spPr>
              <a:xfrm flipH="1">
                <a:off x="8621393" y="2851042"/>
                <a:ext cx="519840" cy="272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A449E77-7E79-91F3-D2FA-938D8638D78D}"/>
                  </a:ext>
                </a:extLst>
              </p:cNvPr>
              <p:cNvCxnSpPr>
                <a:cxnSpLocks/>
                <a:stCxn id="14" idx="2"/>
                <a:endCxn id="19" idx="0"/>
              </p:cNvCxnSpPr>
              <p:nvPr/>
            </p:nvCxnSpPr>
            <p:spPr>
              <a:xfrm>
                <a:off x="9141233" y="2851042"/>
                <a:ext cx="676343" cy="277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C3DFF4-7DB8-8B8C-2696-80FE306587BF}"/>
                  </a:ext>
                </a:extLst>
              </p:cNvPr>
              <p:cNvSpPr/>
              <p:nvPr/>
            </p:nvSpPr>
            <p:spPr>
              <a:xfrm>
                <a:off x="7429494" y="1899888"/>
                <a:ext cx="1194771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Gender = F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AB902CE-DA6F-D308-1D0B-85653AD4AE1C}"/>
                  </a:ext>
                </a:extLst>
              </p:cNvPr>
              <p:cNvSpPr/>
              <p:nvPr/>
            </p:nvSpPr>
            <p:spPr>
              <a:xfrm>
                <a:off x="8372306" y="2481710"/>
                <a:ext cx="1537854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Color Not Blue 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C1D4107-825E-508A-7C9C-8A8E2BAC2055}"/>
                  </a:ext>
                </a:extLst>
              </p:cNvPr>
              <p:cNvSpPr/>
              <p:nvPr/>
            </p:nvSpPr>
            <p:spPr>
              <a:xfrm>
                <a:off x="6305568" y="2481710"/>
                <a:ext cx="1318593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Height &lt; 1.6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A7EE565-405C-4D50-E425-35D911151B22}"/>
                  </a:ext>
                </a:extLst>
              </p:cNvPr>
              <p:cNvSpPr/>
              <p:nvPr/>
            </p:nvSpPr>
            <p:spPr>
              <a:xfrm>
                <a:off x="5669440" y="3128759"/>
                <a:ext cx="1124970" cy="30125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-14.7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6A4F81-B652-6670-0176-7C43930B9DD1}"/>
                  </a:ext>
                </a:extLst>
              </p:cNvPr>
              <p:cNvSpPr/>
              <p:nvPr/>
            </p:nvSpPr>
            <p:spPr>
              <a:xfrm>
                <a:off x="7085157" y="3117338"/>
                <a:ext cx="707971" cy="30749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4.8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691FD2-7854-E4D1-F438-A3D51FC13B9C}"/>
                  </a:ext>
                </a:extLst>
              </p:cNvPr>
              <p:cNvSpPr/>
              <p:nvPr/>
            </p:nvSpPr>
            <p:spPr>
              <a:xfrm>
                <a:off x="8196162" y="3123577"/>
                <a:ext cx="85046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3.8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A7A00CD-AFFB-ADC8-67D2-4AFF008F1371}"/>
                  </a:ext>
                </a:extLst>
              </p:cNvPr>
              <p:cNvSpPr/>
              <p:nvPr/>
            </p:nvSpPr>
            <p:spPr>
              <a:xfrm>
                <a:off x="9463591" y="3128758"/>
                <a:ext cx="70797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16.8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F5FAA-C591-DC0A-370B-1965CFA573A9}"/>
                </a:ext>
              </a:extLst>
            </p:cNvPr>
            <p:cNvSpPr/>
            <p:nvPr/>
          </p:nvSpPr>
          <p:spPr>
            <a:xfrm>
              <a:off x="6145866" y="1671370"/>
              <a:ext cx="1169056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E3D437-BC38-9941-2B3F-522EBDE67BA1}"/>
                </a:ext>
              </a:extLst>
            </p:cNvPr>
            <p:cNvSpPr/>
            <p:nvPr/>
          </p:nvSpPr>
          <p:spPr>
            <a:xfrm>
              <a:off x="7092776" y="2320854"/>
              <a:ext cx="1613347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E5C9F1-7B1F-B6FD-FD84-90A2F8A0BF49}"/>
                </a:ext>
              </a:extLst>
            </p:cNvPr>
            <p:cNvSpPr/>
            <p:nvPr/>
          </p:nvSpPr>
          <p:spPr>
            <a:xfrm>
              <a:off x="8237633" y="3009552"/>
              <a:ext cx="742725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850708F-2980-34FA-BAAC-5309AB9085CD}"/>
              </a:ext>
            </a:extLst>
          </p:cNvPr>
          <p:cNvSpPr/>
          <p:nvPr/>
        </p:nvSpPr>
        <p:spPr>
          <a:xfrm>
            <a:off x="1492705" y="2083405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FDD62-12C9-BB0D-3497-31FC5599F25B}"/>
              </a:ext>
            </a:extLst>
          </p:cNvPr>
          <p:cNvSpPr txBox="1"/>
          <p:nvPr/>
        </p:nvSpPr>
        <p:spPr>
          <a:xfrm>
            <a:off x="4290437" y="3737473"/>
            <a:ext cx="412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Prediction</a:t>
            </a:r>
            <a:r>
              <a:rPr lang="en-US" dirty="0"/>
              <a:t> = </a:t>
            </a:r>
            <a:r>
              <a:rPr lang="en-US" sz="2000" dirty="0"/>
              <a:t>71.2 + (0.1 x 16.8)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9EF87-92ED-A00A-80AB-46DEB892EDCC}"/>
              </a:ext>
            </a:extLst>
          </p:cNvPr>
          <p:cNvSpPr txBox="1"/>
          <p:nvPr/>
        </p:nvSpPr>
        <p:spPr>
          <a:xfrm>
            <a:off x="3961976" y="1951092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EF49C-830F-97D3-D9D4-989F766CA44D}"/>
              </a:ext>
            </a:extLst>
          </p:cNvPr>
          <p:cNvSpPr txBox="1"/>
          <p:nvPr/>
        </p:nvSpPr>
        <p:spPr>
          <a:xfrm>
            <a:off x="6572149" y="1794984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48893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225010" y="1597224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396872" y="4885823"/>
            <a:ext cx="3659739" cy="11210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3F7B8E-0905-04C9-B68C-C0128BC71F8E}"/>
              </a:ext>
            </a:extLst>
          </p:cNvPr>
          <p:cNvGrpSpPr/>
          <p:nvPr/>
        </p:nvGrpSpPr>
        <p:grpSpPr>
          <a:xfrm>
            <a:off x="7233185" y="1537005"/>
            <a:ext cx="4723129" cy="1715539"/>
            <a:chOff x="4257229" y="1611151"/>
            <a:chExt cx="4723129" cy="171553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49E10F2-CFC4-1463-229B-407A78A4AB0B}"/>
                </a:ext>
              </a:extLst>
            </p:cNvPr>
            <p:cNvGrpSpPr/>
            <p:nvPr/>
          </p:nvGrpSpPr>
          <p:grpSpPr>
            <a:xfrm>
              <a:off x="4257229" y="1611151"/>
              <a:ext cx="4723129" cy="1715539"/>
              <a:chOff x="5669440" y="1899888"/>
              <a:chExt cx="4502122" cy="1530123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874C25E-B2B6-21F8-363E-5C2EACDAE393}"/>
                  </a:ext>
                </a:extLst>
              </p:cNvPr>
              <p:cNvCxnSpPr>
                <a:cxnSpLocks/>
                <a:stCxn id="12" idx="2"/>
                <a:endCxn id="15" idx="0"/>
              </p:cNvCxnSpPr>
              <p:nvPr/>
            </p:nvCxnSpPr>
            <p:spPr>
              <a:xfrm flipH="1">
                <a:off x="6964865" y="2269220"/>
                <a:ext cx="1062015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DD4A6C-A10E-F1EF-DB9B-F32E46BE0BBC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8026880" y="2269220"/>
                <a:ext cx="1114353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F5E299D-08F9-974F-B344-FC55B4882B0C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6231925" y="2851042"/>
                <a:ext cx="732939" cy="2777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57708D-5B4F-D109-2EF6-C8414DC27F82}"/>
                  </a:ext>
                </a:extLst>
              </p:cNvPr>
              <p:cNvCxnSpPr>
                <a:cxnSpLocks/>
                <a:stCxn id="15" idx="2"/>
                <a:endCxn id="17" idx="0"/>
              </p:cNvCxnSpPr>
              <p:nvPr/>
            </p:nvCxnSpPr>
            <p:spPr>
              <a:xfrm>
                <a:off x="6964866" y="2851042"/>
                <a:ext cx="474277" cy="266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3F0E323-6198-C2A0-92C9-2022854ED8F4}"/>
                  </a:ext>
                </a:extLst>
              </p:cNvPr>
              <p:cNvCxnSpPr>
                <a:cxnSpLocks/>
                <a:stCxn id="14" idx="2"/>
                <a:endCxn id="18" idx="0"/>
              </p:cNvCxnSpPr>
              <p:nvPr/>
            </p:nvCxnSpPr>
            <p:spPr>
              <a:xfrm flipH="1">
                <a:off x="8621393" y="2851042"/>
                <a:ext cx="519840" cy="272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A449E77-7E79-91F3-D2FA-938D8638D78D}"/>
                  </a:ext>
                </a:extLst>
              </p:cNvPr>
              <p:cNvCxnSpPr>
                <a:cxnSpLocks/>
                <a:stCxn id="14" idx="2"/>
                <a:endCxn id="19" idx="0"/>
              </p:cNvCxnSpPr>
              <p:nvPr/>
            </p:nvCxnSpPr>
            <p:spPr>
              <a:xfrm>
                <a:off x="9141233" y="2851042"/>
                <a:ext cx="676343" cy="277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C3DFF4-7DB8-8B8C-2696-80FE306587BF}"/>
                  </a:ext>
                </a:extLst>
              </p:cNvPr>
              <p:cNvSpPr/>
              <p:nvPr/>
            </p:nvSpPr>
            <p:spPr>
              <a:xfrm>
                <a:off x="7429494" y="1899888"/>
                <a:ext cx="1194771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Gender = F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AB902CE-DA6F-D308-1D0B-85653AD4AE1C}"/>
                  </a:ext>
                </a:extLst>
              </p:cNvPr>
              <p:cNvSpPr/>
              <p:nvPr/>
            </p:nvSpPr>
            <p:spPr>
              <a:xfrm>
                <a:off x="8372306" y="2481710"/>
                <a:ext cx="1537854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Color Not Blue 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C1D4107-825E-508A-7C9C-8A8E2BAC2055}"/>
                  </a:ext>
                </a:extLst>
              </p:cNvPr>
              <p:cNvSpPr/>
              <p:nvPr/>
            </p:nvSpPr>
            <p:spPr>
              <a:xfrm>
                <a:off x="6305568" y="2481710"/>
                <a:ext cx="1318593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Height &lt; 1.6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A7EE565-405C-4D50-E425-35D911151B22}"/>
                  </a:ext>
                </a:extLst>
              </p:cNvPr>
              <p:cNvSpPr/>
              <p:nvPr/>
            </p:nvSpPr>
            <p:spPr>
              <a:xfrm>
                <a:off x="5669440" y="3128759"/>
                <a:ext cx="1124970" cy="30125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-14.7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6A4F81-B652-6670-0176-7C43930B9DD1}"/>
                  </a:ext>
                </a:extLst>
              </p:cNvPr>
              <p:cNvSpPr/>
              <p:nvPr/>
            </p:nvSpPr>
            <p:spPr>
              <a:xfrm>
                <a:off x="7085157" y="3117338"/>
                <a:ext cx="707971" cy="30749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4.8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691FD2-7854-E4D1-F438-A3D51FC13B9C}"/>
                  </a:ext>
                </a:extLst>
              </p:cNvPr>
              <p:cNvSpPr/>
              <p:nvPr/>
            </p:nvSpPr>
            <p:spPr>
              <a:xfrm>
                <a:off x="8196162" y="3123577"/>
                <a:ext cx="85046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3.8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A7A00CD-AFFB-ADC8-67D2-4AFF008F1371}"/>
                  </a:ext>
                </a:extLst>
              </p:cNvPr>
              <p:cNvSpPr/>
              <p:nvPr/>
            </p:nvSpPr>
            <p:spPr>
              <a:xfrm>
                <a:off x="9463591" y="3128758"/>
                <a:ext cx="70797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16.8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F5FAA-C591-DC0A-370B-1965CFA573A9}"/>
                </a:ext>
              </a:extLst>
            </p:cNvPr>
            <p:cNvSpPr/>
            <p:nvPr/>
          </p:nvSpPr>
          <p:spPr>
            <a:xfrm>
              <a:off x="6145866" y="1671370"/>
              <a:ext cx="1169056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E3D437-BC38-9941-2B3F-522EBDE67BA1}"/>
                </a:ext>
              </a:extLst>
            </p:cNvPr>
            <p:cNvSpPr/>
            <p:nvPr/>
          </p:nvSpPr>
          <p:spPr>
            <a:xfrm>
              <a:off x="7092776" y="2320854"/>
              <a:ext cx="1613347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E5C9F1-7B1F-B6FD-FD84-90A2F8A0BF49}"/>
                </a:ext>
              </a:extLst>
            </p:cNvPr>
            <p:cNvSpPr/>
            <p:nvPr/>
          </p:nvSpPr>
          <p:spPr>
            <a:xfrm>
              <a:off x="8237633" y="3009552"/>
              <a:ext cx="742725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850708F-2980-34FA-BAAC-5309AB9085CD}"/>
              </a:ext>
            </a:extLst>
          </p:cNvPr>
          <p:cNvSpPr/>
          <p:nvPr/>
        </p:nvSpPr>
        <p:spPr>
          <a:xfrm>
            <a:off x="1492705" y="2083405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FDD62-12C9-BB0D-3497-31FC5599F25B}"/>
              </a:ext>
            </a:extLst>
          </p:cNvPr>
          <p:cNvSpPr txBox="1"/>
          <p:nvPr/>
        </p:nvSpPr>
        <p:spPr>
          <a:xfrm>
            <a:off x="4278906" y="3894785"/>
            <a:ext cx="412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Prediction</a:t>
            </a:r>
            <a:r>
              <a:rPr lang="en-US" dirty="0"/>
              <a:t> = </a:t>
            </a:r>
            <a:r>
              <a:rPr lang="en-US" sz="2000" dirty="0"/>
              <a:t>71.2 + (0.1 x 16.8) = 72.9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9EF87-92ED-A00A-80AB-46DEB892EDCC}"/>
              </a:ext>
            </a:extLst>
          </p:cNvPr>
          <p:cNvSpPr txBox="1"/>
          <p:nvPr/>
        </p:nvSpPr>
        <p:spPr>
          <a:xfrm>
            <a:off x="3961976" y="1951092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EF49C-830F-97D3-D9D4-989F766CA44D}"/>
              </a:ext>
            </a:extLst>
          </p:cNvPr>
          <p:cNvSpPr txBox="1"/>
          <p:nvPr/>
        </p:nvSpPr>
        <p:spPr>
          <a:xfrm>
            <a:off x="6572149" y="1794984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05049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225010" y="1597224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396872" y="4885823"/>
            <a:ext cx="3659739" cy="11210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3F7B8E-0905-04C9-B68C-C0128BC71F8E}"/>
              </a:ext>
            </a:extLst>
          </p:cNvPr>
          <p:cNvGrpSpPr/>
          <p:nvPr/>
        </p:nvGrpSpPr>
        <p:grpSpPr>
          <a:xfrm>
            <a:off x="7233185" y="1537005"/>
            <a:ext cx="4723129" cy="1715539"/>
            <a:chOff x="4257229" y="1611151"/>
            <a:chExt cx="4723129" cy="171553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49E10F2-CFC4-1463-229B-407A78A4AB0B}"/>
                </a:ext>
              </a:extLst>
            </p:cNvPr>
            <p:cNvGrpSpPr/>
            <p:nvPr/>
          </p:nvGrpSpPr>
          <p:grpSpPr>
            <a:xfrm>
              <a:off x="4257229" y="1611151"/>
              <a:ext cx="4723129" cy="1715539"/>
              <a:chOff x="5669440" y="1899888"/>
              <a:chExt cx="4502122" cy="1530123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874C25E-B2B6-21F8-363E-5C2EACDAE393}"/>
                  </a:ext>
                </a:extLst>
              </p:cNvPr>
              <p:cNvCxnSpPr>
                <a:cxnSpLocks/>
                <a:stCxn id="12" idx="2"/>
                <a:endCxn id="15" idx="0"/>
              </p:cNvCxnSpPr>
              <p:nvPr/>
            </p:nvCxnSpPr>
            <p:spPr>
              <a:xfrm flipH="1">
                <a:off x="6964865" y="2269220"/>
                <a:ext cx="1062015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DD4A6C-A10E-F1EF-DB9B-F32E46BE0BBC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8026880" y="2269220"/>
                <a:ext cx="1114353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F5E299D-08F9-974F-B344-FC55B4882B0C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6231925" y="2851042"/>
                <a:ext cx="732939" cy="2777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57708D-5B4F-D109-2EF6-C8414DC27F82}"/>
                  </a:ext>
                </a:extLst>
              </p:cNvPr>
              <p:cNvCxnSpPr>
                <a:cxnSpLocks/>
                <a:stCxn id="15" idx="2"/>
                <a:endCxn id="17" idx="0"/>
              </p:cNvCxnSpPr>
              <p:nvPr/>
            </p:nvCxnSpPr>
            <p:spPr>
              <a:xfrm>
                <a:off x="6964866" y="2851042"/>
                <a:ext cx="474277" cy="266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3F0E323-6198-C2A0-92C9-2022854ED8F4}"/>
                  </a:ext>
                </a:extLst>
              </p:cNvPr>
              <p:cNvCxnSpPr>
                <a:cxnSpLocks/>
                <a:stCxn id="14" idx="2"/>
                <a:endCxn id="18" idx="0"/>
              </p:cNvCxnSpPr>
              <p:nvPr/>
            </p:nvCxnSpPr>
            <p:spPr>
              <a:xfrm flipH="1">
                <a:off x="8621393" y="2851042"/>
                <a:ext cx="519840" cy="272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A449E77-7E79-91F3-D2FA-938D8638D78D}"/>
                  </a:ext>
                </a:extLst>
              </p:cNvPr>
              <p:cNvCxnSpPr>
                <a:cxnSpLocks/>
                <a:stCxn id="14" idx="2"/>
                <a:endCxn id="19" idx="0"/>
              </p:cNvCxnSpPr>
              <p:nvPr/>
            </p:nvCxnSpPr>
            <p:spPr>
              <a:xfrm>
                <a:off x="9141233" y="2851042"/>
                <a:ext cx="676343" cy="277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C3DFF4-7DB8-8B8C-2696-80FE306587BF}"/>
                  </a:ext>
                </a:extLst>
              </p:cNvPr>
              <p:cNvSpPr/>
              <p:nvPr/>
            </p:nvSpPr>
            <p:spPr>
              <a:xfrm>
                <a:off x="7429494" y="1899888"/>
                <a:ext cx="1194771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Gender = F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AB902CE-DA6F-D308-1D0B-85653AD4AE1C}"/>
                  </a:ext>
                </a:extLst>
              </p:cNvPr>
              <p:cNvSpPr/>
              <p:nvPr/>
            </p:nvSpPr>
            <p:spPr>
              <a:xfrm>
                <a:off x="8372306" y="2481710"/>
                <a:ext cx="1537854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Color Not Blue 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C1D4107-825E-508A-7C9C-8A8E2BAC2055}"/>
                  </a:ext>
                </a:extLst>
              </p:cNvPr>
              <p:cNvSpPr/>
              <p:nvPr/>
            </p:nvSpPr>
            <p:spPr>
              <a:xfrm>
                <a:off x="6305568" y="2481710"/>
                <a:ext cx="1318593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Height &lt; 1.6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A7EE565-405C-4D50-E425-35D911151B22}"/>
                  </a:ext>
                </a:extLst>
              </p:cNvPr>
              <p:cNvSpPr/>
              <p:nvPr/>
            </p:nvSpPr>
            <p:spPr>
              <a:xfrm>
                <a:off x="5669440" y="3128759"/>
                <a:ext cx="1124970" cy="30125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-14.7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6A4F81-B652-6670-0176-7C43930B9DD1}"/>
                  </a:ext>
                </a:extLst>
              </p:cNvPr>
              <p:cNvSpPr/>
              <p:nvPr/>
            </p:nvSpPr>
            <p:spPr>
              <a:xfrm>
                <a:off x="7085157" y="3117338"/>
                <a:ext cx="707971" cy="30749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4.8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691FD2-7854-E4D1-F438-A3D51FC13B9C}"/>
                  </a:ext>
                </a:extLst>
              </p:cNvPr>
              <p:cNvSpPr/>
              <p:nvPr/>
            </p:nvSpPr>
            <p:spPr>
              <a:xfrm>
                <a:off x="8196162" y="3123577"/>
                <a:ext cx="85046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3.8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A7A00CD-AFFB-ADC8-67D2-4AFF008F1371}"/>
                  </a:ext>
                </a:extLst>
              </p:cNvPr>
              <p:cNvSpPr/>
              <p:nvPr/>
            </p:nvSpPr>
            <p:spPr>
              <a:xfrm>
                <a:off x="9463591" y="3128758"/>
                <a:ext cx="70797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16.8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F5FAA-C591-DC0A-370B-1965CFA573A9}"/>
                </a:ext>
              </a:extLst>
            </p:cNvPr>
            <p:cNvSpPr/>
            <p:nvPr/>
          </p:nvSpPr>
          <p:spPr>
            <a:xfrm>
              <a:off x="6145866" y="1671370"/>
              <a:ext cx="1169056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E3D437-BC38-9941-2B3F-522EBDE67BA1}"/>
                </a:ext>
              </a:extLst>
            </p:cNvPr>
            <p:cNvSpPr/>
            <p:nvPr/>
          </p:nvSpPr>
          <p:spPr>
            <a:xfrm>
              <a:off x="7092776" y="2320854"/>
              <a:ext cx="1613347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E5C9F1-7B1F-B6FD-FD84-90A2F8A0BF49}"/>
                </a:ext>
              </a:extLst>
            </p:cNvPr>
            <p:cNvSpPr/>
            <p:nvPr/>
          </p:nvSpPr>
          <p:spPr>
            <a:xfrm>
              <a:off x="8237633" y="3009552"/>
              <a:ext cx="742725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850708F-2980-34FA-BAAC-5309AB9085CD}"/>
              </a:ext>
            </a:extLst>
          </p:cNvPr>
          <p:cNvSpPr/>
          <p:nvPr/>
        </p:nvSpPr>
        <p:spPr>
          <a:xfrm>
            <a:off x="1492705" y="2083405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FDD62-12C9-BB0D-3497-31FC5599F25B}"/>
              </a:ext>
            </a:extLst>
          </p:cNvPr>
          <p:cNvSpPr txBox="1"/>
          <p:nvPr/>
        </p:nvSpPr>
        <p:spPr>
          <a:xfrm>
            <a:off x="4278906" y="3894785"/>
            <a:ext cx="412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Prediction</a:t>
            </a:r>
            <a:r>
              <a:rPr lang="en-US" dirty="0"/>
              <a:t> = </a:t>
            </a:r>
            <a:r>
              <a:rPr lang="en-US" sz="2000" dirty="0"/>
              <a:t>71.2 + (0.1 x 16.8) = 72.9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9EF87-92ED-A00A-80AB-46DEB892EDCC}"/>
              </a:ext>
            </a:extLst>
          </p:cNvPr>
          <p:cNvSpPr txBox="1"/>
          <p:nvPr/>
        </p:nvSpPr>
        <p:spPr>
          <a:xfrm>
            <a:off x="3961976" y="1951092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EF49C-830F-97D3-D9D4-989F766CA44D}"/>
              </a:ext>
            </a:extLst>
          </p:cNvPr>
          <p:cNvSpPr txBox="1"/>
          <p:nvPr/>
        </p:nvSpPr>
        <p:spPr>
          <a:xfrm>
            <a:off x="6572149" y="1794984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68E20F-4F2D-442A-31B4-B2324E616F1D}"/>
              </a:ext>
            </a:extLst>
          </p:cNvPr>
          <p:cNvSpPr txBox="1"/>
          <p:nvPr/>
        </p:nvSpPr>
        <p:spPr>
          <a:xfrm>
            <a:off x="6969300" y="4846173"/>
            <a:ext cx="2983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value isn’t good as </a:t>
            </a:r>
            <a:r>
              <a:rPr lang="en-US" b="1" dirty="0"/>
              <a:t>88</a:t>
            </a:r>
            <a:r>
              <a:rPr lang="en-US" dirty="0"/>
              <a:t> but it is better from our </a:t>
            </a:r>
            <a:r>
              <a:rPr lang="en-US" b="1" dirty="0"/>
              <a:t>initial leaf </a:t>
            </a:r>
            <a:r>
              <a:rPr lang="en-US" dirty="0"/>
              <a:t>which tells us that all the </a:t>
            </a:r>
            <a:r>
              <a:rPr lang="en-US" b="1" dirty="0"/>
              <a:t>weights</a:t>
            </a:r>
            <a:r>
              <a:rPr lang="en-US" dirty="0"/>
              <a:t> are </a:t>
            </a:r>
            <a:r>
              <a:rPr lang="en-US" b="1" dirty="0"/>
              <a:t>71.2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41504B-5B5B-BA54-3477-2E30C30F59D6}"/>
              </a:ext>
            </a:extLst>
          </p:cNvPr>
          <p:cNvSpPr/>
          <p:nvPr/>
        </p:nvSpPr>
        <p:spPr>
          <a:xfrm>
            <a:off x="7671926" y="3943214"/>
            <a:ext cx="657427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BC7BDC-D53C-20D3-741F-1C9459F7FE77}"/>
              </a:ext>
            </a:extLst>
          </p:cNvPr>
          <p:cNvCxnSpPr/>
          <p:nvPr/>
        </p:nvCxnSpPr>
        <p:spPr>
          <a:xfrm>
            <a:off x="8046720" y="4294895"/>
            <a:ext cx="74815" cy="55127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 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09208"/>
              </p:ext>
            </p:extLst>
          </p:nvPr>
        </p:nvGraphicFramePr>
        <p:xfrm>
          <a:off x="3187469" y="1770611"/>
          <a:ext cx="4759500" cy="352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85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225010" y="1597224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E2044D-CAC4-0AA6-D655-98639B24A73D}"/>
              </a:ext>
            </a:extLst>
          </p:cNvPr>
          <p:cNvGraphicFramePr>
            <a:graphicFrameLocks noGrp="1"/>
          </p:cNvGraphicFramePr>
          <p:nvPr/>
        </p:nvGraphicFramePr>
        <p:xfrm>
          <a:off x="463202" y="4885823"/>
          <a:ext cx="4759500" cy="112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350629034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48478935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604112368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1297680575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249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616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188DEB-A547-C04F-EF8C-52FC850F14C5}"/>
              </a:ext>
            </a:extLst>
          </p:cNvPr>
          <p:cNvSpPr/>
          <p:nvPr/>
        </p:nvSpPr>
        <p:spPr>
          <a:xfrm>
            <a:off x="396872" y="4885823"/>
            <a:ext cx="3659739" cy="11210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3F7B8E-0905-04C9-B68C-C0128BC71F8E}"/>
              </a:ext>
            </a:extLst>
          </p:cNvPr>
          <p:cNvGrpSpPr/>
          <p:nvPr/>
        </p:nvGrpSpPr>
        <p:grpSpPr>
          <a:xfrm>
            <a:off x="7233185" y="1537005"/>
            <a:ext cx="4723129" cy="1715539"/>
            <a:chOff x="4257229" y="1611151"/>
            <a:chExt cx="4723129" cy="171553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49E10F2-CFC4-1463-229B-407A78A4AB0B}"/>
                </a:ext>
              </a:extLst>
            </p:cNvPr>
            <p:cNvGrpSpPr/>
            <p:nvPr/>
          </p:nvGrpSpPr>
          <p:grpSpPr>
            <a:xfrm>
              <a:off x="4257229" y="1611151"/>
              <a:ext cx="4723129" cy="1715539"/>
              <a:chOff x="5669440" y="1899888"/>
              <a:chExt cx="4502122" cy="1530123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874C25E-B2B6-21F8-363E-5C2EACDAE393}"/>
                  </a:ext>
                </a:extLst>
              </p:cNvPr>
              <p:cNvCxnSpPr>
                <a:cxnSpLocks/>
                <a:stCxn id="12" idx="2"/>
                <a:endCxn id="15" idx="0"/>
              </p:cNvCxnSpPr>
              <p:nvPr/>
            </p:nvCxnSpPr>
            <p:spPr>
              <a:xfrm flipH="1">
                <a:off x="6964865" y="2269220"/>
                <a:ext cx="1062015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DD4A6C-A10E-F1EF-DB9B-F32E46BE0BBC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8026880" y="2269220"/>
                <a:ext cx="1114353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F5E299D-08F9-974F-B344-FC55B4882B0C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6231925" y="2851042"/>
                <a:ext cx="732939" cy="2777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57708D-5B4F-D109-2EF6-C8414DC27F82}"/>
                  </a:ext>
                </a:extLst>
              </p:cNvPr>
              <p:cNvCxnSpPr>
                <a:cxnSpLocks/>
                <a:stCxn id="15" idx="2"/>
                <a:endCxn id="17" idx="0"/>
              </p:cNvCxnSpPr>
              <p:nvPr/>
            </p:nvCxnSpPr>
            <p:spPr>
              <a:xfrm>
                <a:off x="6964866" y="2851042"/>
                <a:ext cx="474277" cy="266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3F0E323-6198-C2A0-92C9-2022854ED8F4}"/>
                  </a:ext>
                </a:extLst>
              </p:cNvPr>
              <p:cNvCxnSpPr>
                <a:cxnSpLocks/>
                <a:stCxn id="14" idx="2"/>
                <a:endCxn id="18" idx="0"/>
              </p:cNvCxnSpPr>
              <p:nvPr/>
            </p:nvCxnSpPr>
            <p:spPr>
              <a:xfrm flipH="1">
                <a:off x="8621393" y="2851042"/>
                <a:ext cx="519840" cy="272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A449E77-7E79-91F3-D2FA-938D8638D78D}"/>
                  </a:ext>
                </a:extLst>
              </p:cNvPr>
              <p:cNvCxnSpPr>
                <a:cxnSpLocks/>
                <a:stCxn id="14" idx="2"/>
                <a:endCxn id="19" idx="0"/>
              </p:cNvCxnSpPr>
              <p:nvPr/>
            </p:nvCxnSpPr>
            <p:spPr>
              <a:xfrm>
                <a:off x="9141233" y="2851042"/>
                <a:ext cx="676343" cy="277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C3DFF4-7DB8-8B8C-2696-80FE306587BF}"/>
                  </a:ext>
                </a:extLst>
              </p:cNvPr>
              <p:cNvSpPr/>
              <p:nvPr/>
            </p:nvSpPr>
            <p:spPr>
              <a:xfrm>
                <a:off x="7429494" y="1899888"/>
                <a:ext cx="1194771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Gender = F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AB902CE-DA6F-D308-1D0B-85653AD4AE1C}"/>
                  </a:ext>
                </a:extLst>
              </p:cNvPr>
              <p:cNvSpPr/>
              <p:nvPr/>
            </p:nvSpPr>
            <p:spPr>
              <a:xfrm>
                <a:off x="8372306" y="2481710"/>
                <a:ext cx="1537854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Color Not Blue 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C1D4107-825E-508A-7C9C-8A8E2BAC2055}"/>
                  </a:ext>
                </a:extLst>
              </p:cNvPr>
              <p:cNvSpPr/>
              <p:nvPr/>
            </p:nvSpPr>
            <p:spPr>
              <a:xfrm>
                <a:off x="6305568" y="2481710"/>
                <a:ext cx="1318593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Height &lt; 1.6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A7EE565-405C-4D50-E425-35D911151B22}"/>
                  </a:ext>
                </a:extLst>
              </p:cNvPr>
              <p:cNvSpPr/>
              <p:nvPr/>
            </p:nvSpPr>
            <p:spPr>
              <a:xfrm>
                <a:off x="5669440" y="3128759"/>
                <a:ext cx="1124970" cy="30125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-14.7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6A4F81-B652-6670-0176-7C43930B9DD1}"/>
                  </a:ext>
                </a:extLst>
              </p:cNvPr>
              <p:cNvSpPr/>
              <p:nvPr/>
            </p:nvSpPr>
            <p:spPr>
              <a:xfrm>
                <a:off x="7085157" y="3117338"/>
                <a:ext cx="707971" cy="30749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4.8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691FD2-7854-E4D1-F438-A3D51FC13B9C}"/>
                  </a:ext>
                </a:extLst>
              </p:cNvPr>
              <p:cNvSpPr/>
              <p:nvPr/>
            </p:nvSpPr>
            <p:spPr>
              <a:xfrm>
                <a:off x="8196162" y="3123577"/>
                <a:ext cx="85046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3.8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A7A00CD-AFFB-ADC8-67D2-4AFF008F1371}"/>
                  </a:ext>
                </a:extLst>
              </p:cNvPr>
              <p:cNvSpPr/>
              <p:nvPr/>
            </p:nvSpPr>
            <p:spPr>
              <a:xfrm>
                <a:off x="9463591" y="3128758"/>
                <a:ext cx="70797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16.8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F5FAA-C591-DC0A-370B-1965CFA573A9}"/>
                </a:ext>
              </a:extLst>
            </p:cNvPr>
            <p:cNvSpPr/>
            <p:nvPr/>
          </p:nvSpPr>
          <p:spPr>
            <a:xfrm>
              <a:off x="6145866" y="1671370"/>
              <a:ext cx="1169056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E3D437-BC38-9941-2B3F-522EBDE67BA1}"/>
                </a:ext>
              </a:extLst>
            </p:cNvPr>
            <p:cNvSpPr/>
            <p:nvPr/>
          </p:nvSpPr>
          <p:spPr>
            <a:xfrm>
              <a:off x="7092776" y="2320854"/>
              <a:ext cx="1613347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E5C9F1-7B1F-B6FD-FD84-90A2F8A0BF49}"/>
                </a:ext>
              </a:extLst>
            </p:cNvPr>
            <p:cNvSpPr/>
            <p:nvPr/>
          </p:nvSpPr>
          <p:spPr>
            <a:xfrm>
              <a:off x="8237633" y="3009552"/>
              <a:ext cx="742725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850708F-2980-34FA-BAAC-5309AB9085CD}"/>
              </a:ext>
            </a:extLst>
          </p:cNvPr>
          <p:cNvSpPr/>
          <p:nvPr/>
        </p:nvSpPr>
        <p:spPr>
          <a:xfrm>
            <a:off x="1492705" y="2083405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FDD62-12C9-BB0D-3497-31FC5599F25B}"/>
              </a:ext>
            </a:extLst>
          </p:cNvPr>
          <p:cNvSpPr txBox="1"/>
          <p:nvPr/>
        </p:nvSpPr>
        <p:spPr>
          <a:xfrm>
            <a:off x="4278906" y="3894785"/>
            <a:ext cx="412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Prediction</a:t>
            </a:r>
            <a:r>
              <a:rPr lang="en-US" dirty="0"/>
              <a:t> = </a:t>
            </a:r>
            <a:r>
              <a:rPr lang="en-US" sz="2000" dirty="0"/>
              <a:t>71.2 + (0.1 x 16.8) = 72.9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9EF87-92ED-A00A-80AB-46DEB892EDCC}"/>
              </a:ext>
            </a:extLst>
          </p:cNvPr>
          <p:cNvSpPr txBox="1"/>
          <p:nvPr/>
        </p:nvSpPr>
        <p:spPr>
          <a:xfrm>
            <a:off x="3961976" y="1951092"/>
            <a:ext cx="273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EF49C-830F-97D3-D9D4-989F766CA44D}"/>
              </a:ext>
            </a:extLst>
          </p:cNvPr>
          <p:cNvSpPr txBox="1"/>
          <p:nvPr/>
        </p:nvSpPr>
        <p:spPr>
          <a:xfrm>
            <a:off x="6572149" y="1794984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68E20F-4F2D-442A-31B4-B2324E616F1D}"/>
              </a:ext>
            </a:extLst>
          </p:cNvPr>
          <p:cNvSpPr txBox="1"/>
          <p:nvPr/>
        </p:nvSpPr>
        <p:spPr>
          <a:xfrm>
            <a:off x="6969300" y="4846173"/>
            <a:ext cx="2983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value isn’t good as </a:t>
            </a:r>
            <a:r>
              <a:rPr lang="en-US" b="1" dirty="0"/>
              <a:t>88</a:t>
            </a:r>
            <a:r>
              <a:rPr lang="en-US" dirty="0"/>
              <a:t> but it is better from our </a:t>
            </a:r>
            <a:r>
              <a:rPr lang="en-US" b="1" dirty="0"/>
              <a:t>initial leaf </a:t>
            </a:r>
            <a:r>
              <a:rPr lang="en-US" dirty="0"/>
              <a:t>which tells us that all the </a:t>
            </a:r>
            <a:r>
              <a:rPr lang="en-US" b="1" dirty="0"/>
              <a:t>weights</a:t>
            </a:r>
            <a:r>
              <a:rPr lang="en-US" dirty="0"/>
              <a:t> are </a:t>
            </a:r>
            <a:r>
              <a:rPr lang="en-US" b="1" dirty="0"/>
              <a:t>71.2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41504B-5B5B-BA54-3477-2E30C30F59D6}"/>
              </a:ext>
            </a:extLst>
          </p:cNvPr>
          <p:cNvSpPr/>
          <p:nvPr/>
        </p:nvSpPr>
        <p:spPr>
          <a:xfrm>
            <a:off x="7671926" y="3943214"/>
            <a:ext cx="657427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BC7BDC-D53C-20D3-741F-1C9459F7FE77}"/>
              </a:ext>
            </a:extLst>
          </p:cNvPr>
          <p:cNvCxnSpPr/>
          <p:nvPr/>
        </p:nvCxnSpPr>
        <p:spPr>
          <a:xfrm>
            <a:off x="8046720" y="4294895"/>
            <a:ext cx="74815" cy="55127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5D48D6-38CE-2A18-04AF-30D703CAFE86}"/>
              </a:ext>
            </a:extLst>
          </p:cNvPr>
          <p:cNvSpPr txBox="1"/>
          <p:nvPr/>
        </p:nvSpPr>
        <p:spPr>
          <a:xfrm>
            <a:off x="9461124" y="3771674"/>
            <a:ext cx="238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are taking small steps in </a:t>
            </a:r>
            <a:r>
              <a:rPr lang="en-US" b="1" dirty="0"/>
              <a:t>right direction </a:t>
            </a:r>
          </a:p>
        </p:txBody>
      </p:sp>
    </p:spTree>
    <p:extLst>
      <p:ext uri="{BB962C8B-B14F-4D97-AF65-F5344CB8AC3E}">
        <p14:creationId xmlns:p14="http://schemas.microsoft.com/office/powerpoint/2010/main" val="3062744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150185" y="3023351"/>
            <a:ext cx="3208157" cy="3568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71161C10-3066-7CF3-F9FE-0C439BD47390}"/>
              </a:ext>
            </a:extLst>
          </p:cNvPr>
          <p:cNvGraphicFramePr>
            <a:graphicFrameLocks noGrp="1"/>
          </p:cNvGraphicFramePr>
          <p:nvPr/>
        </p:nvGraphicFramePr>
        <p:xfrm>
          <a:off x="4315420" y="3308243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C2E597-BB72-BAB4-4067-637700FFD1BF}"/>
              </a:ext>
            </a:extLst>
          </p:cNvPr>
          <p:cNvSpPr txBox="1"/>
          <p:nvPr/>
        </p:nvSpPr>
        <p:spPr>
          <a:xfrm>
            <a:off x="6758247" y="1795549"/>
            <a:ext cx="438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like before we need to calculate the </a:t>
            </a:r>
            <a:r>
              <a:rPr lang="en-US" b="1" dirty="0"/>
              <a:t>Pseudo Residuals</a:t>
            </a:r>
            <a:r>
              <a:rPr lang="en-US" dirty="0"/>
              <a:t>, the difference between </a:t>
            </a:r>
            <a:r>
              <a:rPr lang="en-US" b="1" dirty="0"/>
              <a:t>Observed weight </a:t>
            </a:r>
            <a:r>
              <a:rPr lang="en-US" dirty="0"/>
              <a:t>and our latest </a:t>
            </a:r>
            <a:r>
              <a:rPr lang="en-US" b="1" dirty="0"/>
              <a:t>Predictions.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F5EF6-A2FE-2E02-F47E-5EC2836E94F3}"/>
              </a:ext>
            </a:extLst>
          </p:cNvPr>
          <p:cNvSpPr txBox="1"/>
          <p:nvPr/>
        </p:nvSpPr>
        <p:spPr>
          <a:xfrm>
            <a:off x="7020954" y="3724102"/>
            <a:ext cx="470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Residuals</a:t>
            </a:r>
            <a:r>
              <a:rPr lang="en-US" sz="2000" dirty="0"/>
              <a:t> = (</a:t>
            </a:r>
            <a:r>
              <a:rPr lang="en-US" sz="2000" b="1" dirty="0"/>
              <a:t>Observed</a:t>
            </a:r>
            <a:r>
              <a:rPr lang="en-US" sz="2000" dirty="0"/>
              <a:t> – </a:t>
            </a:r>
            <a:r>
              <a:rPr lang="en-US" sz="2000" b="1" dirty="0"/>
              <a:t>Predictions</a:t>
            </a:r>
            <a:r>
              <a:rPr lang="en-US" sz="20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A23A6E-B368-E1A9-410E-E6D497728437}"/>
              </a:ext>
            </a:extLst>
          </p:cNvPr>
          <p:cNvCxnSpPr/>
          <p:nvPr/>
        </p:nvCxnSpPr>
        <p:spPr>
          <a:xfrm flipH="1">
            <a:off x="5719156" y="3948545"/>
            <a:ext cx="1130531" cy="35744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A3544A-7D6A-875B-D576-4218B155A5BF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580C34-A7ED-E7A5-EA11-3E4D5904E5F3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58E3E-4170-F8C3-9D51-260866AF02B2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D872BB-5369-4CA1-995E-5AE39CFF4405}"/>
              </a:ext>
            </a:extLst>
          </p:cNvPr>
          <p:cNvSpPr txBox="1"/>
          <p:nvPr/>
        </p:nvSpPr>
        <p:spPr>
          <a:xfrm>
            <a:off x="3225010" y="1597224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5271381" y="1452444"/>
            <a:ext cx="4723129" cy="1715539"/>
            <a:chOff x="5669440" y="1899888"/>
            <a:chExt cx="4502122" cy="1530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Gender = 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Color Not Blue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Height &lt; 1.6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-14.7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3.8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16.8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CE9EF87-92ED-A00A-80AB-46DEB892EDCC}"/>
              </a:ext>
            </a:extLst>
          </p:cNvPr>
          <p:cNvSpPr txBox="1"/>
          <p:nvPr/>
        </p:nvSpPr>
        <p:spPr>
          <a:xfrm>
            <a:off x="3751943" y="1976553"/>
            <a:ext cx="124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EF49C-830F-97D3-D9D4-989F766CA44D}"/>
              </a:ext>
            </a:extLst>
          </p:cNvPr>
          <p:cNvSpPr txBox="1"/>
          <p:nvPr/>
        </p:nvSpPr>
        <p:spPr>
          <a:xfrm>
            <a:off x="4797786" y="1755327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F4EEE5-FD8C-0FFC-199A-7FF52C7FC215}"/>
              </a:ext>
            </a:extLst>
          </p:cNvPr>
          <p:cNvSpPr/>
          <p:nvPr/>
        </p:nvSpPr>
        <p:spPr>
          <a:xfrm>
            <a:off x="703412" y="1325427"/>
            <a:ext cx="9720748" cy="196641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330CFA4C-E68A-5892-0175-A5444328FA0F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graphicFrame>
        <p:nvGraphicFramePr>
          <p:cNvPr id="38" name="Table 21">
            <a:extLst>
              <a:ext uri="{FF2B5EF4-FFF2-40B4-BE49-F238E27FC236}">
                <a16:creationId xmlns:a16="http://schemas.microsoft.com/office/drawing/2014/main" id="{21D32522-696D-AB7B-1E8A-1BC727F87503}"/>
              </a:ext>
            </a:extLst>
          </p:cNvPr>
          <p:cNvGraphicFramePr>
            <a:graphicFrameLocks noGrp="1"/>
          </p:cNvGraphicFramePr>
          <p:nvPr/>
        </p:nvGraphicFramePr>
        <p:xfrm>
          <a:off x="4315420" y="3308243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DA9717C0-B32C-0FE7-8459-A624BE476164}"/>
              </a:ext>
            </a:extLst>
          </p:cNvPr>
          <p:cNvSpPr/>
          <p:nvPr/>
        </p:nvSpPr>
        <p:spPr>
          <a:xfrm>
            <a:off x="466041" y="4329214"/>
            <a:ext cx="5022608" cy="215736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658C0C-1B71-4EC2-0AD6-F1E0B19B0D46}"/>
              </a:ext>
            </a:extLst>
          </p:cNvPr>
          <p:cNvSpPr txBox="1"/>
          <p:nvPr/>
        </p:nvSpPr>
        <p:spPr>
          <a:xfrm>
            <a:off x="6202721" y="4975372"/>
            <a:ext cx="470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Residuals</a:t>
            </a:r>
            <a:r>
              <a:rPr lang="en-US" sz="2000" dirty="0"/>
              <a:t> = (</a:t>
            </a:r>
            <a:r>
              <a:rPr lang="en-US" sz="2000" b="1" dirty="0"/>
              <a:t>88</a:t>
            </a:r>
            <a:r>
              <a:rPr lang="en-US" sz="2000" dirty="0"/>
              <a:t> – </a:t>
            </a:r>
            <a:r>
              <a:rPr lang="en-US" sz="2000" b="1" dirty="0"/>
              <a:t>Predicted</a:t>
            </a:r>
            <a:r>
              <a:rPr lang="en-US" sz="2000" dirty="0"/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9A0001-DE59-FE6B-2076-D65D02FD08B9}"/>
              </a:ext>
            </a:extLst>
          </p:cNvPr>
          <p:cNvCxnSpPr/>
          <p:nvPr/>
        </p:nvCxnSpPr>
        <p:spPr>
          <a:xfrm>
            <a:off x="4164676" y="4181302"/>
            <a:ext cx="3579870" cy="8063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779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 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330CFA4C-E68A-5892-0175-A5444328FA0F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graphicFrame>
        <p:nvGraphicFramePr>
          <p:cNvPr id="38" name="Table 21">
            <a:extLst>
              <a:ext uri="{FF2B5EF4-FFF2-40B4-BE49-F238E27FC236}">
                <a16:creationId xmlns:a16="http://schemas.microsoft.com/office/drawing/2014/main" id="{21D32522-696D-AB7B-1E8A-1BC727F87503}"/>
              </a:ext>
            </a:extLst>
          </p:cNvPr>
          <p:cNvGraphicFramePr>
            <a:graphicFrameLocks noGrp="1"/>
          </p:cNvGraphicFramePr>
          <p:nvPr/>
        </p:nvGraphicFramePr>
        <p:xfrm>
          <a:off x="4315420" y="3308243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DA9717C0-B32C-0FE7-8459-A624BE476164}"/>
              </a:ext>
            </a:extLst>
          </p:cNvPr>
          <p:cNvSpPr/>
          <p:nvPr/>
        </p:nvSpPr>
        <p:spPr>
          <a:xfrm>
            <a:off x="466041" y="4329214"/>
            <a:ext cx="2892301" cy="215736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658C0C-1B71-4EC2-0AD6-F1E0B19B0D46}"/>
              </a:ext>
            </a:extLst>
          </p:cNvPr>
          <p:cNvSpPr txBox="1"/>
          <p:nvPr/>
        </p:nvSpPr>
        <p:spPr>
          <a:xfrm>
            <a:off x="6848970" y="3982851"/>
            <a:ext cx="470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Residuals</a:t>
            </a:r>
            <a:r>
              <a:rPr lang="en-US" sz="2000" dirty="0"/>
              <a:t> = (</a:t>
            </a:r>
            <a:r>
              <a:rPr lang="en-US" sz="2000" b="1" dirty="0"/>
              <a:t>88</a:t>
            </a:r>
            <a:r>
              <a:rPr lang="en-US" sz="2000" dirty="0"/>
              <a:t> – (71.2 + 0.1 x 16.8))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6736C-8375-9460-AA64-CE0BCE1756EB}"/>
              </a:ext>
            </a:extLst>
          </p:cNvPr>
          <p:cNvSpPr/>
          <p:nvPr/>
        </p:nvSpPr>
        <p:spPr>
          <a:xfrm>
            <a:off x="3365698" y="3319552"/>
            <a:ext cx="2122951" cy="316702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27A045-5D5A-338E-A98F-BA23B19924D0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076BDB-3303-F862-3418-61ED7C44C5A4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2E4479-1900-2852-8D4E-254E92FB754E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DF8968E-3D23-2411-577C-4747B39C8613}"/>
              </a:ext>
            </a:extLst>
          </p:cNvPr>
          <p:cNvSpPr txBox="1"/>
          <p:nvPr/>
        </p:nvSpPr>
        <p:spPr>
          <a:xfrm>
            <a:off x="2968797" y="1677161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73DDD1-CBD9-0266-9DCE-9341440620C6}"/>
              </a:ext>
            </a:extLst>
          </p:cNvPr>
          <p:cNvGrpSpPr/>
          <p:nvPr/>
        </p:nvGrpSpPr>
        <p:grpSpPr>
          <a:xfrm>
            <a:off x="5363756" y="1439707"/>
            <a:ext cx="4723129" cy="1715539"/>
            <a:chOff x="4257229" y="1611151"/>
            <a:chExt cx="4723129" cy="17155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D1D86D9-93FE-3E27-B090-3BE602FF5164}"/>
                </a:ext>
              </a:extLst>
            </p:cNvPr>
            <p:cNvGrpSpPr/>
            <p:nvPr/>
          </p:nvGrpSpPr>
          <p:grpSpPr>
            <a:xfrm>
              <a:off x="4257229" y="1611151"/>
              <a:ext cx="4723129" cy="1715539"/>
              <a:chOff x="5669440" y="1899888"/>
              <a:chExt cx="4502122" cy="1530123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265B0BC-2641-4B15-40F7-10E8F39D9021}"/>
                  </a:ext>
                </a:extLst>
              </p:cNvPr>
              <p:cNvCxnSpPr>
                <a:cxnSpLocks/>
                <a:stCxn id="46" idx="2"/>
                <a:endCxn id="48" idx="0"/>
              </p:cNvCxnSpPr>
              <p:nvPr/>
            </p:nvCxnSpPr>
            <p:spPr>
              <a:xfrm flipH="1">
                <a:off x="6964865" y="2269220"/>
                <a:ext cx="1062015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853273D-BEAB-0490-F72D-ACFD70ED969B}"/>
                  </a:ext>
                </a:extLst>
              </p:cNvPr>
              <p:cNvCxnSpPr>
                <a:cxnSpLocks/>
                <a:stCxn id="46" idx="2"/>
                <a:endCxn id="47" idx="0"/>
              </p:cNvCxnSpPr>
              <p:nvPr/>
            </p:nvCxnSpPr>
            <p:spPr>
              <a:xfrm>
                <a:off x="8026880" y="2269220"/>
                <a:ext cx="1114353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0F2B3D5-758A-6871-DBF3-A247A61E6CE0}"/>
                  </a:ext>
                </a:extLst>
              </p:cNvPr>
              <p:cNvCxnSpPr>
                <a:cxnSpLocks/>
                <a:stCxn id="48" idx="2"/>
                <a:endCxn id="49" idx="0"/>
              </p:cNvCxnSpPr>
              <p:nvPr/>
            </p:nvCxnSpPr>
            <p:spPr>
              <a:xfrm flipH="1">
                <a:off x="6231925" y="2851042"/>
                <a:ext cx="732939" cy="2777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68A8583-DB5C-15D4-A88C-24B220CFF9B7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>
                <a:off x="6964866" y="2851042"/>
                <a:ext cx="474277" cy="266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BDC0148-E931-C397-2DE4-77B7CC4F711E}"/>
                  </a:ext>
                </a:extLst>
              </p:cNvPr>
              <p:cNvCxnSpPr>
                <a:cxnSpLocks/>
                <a:stCxn id="47" idx="2"/>
                <a:endCxn id="51" idx="0"/>
              </p:cNvCxnSpPr>
              <p:nvPr/>
            </p:nvCxnSpPr>
            <p:spPr>
              <a:xfrm flipH="1">
                <a:off x="8621393" y="2851042"/>
                <a:ext cx="519840" cy="272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C745B10-3C88-210E-7337-A9709BB6904B}"/>
                  </a:ext>
                </a:extLst>
              </p:cNvPr>
              <p:cNvCxnSpPr>
                <a:cxnSpLocks/>
                <a:stCxn id="47" idx="2"/>
                <a:endCxn id="52" idx="0"/>
              </p:cNvCxnSpPr>
              <p:nvPr/>
            </p:nvCxnSpPr>
            <p:spPr>
              <a:xfrm>
                <a:off x="9141233" y="2851042"/>
                <a:ext cx="676343" cy="277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BAAB7B5C-D308-49E5-C9E1-46E036DD3A6B}"/>
                  </a:ext>
                </a:extLst>
              </p:cNvPr>
              <p:cNvSpPr/>
              <p:nvPr/>
            </p:nvSpPr>
            <p:spPr>
              <a:xfrm>
                <a:off x="7429494" y="1899888"/>
                <a:ext cx="1194771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Gender = F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862B72F-7425-3719-E7BB-09D8B17F9F24}"/>
                  </a:ext>
                </a:extLst>
              </p:cNvPr>
              <p:cNvSpPr/>
              <p:nvPr/>
            </p:nvSpPr>
            <p:spPr>
              <a:xfrm>
                <a:off x="8372306" y="2481710"/>
                <a:ext cx="1537854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Color Not Blue 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4C134C8-B667-E7DA-8E9C-BA188D3F85B2}"/>
                  </a:ext>
                </a:extLst>
              </p:cNvPr>
              <p:cNvSpPr/>
              <p:nvPr/>
            </p:nvSpPr>
            <p:spPr>
              <a:xfrm>
                <a:off x="6305568" y="2481710"/>
                <a:ext cx="1318593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Height &lt; 1.6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1C13EF60-C9AD-3496-754C-F11E6422B463}"/>
                  </a:ext>
                </a:extLst>
              </p:cNvPr>
              <p:cNvSpPr/>
              <p:nvPr/>
            </p:nvSpPr>
            <p:spPr>
              <a:xfrm>
                <a:off x="5669440" y="3128759"/>
                <a:ext cx="1124970" cy="30125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-14.7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A36EF12F-FABB-13C0-FAD3-42188C4AF834}"/>
                  </a:ext>
                </a:extLst>
              </p:cNvPr>
              <p:cNvSpPr/>
              <p:nvPr/>
            </p:nvSpPr>
            <p:spPr>
              <a:xfrm>
                <a:off x="7085157" y="3117338"/>
                <a:ext cx="707971" cy="30749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4.8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B64B9CA-221E-D152-1649-3E25CFAA80B2}"/>
                  </a:ext>
                </a:extLst>
              </p:cNvPr>
              <p:cNvSpPr/>
              <p:nvPr/>
            </p:nvSpPr>
            <p:spPr>
              <a:xfrm>
                <a:off x="8196162" y="3123577"/>
                <a:ext cx="85046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3.8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159B09A-FD0E-DA6C-B056-C7F61C71ED16}"/>
                  </a:ext>
                </a:extLst>
              </p:cNvPr>
              <p:cNvSpPr/>
              <p:nvPr/>
            </p:nvSpPr>
            <p:spPr>
              <a:xfrm>
                <a:off x="9463591" y="3128758"/>
                <a:ext cx="70797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16.8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4A2D99-64E6-731D-4F12-85CB8252723A}"/>
                </a:ext>
              </a:extLst>
            </p:cNvPr>
            <p:cNvSpPr/>
            <p:nvPr/>
          </p:nvSpPr>
          <p:spPr>
            <a:xfrm>
              <a:off x="6145866" y="1671370"/>
              <a:ext cx="1169056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AD80733-86AA-C1AC-2B2C-E4DDC62C2B42}"/>
                </a:ext>
              </a:extLst>
            </p:cNvPr>
            <p:cNvSpPr/>
            <p:nvPr/>
          </p:nvSpPr>
          <p:spPr>
            <a:xfrm>
              <a:off x="7092776" y="2320854"/>
              <a:ext cx="1613347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026AF3-4AD2-03A3-58B7-AC07569013BA}"/>
                </a:ext>
              </a:extLst>
            </p:cNvPr>
            <p:cNvSpPr/>
            <p:nvPr/>
          </p:nvSpPr>
          <p:spPr>
            <a:xfrm>
              <a:off x="8237633" y="3009552"/>
              <a:ext cx="742725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E946003-8BD9-0AA1-CF3E-B69A6B100F53}"/>
              </a:ext>
            </a:extLst>
          </p:cNvPr>
          <p:cNvSpPr txBox="1"/>
          <p:nvPr/>
        </p:nvSpPr>
        <p:spPr>
          <a:xfrm>
            <a:off x="3735162" y="1995039"/>
            <a:ext cx="74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4FE989-6FDD-CA67-C91A-8F929C7DDDDF}"/>
              </a:ext>
            </a:extLst>
          </p:cNvPr>
          <p:cNvSpPr txBox="1"/>
          <p:nvPr/>
        </p:nvSpPr>
        <p:spPr>
          <a:xfrm>
            <a:off x="4604210" y="1835812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A6145E-DF9E-0E8A-5922-492748DA1716}"/>
              </a:ext>
            </a:extLst>
          </p:cNvPr>
          <p:cNvSpPr/>
          <p:nvPr/>
        </p:nvSpPr>
        <p:spPr>
          <a:xfrm>
            <a:off x="1486385" y="2075474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6FBF86-DD7D-5210-32F3-010D517A0C4D}"/>
              </a:ext>
            </a:extLst>
          </p:cNvPr>
          <p:cNvSpPr txBox="1"/>
          <p:nvPr/>
        </p:nvSpPr>
        <p:spPr>
          <a:xfrm>
            <a:off x="8014514" y="4468721"/>
            <a:ext cx="13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15.1 </a:t>
            </a:r>
          </a:p>
        </p:txBody>
      </p:sp>
    </p:spTree>
    <p:extLst>
      <p:ext uri="{BB962C8B-B14F-4D97-AF65-F5344CB8AC3E}">
        <p14:creationId xmlns:p14="http://schemas.microsoft.com/office/powerpoint/2010/main" val="2479053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 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330CFA4C-E68A-5892-0175-A5444328FA0F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graphicFrame>
        <p:nvGraphicFramePr>
          <p:cNvPr id="38" name="Table 21">
            <a:extLst>
              <a:ext uri="{FF2B5EF4-FFF2-40B4-BE49-F238E27FC236}">
                <a16:creationId xmlns:a16="http://schemas.microsoft.com/office/drawing/2014/main" id="{21D32522-696D-AB7B-1E8A-1BC727F87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71754"/>
              </p:ext>
            </p:extLst>
          </p:nvPr>
        </p:nvGraphicFramePr>
        <p:xfrm>
          <a:off x="4315420" y="3308243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DA9717C0-B32C-0FE7-8459-A624BE476164}"/>
              </a:ext>
            </a:extLst>
          </p:cNvPr>
          <p:cNvSpPr/>
          <p:nvPr/>
        </p:nvSpPr>
        <p:spPr>
          <a:xfrm>
            <a:off x="466041" y="3982851"/>
            <a:ext cx="2892301" cy="250372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658C0C-1B71-4EC2-0AD6-F1E0B19B0D46}"/>
              </a:ext>
            </a:extLst>
          </p:cNvPr>
          <p:cNvSpPr txBox="1"/>
          <p:nvPr/>
        </p:nvSpPr>
        <p:spPr>
          <a:xfrm>
            <a:off x="6848970" y="3982851"/>
            <a:ext cx="470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Residuals</a:t>
            </a:r>
            <a:r>
              <a:rPr lang="en-US" sz="2000" dirty="0"/>
              <a:t> = (</a:t>
            </a:r>
            <a:r>
              <a:rPr lang="en-US" sz="2000" b="1" dirty="0"/>
              <a:t>88</a:t>
            </a:r>
            <a:r>
              <a:rPr lang="en-US" sz="2000" dirty="0"/>
              <a:t> – (71.2 + 0.1 x 16.8))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6736C-8375-9460-AA64-CE0BCE1756EB}"/>
              </a:ext>
            </a:extLst>
          </p:cNvPr>
          <p:cNvSpPr/>
          <p:nvPr/>
        </p:nvSpPr>
        <p:spPr>
          <a:xfrm>
            <a:off x="3365699" y="3945230"/>
            <a:ext cx="949722" cy="254134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27A045-5D5A-338E-A98F-BA23B19924D0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076BDB-3303-F862-3418-61ED7C44C5A4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2E4479-1900-2852-8D4E-254E92FB754E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DF8968E-3D23-2411-577C-4747B39C8613}"/>
              </a:ext>
            </a:extLst>
          </p:cNvPr>
          <p:cNvSpPr txBox="1"/>
          <p:nvPr/>
        </p:nvSpPr>
        <p:spPr>
          <a:xfrm>
            <a:off x="2968797" y="1677161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73DDD1-CBD9-0266-9DCE-9341440620C6}"/>
              </a:ext>
            </a:extLst>
          </p:cNvPr>
          <p:cNvGrpSpPr/>
          <p:nvPr/>
        </p:nvGrpSpPr>
        <p:grpSpPr>
          <a:xfrm>
            <a:off x="5363756" y="1439707"/>
            <a:ext cx="4723129" cy="1715539"/>
            <a:chOff x="4257229" y="1611151"/>
            <a:chExt cx="4723129" cy="17155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D1D86D9-93FE-3E27-B090-3BE602FF5164}"/>
                </a:ext>
              </a:extLst>
            </p:cNvPr>
            <p:cNvGrpSpPr/>
            <p:nvPr/>
          </p:nvGrpSpPr>
          <p:grpSpPr>
            <a:xfrm>
              <a:off x="4257229" y="1611151"/>
              <a:ext cx="4723129" cy="1715539"/>
              <a:chOff x="5669440" y="1899888"/>
              <a:chExt cx="4502122" cy="1530123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265B0BC-2641-4B15-40F7-10E8F39D9021}"/>
                  </a:ext>
                </a:extLst>
              </p:cNvPr>
              <p:cNvCxnSpPr>
                <a:cxnSpLocks/>
                <a:stCxn id="46" idx="2"/>
                <a:endCxn id="48" idx="0"/>
              </p:cNvCxnSpPr>
              <p:nvPr/>
            </p:nvCxnSpPr>
            <p:spPr>
              <a:xfrm flipH="1">
                <a:off x="6964865" y="2269220"/>
                <a:ext cx="1062015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853273D-BEAB-0490-F72D-ACFD70ED969B}"/>
                  </a:ext>
                </a:extLst>
              </p:cNvPr>
              <p:cNvCxnSpPr>
                <a:cxnSpLocks/>
                <a:stCxn id="46" idx="2"/>
                <a:endCxn id="47" idx="0"/>
              </p:cNvCxnSpPr>
              <p:nvPr/>
            </p:nvCxnSpPr>
            <p:spPr>
              <a:xfrm>
                <a:off x="8026880" y="2269220"/>
                <a:ext cx="1114353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0F2B3D5-758A-6871-DBF3-A247A61E6CE0}"/>
                  </a:ext>
                </a:extLst>
              </p:cNvPr>
              <p:cNvCxnSpPr>
                <a:cxnSpLocks/>
                <a:stCxn id="48" idx="2"/>
                <a:endCxn id="49" idx="0"/>
              </p:cNvCxnSpPr>
              <p:nvPr/>
            </p:nvCxnSpPr>
            <p:spPr>
              <a:xfrm flipH="1">
                <a:off x="6231925" y="2851042"/>
                <a:ext cx="732939" cy="2777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68A8583-DB5C-15D4-A88C-24B220CFF9B7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>
                <a:off x="6964866" y="2851042"/>
                <a:ext cx="474277" cy="266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BDC0148-E931-C397-2DE4-77B7CC4F711E}"/>
                  </a:ext>
                </a:extLst>
              </p:cNvPr>
              <p:cNvCxnSpPr>
                <a:cxnSpLocks/>
                <a:stCxn id="47" idx="2"/>
                <a:endCxn id="51" idx="0"/>
              </p:cNvCxnSpPr>
              <p:nvPr/>
            </p:nvCxnSpPr>
            <p:spPr>
              <a:xfrm flipH="1">
                <a:off x="8621393" y="2851042"/>
                <a:ext cx="519840" cy="272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C745B10-3C88-210E-7337-A9709BB6904B}"/>
                  </a:ext>
                </a:extLst>
              </p:cNvPr>
              <p:cNvCxnSpPr>
                <a:cxnSpLocks/>
                <a:stCxn id="47" idx="2"/>
                <a:endCxn id="52" idx="0"/>
              </p:cNvCxnSpPr>
              <p:nvPr/>
            </p:nvCxnSpPr>
            <p:spPr>
              <a:xfrm>
                <a:off x="9141233" y="2851042"/>
                <a:ext cx="676343" cy="277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BAAB7B5C-D308-49E5-C9E1-46E036DD3A6B}"/>
                  </a:ext>
                </a:extLst>
              </p:cNvPr>
              <p:cNvSpPr/>
              <p:nvPr/>
            </p:nvSpPr>
            <p:spPr>
              <a:xfrm>
                <a:off x="7429494" y="1899888"/>
                <a:ext cx="1194771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Gender = F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862B72F-7425-3719-E7BB-09D8B17F9F24}"/>
                  </a:ext>
                </a:extLst>
              </p:cNvPr>
              <p:cNvSpPr/>
              <p:nvPr/>
            </p:nvSpPr>
            <p:spPr>
              <a:xfrm>
                <a:off x="8372306" y="2481710"/>
                <a:ext cx="1537854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Color Not Blue 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4C134C8-B667-E7DA-8E9C-BA188D3F85B2}"/>
                  </a:ext>
                </a:extLst>
              </p:cNvPr>
              <p:cNvSpPr/>
              <p:nvPr/>
            </p:nvSpPr>
            <p:spPr>
              <a:xfrm>
                <a:off x="6305568" y="2481710"/>
                <a:ext cx="1318593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Height &lt; 1.6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1C13EF60-C9AD-3496-754C-F11E6422B463}"/>
                  </a:ext>
                </a:extLst>
              </p:cNvPr>
              <p:cNvSpPr/>
              <p:nvPr/>
            </p:nvSpPr>
            <p:spPr>
              <a:xfrm>
                <a:off x="5669440" y="3128759"/>
                <a:ext cx="1124970" cy="30125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-14.7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A36EF12F-FABB-13C0-FAD3-42188C4AF834}"/>
                  </a:ext>
                </a:extLst>
              </p:cNvPr>
              <p:cNvSpPr/>
              <p:nvPr/>
            </p:nvSpPr>
            <p:spPr>
              <a:xfrm>
                <a:off x="7085157" y="3117338"/>
                <a:ext cx="707971" cy="30749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4.8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B64B9CA-221E-D152-1649-3E25CFAA80B2}"/>
                  </a:ext>
                </a:extLst>
              </p:cNvPr>
              <p:cNvSpPr/>
              <p:nvPr/>
            </p:nvSpPr>
            <p:spPr>
              <a:xfrm>
                <a:off x="8196162" y="3123577"/>
                <a:ext cx="85046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3.8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159B09A-FD0E-DA6C-B056-C7F61C71ED16}"/>
                  </a:ext>
                </a:extLst>
              </p:cNvPr>
              <p:cNvSpPr/>
              <p:nvPr/>
            </p:nvSpPr>
            <p:spPr>
              <a:xfrm>
                <a:off x="9463591" y="3128758"/>
                <a:ext cx="70797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16.8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4A2D99-64E6-731D-4F12-85CB8252723A}"/>
                </a:ext>
              </a:extLst>
            </p:cNvPr>
            <p:cNvSpPr/>
            <p:nvPr/>
          </p:nvSpPr>
          <p:spPr>
            <a:xfrm>
              <a:off x="6145866" y="1671370"/>
              <a:ext cx="1169056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AD80733-86AA-C1AC-2B2C-E4DDC62C2B42}"/>
                </a:ext>
              </a:extLst>
            </p:cNvPr>
            <p:cNvSpPr/>
            <p:nvPr/>
          </p:nvSpPr>
          <p:spPr>
            <a:xfrm>
              <a:off x="7092776" y="2320854"/>
              <a:ext cx="1613347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026AF3-4AD2-03A3-58B7-AC07569013BA}"/>
                </a:ext>
              </a:extLst>
            </p:cNvPr>
            <p:cNvSpPr/>
            <p:nvPr/>
          </p:nvSpPr>
          <p:spPr>
            <a:xfrm>
              <a:off x="8237633" y="3009552"/>
              <a:ext cx="742725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E946003-8BD9-0AA1-CF3E-B69A6B100F53}"/>
              </a:ext>
            </a:extLst>
          </p:cNvPr>
          <p:cNvSpPr txBox="1"/>
          <p:nvPr/>
        </p:nvSpPr>
        <p:spPr>
          <a:xfrm>
            <a:off x="3735162" y="1995039"/>
            <a:ext cx="74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4FE989-6FDD-CA67-C91A-8F929C7DDDDF}"/>
              </a:ext>
            </a:extLst>
          </p:cNvPr>
          <p:cNvSpPr txBox="1"/>
          <p:nvPr/>
        </p:nvSpPr>
        <p:spPr>
          <a:xfrm>
            <a:off x="4604210" y="1835812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A6145E-DF9E-0E8A-5922-492748DA1716}"/>
              </a:ext>
            </a:extLst>
          </p:cNvPr>
          <p:cNvSpPr/>
          <p:nvPr/>
        </p:nvSpPr>
        <p:spPr>
          <a:xfrm>
            <a:off x="1486385" y="2075474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6FBF86-DD7D-5210-32F3-010D517A0C4D}"/>
              </a:ext>
            </a:extLst>
          </p:cNvPr>
          <p:cNvSpPr txBox="1"/>
          <p:nvPr/>
        </p:nvSpPr>
        <p:spPr>
          <a:xfrm>
            <a:off x="8014514" y="4468721"/>
            <a:ext cx="13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15.1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42028-0F0D-34BA-F0A2-3E5B315FA2A7}"/>
              </a:ext>
            </a:extLst>
          </p:cNvPr>
          <p:cNvSpPr txBox="1"/>
          <p:nvPr/>
        </p:nvSpPr>
        <p:spPr>
          <a:xfrm>
            <a:off x="5990182" y="5295207"/>
            <a:ext cx="247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..and we store this value inside the column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7393B5-C044-F631-55E3-41AA2CD9183A}"/>
              </a:ext>
            </a:extLst>
          </p:cNvPr>
          <p:cNvCxnSpPr/>
          <p:nvPr/>
        </p:nvCxnSpPr>
        <p:spPr>
          <a:xfrm flipH="1" flipV="1">
            <a:off x="5577840" y="4264429"/>
            <a:ext cx="966110" cy="103077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18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330CFA4C-E68A-5892-0175-A5444328FA0F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graphicFrame>
        <p:nvGraphicFramePr>
          <p:cNvPr id="38" name="Table 21">
            <a:extLst>
              <a:ext uri="{FF2B5EF4-FFF2-40B4-BE49-F238E27FC236}">
                <a16:creationId xmlns:a16="http://schemas.microsoft.com/office/drawing/2014/main" id="{21D32522-696D-AB7B-1E8A-1BC727F87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90755"/>
              </p:ext>
            </p:extLst>
          </p:nvPr>
        </p:nvGraphicFramePr>
        <p:xfrm>
          <a:off x="4315420" y="3308243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-13.7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DA9717C0-B32C-0FE7-8459-A624BE476164}"/>
              </a:ext>
            </a:extLst>
          </p:cNvPr>
          <p:cNvSpPr/>
          <p:nvPr/>
        </p:nvSpPr>
        <p:spPr>
          <a:xfrm>
            <a:off x="466041" y="3982851"/>
            <a:ext cx="2892301" cy="250372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6736C-8375-9460-AA64-CE0BCE1756EB}"/>
              </a:ext>
            </a:extLst>
          </p:cNvPr>
          <p:cNvSpPr/>
          <p:nvPr/>
        </p:nvSpPr>
        <p:spPr>
          <a:xfrm>
            <a:off x="3365699" y="3945230"/>
            <a:ext cx="949722" cy="254134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27A045-5D5A-338E-A98F-BA23B19924D0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076BDB-3303-F862-3418-61ED7C44C5A4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2E4479-1900-2852-8D4E-254E92FB754E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DF8968E-3D23-2411-577C-4747B39C8613}"/>
              </a:ext>
            </a:extLst>
          </p:cNvPr>
          <p:cNvSpPr txBox="1"/>
          <p:nvPr/>
        </p:nvSpPr>
        <p:spPr>
          <a:xfrm>
            <a:off x="2968797" y="1677161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73DDD1-CBD9-0266-9DCE-9341440620C6}"/>
              </a:ext>
            </a:extLst>
          </p:cNvPr>
          <p:cNvGrpSpPr/>
          <p:nvPr/>
        </p:nvGrpSpPr>
        <p:grpSpPr>
          <a:xfrm>
            <a:off x="5363756" y="1439707"/>
            <a:ext cx="4723129" cy="1715539"/>
            <a:chOff x="4257229" y="1611151"/>
            <a:chExt cx="4723129" cy="17155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D1D86D9-93FE-3E27-B090-3BE602FF5164}"/>
                </a:ext>
              </a:extLst>
            </p:cNvPr>
            <p:cNvGrpSpPr/>
            <p:nvPr/>
          </p:nvGrpSpPr>
          <p:grpSpPr>
            <a:xfrm>
              <a:off x="4257229" y="1611151"/>
              <a:ext cx="4723129" cy="1715539"/>
              <a:chOff x="5669440" y="1899888"/>
              <a:chExt cx="4502122" cy="1530123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265B0BC-2641-4B15-40F7-10E8F39D9021}"/>
                  </a:ext>
                </a:extLst>
              </p:cNvPr>
              <p:cNvCxnSpPr>
                <a:cxnSpLocks/>
                <a:stCxn id="46" idx="2"/>
                <a:endCxn id="48" idx="0"/>
              </p:cNvCxnSpPr>
              <p:nvPr/>
            </p:nvCxnSpPr>
            <p:spPr>
              <a:xfrm flipH="1">
                <a:off x="6964865" y="2269220"/>
                <a:ext cx="1062015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853273D-BEAB-0490-F72D-ACFD70ED969B}"/>
                  </a:ext>
                </a:extLst>
              </p:cNvPr>
              <p:cNvCxnSpPr>
                <a:cxnSpLocks/>
                <a:stCxn id="46" idx="2"/>
                <a:endCxn id="47" idx="0"/>
              </p:cNvCxnSpPr>
              <p:nvPr/>
            </p:nvCxnSpPr>
            <p:spPr>
              <a:xfrm>
                <a:off x="8026880" y="2269220"/>
                <a:ext cx="1114353" cy="212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0F2B3D5-758A-6871-DBF3-A247A61E6CE0}"/>
                  </a:ext>
                </a:extLst>
              </p:cNvPr>
              <p:cNvCxnSpPr>
                <a:cxnSpLocks/>
                <a:stCxn id="48" idx="2"/>
                <a:endCxn id="49" idx="0"/>
              </p:cNvCxnSpPr>
              <p:nvPr/>
            </p:nvCxnSpPr>
            <p:spPr>
              <a:xfrm flipH="1">
                <a:off x="6231925" y="2851042"/>
                <a:ext cx="732939" cy="2777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68A8583-DB5C-15D4-A88C-24B220CFF9B7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>
                <a:off x="6964866" y="2851042"/>
                <a:ext cx="474277" cy="266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BDC0148-E931-C397-2DE4-77B7CC4F711E}"/>
                  </a:ext>
                </a:extLst>
              </p:cNvPr>
              <p:cNvCxnSpPr>
                <a:cxnSpLocks/>
                <a:stCxn id="47" idx="2"/>
                <a:endCxn id="51" idx="0"/>
              </p:cNvCxnSpPr>
              <p:nvPr/>
            </p:nvCxnSpPr>
            <p:spPr>
              <a:xfrm flipH="1">
                <a:off x="8621393" y="2851042"/>
                <a:ext cx="519840" cy="272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C745B10-3C88-210E-7337-A9709BB6904B}"/>
                  </a:ext>
                </a:extLst>
              </p:cNvPr>
              <p:cNvCxnSpPr>
                <a:cxnSpLocks/>
                <a:stCxn id="47" idx="2"/>
                <a:endCxn id="52" idx="0"/>
              </p:cNvCxnSpPr>
              <p:nvPr/>
            </p:nvCxnSpPr>
            <p:spPr>
              <a:xfrm>
                <a:off x="9141233" y="2851042"/>
                <a:ext cx="676343" cy="277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BAAB7B5C-D308-49E5-C9E1-46E036DD3A6B}"/>
                  </a:ext>
                </a:extLst>
              </p:cNvPr>
              <p:cNvSpPr/>
              <p:nvPr/>
            </p:nvSpPr>
            <p:spPr>
              <a:xfrm>
                <a:off x="7429494" y="1899888"/>
                <a:ext cx="1194771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Gender = F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862B72F-7425-3719-E7BB-09D8B17F9F24}"/>
                  </a:ext>
                </a:extLst>
              </p:cNvPr>
              <p:cNvSpPr/>
              <p:nvPr/>
            </p:nvSpPr>
            <p:spPr>
              <a:xfrm>
                <a:off x="8372306" y="2481710"/>
                <a:ext cx="1537854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Color Not Blue 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4C134C8-B667-E7DA-8E9C-BA188D3F85B2}"/>
                  </a:ext>
                </a:extLst>
              </p:cNvPr>
              <p:cNvSpPr/>
              <p:nvPr/>
            </p:nvSpPr>
            <p:spPr>
              <a:xfrm>
                <a:off x="6305568" y="2481710"/>
                <a:ext cx="1318593" cy="36933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Height &lt; 1.6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1C13EF60-C9AD-3496-754C-F11E6422B463}"/>
                  </a:ext>
                </a:extLst>
              </p:cNvPr>
              <p:cNvSpPr/>
              <p:nvPr/>
            </p:nvSpPr>
            <p:spPr>
              <a:xfrm>
                <a:off x="5669440" y="3128759"/>
                <a:ext cx="1124970" cy="30125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-14.7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A36EF12F-FABB-13C0-FAD3-42188C4AF834}"/>
                  </a:ext>
                </a:extLst>
              </p:cNvPr>
              <p:cNvSpPr/>
              <p:nvPr/>
            </p:nvSpPr>
            <p:spPr>
              <a:xfrm>
                <a:off x="7085157" y="3117338"/>
                <a:ext cx="707971" cy="30749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4.8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B64B9CA-221E-D152-1649-3E25CFAA80B2}"/>
                  </a:ext>
                </a:extLst>
              </p:cNvPr>
              <p:cNvSpPr/>
              <p:nvPr/>
            </p:nvSpPr>
            <p:spPr>
              <a:xfrm>
                <a:off x="8196162" y="3123577"/>
                <a:ext cx="85046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3.8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159B09A-FD0E-DA6C-B056-C7F61C71ED16}"/>
                  </a:ext>
                </a:extLst>
              </p:cNvPr>
              <p:cNvSpPr/>
              <p:nvPr/>
            </p:nvSpPr>
            <p:spPr>
              <a:xfrm>
                <a:off x="9463591" y="3128758"/>
                <a:ext cx="707971" cy="30125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16.8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4A2D99-64E6-731D-4F12-85CB8252723A}"/>
                </a:ext>
              </a:extLst>
            </p:cNvPr>
            <p:cNvSpPr/>
            <p:nvPr/>
          </p:nvSpPr>
          <p:spPr>
            <a:xfrm>
              <a:off x="6145866" y="1671370"/>
              <a:ext cx="1169056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AD80733-86AA-C1AC-2B2C-E4DDC62C2B42}"/>
                </a:ext>
              </a:extLst>
            </p:cNvPr>
            <p:cNvSpPr/>
            <p:nvPr/>
          </p:nvSpPr>
          <p:spPr>
            <a:xfrm>
              <a:off x="7092776" y="2320854"/>
              <a:ext cx="1613347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026AF3-4AD2-03A3-58B7-AC07569013BA}"/>
                </a:ext>
              </a:extLst>
            </p:cNvPr>
            <p:cNvSpPr/>
            <p:nvPr/>
          </p:nvSpPr>
          <p:spPr>
            <a:xfrm>
              <a:off x="8237633" y="3009552"/>
              <a:ext cx="742725" cy="311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E946003-8BD9-0AA1-CF3E-B69A6B100F53}"/>
              </a:ext>
            </a:extLst>
          </p:cNvPr>
          <p:cNvSpPr txBox="1"/>
          <p:nvPr/>
        </p:nvSpPr>
        <p:spPr>
          <a:xfrm>
            <a:off x="3735162" y="1995039"/>
            <a:ext cx="74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4FE989-6FDD-CA67-C91A-8F929C7DDDDF}"/>
              </a:ext>
            </a:extLst>
          </p:cNvPr>
          <p:cNvSpPr txBox="1"/>
          <p:nvPr/>
        </p:nvSpPr>
        <p:spPr>
          <a:xfrm>
            <a:off x="4604210" y="1835812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A6145E-DF9E-0E8A-5922-492748DA1716}"/>
              </a:ext>
            </a:extLst>
          </p:cNvPr>
          <p:cNvSpPr/>
          <p:nvPr/>
        </p:nvSpPr>
        <p:spPr>
          <a:xfrm>
            <a:off x="1486385" y="2075474"/>
            <a:ext cx="1169056" cy="3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7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27A045-5D5A-338E-A98F-BA23B19924D0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076BDB-3303-F862-3418-61ED7C44C5A4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2E4479-1900-2852-8D4E-254E92FB754E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887F71-67C1-40F7-988D-E8D0632F569D}"/>
              </a:ext>
            </a:extLst>
          </p:cNvPr>
          <p:cNvCxnSpPr>
            <a:cxnSpLocks/>
          </p:cNvCxnSpPr>
          <p:nvPr/>
        </p:nvCxnSpPr>
        <p:spPr>
          <a:xfrm>
            <a:off x="2082336" y="2535382"/>
            <a:ext cx="0" cy="615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A5E177-8547-22B3-624B-118E2563F3C7}"/>
              </a:ext>
            </a:extLst>
          </p:cNvPr>
          <p:cNvSpPr txBox="1"/>
          <p:nvPr/>
        </p:nvSpPr>
        <p:spPr>
          <a:xfrm>
            <a:off x="3582785" y="3972710"/>
            <a:ext cx="335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were the </a:t>
            </a:r>
            <a:r>
              <a:rPr lang="en-US" b="1" dirty="0"/>
              <a:t>Pseudo Residuals </a:t>
            </a:r>
            <a:r>
              <a:rPr lang="en-US" dirty="0"/>
              <a:t>from when our </a:t>
            </a:r>
            <a:r>
              <a:rPr lang="en-US" b="1" dirty="0"/>
              <a:t>Prediction</a:t>
            </a:r>
            <a:r>
              <a:rPr lang="en-US" dirty="0"/>
              <a:t> was simply the average of </a:t>
            </a:r>
            <a:r>
              <a:rPr lang="en-US" b="1" dirty="0"/>
              <a:t>Weights</a:t>
            </a:r>
          </a:p>
        </p:txBody>
      </p:sp>
      <p:graphicFrame>
        <p:nvGraphicFramePr>
          <p:cNvPr id="12" name="Table 21">
            <a:extLst>
              <a:ext uri="{FF2B5EF4-FFF2-40B4-BE49-F238E27FC236}">
                <a16:creationId xmlns:a16="http://schemas.microsoft.com/office/drawing/2014/main" id="{052063AC-30B1-8BB5-8920-03C1FDF3C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89807"/>
              </p:ext>
            </p:extLst>
          </p:nvPr>
        </p:nvGraphicFramePr>
        <p:xfrm>
          <a:off x="1495721" y="3303725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126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 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27A045-5D5A-338E-A98F-BA23B19924D0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076BDB-3303-F862-3418-61ED7C44C5A4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2E4479-1900-2852-8D4E-254E92FB754E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887F71-67C1-40F7-988D-E8D0632F569D}"/>
              </a:ext>
            </a:extLst>
          </p:cNvPr>
          <p:cNvCxnSpPr>
            <a:cxnSpLocks/>
          </p:cNvCxnSpPr>
          <p:nvPr/>
        </p:nvCxnSpPr>
        <p:spPr>
          <a:xfrm>
            <a:off x="2082336" y="2535382"/>
            <a:ext cx="0" cy="615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21">
            <a:extLst>
              <a:ext uri="{FF2B5EF4-FFF2-40B4-BE49-F238E27FC236}">
                <a16:creationId xmlns:a16="http://schemas.microsoft.com/office/drawing/2014/main" id="{052063AC-30B1-8BB5-8920-03C1FDF3C3F9}"/>
              </a:ext>
            </a:extLst>
          </p:cNvPr>
          <p:cNvGraphicFramePr>
            <a:graphicFrameLocks noGrp="1"/>
          </p:cNvGraphicFramePr>
          <p:nvPr/>
        </p:nvGraphicFramePr>
        <p:xfrm>
          <a:off x="1495721" y="3303725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D9D235-CF9E-185E-7418-CB089898B8AD}"/>
              </a:ext>
            </a:extLst>
          </p:cNvPr>
          <p:cNvSpPr txBox="1"/>
          <p:nvPr/>
        </p:nvSpPr>
        <p:spPr>
          <a:xfrm>
            <a:off x="2968797" y="1677161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F0FCB2-7616-C9D7-FE4E-52DCC8F944D5}"/>
              </a:ext>
            </a:extLst>
          </p:cNvPr>
          <p:cNvGrpSpPr/>
          <p:nvPr/>
        </p:nvGrpSpPr>
        <p:grpSpPr>
          <a:xfrm>
            <a:off x="5173814" y="1453210"/>
            <a:ext cx="3705810" cy="1574222"/>
            <a:chOff x="5669440" y="1899888"/>
            <a:chExt cx="4502122" cy="153012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C64234-2A63-BFCA-10CE-4847698C597C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CB2A01-6521-F847-D5F2-5757CAC475BA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3F16F5-D030-6CA3-08B2-DC4169292B4F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B04CF0-EDE9-8DCF-947D-DE39B6FE1880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B2FECAF-E316-445B-E99F-4E2C571BA13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2B7454-EA06-30F6-3D42-59AFA478C23A}"/>
                </a:ext>
              </a:extLst>
            </p:cNvPr>
            <p:cNvCxnSpPr>
              <a:cxnSpLocks/>
              <a:stCxn id="23" idx="2"/>
              <a:endCxn id="28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959A6CD-944A-2753-F844-198924C4E447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B9EB775-C858-6C31-14BD-8AAE55894321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98EFE28-58B6-0063-6DC4-9694BD3F867A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27AEC0A-5986-A6CA-F8EB-972DC7FB5CDB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C2C15CA-B549-FD77-C7B5-9CE2923C7387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DD9B491-E551-5180-3CC7-1252895DC97B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2A56FEB-0E7F-8CB0-427A-21CF2C36B19E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AF6F330-2DB8-FDF1-FC21-03838F3A46EC}"/>
              </a:ext>
            </a:extLst>
          </p:cNvPr>
          <p:cNvSpPr txBox="1"/>
          <p:nvPr/>
        </p:nvSpPr>
        <p:spPr>
          <a:xfrm>
            <a:off x="3635715" y="2032744"/>
            <a:ext cx="74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D6F506-9AA6-01A1-7C83-B816D6DE38C1}"/>
              </a:ext>
            </a:extLst>
          </p:cNvPr>
          <p:cNvSpPr txBox="1"/>
          <p:nvPr/>
        </p:nvSpPr>
        <p:spPr>
          <a:xfrm>
            <a:off x="4300979" y="1872884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  <p:graphicFrame>
        <p:nvGraphicFramePr>
          <p:cNvPr id="31" name="Table 21">
            <a:extLst>
              <a:ext uri="{FF2B5EF4-FFF2-40B4-BE49-F238E27FC236}">
                <a16:creationId xmlns:a16="http://schemas.microsoft.com/office/drawing/2014/main" id="{8600B7AD-2FD5-B6BF-D1AE-F9A48D466402}"/>
              </a:ext>
            </a:extLst>
          </p:cNvPr>
          <p:cNvGraphicFramePr>
            <a:graphicFrameLocks noGrp="1"/>
          </p:cNvGraphicFramePr>
          <p:nvPr/>
        </p:nvGraphicFramePr>
        <p:xfrm>
          <a:off x="3241658" y="3303725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-13.7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625B29-ECC8-CA14-6C04-0AC12BBB9F9D}"/>
              </a:ext>
            </a:extLst>
          </p:cNvPr>
          <p:cNvCxnSpPr>
            <a:cxnSpLocks/>
          </p:cNvCxnSpPr>
          <p:nvPr/>
        </p:nvCxnSpPr>
        <p:spPr>
          <a:xfrm flipH="1">
            <a:off x="4271401" y="2863925"/>
            <a:ext cx="670098" cy="286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92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27A045-5D5A-338E-A98F-BA23B19924D0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076BDB-3303-F862-3418-61ED7C44C5A4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2E4479-1900-2852-8D4E-254E92FB754E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887F71-67C1-40F7-988D-E8D0632F569D}"/>
              </a:ext>
            </a:extLst>
          </p:cNvPr>
          <p:cNvCxnSpPr>
            <a:cxnSpLocks/>
          </p:cNvCxnSpPr>
          <p:nvPr/>
        </p:nvCxnSpPr>
        <p:spPr>
          <a:xfrm>
            <a:off x="2082336" y="2535382"/>
            <a:ext cx="0" cy="615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21">
            <a:extLst>
              <a:ext uri="{FF2B5EF4-FFF2-40B4-BE49-F238E27FC236}">
                <a16:creationId xmlns:a16="http://schemas.microsoft.com/office/drawing/2014/main" id="{052063AC-30B1-8BB5-8920-03C1FDF3C3F9}"/>
              </a:ext>
            </a:extLst>
          </p:cNvPr>
          <p:cNvGraphicFramePr>
            <a:graphicFrameLocks noGrp="1"/>
          </p:cNvGraphicFramePr>
          <p:nvPr/>
        </p:nvGraphicFramePr>
        <p:xfrm>
          <a:off x="1495721" y="3303725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D9D235-CF9E-185E-7418-CB089898B8AD}"/>
              </a:ext>
            </a:extLst>
          </p:cNvPr>
          <p:cNvSpPr txBox="1"/>
          <p:nvPr/>
        </p:nvSpPr>
        <p:spPr>
          <a:xfrm>
            <a:off x="2968797" y="1677161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F0FCB2-7616-C9D7-FE4E-52DCC8F944D5}"/>
              </a:ext>
            </a:extLst>
          </p:cNvPr>
          <p:cNvGrpSpPr/>
          <p:nvPr/>
        </p:nvGrpSpPr>
        <p:grpSpPr>
          <a:xfrm>
            <a:off x="5173814" y="1453210"/>
            <a:ext cx="3705810" cy="1574222"/>
            <a:chOff x="5669440" y="1899888"/>
            <a:chExt cx="4502122" cy="153012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C64234-2A63-BFCA-10CE-4847698C597C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CB2A01-6521-F847-D5F2-5757CAC475BA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3F16F5-D030-6CA3-08B2-DC4169292B4F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B04CF0-EDE9-8DCF-947D-DE39B6FE1880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B2FECAF-E316-445B-E99F-4E2C571BA13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2B7454-EA06-30F6-3D42-59AFA478C23A}"/>
                </a:ext>
              </a:extLst>
            </p:cNvPr>
            <p:cNvCxnSpPr>
              <a:cxnSpLocks/>
              <a:stCxn id="23" idx="2"/>
              <a:endCxn id="28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959A6CD-944A-2753-F844-198924C4E447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B9EB775-C858-6C31-14BD-8AAE55894321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98EFE28-58B6-0063-6DC4-9694BD3F867A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27AEC0A-5986-A6CA-F8EB-972DC7FB5CDB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C2C15CA-B549-FD77-C7B5-9CE2923C7387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DD9B491-E551-5180-3CC7-1252895DC97B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2A56FEB-0E7F-8CB0-427A-21CF2C36B19E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AF6F330-2DB8-FDF1-FC21-03838F3A46EC}"/>
              </a:ext>
            </a:extLst>
          </p:cNvPr>
          <p:cNvSpPr txBox="1"/>
          <p:nvPr/>
        </p:nvSpPr>
        <p:spPr>
          <a:xfrm>
            <a:off x="3635715" y="2032744"/>
            <a:ext cx="74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D6F506-9AA6-01A1-7C83-B816D6DE38C1}"/>
              </a:ext>
            </a:extLst>
          </p:cNvPr>
          <p:cNvSpPr txBox="1"/>
          <p:nvPr/>
        </p:nvSpPr>
        <p:spPr>
          <a:xfrm>
            <a:off x="4300979" y="1872884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  <p:graphicFrame>
        <p:nvGraphicFramePr>
          <p:cNvPr id="31" name="Table 21">
            <a:extLst>
              <a:ext uri="{FF2B5EF4-FFF2-40B4-BE49-F238E27FC236}">
                <a16:creationId xmlns:a16="http://schemas.microsoft.com/office/drawing/2014/main" id="{8600B7AD-2FD5-B6BF-D1AE-F9A48D46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22603"/>
              </p:ext>
            </p:extLst>
          </p:nvPr>
        </p:nvGraphicFramePr>
        <p:xfrm>
          <a:off x="3241658" y="3303725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-13.7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6D7AB77D-55F2-9CD6-D553-9E7D48C57981}"/>
              </a:ext>
            </a:extLst>
          </p:cNvPr>
          <p:cNvGrpSpPr/>
          <p:nvPr/>
        </p:nvGrpSpPr>
        <p:grpSpPr>
          <a:xfrm>
            <a:off x="7817587" y="3428929"/>
            <a:ext cx="3705810" cy="1574222"/>
            <a:chOff x="5669440" y="1899888"/>
            <a:chExt cx="4502122" cy="153012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5F0FAB3-67C9-4ED8-ACB4-69468B1B6189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D50006-BF18-3877-5D5E-4F857302A63F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9532CC-8E9E-AADE-AC89-73E1A7556C67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FCD55D3-5703-40DE-B71A-906C05D3CDAF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43A8EB-EE48-DC47-75FC-17BB676CD736}"/>
                </a:ext>
              </a:extLst>
            </p:cNvPr>
            <p:cNvCxnSpPr>
              <a:cxnSpLocks/>
              <a:stCxn id="44" idx="2"/>
              <a:endCxn id="4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D6EA48-D6AC-5420-2E29-51D402908DFA}"/>
                </a:ext>
              </a:extLst>
            </p:cNvPr>
            <p:cNvCxnSpPr>
              <a:cxnSpLocks/>
              <a:stCxn id="44" idx="2"/>
              <a:endCxn id="4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143E97C-AD50-8873-F0CD-AAE0311A8B0A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2921D52-1E84-3D45-345C-155A4B5687EF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7E8DE65-F26B-6316-DF08-3CF2EA592168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E3D1C0-C4A3-2DC7-D6AA-DFB1CDFA274C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0739180-A72E-E98B-8AD5-8A54E5663CAF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61BA115-D0CC-2F79-65EF-59C1828425E0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6492A2-CC6B-BC5E-3724-A0907F350E15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F29FDF7-94CF-DA94-6D48-E716C26335E1}"/>
              </a:ext>
            </a:extLst>
          </p:cNvPr>
          <p:cNvSpPr txBox="1"/>
          <p:nvPr/>
        </p:nvSpPr>
        <p:spPr>
          <a:xfrm>
            <a:off x="7572908" y="3128469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51" name="Table 21">
            <a:extLst>
              <a:ext uri="{FF2B5EF4-FFF2-40B4-BE49-F238E27FC236}">
                <a16:creationId xmlns:a16="http://schemas.microsoft.com/office/drawing/2014/main" id="{83E6A407-FD05-F552-F749-F31B0F71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28502"/>
              </p:ext>
            </p:extLst>
          </p:nvPr>
        </p:nvGraphicFramePr>
        <p:xfrm>
          <a:off x="5106815" y="3303725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-12.4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-11.4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625B29-ECC8-CA14-6C04-0AC12BBB9F9D}"/>
              </a:ext>
            </a:extLst>
          </p:cNvPr>
          <p:cNvCxnSpPr>
            <a:cxnSpLocks/>
          </p:cNvCxnSpPr>
          <p:nvPr/>
        </p:nvCxnSpPr>
        <p:spPr>
          <a:xfrm flipH="1">
            <a:off x="4271401" y="2863925"/>
            <a:ext cx="670098" cy="286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BF6724-9050-3C1B-0175-F83B53D119F3}"/>
              </a:ext>
            </a:extLst>
          </p:cNvPr>
          <p:cNvCxnSpPr>
            <a:cxnSpLocks/>
          </p:cNvCxnSpPr>
          <p:nvPr/>
        </p:nvCxnSpPr>
        <p:spPr>
          <a:xfrm flipH="1">
            <a:off x="6708005" y="4407495"/>
            <a:ext cx="1006031" cy="249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28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36" y="95230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27A045-5D5A-338E-A98F-BA23B19924D0}"/>
              </a:ext>
            </a:extLst>
          </p:cNvPr>
          <p:cNvGrpSpPr/>
          <p:nvPr/>
        </p:nvGrpSpPr>
        <p:grpSpPr>
          <a:xfrm>
            <a:off x="1209500" y="1642389"/>
            <a:ext cx="1745673" cy="826532"/>
            <a:chOff x="7252853" y="1800290"/>
            <a:chExt cx="1745673" cy="8265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076BDB-3303-F862-3418-61ED7C44C5A4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2E4479-1900-2852-8D4E-254E92FB754E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887F71-67C1-40F7-988D-E8D0632F569D}"/>
              </a:ext>
            </a:extLst>
          </p:cNvPr>
          <p:cNvCxnSpPr>
            <a:cxnSpLocks/>
          </p:cNvCxnSpPr>
          <p:nvPr/>
        </p:nvCxnSpPr>
        <p:spPr>
          <a:xfrm>
            <a:off x="2082336" y="2535382"/>
            <a:ext cx="0" cy="615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21">
            <a:extLst>
              <a:ext uri="{FF2B5EF4-FFF2-40B4-BE49-F238E27FC236}">
                <a16:creationId xmlns:a16="http://schemas.microsoft.com/office/drawing/2014/main" id="{052063AC-30B1-8BB5-8920-03C1FDF3C3F9}"/>
              </a:ext>
            </a:extLst>
          </p:cNvPr>
          <p:cNvGraphicFramePr>
            <a:graphicFrameLocks noGrp="1"/>
          </p:cNvGraphicFramePr>
          <p:nvPr/>
        </p:nvGraphicFramePr>
        <p:xfrm>
          <a:off x="1495721" y="3303725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D9D235-CF9E-185E-7418-CB089898B8AD}"/>
              </a:ext>
            </a:extLst>
          </p:cNvPr>
          <p:cNvSpPr txBox="1"/>
          <p:nvPr/>
        </p:nvSpPr>
        <p:spPr>
          <a:xfrm>
            <a:off x="2968797" y="1677161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F0FCB2-7616-C9D7-FE4E-52DCC8F944D5}"/>
              </a:ext>
            </a:extLst>
          </p:cNvPr>
          <p:cNvGrpSpPr/>
          <p:nvPr/>
        </p:nvGrpSpPr>
        <p:grpSpPr>
          <a:xfrm>
            <a:off x="5173814" y="1453210"/>
            <a:ext cx="3705810" cy="1574222"/>
            <a:chOff x="5669440" y="1899888"/>
            <a:chExt cx="4502122" cy="153012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C64234-2A63-BFCA-10CE-4847698C597C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CB2A01-6521-F847-D5F2-5757CAC475BA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3F16F5-D030-6CA3-08B2-DC4169292B4F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B04CF0-EDE9-8DCF-947D-DE39B6FE1880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B2FECAF-E316-445B-E99F-4E2C571BA13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2B7454-EA06-30F6-3D42-59AFA478C23A}"/>
                </a:ext>
              </a:extLst>
            </p:cNvPr>
            <p:cNvCxnSpPr>
              <a:cxnSpLocks/>
              <a:stCxn id="23" idx="2"/>
              <a:endCxn id="28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959A6CD-944A-2753-F844-198924C4E447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B9EB775-C858-6C31-14BD-8AAE55894321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98EFE28-58B6-0063-6DC4-9694BD3F867A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27AEC0A-5986-A6CA-F8EB-972DC7FB5CDB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C2C15CA-B549-FD77-C7B5-9CE2923C7387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DD9B491-E551-5180-3CC7-1252895DC97B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2A56FEB-0E7F-8CB0-427A-21CF2C36B19E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AF6F330-2DB8-FDF1-FC21-03838F3A46EC}"/>
              </a:ext>
            </a:extLst>
          </p:cNvPr>
          <p:cNvSpPr txBox="1"/>
          <p:nvPr/>
        </p:nvSpPr>
        <p:spPr>
          <a:xfrm>
            <a:off x="3635715" y="2032744"/>
            <a:ext cx="74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0.1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D6F506-9AA6-01A1-7C83-B816D6DE38C1}"/>
              </a:ext>
            </a:extLst>
          </p:cNvPr>
          <p:cNvSpPr txBox="1"/>
          <p:nvPr/>
        </p:nvSpPr>
        <p:spPr>
          <a:xfrm>
            <a:off x="4300979" y="1872884"/>
            <a:ext cx="64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X</a:t>
            </a:r>
          </a:p>
        </p:txBody>
      </p:sp>
      <p:graphicFrame>
        <p:nvGraphicFramePr>
          <p:cNvPr id="31" name="Table 21">
            <a:extLst>
              <a:ext uri="{FF2B5EF4-FFF2-40B4-BE49-F238E27FC236}">
                <a16:creationId xmlns:a16="http://schemas.microsoft.com/office/drawing/2014/main" id="{8600B7AD-2FD5-B6BF-D1AE-F9A48D466402}"/>
              </a:ext>
            </a:extLst>
          </p:cNvPr>
          <p:cNvGraphicFramePr>
            <a:graphicFrameLocks noGrp="1"/>
          </p:cNvGraphicFramePr>
          <p:nvPr/>
        </p:nvGraphicFramePr>
        <p:xfrm>
          <a:off x="3241658" y="3303725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-13.7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6D7AB77D-55F2-9CD6-D553-9E7D48C57981}"/>
              </a:ext>
            </a:extLst>
          </p:cNvPr>
          <p:cNvGrpSpPr/>
          <p:nvPr/>
        </p:nvGrpSpPr>
        <p:grpSpPr>
          <a:xfrm>
            <a:off x="7817587" y="3428929"/>
            <a:ext cx="3705810" cy="1574222"/>
            <a:chOff x="5669440" y="1899888"/>
            <a:chExt cx="4502122" cy="153012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5F0FAB3-67C9-4ED8-ACB4-69468B1B6189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 flipH="1">
              <a:off x="6964865" y="2269220"/>
              <a:ext cx="1062015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D50006-BF18-3877-5D5E-4F857302A63F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>
              <a:off x="8026880" y="2269220"/>
              <a:ext cx="1114353" cy="212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9532CC-8E9E-AADE-AC89-73E1A7556C67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 flipH="1">
              <a:off x="6231925" y="2851042"/>
              <a:ext cx="732939" cy="27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FCD55D3-5703-40DE-B71A-906C05D3CDAF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6964866" y="2851042"/>
              <a:ext cx="474277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43A8EB-EE48-DC47-75FC-17BB676CD736}"/>
                </a:ext>
              </a:extLst>
            </p:cNvPr>
            <p:cNvCxnSpPr>
              <a:cxnSpLocks/>
              <a:stCxn id="44" idx="2"/>
              <a:endCxn id="48" idx="0"/>
            </p:cNvCxnSpPr>
            <p:nvPr/>
          </p:nvCxnSpPr>
          <p:spPr>
            <a:xfrm flipH="1">
              <a:off x="8621393" y="2851042"/>
              <a:ext cx="519840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D6EA48-D6AC-5420-2E29-51D402908DFA}"/>
                </a:ext>
              </a:extLst>
            </p:cNvPr>
            <p:cNvCxnSpPr>
              <a:cxnSpLocks/>
              <a:stCxn id="44" idx="2"/>
              <a:endCxn id="49" idx="0"/>
            </p:cNvCxnSpPr>
            <p:nvPr/>
          </p:nvCxnSpPr>
          <p:spPr>
            <a:xfrm>
              <a:off x="9141233" y="2851042"/>
              <a:ext cx="676343" cy="277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143E97C-AD50-8873-F0CD-AAE0311A8B0A}"/>
                </a:ext>
              </a:extLst>
            </p:cNvPr>
            <p:cNvSpPr/>
            <p:nvPr/>
          </p:nvSpPr>
          <p:spPr>
            <a:xfrm>
              <a:off x="7429494" y="1899888"/>
              <a:ext cx="1194771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2921D52-1E84-3D45-345C-155A4B5687EF}"/>
                </a:ext>
              </a:extLst>
            </p:cNvPr>
            <p:cNvSpPr/>
            <p:nvPr/>
          </p:nvSpPr>
          <p:spPr>
            <a:xfrm>
              <a:off x="8372306" y="2481710"/>
              <a:ext cx="1537854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7E8DE65-F26B-6316-DF08-3CF2EA592168}"/>
                </a:ext>
              </a:extLst>
            </p:cNvPr>
            <p:cNvSpPr/>
            <p:nvPr/>
          </p:nvSpPr>
          <p:spPr>
            <a:xfrm>
              <a:off x="6305568" y="2481710"/>
              <a:ext cx="1318593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E3D1C0-C4A3-2DC7-D6AA-DFB1CDFA274C}"/>
                </a:ext>
              </a:extLst>
            </p:cNvPr>
            <p:cNvSpPr/>
            <p:nvPr/>
          </p:nvSpPr>
          <p:spPr>
            <a:xfrm>
              <a:off x="5669440" y="3128759"/>
              <a:ext cx="1124970" cy="3012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0739180-A72E-E98B-8AD5-8A54E5663CAF}"/>
                </a:ext>
              </a:extLst>
            </p:cNvPr>
            <p:cNvSpPr/>
            <p:nvPr/>
          </p:nvSpPr>
          <p:spPr>
            <a:xfrm>
              <a:off x="7085157" y="3117338"/>
              <a:ext cx="707971" cy="30749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61BA115-D0CC-2F79-65EF-59C1828425E0}"/>
                </a:ext>
              </a:extLst>
            </p:cNvPr>
            <p:cNvSpPr/>
            <p:nvPr/>
          </p:nvSpPr>
          <p:spPr>
            <a:xfrm>
              <a:off x="8196162" y="3123577"/>
              <a:ext cx="85046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6492A2-CC6B-BC5E-3724-A0907F350E15}"/>
                </a:ext>
              </a:extLst>
            </p:cNvPr>
            <p:cNvSpPr/>
            <p:nvPr/>
          </p:nvSpPr>
          <p:spPr>
            <a:xfrm>
              <a:off x="9463591" y="3128758"/>
              <a:ext cx="707971" cy="3012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F29FDF7-94CF-DA94-6D48-E716C26335E1}"/>
              </a:ext>
            </a:extLst>
          </p:cNvPr>
          <p:cNvSpPr txBox="1"/>
          <p:nvPr/>
        </p:nvSpPr>
        <p:spPr>
          <a:xfrm>
            <a:off x="7572908" y="3128469"/>
            <a:ext cx="64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+</a:t>
            </a:r>
          </a:p>
        </p:txBody>
      </p:sp>
      <p:graphicFrame>
        <p:nvGraphicFramePr>
          <p:cNvPr id="51" name="Table 21">
            <a:extLst>
              <a:ext uri="{FF2B5EF4-FFF2-40B4-BE49-F238E27FC236}">
                <a16:creationId xmlns:a16="http://schemas.microsoft.com/office/drawing/2014/main" id="{83E6A407-FD05-F552-F749-F31B0F715DF0}"/>
              </a:ext>
            </a:extLst>
          </p:cNvPr>
          <p:cNvGraphicFramePr>
            <a:graphicFrameLocks noGrp="1"/>
          </p:cNvGraphicFramePr>
          <p:nvPr/>
        </p:nvGraphicFramePr>
        <p:xfrm>
          <a:off x="5106815" y="3303725"/>
          <a:ext cx="1173229" cy="31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29">
                  <a:extLst>
                    <a:ext uri="{9D8B030D-6E8A-4147-A177-3AD203B41FA5}">
                      <a16:colId xmlns:a16="http://schemas.microsoft.com/office/drawing/2014/main" val="3166649170"/>
                    </a:ext>
                  </a:extLst>
                </a:gridCol>
              </a:tblGrid>
              <a:tr h="639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37431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22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0874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-13.7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82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6897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53812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8598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625B29-ECC8-CA14-6C04-0AC12BBB9F9D}"/>
              </a:ext>
            </a:extLst>
          </p:cNvPr>
          <p:cNvCxnSpPr>
            <a:cxnSpLocks/>
          </p:cNvCxnSpPr>
          <p:nvPr/>
        </p:nvCxnSpPr>
        <p:spPr>
          <a:xfrm flipH="1">
            <a:off x="4271401" y="2863925"/>
            <a:ext cx="670098" cy="286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BF6724-9050-3C1B-0175-F83B53D119F3}"/>
              </a:ext>
            </a:extLst>
          </p:cNvPr>
          <p:cNvCxnSpPr>
            <a:cxnSpLocks/>
          </p:cNvCxnSpPr>
          <p:nvPr/>
        </p:nvCxnSpPr>
        <p:spPr>
          <a:xfrm flipH="1">
            <a:off x="6708005" y="4407495"/>
            <a:ext cx="1006031" cy="249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3B7DBB-582C-1661-CDA5-23B7C78EA156}"/>
              </a:ext>
            </a:extLst>
          </p:cNvPr>
          <p:cNvSpPr txBox="1"/>
          <p:nvPr/>
        </p:nvSpPr>
        <p:spPr>
          <a:xfrm>
            <a:off x="8433223" y="5419590"/>
            <a:ext cx="362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etc.. etc.. etc.. etc.…</a:t>
            </a:r>
          </a:p>
        </p:txBody>
      </p:sp>
    </p:spTree>
    <p:extLst>
      <p:ext uri="{BB962C8B-B14F-4D97-AF65-F5344CB8AC3E}">
        <p14:creationId xmlns:p14="http://schemas.microsoft.com/office/powerpoint/2010/main" val="119654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97841"/>
              </p:ext>
            </p:extLst>
          </p:nvPr>
        </p:nvGraphicFramePr>
        <p:xfrm>
          <a:off x="1336500" y="2019993"/>
          <a:ext cx="4759500" cy="352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124195-B244-6E63-0EFE-4090B4BF7FFA}"/>
              </a:ext>
            </a:extLst>
          </p:cNvPr>
          <p:cNvSpPr txBox="1"/>
          <p:nvPr/>
        </p:nvSpPr>
        <p:spPr>
          <a:xfrm>
            <a:off x="8370917" y="3059062"/>
            <a:ext cx="2036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First thing we do is calculate the average </a:t>
            </a:r>
            <a:r>
              <a:rPr lang="en-US" b="1" dirty="0"/>
              <a:t>Weight </a:t>
            </a:r>
          </a:p>
        </p:txBody>
      </p:sp>
    </p:spTree>
    <p:extLst>
      <p:ext uri="{BB962C8B-B14F-4D97-AF65-F5344CB8AC3E}">
        <p14:creationId xmlns:p14="http://schemas.microsoft.com/office/powerpoint/2010/main" val="5892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1336500" y="2019993"/>
          <a:ext cx="4759500" cy="352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BC7FC5-7CC8-5D06-E942-21AF4465A370}"/>
              </a:ext>
            </a:extLst>
          </p:cNvPr>
          <p:cNvSpPr/>
          <p:nvPr/>
        </p:nvSpPr>
        <p:spPr>
          <a:xfrm>
            <a:off x="7365076" y="2169622"/>
            <a:ext cx="1521229" cy="4572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0C98-BD13-DB39-DC25-3C57FE1D49A4}"/>
              </a:ext>
            </a:extLst>
          </p:cNvPr>
          <p:cNvSpPr txBox="1"/>
          <p:nvPr/>
        </p:nvSpPr>
        <p:spPr>
          <a:xfrm>
            <a:off x="7252853" y="1800290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Weight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972BF5-F1EF-5DA5-55E5-FB014FFB5CE2}"/>
              </a:ext>
            </a:extLst>
          </p:cNvPr>
          <p:cNvCxnSpPr/>
          <p:nvPr/>
        </p:nvCxnSpPr>
        <p:spPr>
          <a:xfrm flipH="1">
            <a:off x="6284422" y="2793076"/>
            <a:ext cx="1487978" cy="989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124195-B244-6E63-0EFE-4090B4BF7FFA}"/>
              </a:ext>
            </a:extLst>
          </p:cNvPr>
          <p:cNvSpPr txBox="1"/>
          <p:nvPr/>
        </p:nvSpPr>
        <p:spPr>
          <a:xfrm>
            <a:off x="8370917" y="3059062"/>
            <a:ext cx="2036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First thing we do is calculate the average </a:t>
            </a:r>
            <a:r>
              <a:rPr lang="en-US" b="1" dirty="0"/>
              <a:t>Weight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56895-6700-F5AF-757E-43E9565664C1}"/>
              </a:ext>
            </a:extLst>
          </p:cNvPr>
          <p:cNvSpPr/>
          <p:nvPr/>
        </p:nvSpPr>
        <p:spPr>
          <a:xfrm>
            <a:off x="5012575" y="2709950"/>
            <a:ext cx="1022466" cy="2728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 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1336500" y="2019993"/>
          <a:ext cx="4759500" cy="352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BC7FC5-7CC8-5D06-E942-21AF4465A370}"/>
              </a:ext>
            </a:extLst>
          </p:cNvPr>
          <p:cNvSpPr/>
          <p:nvPr/>
        </p:nvSpPr>
        <p:spPr>
          <a:xfrm>
            <a:off x="7365076" y="2169622"/>
            <a:ext cx="1521229" cy="4572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0C98-BD13-DB39-DC25-3C57FE1D49A4}"/>
              </a:ext>
            </a:extLst>
          </p:cNvPr>
          <p:cNvSpPr txBox="1"/>
          <p:nvPr/>
        </p:nvSpPr>
        <p:spPr>
          <a:xfrm>
            <a:off x="7252853" y="1800290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Weight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972BF5-F1EF-5DA5-55E5-FB014FFB5CE2}"/>
              </a:ext>
            </a:extLst>
          </p:cNvPr>
          <p:cNvCxnSpPr>
            <a:cxnSpLocks/>
          </p:cNvCxnSpPr>
          <p:nvPr/>
        </p:nvCxnSpPr>
        <p:spPr>
          <a:xfrm>
            <a:off x="8188037" y="2804008"/>
            <a:ext cx="955963" cy="856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478D53-B76D-8939-1DA7-40D2E0D5076A}"/>
              </a:ext>
            </a:extLst>
          </p:cNvPr>
          <p:cNvSpPr txBox="1"/>
          <p:nvPr/>
        </p:nvSpPr>
        <p:spPr>
          <a:xfrm>
            <a:off x="7858692" y="3711048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would be our first </a:t>
            </a:r>
            <a:r>
              <a:rPr lang="en-US" b="1" dirty="0"/>
              <a:t>prediction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In other words, if we stopped now, we are going to predict that every person </a:t>
            </a:r>
            <a:r>
              <a:rPr lang="en-US" b="1" dirty="0"/>
              <a:t>Weighted 71.2 </a:t>
            </a:r>
            <a:r>
              <a:rPr lang="en-US" dirty="0"/>
              <a:t>kg </a:t>
            </a:r>
          </a:p>
        </p:txBody>
      </p:sp>
    </p:spTree>
    <p:extLst>
      <p:ext uri="{BB962C8B-B14F-4D97-AF65-F5344CB8AC3E}">
        <p14:creationId xmlns:p14="http://schemas.microsoft.com/office/powerpoint/2010/main" val="140856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1336500" y="2019993"/>
          <a:ext cx="4759500" cy="352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75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BC7FC5-7CC8-5D06-E942-21AF4465A370}"/>
              </a:ext>
            </a:extLst>
          </p:cNvPr>
          <p:cNvSpPr/>
          <p:nvPr/>
        </p:nvSpPr>
        <p:spPr>
          <a:xfrm>
            <a:off x="7365076" y="2169622"/>
            <a:ext cx="1521229" cy="4572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0C98-BD13-DB39-DC25-3C57FE1D49A4}"/>
              </a:ext>
            </a:extLst>
          </p:cNvPr>
          <p:cNvSpPr txBox="1"/>
          <p:nvPr/>
        </p:nvSpPr>
        <p:spPr>
          <a:xfrm>
            <a:off x="7252853" y="1800290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Weight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972BF5-F1EF-5DA5-55E5-FB014FFB5CE2}"/>
              </a:ext>
            </a:extLst>
          </p:cNvPr>
          <p:cNvCxnSpPr>
            <a:cxnSpLocks/>
          </p:cNvCxnSpPr>
          <p:nvPr/>
        </p:nvCxnSpPr>
        <p:spPr>
          <a:xfrm>
            <a:off x="8188037" y="2804008"/>
            <a:ext cx="955963" cy="856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478D53-B76D-8939-1DA7-40D2E0D5076A}"/>
              </a:ext>
            </a:extLst>
          </p:cNvPr>
          <p:cNvSpPr txBox="1"/>
          <p:nvPr/>
        </p:nvSpPr>
        <p:spPr>
          <a:xfrm>
            <a:off x="7858692" y="3711048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would be our first </a:t>
            </a:r>
            <a:r>
              <a:rPr lang="en-US" b="1" dirty="0"/>
              <a:t>prediction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In other words, if we stopped now, we are going to predict that every person </a:t>
            </a:r>
            <a:r>
              <a:rPr lang="en-US" b="1" dirty="0"/>
              <a:t>Weighted 71.2 </a:t>
            </a:r>
            <a:r>
              <a:rPr lang="en-US" dirty="0"/>
              <a:t>kg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2BFF8-5D01-11A0-10E9-756E979AE28B}"/>
              </a:ext>
            </a:extLst>
          </p:cNvPr>
          <p:cNvSpPr txBox="1"/>
          <p:nvPr/>
        </p:nvSpPr>
        <p:spPr>
          <a:xfrm>
            <a:off x="6500554" y="5473623"/>
            <a:ext cx="2182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the </a:t>
            </a:r>
            <a:r>
              <a:rPr lang="en-US" b="1" dirty="0"/>
              <a:t> Gradient Boosting </a:t>
            </a:r>
            <a:r>
              <a:rPr lang="en-US" dirty="0"/>
              <a:t> would not stop here.</a:t>
            </a:r>
          </a:p>
        </p:txBody>
      </p:sp>
    </p:spTree>
    <p:extLst>
      <p:ext uri="{BB962C8B-B14F-4D97-AF65-F5344CB8AC3E}">
        <p14:creationId xmlns:p14="http://schemas.microsoft.com/office/powerpoint/2010/main" val="427584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89016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Boosting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F30E1-8D9A-7F68-D805-EE589D138795}"/>
              </a:ext>
            </a:extLst>
          </p:cNvPr>
          <p:cNvGraphicFramePr>
            <a:graphicFrameLocks noGrp="1"/>
          </p:cNvGraphicFramePr>
          <p:nvPr/>
        </p:nvGraphicFramePr>
        <p:xfrm>
          <a:off x="466041" y="3308243"/>
          <a:ext cx="3867268" cy="31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17">
                  <a:extLst>
                    <a:ext uri="{9D8B030D-6E8A-4147-A177-3AD203B41FA5}">
                      <a16:colId xmlns:a16="http://schemas.microsoft.com/office/drawing/2014/main" val="271389429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997545516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702832604"/>
                    </a:ext>
                  </a:extLst>
                </a:gridCol>
                <a:gridCol w="966817">
                  <a:extLst>
                    <a:ext uri="{9D8B030D-6E8A-4147-A177-3AD203B41FA5}">
                      <a16:colId xmlns:a16="http://schemas.microsoft.com/office/drawing/2014/main" val="2085782822"/>
                    </a:ext>
                  </a:extLst>
                </a:gridCol>
              </a:tblGrid>
              <a:tr h="5644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Favorite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(kg)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53009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26383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66761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720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7628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834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449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F80-39E6-450B-0FC1-7D2E772C0630}"/>
              </a:ext>
            </a:extLst>
          </p:cNvPr>
          <p:cNvGrpSpPr/>
          <p:nvPr/>
        </p:nvGrpSpPr>
        <p:grpSpPr>
          <a:xfrm>
            <a:off x="2822169" y="1672933"/>
            <a:ext cx="1745673" cy="826532"/>
            <a:chOff x="7252853" y="1800290"/>
            <a:chExt cx="1745673" cy="8265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3BC7FC5-7CC8-5D06-E942-21AF4465A370}"/>
                </a:ext>
              </a:extLst>
            </p:cNvPr>
            <p:cNvSpPr/>
            <p:nvPr/>
          </p:nvSpPr>
          <p:spPr>
            <a:xfrm>
              <a:off x="7365076" y="2169622"/>
              <a:ext cx="1521229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71.2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9F0C98-BD13-DB39-DC25-3C57FE1D49A4}"/>
                </a:ext>
              </a:extLst>
            </p:cNvPr>
            <p:cNvSpPr txBox="1"/>
            <p:nvPr/>
          </p:nvSpPr>
          <p:spPr>
            <a:xfrm>
              <a:off x="7252853" y="1800290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Weight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82D-7225-34DA-BAC2-EE33B094F2A8}"/>
              </a:ext>
            </a:extLst>
          </p:cNvPr>
          <p:cNvSpPr/>
          <p:nvPr/>
        </p:nvSpPr>
        <p:spPr>
          <a:xfrm>
            <a:off x="150185" y="3023351"/>
            <a:ext cx="4417658" cy="356864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9E10F2-CFC4-1463-229B-407A78A4AB0B}"/>
              </a:ext>
            </a:extLst>
          </p:cNvPr>
          <p:cNvGrpSpPr/>
          <p:nvPr/>
        </p:nvGrpSpPr>
        <p:grpSpPr>
          <a:xfrm>
            <a:off x="5957111" y="1672933"/>
            <a:ext cx="4132117" cy="1738312"/>
            <a:chOff x="6084225" y="1901533"/>
            <a:chExt cx="3825935" cy="159137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74C25E-B2B6-21F8-363E-5C2EACDAE393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7133709" y="2270865"/>
              <a:ext cx="980902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DD4A6C-A10E-F1EF-DB9B-F32E46BE0BBC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8114611" y="2270865"/>
              <a:ext cx="748146" cy="210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5E299D-08F9-974F-B344-FC55B4882B0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6438211" y="2851042"/>
              <a:ext cx="69549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57708D-5B4F-D109-2EF6-C8414DC27F82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7133709" y="2851042"/>
              <a:ext cx="295785" cy="266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F0E323-6198-C2A0-92C9-2022854ED8F4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 flipH="1">
              <a:off x="8374378" y="2851042"/>
              <a:ext cx="488379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49E77-7E79-91F3-D2FA-938D8638D78D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>
              <a:off x="8862757" y="2851042"/>
              <a:ext cx="693418" cy="272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C3DFF4-7DB8-8B8C-2696-80FE306587BF}"/>
                </a:ext>
              </a:extLst>
            </p:cNvPr>
            <p:cNvSpPr/>
            <p:nvPr/>
          </p:nvSpPr>
          <p:spPr>
            <a:xfrm>
              <a:off x="7624160" y="1901533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B902CE-DA6F-D308-1D0B-85653AD4AE1C}"/>
                </a:ext>
              </a:extLst>
            </p:cNvPr>
            <p:cNvSpPr/>
            <p:nvPr/>
          </p:nvSpPr>
          <p:spPr>
            <a:xfrm>
              <a:off x="8372306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D4107-825E-508A-7C9C-8A8E2BAC2055}"/>
                </a:ext>
              </a:extLst>
            </p:cNvPr>
            <p:cNvSpPr/>
            <p:nvPr/>
          </p:nvSpPr>
          <p:spPr>
            <a:xfrm>
              <a:off x="6643258" y="2481710"/>
              <a:ext cx="980902" cy="36933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7EE565-405C-4D50-E425-35D911151B22}"/>
                </a:ext>
              </a:extLst>
            </p:cNvPr>
            <p:cNvSpPr/>
            <p:nvPr/>
          </p:nvSpPr>
          <p:spPr>
            <a:xfrm>
              <a:off x="6084225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6A4F81-B652-6670-0176-7C43930B9DD1}"/>
                </a:ext>
              </a:extLst>
            </p:cNvPr>
            <p:cNvSpPr/>
            <p:nvPr/>
          </p:nvSpPr>
          <p:spPr>
            <a:xfrm>
              <a:off x="7075508" y="3117338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691FD2-7854-E4D1-F438-A3D51FC13B9C}"/>
                </a:ext>
              </a:extLst>
            </p:cNvPr>
            <p:cNvSpPr/>
            <p:nvPr/>
          </p:nvSpPr>
          <p:spPr>
            <a:xfrm>
              <a:off x="8020392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7A00CD-AFFB-ADC8-67D2-4AFF008F1371}"/>
                </a:ext>
              </a:extLst>
            </p:cNvPr>
            <p:cNvSpPr/>
            <p:nvPr/>
          </p:nvSpPr>
          <p:spPr>
            <a:xfrm>
              <a:off x="9202189" y="3123577"/>
              <a:ext cx="707971" cy="3693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row: Notched Right 35">
            <a:extLst>
              <a:ext uri="{FF2B5EF4-FFF2-40B4-BE49-F238E27FC236}">
                <a16:creationId xmlns:a16="http://schemas.microsoft.com/office/drawing/2014/main" id="{9269C032-4A91-3FD4-CD35-134C89F01A34}"/>
              </a:ext>
            </a:extLst>
          </p:cNvPr>
          <p:cNvSpPr/>
          <p:nvPr/>
        </p:nvSpPr>
        <p:spPr>
          <a:xfrm>
            <a:off x="5131344" y="2076366"/>
            <a:ext cx="924853" cy="403433"/>
          </a:xfrm>
          <a:prstGeom prst="notchedRightArrow">
            <a:avLst>
              <a:gd name="adj1" fmla="val 50000"/>
              <a:gd name="adj2" fmla="val 953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E49E26-2EF1-6A9B-E272-F0477CEE063C}"/>
              </a:ext>
            </a:extLst>
          </p:cNvPr>
          <p:cNvSpPr txBox="1"/>
          <p:nvPr/>
        </p:nvSpPr>
        <p:spPr>
          <a:xfrm>
            <a:off x="7023010" y="4551322"/>
            <a:ext cx="306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next thing we do is to build a tree based on the errors of first tree.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0A136F-70AF-2664-8163-5A4C3C31851D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8321040" y="3649287"/>
            <a:ext cx="232954" cy="902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0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2615</Words>
  <Application>Microsoft Office PowerPoint</Application>
  <PresentationFormat>Widescreen</PresentationFormat>
  <Paragraphs>1505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PowerPoint Presentation</vt:lpstr>
      <vt:lpstr>Gradient Boosting </vt:lpstr>
      <vt:lpstr>Prerequisites</vt:lpstr>
      <vt:lpstr>Gradient Boosting </vt:lpstr>
      <vt:lpstr>Gradient Boosting</vt:lpstr>
      <vt:lpstr>Gradient Boosting</vt:lpstr>
      <vt:lpstr>Gradient Boosting </vt:lpstr>
      <vt:lpstr>Gradient Boosting</vt:lpstr>
      <vt:lpstr>Gradient Boosting</vt:lpstr>
      <vt:lpstr>Gradient Boosting</vt:lpstr>
      <vt:lpstr>Gradient Boosting</vt:lpstr>
      <vt:lpstr>Gradient Boosting 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 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 </vt:lpstr>
      <vt:lpstr>Gradient Boosting </vt:lpstr>
      <vt:lpstr>Gradient Boosting</vt:lpstr>
      <vt:lpstr>Gradient Boosting</vt:lpstr>
      <vt:lpstr>Gradient Boosting </vt:lpstr>
      <vt:lpstr>Gradient Boosting</vt:lpstr>
      <vt:lpstr>Gradient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Part C     Part of Future Connect Media’s IT Course   By Sagar Allagh</dc:title>
  <dc:creator>Sagar Allagh</dc:creator>
  <cp:lastModifiedBy>Hassan Khalil</cp:lastModifiedBy>
  <cp:revision>21</cp:revision>
  <dcterms:created xsi:type="dcterms:W3CDTF">2023-02-28T14:08:09Z</dcterms:created>
  <dcterms:modified xsi:type="dcterms:W3CDTF">2023-04-14T09:25:47Z</dcterms:modified>
</cp:coreProperties>
</file>