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455" r:id="rId3"/>
    <p:sldId id="324" r:id="rId4"/>
    <p:sldId id="403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6" r:id="rId45"/>
    <p:sldId id="545" r:id="rId46"/>
    <p:sldId id="547" r:id="rId47"/>
    <p:sldId id="548" r:id="rId48"/>
    <p:sldId id="549" r:id="rId49"/>
    <p:sldId id="550" r:id="rId50"/>
    <p:sldId id="551" r:id="rId51"/>
    <p:sldId id="552" r:id="rId52"/>
    <p:sldId id="553" r:id="rId53"/>
    <p:sldId id="554" r:id="rId54"/>
    <p:sldId id="555" r:id="rId55"/>
    <p:sldId id="556" r:id="rId56"/>
    <p:sldId id="557" r:id="rId57"/>
    <p:sldId id="558" r:id="rId58"/>
    <p:sldId id="561" r:id="rId59"/>
    <p:sldId id="560" r:id="rId60"/>
    <p:sldId id="562" r:id="rId61"/>
    <p:sldId id="563" r:id="rId62"/>
    <p:sldId id="564" r:id="rId63"/>
    <p:sldId id="565" r:id="rId64"/>
    <p:sldId id="566" r:id="rId65"/>
    <p:sldId id="567" r:id="rId66"/>
    <p:sldId id="568" r:id="rId67"/>
    <p:sldId id="569" r:id="rId68"/>
    <p:sldId id="570" r:id="rId69"/>
    <p:sldId id="571" r:id="rId70"/>
    <p:sldId id="596" r:id="rId71"/>
    <p:sldId id="572" r:id="rId72"/>
    <p:sldId id="574" r:id="rId73"/>
    <p:sldId id="575" r:id="rId74"/>
    <p:sldId id="576" r:id="rId75"/>
    <p:sldId id="577" r:id="rId76"/>
    <p:sldId id="578" r:id="rId77"/>
    <p:sldId id="579" r:id="rId78"/>
    <p:sldId id="580" r:id="rId79"/>
    <p:sldId id="582" r:id="rId80"/>
    <p:sldId id="581" r:id="rId81"/>
    <p:sldId id="584" r:id="rId82"/>
    <p:sldId id="585" r:id="rId83"/>
    <p:sldId id="586" r:id="rId84"/>
    <p:sldId id="587" r:id="rId85"/>
    <p:sldId id="588" r:id="rId86"/>
    <p:sldId id="589" r:id="rId87"/>
    <p:sldId id="590" r:id="rId88"/>
    <p:sldId id="591" r:id="rId89"/>
    <p:sldId id="592" r:id="rId90"/>
    <p:sldId id="593" r:id="rId91"/>
    <p:sldId id="595" r:id="rId92"/>
    <p:sldId id="594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5BD3-9E8D-E4DD-8EDE-FA6EFC7D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6A13F-83EF-F9B8-DD11-744BED0D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0212-9954-8A03-7AD3-4FF6141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6FB6-565C-96BC-FD34-88B7792A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80B3-06F9-FC90-CE53-75FA22B7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C97-8198-D3E1-7140-80451E7E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DA6F-1B9F-03BA-9EBC-D987067F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300B-8FA9-9232-439B-C156682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1513-946F-71D7-6EEA-07E8A015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80E8-A5DE-2AE5-72EF-F990AE8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DF458-DFD4-71B2-C710-F3BC70B70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CF6D-E6D6-979D-5FB5-F1A5FBCD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94B8-2F54-95DD-B4A8-3F3A80E4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567A-978A-13BC-B0DC-84EF815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BEFC-40DE-A648-9AE4-96F071B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51F4-AAA4-AE8F-C84B-A28CAC1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537-C331-0D0A-3595-7C091602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E7FA-4548-340F-ABD8-C64EA8B4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E7C-7636-94EC-0B9D-825F3D6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0FCC-530B-FEB0-6DC1-4ECFA84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6F2A-BC7C-A18A-F493-36DEE1A0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9FC60-C74D-35AC-922C-CDD3275C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9A13-0978-9E63-1EB7-E2F20D2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F8D9-31D4-B4D4-F3C0-BCFD7029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EF82-29CE-038D-BF38-EC6B9B3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2C0-C53E-F94A-CA72-C87FC69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4F-FF21-EB74-CEF1-CE53F96BA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F740-A819-D8D1-F763-5C7069D5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2C29E-14A6-8516-36CC-8788F28C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06C8-D897-2D8C-8B84-AF2D50C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3485-45E2-637F-F01A-08492B0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2A22-B95A-B87B-1D88-68FBE6F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B308-FC6A-5EA4-F77F-84D3A290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77EE-4327-59B0-56DD-18736062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E77E6-1B50-2507-9247-5751CD53E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A01D-9905-795E-FE2A-7374732F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CF89E-2F9B-FA4D-5580-7F5A226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6B05B-EDF5-4E62-D2A7-3CED4994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89039-FDE1-B9A1-4354-93BB70DB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B557-EE0C-CBB0-A376-E0237A64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54A1E-1DA0-A639-874F-8CD507FC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36C-213B-B78F-0D13-08D2D735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ED47-BB9C-33AF-46B5-5B122076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6D49-864B-B60F-2E71-93EC77FB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BB8DF-9B37-3FB2-EC65-25230855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0E37-B171-A4D4-6EC5-001732E2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63E8-3CFF-05AA-38FF-E45E3A0C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2CAE-C16F-7BDF-940F-BE624D3F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9F64-675E-B6D0-E100-282D36C7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0585-2B9E-921A-8564-36E56456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36B43-97EE-85EA-443A-269A0AD6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1859A-972B-436E-9C37-0520D82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5A9-E0FD-5FFA-8436-92483A69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9A01-AFCA-863B-651B-1638A4D51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14CB3-6539-FE19-0F7B-7EAD23CC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2AE5-D2F5-642C-9A45-211127D9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B46A7-7969-8B58-D9BD-0C83D68E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D30F-7F74-26A1-4B20-3D987B4C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324E9-3DD3-20C8-DCCA-86AA648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F05C-1D25-E676-F506-75043319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D8A1-C6CA-3BF4-C486-F72A99F25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1D4F-97F0-AF41-95FF-776C3BA9A8B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6E3D-BF23-9581-4D67-6BFAC3E1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34489-A9AB-767B-4F2D-4CB6310B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FD56A-A472-C02E-8B19-07F9927556A5}"/>
              </a:ext>
            </a:extLst>
          </p:cNvPr>
          <p:cNvSpPr txBox="1"/>
          <p:nvPr/>
        </p:nvSpPr>
        <p:spPr>
          <a:xfrm>
            <a:off x="426112" y="702535"/>
            <a:ext cx="5608830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Part-C2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AC6AB-F882-B231-291E-EC9853BE3FA8}"/>
              </a:ext>
            </a:extLst>
          </p:cNvPr>
          <p:cNvSpPr txBox="1"/>
          <p:nvPr/>
        </p:nvSpPr>
        <p:spPr>
          <a:xfrm>
            <a:off x="426112" y="4699163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Future Connect Media’s IT Course</a:t>
            </a:r>
            <a:b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8C140FA1-1446-ACCE-7CE2-A0E49E0B6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024C65-0AFC-F8C1-2C39-1160F74C8759}"/>
              </a:ext>
            </a:extLst>
          </p:cNvPr>
          <p:cNvSpPr txBox="1"/>
          <p:nvPr/>
        </p:nvSpPr>
        <p:spPr>
          <a:xfrm>
            <a:off x="426112" y="5734944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Abhishek Sharma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AF172-9FA0-CE4A-65B5-6953CF64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" y="107138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3EE2D8-E680-AC8D-C305-8372814D9222}"/>
              </a:ext>
            </a:extLst>
          </p:cNvPr>
          <p:cNvSpPr txBox="1"/>
          <p:nvPr/>
        </p:nvSpPr>
        <p:spPr>
          <a:xfrm>
            <a:off x="4884276" y="2969949"/>
            <a:ext cx="36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tree starts with a single leaf….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3294803" y="1284866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247829" y="1978429"/>
            <a:ext cx="2629472" cy="391267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1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3EE2D8-E680-AC8D-C305-8372814D9222}"/>
              </a:ext>
            </a:extLst>
          </p:cNvPr>
          <p:cNvSpPr txBox="1"/>
          <p:nvPr/>
        </p:nvSpPr>
        <p:spPr>
          <a:xfrm>
            <a:off x="4895706" y="4011956"/>
            <a:ext cx="241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all the </a:t>
            </a:r>
            <a:r>
              <a:rPr lang="en-US" b="1" dirty="0"/>
              <a:t>Residuals </a:t>
            </a:r>
            <a:r>
              <a:rPr lang="en-US" dirty="0"/>
              <a:t>go to the leaf.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3294803" y="1284866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187440" y="2423024"/>
            <a:ext cx="2247900" cy="391267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A4C2B5-B13C-58E7-2A1F-6E976ACC3380}"/>
              </a:ext>
            </a:extLst>
          </p:cNvPr>
          <p:cNvCxnSpPr/>
          <p:nvPr/>
        </p:nvCxnSpPr>
        <p:spPr>
          <a:xfrm flipV="1">
            <a:off x="3581400" y="2832746"/>
            <a:ext cx="2369820" cy="150237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9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3EE2D8-E680-AC8D-C305-8372814D9222}"/>
              </a:ext>
            </a:extLst>
          </p:cNvPr>
          <p:cNvSpPr txBox="1"/>
          <p:nvPr/>
        </p:nvSpPr>
        <p:spPr>
          <a:xfrm>
            <a:off x="4960476" y="2947939"/>
            <a:ext cx="2992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are going to calculate the </a:t>
            </a:r>
            <a:r>
              <a:rPr lang="en-US" b="1" dirty="0"/>
              <a:t>Quality</a:t>
            </a:r>
            <a:r>
              <a:rPr lang="en-US" dirty="0"/>
              <a:t> </a:t>
            </a:r>
            <a:r>
              <a:rPr lang="en-US" b="1" dirty="0"/>
              <a:t>score</a:t>
            </a:r>
            <a:r>
              <a:rPr lang="en-US" dirty="0"/>
              <a:t> or </a:t>
            </a:r>
            <a:r>
              <a:rPr lang="en-US" b="1" dirty="0"/>
              <a:t>Similarity</a:t>
            </a:r>
            <a:r>
              <a:rPr lang="en-US" dirty="0"/>
              <a:t> </a:t>
            </a:r>
            <a:r>
              <a:rPr lang="en-US" b="1" dirty="0"/>
              <a:t>Score</a:t>
            </a:r>
            <a:r>
              <a:rPr lang="en-US" dirty="0"/>
              <a:t> for the </a:t>
            </a:r>
            <a:r>
              <a:rPr lang="en-US" b="1" dirty="0"/>
              <a:t>Residuals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3294803" y="1284866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926580" y="1587162"/>
            <a:ext cx="2247900" cy="391267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</p:spTree>
    <p:extLst>
      <p:ext uri="{BB962C8B-B14F-4D97-AF65-F5344CB8AC3E}">
        <p14:creationId xmlns:p14="http://schemas.microsoft.com/office/powerpoint/2010/main" val="111834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3294803" y="1284866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926580" y="1587162"/>
            <a:ext cx="2247900" cy="391267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F68408-A506-F3D8-ACB2-22FD1E8F5A75}"/>
              </a:ext>
            </a:extLst>
          </p:cNvPr>
          <p:cNvGrpSpPr/>
          <p:nvPr/>
        </p:nvGrpSpPr>
        <p:grpSpPr>
          <a:xfrm>
            <a:off x="5159917" y="3178965"/>
            <a:ext cx="4326982" cy="786186"/>
            <a:chOff x="5068477" y="3329924"/>
            <a:chExt cx="4326982" cy="7861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3EE2D8-E680-AC8D-C305-8372814D9222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8F704A-D24E-E4B5-CAC4-BA5900AFA584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2357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A9C112-24A9-884F-D1EC-F9E5EBB50A7B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Sum of Residuals 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CC3C0C-52AA-4B2D-C946-FA9EF8A28512}"/>
                </a:ext>
              </a:extLst>
            </p:cNvPr>
            <p:cNvSpPr txBox="1"/>
            <p:nvPr/>
          </p:nvSpPr>
          <p:spPr>
            <a:xfrm>
              <a:off x="6843832" y="3746778"/>
              <a:ext cx="255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Residuals + </a:t>
              </a:r>
              <a:r>
                <a:rPr lang="el-GR" b="1" dirty="0">
                  <a:solidFill>
                    <a:srgbClr val="C00000"/>
                  </a:solidFill>
                </a:rPr>
                <a:t>λ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87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3294803" y="1284866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926580" y="1587162"/>
            <a:ext cx="2247900" cy="391267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F68408-A506-F3D8-ACB2-22FD1E8F5A75}"/>
              </a:ext>
            </a:extLst>
          </p:cNvPr>
          <p:cNvGrpSpPr/>
          <p:nvPr/>
        </p:nvGrpSpPr>
        <p:grpSpPr>
          <a:xfrm>
            <a:off x="5159917" y="3178965"/>
            <a:ext cx="4326982" cy="786186"/>
            <a:chOff x="5068477" y="3329924"/>
            <a:chExt cx="4326982" cy="7861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3EE2D8-E680-AC8D-C305-8372814D9222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8F704A-D24E-E4B5-CAC4-BA5900AFA584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2357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A9C112-24A9-884F-D1EC-F9E5EBB50A7B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Sum of Residuals 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CC3C0C-52AA-4B2D-C946-FA9EF8A28512}"/>
                </a:ext>
              </a:extLst>
            </p:cNvPr>
            <p:cNvSpPr txBox="1"/>
            <p:nvPr/>
          </p:nvSpPr>
          <p:spPr>
            <a:xfrm>
              <a:off x="6843832" y="3746778"/>
              <a:ext cx="255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Residuals + </a:t>
              </a:r>
              <a:r>
                <a:rPr lang="el-GR" b="1" dirty="0">
                  <a:solidFill>
                    <a:srgbClr val="C00000"/>
                  </a:solidFill>
                </a:rPr>
                <a:t>λ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5B65754-C211-68D3-C81B-C8BE32CB5550}"/>
              </a:ext>
            </a:extLst>
          </p:cNvPr>
          <p:cNvSpPr txBox="1"/>
          <p:nvPr/>
        </p:nvSpPr>
        <p:spPr>
          <a:xfrm>
            <a:off x="7040046" y="4669017"/>
            <a:ext cx="413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C00000"/>
                </a:solidFill>
              </a:rPr>
              <a:t>λ</a:t>
            </a:r>
            <a:r>
              <a:rPr lang="en-US" b="1" dirty="0">
                <a:solidFill>
                  <a:srgbClr val="C00000"/>
                </a:solidFill>
              </a:rPr>
              <a:t> (lambda) </a:t>
            </a:r>
            <a:r>
              <a:rPr lang="en-US" dirty="0"/>
              <a:t>is a </a:t>
            </a:r>
            <a:r>
              <a:rPr lang="en-US" b="1" dirty="0"/>
              <a:t>Regularization</a:t>
            </a:r>
            <a:r>
              <a:rPr lang="en-US" dirty="0"/>
              <a:t> Parameter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3C1518-6C8E-0793-6837-71A8F3661FE0}"/>
              </a:ext>
            </a:extLst>
          </p:cNvPr>
          <p:cNvCxnSpPr>
            <a:stCxn id="25" idx="0"/>
          </p:cNvCxnSpPr>
          <p:nvPr/>
        </p:nvCxnSpPr>
        <p:spPr>
          <a:xfrm flipV="1">
            <a:off x="9109915" y="3965151"/>
            <a:ext cx="64565" cy="70386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0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3294803" y="1284866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926580" y="1587162"/>
            <a:ext cx="2247900" cy="391267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F68408-A506-F3D8-ACB2-22FD1E8F5A75}"/>
              </a:ext>
            </a:extLst>
          </p:cNvPr>
          <p:cNvGrpSpPr/>
          <p:nvPr/>
        </p:nvGrpSpPr>
        <p:grpSpPr>
          <a:xfrm>
            <a:off x="5159916" y="3178965"/>
            <a:ext cx="4911469" cy="786186"/>
            <a:chOff x="5068477" y="3329924"/>
            <a:chExt cx="4326982" cy="7861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3EE2D8-E680-AC8D-C305-8372814D9222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8F704A-D24E-E4B5-CAC4-BA5900AFA584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2357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A9C112-24A9-884F-D1EC-F9E5EBB50A7B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-10.5 + 6.5 + 7.5 + 7.5)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CC3C0C-52AA-4B2D-C946-FA9EF8A28512}"/>
                </a:ext>
              </a:extLst>
            </p:cNvPr>
            <p:cNvSpPr txBox="1"/>
            <p:nvPr/>
          </p:nvSpPr>
          <p:spPr>
            <a:xfrm>
              <a:off x="6843832" y="3746778"/>
              <a:ext cx="255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4+ </a:t>
              </a:r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34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3294803" y="1284866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926580" y="1587162"/>
            <a:ext cx="2247900" cy="391267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F68408-A506-F3D8-ACB2-22FD1E8F5A75}"/>
              </a:ext>
            </a:extLst>
          </p:cNvPr>
          <p:cNvGrpSpPr/>
          <p:nvPr/>
        </p:nvGrpSpPr>
        <p:grpSpPr>
          <a:xfrm>
            <a:off x="5159916" y="3178965"/>
            <a:ext cx="4911469" cy="786186"/>
            <a:chOff x="5068477" y="3329924"/>
            <a:chExt cx="4326982" cy="7861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3EE2D8-E680-AC8D-C305-8372814D9222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8F704A-D24E-E4B5-CAC4-BA5900AFA584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2357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A9C112-24A9-884F-D1EC-F9E5EBB50A7B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-10.5 + 6.5 + 7.5 + 7.5)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CC3C0C-52AA-4B2D-C946-FA9EF8A28512}"/>
                </a:ext>
              </a:extLst>
            </p:cNvPr>
            <p:cNvSpPr txBox="1"/>
            <p:nvPr/>
          </p:nvSpPr>
          <p:spPr>
            <a:xfrm>
              <a:off x="6843832" y="3746778"/>
              <a:ext cx="255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4+ </a:t>
              </a:r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6025290" y="4395380"/>
            <a:ext cx="265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Similarity Score = </a:t>
            </a:r>
            <a:r>
              <a:rPr lang="en-US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3932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3294803" y="1284866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926580" y="1587162"/>
            <a:ext cx="2247900" cy="391267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175681" y="1599635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D4C19D-5508-515D-106B-A951C6201A15}"/>
              </a:ext>
            </a:extLst>
          </p:cNvPr>
          <p:cNvSpPr txBox="1"/>
          <p:nvPr/>
        </p:nvSpPr>
        <p:spPr>
          <a:xfrm>
            <a:off x="6643096" y="2814291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just save the similarity score so we can keep the track </a:t>
            </a:r>
          </a:p>
        </p:txBody>
      </p:sp>
    </p:spTree>
    <p:extLst>
      <p:ext uri="{BB962C8B-B14F-4D97-AF65-F5344CB8AC3E}">
        <p14:creationId xmlns:p14="http://schemas.microsoft.com/office/powerpoint/2010/main" val="66126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835140" y="1129792"/>
            <a:ext cx="2247900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21059"/>
            <a:ext cx="899245" cy="397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959090" y="1521059"/>
            <a:ext cx="1194958" cy="397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4CFAD3-1B1B-AAF4-FB86-9C7410EBD136}"/>
              </a:ext>
            </a:extLst>
          </p:cNvPr>
          <p:cNvSpPr txBox="1"/>
          <p:nvPr/>
        </p:nvSpPr>
        <p:spPr>
          <a:xfrm>
            <a:off x="6650181" y="3263372"/>
            <a:ext cx="333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are going to Cluster similar </a:t>
            </a:r>
            <a:r>
              <a:rPr lang="en-US" b="1" dirty="0"/>
              <a:t>Residuals </a:t>
            </a:r>
            <a:r>
              <a:rPr lang="en-US" dirty="0"/>
              <a:t>by splitting them into two groups.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CF7A55-0559-8FA6-3D77-721798A124DB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8316883" y="2369696"/>
            <a:ext cx="619299" cy="893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F5A67F-60DB-2812-10E9-62A1A001C470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7133125" y="2369696"/>
            <a:ext cx="1183758" cy="893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835140" y="1129792"/>
            <a:ext cx="2247900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21059"/>
            <a:ext cx="899245" cy="397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959090" y="1521059"/>
            <a:ext cx="1194958" cy="397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4CFAD3-1B1B-AAF4-FB86-9C7410EBD136}"/>
              </a:ext>
            </a:extLst>
          </p:cNvPr>
          <p:cNvSpPr txBox="1"/>
          <p:nvPr/>
        </p:nvSpPr>
        <p:spPr>
          <a:xfrm>
            <a:off x="4793689" y="3316918"/>
            <a:ext cx="333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that first let us just focus on these 2 observations which have minimum </a:t>
            </a:r>
            <a:r>
              <a:rPr lang="en-US" b="1" dirty="0"/>
              <a:t>Drug Dosage</a:t>
            </a:r>
            <a:r>
              <a:rPr lang="en-US" dirty="0"/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14435B-56C7-99FC-CB6B-3C7BBCCD84EE}"/>
              </a:ext>
            </a:extLst>
          </p:cNvPr>
          <p:cNvSpPr/>
          <p:nvPr/>
        </p:nvSpPr>
        <p:spPr>
          <a:xfrm>
            <a:off x="2323318" y="2811567"/>
            <a:ext cx="1342595" cy="45180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1535A8-FEED-553B-63FA-4D3ADA48100D}"/>
              </a:ext>
            </a:extLst>
          </p:cNvPr>
          <p:cNvSpPr/>
          <p:nvPr/>
        </p:nvSpPr>
        <p:spPr>
          <a:xfrm>
            <a:off x="1306950" y="3263410"/>
            <a:ext cx="2187211" cy="18989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B1E73-3C68-49C4-EB33-532D057A5BA7}"/>
              </a:ext>
            </a:extLst>
          </p:cNvPr>
          <p:cNvCxnSpPr>
            <a:cxnSpLocks/>
          </p:cNvCxnSpPr>
          <p:nvPr/>
        </p:nvCxnSpPr>
        <p:spPr>
          <a:xfrm flipH="1" flipV="1">
            <a:off x="2323318" y="3107152"/>
            <a:ext cx="2470371" cy="615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64ADFC-5F58-BD34-6FBD-D7A83827123A}"/>
              </a:ext>
            </a:extLst>
          </p:cNvPr>
          <p:cNvCxnSpPr>
            <a:cxnSpLocks/>
          </p:cNvCxnSpPr>
          <p:nvPr/>
        </p:nvCxnSpPr>
        <p:spPr>
          <a:xfrm flipH="1">
            <a:off x="1858278" y="3722188"/>
            <a:ext cx="2935411" cy="1516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2E0759A-9101-0407-454A-B222E49FD3A2}"/>
              </a:ext>
            </a:extLst>
          </p:cNvPr>
          <p:cNvSpPr/>
          <p:nvPr/>
        </p:nvSpPr>
        <p:spPr>
          <a:xfrm>
            <a:off x="6442365" y="959149"/>
            <a:ext cx="4113655" cy="146595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223940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XGBoosting</a:t>
            </a:r>
            <a:endParaRPr lang="en-US" sz="72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9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835140" y="1129792"/>
            <a:ext cx="2247900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21059"/>
            <a:ext cx="899245" cy="397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959090" y="1521059"/>
            <a:ext cx="1194958" cy="397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4CFAD3-1B1B-AAF4-FB86-9C7410EBD136}"/>
              </a:ext>
            </a:extLst>
          </p:cNvPr>
          <p:cNvSpPr txBox="1"/>
          <p:nvPr/>
        </p:nvSpPr>
        <p:spPr>
          <a:xfrm>
            <a:off x="4202301" y="3734957"/>
            <a:ext cx="2521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average </a:t>
            </a:r>
            <a:r>
              <a:rPr lang="en-US" b="1" dirty="0"/>
              <a:t>Dosage</a:t>
            </a:r>
            <a:r>
              <a:rPr lang="en-US" dirty="0"/>
              <a:t> is </a:t>
            </a:r>
            <a:r>
              <a:rPr lang="en-US" b="1" dirty="0"/>
              <a:t>15</a:t>
            </a:r>
            <a:r>
              <a:rPr lang="en-US" dirty="0"/>
              <a:t>, that corresponds to this </a:t>
            </a:r>
            <a:r>
              <a:rPr lang="en-US" b="1" dirty="0">
                <a:solidFill>
                  <a:srgbClr val="FF0000"/>
                </a:solidFill>
              </a:rPr>
              <a:t>Dotted Line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14435B-56C7-99FC-CB6B-3C7BBCCD84EE}"/>
              </a:ext>
            </a:extLst>
          </p:cNvPr>
          <p:cNvSpPr/>
          <p:nvPr/>
        </p:nvSpPr>
        <p:spPr>
          <a:xfrm>
            <a:off x="2323318" y="2811567"/>
            <a:ext cx="1342595" cy="45180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1535A8-FEED-553B-63FA-4D3ADA48100D}"/>
              </a:ext>
            </a:extLst>
          </p:cNvPr>
          <p:cNvSpPr/>
          <p:nvPr/>
        </p:nvSpPr>
        <p:spPr>
          <a:xfrm>
            <a:off x="2346631" y="3263410"/>
            <a:ext cx="1147530" cy="18989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E0759A-9101-0407-454A-B222E49FD3A2}"/>
              </a:ext>
            </a:extLst>
          </p:cNvPr>
          <p:cNvSpPr/>
          <p:nvPr/>
        </p:nvSpPr>
        <p:spPr>
          <a:xfrm>
            <a:off x="6442365" y="959149"/>
            <a:ext cx="4113655" cy="146595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6B0E52-2D4F-A540-1DB8-971F36CFE5DA}"/>
              </a:ext>
            </a:extLst>
          </p:cNvPr>
          <p:cNvCxnSpPr>
            <a:stCxn id="56" idx="1"/>
          </p:cNvCxnSpPr>
          <p:nvPr/>
        </p:nvCxnSpPr>
        <p:spPr>
          <a:xfrm flipH="1">
            <a:off x="2130501" y="4196622"/>
            <a:ext cx="2071800" cy="4616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2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4CFAD3-1B1B-AAF4-FB86-9C7410EBD136}"/>
              </a:ext>
            </a:extLst>
          </p:cNvPr>
          <p:cNvSpPr txBox="1"/>
          <p:nvPr/>
        </p:nvSpPr>
        <p:spPr>
          <a:xfrm>
            <a:off x="5513372" y="3178407"/>
            <a:ext cx="2219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So, we split the observations into two groups whether or not  </a:t>
            </a:r>
            <a:r>
              <a:rPr lang="en-US" b="1" dirty="0"/>
              <a:t>Dosage &lt; 15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14435B-56C7-99FC-CB6B-3C7BBCCD84EE}"/>
              </a:ext>
            </a:extLst>
          </p:cNvPr>
          <p:cNvSpPr/>
          <p:nvPr/>
        </p:nvSpPr>
        <p:spPr>
          <a:xfrm>
            <a:off x="2323318" y="2811567"/>
            <a:ext cx="1342595" cy="45180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1535A8-FEED-553B-63FA-4D3ADA48100D}"/>
              </a:ext>
            </a:extLst>
          </p:cNvPr>
          <p:cNvSpPr/>
          <p:nvPr/>
        </p:nvSpPr>
        <p:spPr>
          <a:xfrm>
            <a:off x="2346631" y="3263410"/>
            <a:ext cx="1147530" cy="18989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6423B7-473B-F3E8-0FDC-1BC32CAFB119}"/>
              </a:ext>
            </a:extLst>
          </p:cNvPr>
          <p:cNvCxnSpPr/>
          <p:nvPr/>
        </p:nvCxnSpPr>
        <p:spPr>
          <a:xfrm flipV="1">
            <a:off x="1989444" y="1325426"/>
            <a:ext cx="5070401" cy="34700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0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4CFAD3-1B1B-AAF4-FB86-9C7410EBD136}"/>
              </a:ext>
            </a:extLst>
          </p:cNvPr>
          <p:cNvSpPr txBox="1"/>
          <p:nvPr/>
        </p:nvSpPr>
        <p:spPr>
          <a:xfrm>
            <a:off x="5306913" y="3318791"/>
            <a:ext cx="373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So, on this basis we got this </a:t>
            </a:r>
            <a:r>
              <a:rPr lang="en-US" b="1" dirty="0"/>
              <a:t>Tree</a:t>
            </a:r>
            <a:r>
              <a:rPr lang="en-US" dirty="0"/>
              <a:t>…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02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4CFAD3-1B1B-AAF4-FB86-9C7410EBD136}"/>
              </a:ext>
            </a:extLst>
          </p:cNvPr>
          <p:cNvSpPr txBox="1"/>
          <p:nvPr/>
        </p:nvSpPr>
        <p:spPr>
          <a:xfrm>
            <a:off x="5306913" y="3318791"/>
            <a:ext cx="373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are going to calculate the </a:t>
            </a:r>
            <a:r>
              <a:rPr lang="en-US" b="1" dirty="0"/>
              <a:t>Similarity Score </a:t>
            </a:r>
            <a:r>
              <a:rPr lang="en-US" dirty="0"/>
              <a:t>for these 2 leaves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35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42BD9D-6A29-C23D-C8FE-FB2D41AFCC0E}"/>
              </a:ext>
            </a:extLst>
          </p:cNvPr>
          <p:cNvGrpSpPr/>
          <p:nvPr/>
        </p:nvGrpSpPr>
        <p:grpSpPr>
          <a:xfrm>
            <a:off x="5159917" y="3178965"/>
            <a:ext cx="4326982" cy="786186"/>
            <a:chOff x="5068477" y="3329924"/>
            <a:chExt cx="4326982" cy="7861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D4C462-0898-FF9A-81A1-96D37E637F19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720E28-E32D-1C93-40F2-2C204F760E17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2357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4BEF8E-E918-5737-91DB-215D33B26798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Sum of Residuals 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5BD5B2-9211-AB8A-F51D-13360F62AB4B}"/>
                </a:ext>
              </a:extLst>
            </p:cNvPr>
            <p:cNvSpPr txBox="1"/>
            <p:nvPr/>
          </p:nvSpPr>
          <p:spPr>
            <a:xfrm>
              <a:off x="6843832" y="3746778"/>
              <a:ext cx="255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Residuals + </a:t>
              </a:r>
              <a:r>
                <a:rPr lang="el-GR" b="1" dirty="0">
                  <a:solidFill>
                    <a:srgbClr val="C00000"/>
                  </a:solidFill>
                </a:rPr>
                <a:t>λ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195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42BD9D-6A29-C23D-C8FE-FB2D41AFCC0E}"/>
              </a:ext>
            </a:extLst>
          </p:cNvPr>
          <p:cNvGrpSpPr/>
          <p:nvPr/>
        </p:nvGrpSpPr>
        <p:grpSpPr>
          <a:xfrm>
            <a:off x="5159917" y="3178965"/>
            <a:ext cx="4180676" cy="786186"/>
            <a:chOff x="5068477" y="3329924"/>
            <a:chExt cx="4180676" cy="7861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D4C462-0898-FF9A-81A1-96D37E637F19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720E28-E32D-1C93-40F2-2C204F760E17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120681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4BEF8E-E918-5737-91DB-215D33B26798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-10.5 )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5BD5B2-9211-AB8A-F51D-13360F62AB4B}"/>
                </a:ext>
              </a:extLst>
            </p:cNvPr>
            <p:cNvSpPr txBox="1"/>
            <p:nvPr/>
          </p:nvSpPr>
          <p:spPr>
            <a:xfrm>
              <a:off x="6843833" y="3746778"/>
              <a:ext cx="128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+ </a:t>
              </a:r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86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42BD9D-6A29-C23D-C8FE-FB2D41AFCC0E}"/>
              </a:ext>
            </a:extLst>
          </p:cNvPr>
          <p:cNvGrpSpPr/>
          <p:nvPr/>
        </p:nvGrpSpPr>
        <p:grpSpPr>
          <a:xfrm>
            <a:off x="5159917" y="3178965"/>
            <a:ext cx="4180676" cy="786186"/>
            <a:chOff x="5068477" y="3329924"/>
            <a:chExt cx="4180676" cy="7861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D4C462-0898-FF9A-81A1-96D37E637F19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720E28-E32D-1C93-40F2-2C204F760E17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120681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4BEF8E-E918-5737-91DB-215D33B26798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-10.5 )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5BD5B2-9211-AB8A-F51D-13360F62AB4B}"/>
                </a:ext>
              </a:extLst>
            </p:cNvPr>
            <p:cNvSpPr txBox="1"/>
            <p:nvPr/>
          </p:nvSpPr>
          <p:spPr>
            <a:xfrm>
              <a:off x="6843833" y="3746778"/>
              <a:ext cx="128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+ </a:t>
              </a:r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EDB97F3-2A73-27E2-1FBC-947D71BC1EF2}"/>
              </a:ext>
            </a:extLst>
          </p:cNvPr>
          <p:cNvSpPr txBox="1"/>
          <p:nvPr/>
        </p:nvSpPr>
        <p:spPr>
          <a:xfrm>
            <a:off x="6142969" y="4190707"/>
            <a:ext cx="258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the </a:t>
            </a:r>
            <a:r>
              <a:rPr lang="en-US" b="1" dirty="0"/>
              <a:t>Similarity Score </a:t>
            </a:r>
            <a:r>
              <a:rPr lang="en-US" dirty="0"/>
              <a:t>for the </a:t>
            </a:r>
            <a:r>
              <a:rPr lang="en-US" b="1" dirty="0"/>
              <a:t>Residuals</a:t>
            </a:r>
            <a:r>
              <a:rPr lang="en-US" dirty="0"/>
              <a:t> in the left leaf is </a:t>
            </a:r>
            <a:r>
              <a:rPr lang="en-US" b="1" dirty="0"/>
              <a:t>110.25</a:t>
            </a:r>
          </a:p>
        </p:txBody>
      </p:sp>
    </p:spTree>
    <p:extLst>
      <p:ext uri="{BB962C8B-B14F-4D97-AF65-F5344CB8AC3E}">
        <p14:creationId xmlns:p14="http://schemas.microsoft.com/office/powerpoint/2010/main" val="3929543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42BD9D-6A29-C23D-C8FE-FB2D41AFCC0E}"/>
              </a:ext>
            </a:extLst>
          </p:cNvPr>
          <p:cNvGrpSpPr/>
          <p:nvPr/>
        </p:nvGrpSpPr>
        <p:grpSpPr>
          <a:xfrm>
            <a:off x="5159917" y="3178965"/>
            <a:ext cx="4180676" cy="786186"/>
            <a:chOff x="5068477" y="3329924"/>
            <a:chExt cx="4180676" cy="7861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D4C462-0898-FF9A-81A1-96D37E637F19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720E28-E32D-1C93-40F2-2C204F760E17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120681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4BEF8E-E918-5737-91DB-215D33B26798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-10.5 )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5BD5B2-9211-AB8A-F51D-13360F62AB4B}"/>
                </a:ext>
              </a:extLst>
            </p:cNvPr>
            <p:cNvSpPr txBox="1"/>
            <p:nvPr/>
          </p:nvSpPr>
          <p:spPr>
            <a:xfrm>
              <a:off x="6843833" y="3746778"/>
              <a:ext cx="128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+ </a:t>
              </a:r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A9FABF4-ECDB-972F-92B0-3AB0D911B748}"/>
              </a:ext>
            </a:extLst>
          </p:cNvPr>
          <p:cNvSpPr txBox="1"/>
          <p:nvPr/>
        </p:nvSpPr>
        <p:spPr>
          <a:xfrm>
            <a:off x="6558742" y="2338698"/>
            <a:ext cx="105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=110.25 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130D9D-99DA-72D9-2380-743C6AB77A0C}"/>
              </a:ext>
            </a:extLst>
          </p:cNvPr>
          <p:cNvSpPr txBox="1"/>
          <p:nvPr/>
        </p:nvSpPr>
        <p:spPr>
          <a:xfrm>
            <a:off x="6142969" y="4190707"/>
            <a:ext cx="258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the </a:t>
            </a:r>
            <a:r>
              <a:rPr lang="en-US" b="1" dirty="0"/>
              <a:t>Similarity Score </a:t>
            </a:r>
            <a:r>
              <a:rPr lang="en-US" dirty="0"/>
              <a:t>for the </a:t>
            </a:r>
            <a:r>
              <a:rPr lang="en-US" b="1" dirty="0"/>
              <a:t>Residuals</a:t>
            </a:r>
            <a:r>
              <a:rPr lang="en-US" dirty="0"/>
              <a:t> in the left leaf is </a:t>
            </a:r>
            <a:r>
              <a:rPr lang="en-US" b="1" dirty="0"/>
              <a:t>110.25</a:t>
            </a:r>
          </a:p>
        </p:txBody>
      </p:sp>
    </p:spTree>
    <p:extLst>
      <p:ext uri="{BB962C8B-B14F-4D97-AF65-F5344CB8AC3E}">
        <p14:creationId xmlns:p14="http://schemas.microsoft.com/office/powerpoint/2010/main" val="37632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42BD9D-6A29-C23D-C8FE-FB2D41AFCC0E}"/>
              </a:ext>
            </a:extLst>
          </p:cNvPr>
          <p:cNvGrpSpPr/>
          <p:nvPr/>
        </p:nvGrpSpPr>
        <p:grpSpPr>
          <a:xfrm>
            <a:off x="5159917" y="3178965"/>
            <a:ext cx="4180676" cy="743714"/>
            <a:chOff x="5068477" y="3329924"/>
            <a:chExt cx="4180676" cy="7437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D4C462-0898-FF9A-81A1-96D37E637F19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720E28-E32D-1C93-40F2-2C204F760E17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213602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4BEF8E-E918-5737-91DB-215D33B26798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( 6.5 + 7.5 + -7.5 )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5BD5B2-9211-AB8A-F51D-13360F62AB4B}"/>
                </a:ext>
              </a:extLst>
            </p:cNvPr>
            <p:cNvSpPr txBox="1"/>
            <p:nvPr/>
          </p:nvSpPr>
          <p:spPr>
            <a:xfrm>
              <a:off x="7403811" y="3704306"/>
              <a:ext cx="128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+ </a:t>
              </a:r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A9FABF4-ECDB-972F-92B0-3AB0D911B748}"/>
              </a:ext>
            </a:extLst>
          </p:cNvPr>
          <p:cNvSpPr txBox="1"/>
          <p:nvPr/>
        </p:nvSpPr>
        <p:spPr>
          <a:xfrm>
            <a:off x="6558742" y="2338698"/>
            <a:ext cx="105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=110.25 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C3A34B-CF48-D5F1-B130-0639135198D9}"/>
              </a:ext>
            </a:extLst>
          </p:cNvPr>
          <p:cNvSpPr txBox="1"/>
          <p:nvPr/>
        </p:nvSpPr>
        <p:spPr>
          <a:xfrm>
            <a:off x="6142969" y="4190707"/>
            <a:ext cx="258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similarly, the </a:t>
            </a:r>
            <a:r>
              <a:rPr lang="en-US" b="1" dirty="0"/>
              <a:t>Similarity Score </a:t>
            </a:r>
            <a:r>
              <a:rPr lang="en-US" dirty="0"/>
              <a:t>for the </a:t>
            </a:r>
            <a:r>
              <a:rPr lang="en-US" b="1" dirty="0"/>
              <a:t>Residuals</a:t>
            </a:r>
            <a:r>
              <a:rPr lang="en-US" dirty="0"/>
              <a:t> in the right leaf is </a:t>
            </a:r>
            <a:r>
              <a:rPr lang="en-US" b="1" dirty="0"/>
              <a:t>14.08</a:t>
            </a:r>
          </a:p>
        </p:txBody>
      </p:sp>
    </p:spTree>
    <p:extLst>
      <p:ext uri="{BB962C8B-B14F-4D97-AF65-F5344CB8AC3E}">
        <p14:creationId xmlns:p14="http://schemas.microsoft.com/office/powerpoint/2010/main" val="207733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8915582" y="1116984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42BD9D-6A29-C23D-C8FE-FB2D41AFCC0E}"/>
              </a:ext>
            </a:extLst>
          </p:cNvPr>
          <p:cNvGrpSpPr/>
          <p:nvPr/>
        </p:nvGrpSpPr>
        <p:grpSpPr>
          <a:xfrm>
            <a:off x="5159917" y="3178965"/>
            <a:ext cx="4180676" cy="743714"/>
            <a:chOff x="5068477" y="3329924"/>
            <a:chExt cx="4180676" cy="7437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D4C462-0898-FF9A-81A1-96D37E637F19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720E28-E32D-1C93-40F2-2C204F760E17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213602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4BEF8E-E918-5737-91DB-215D33B26798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( 6.5 + 7.5 + -7.5 )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5BD5B2-9211-AB8A-F51D-13360F62AB4B}"/>
                </a:ext>
              </a:extLst>
            </p:cNvPr>
            <p:cNvSpPr txBox="1"/>
            <p:nvPr/>
          </p:nvSpPr>
          <p:spPr>
            <a:xfrm>
              <a:off x="7403811" y="3704306"/>
              <a:ext cx="128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+ </a:t>
              </a:r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A9FABF4-ECDB-972F-92B0-3AB0D911B748}"/>
              </a:ext>
            </a:extLst>
          </p:cNvPr>
          <p:cNvSpPr txBox="1"/>
          <p:nvPr/>
        </p:nvSpPr>
        <p:spPr>
          <a:xfrm>
            <a:off x="6558742" y="2338698"/>
            <a:ext cx="105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=110.25 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C3A34B-CF48-D5F1-B130-0639135198D9}"/>
              </a:ext>
            </a:extLst>
          </p:cNvPr>
          <p:cNvSpPr txBox="1"/>
          <p:nvPr/>
        </p:nvSpPr>
        <p:spPr>
          <a:xfrm>
            <a:off x="6142969" y="4190707"/>
            <a:ext cx="258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similarly, the </a:t>
            </a:r>
            <a:r>
              <a:rPr lang="en-US" b="1" dirty="0"/>
              <a:t>Similarity Score </a:t>
            </a:r>
            <a:r>
              <a:rPr lang="en-US" dirty="0"/>
              <a:t>for the </a:t>
            </a:r>
            <a:r>
              <a:rPr lang="en-US" b="1" dirty="0"/>
              <a:t>Residuals</a:t>
            </a:r>
            <a:r>
              <a:rPr lang="en-US" dirty="0"/>
              <a:t> in the right leaf is </a:t>
            </a:r>
            <a:r>
              <a:rPr lang="en-US" b="1" dirty="0"/>
              <a:t>14.08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A0983A-4720-59F2-C460-F9FD731CC510}"/>
              </a:ext>
            </a:extLst>
          </p:cNvPr>
          <p:cNvSpPr txBox="1"/>
          <p:nvPr/>
        </p:nvSpPr>
        <p:spPr>
          <a:xfrm>
            <a:off x="8354291" y="2367730"/>
            <a:ext cx="18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=14.08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409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1223940"/>
            <a:ext cx="2632365" cy="616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Prerequisites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2C4FB-37ED-B328-0D90-32FBB7D2E5C9}"/>
              </a:ext>
            </a:extLst>
          </p:cNvPr>
          <p:cNvSpPr txBox="1"/>
          <p:nvPr/>
        </p:nvSpPr>
        <p:spPr>
          <a:xfrm>
            <a:off x="1523998" y="1840740"/>
            <a:ext cx="302642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Decision Trees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Gradient Boosting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67566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853918" y="1125370"/>
            <a:ext cx="228955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938852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998697" y="1516637"/>
            <a:ext cx="1155351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A9FABF4-ECDB-972F-92B0-3AB0D911B748}"/>
              </a:ext>
            </a:extLst>
          </p:cNvPr>
          <p:cNvSpPr txBox="1"/>
          <p:nvPr/>
        </p:nvSpPr>
        <p:spPr>
          <a:xfrm>
            <a:off x="6113709" y="2320007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=110.25 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A0983A-4720-59F2-C460-F9FD731CC510}"/>
              </a:ext>
            </a:extLst>
          </p:cNvPr>
          <p:cNvSpPr txBox="1"/>
          <p:nvPr/>
        </p:nvSpPr>
        <p:spPr>
          <a:xfrm>
            <a:off x="8415649" y="2320009"/>
            <a:ext cx="18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=14.08 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A9C3E-2183-8A4D-FB66-5BCC1269736A}"/>
              </a:ext>
            </a:extLst>
          </p:cNvPr>
          <p:cNvSpPr txBox="1"/>
          <p:nvPr/>
        </p:nvSpPr>
        <p:spPr>
          <a:xfrm>
            <a:off x="4979324" y="3503457"/>
            <a:ext cx="32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need to quantify how much the</a:t>
            </a:r>
            <a:r>
              <a:rPr lang="en-US" b="1" dirty="0"/>
              <a:t> leaves </a:t>
            </a:r>
            <a:r>
              <a:rPr lang="en-US" dirty="0"/>
              <a:t>cluster similar </a:t>
            </a:r>
            <a:r>
              <a:rPr lang="en-US" b="1" dirty="0"/>
              <a:t>Residuals</a:t>
            </a:r>
            <a:r>
              <a:rPr lang="en-US" dirty="0"/>
              <a:t> than </a:t>
            </a:r>
            <a:r>
              <a:rPr lang="en-US" b="1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42846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853918" y="1125370"/>
            <a:ext cx="228955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938852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998697" y="1516637"/>
            <a:ext cx="1155351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A9FABF4-ECDB-972F-92B0-3AB0D911B748}"/>
              </a:ext>
            </a:extLst>
          </p:cNvPr>
          <p:cNvSpPr txBox="1"/>
          <p:nvPr/>
        </p:nvSpPr>
        <p:spPr>
          <a:xfrm>
            <a:off x="6113709" y="2320007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=110.25 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A0983A-4720-59F2-C460-F9FD731CC510}"/>
              </a:ext>
            </a:extLst>
          </p:cNvPr>
          <p:cNvSpPr txBox="1"/>
          <p:nvPr/>
        </p:nvSpPr>
        <p:spPr>
          <a:xfrm>
            <a:off x="8415649" y="2320009"/>
            <a:ext cx="18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=14.08 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A9C3E-2183-8A4D-FB66-5BCC1269736A}"/>
              </a:ext>
            </a:extLst>
          </p:cNvPr>
          <p:cNvSpPr txBox="1"/>
          <p:nvPr/>
        </p:nvSpPr>
        <p:spPr>
          <a:xfrm>
            <a:off x="5173686" y="3184488"/>
            <a:ext cx="32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do this by calculating the </a:t>
            </a:r>
            <a:r>
              <a:rPr lang="en-US" b="1" dirty="0"/>
              <a:t>Gain</a:t>
            </a:r>
            <a:r>
              <a:rPr lang="en-US" dirty="0"/>
              <a:t> of splitting the </a:t>
            </a:r>
            <a:r>
              <a:rPr lang="en-US" b="1" dirty="0"/>
              <a:t>Residuals</a:t>
            </a:r>
            <a:r>
              <a:rPr lang="en-US" dirty="0"/>
              <a:t> into groups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7106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853918" y="1125370"/>
            <a:ext cx="228955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938852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998697" y="1516637"/>
            <a:ext cx="1155351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A9FABF4-ECDB-972F-92B0-3AB0D911B748}"/>
              </a:ext>
            </a:extLst>
          </p:cNvPr>
          <p:cNvSpPr txBox="1"/>
          <p:nvPr/>
        </p:nvSpPr>
        <p:spPr>
          <a:xfrm>
            <a:off x="6113709" y="2320007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=110.25 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A0983A-4720-59F2-C460-F9FD731CC510}"/>
              </a:ext>
            </a:extLst>
          </p:cNvPr>
          <p:cNvSpPr txBox="1"/>
          <p:nvPr/>
        </p:nvSpPr>
        <p:spPr>
          <a:xfrm>
            <a:off x="8415649" y="2320009"/>
            <a:ext cx="18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=14.08 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A9C3E-2183-8A4D-FB66-5BCC1269736A}"/>
              </a:ext>
            </a:extLst>
          </p:cNvPr>
          <p:cNvSpPr txBox="1"/>
          <p:nvPr/>
        </p:nvSpPr>
        <p:spPr>
          <a:xfrm>
            <a:off x="5173686" y="3184488"/>
            <a:ext cx="32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do this by calculating the </a:t>
            </a:r>
            <a:r>
              <a:rPr lang="en-US" b="1" dirty="0"/>
              <a:t>Gain</a:t>
            </a:r>
            <a:r>
              <a:rPr lang="en-US" dirty="0"/>
              <a:t> of splitting the </a:t>
            </a:r>
            <a:r>
              <a:rPr lang="en-US" b="1" dirty="0"/>
              <a:t>Residuals</a:t>
            </a:r>
            <a:r>
              <a:rPr lang="en-US" dirty="0"/>
              <a:t> into groups 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0D463-F015-6572-7C3F-A74001E9C43D}"/>
              </a:ext>
            </a:extLst>
          </p:cNvPr>
          <p:cNvSpPr txBox="1"/>
          <p:nvPr/>
        </p:nvSpPr>
        <p:spPr>
          <a:xfrm>
            <a:off x="4901677" y="4294865"/>
            <a:ext cx="565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= Left</a:t>
            </a:r>
            <a:r>
              <a:rPr lang="en-US" sz="2000" b="1" dirty="0"/>
              <a:t> </a:t>
            </a:r>
            <a:r>
              <a:rPr lang="en-US" sz="2000" b="1" baseline="-25000" dirty="0"/>
              <a:t>similarity</a:t>
            </a:r>
            <a:r>
              <a:rPr lang="en-US" sz="2000" b="1" dirty="0"/>
              <a:t> </a:t>
            </a:r>
            <a:r>
              <a:rPr lang="en-US" sz="2000" dirty="0"/>
              <a:t>+ Right </a:t>
            </a:r>
            <a:r>
              <a:rPr lang="en-US" sz="2000" b="1" baseline="-25000" dirty="0"/>
              <a:t>similarity</a:t>
            </a:r>
            <a:r>
              <a:rPr lang="en-US" sz="2000" dirty="0"/>
              <a:t> - Root </a:t>
            </a:r>
            <a:r>
              <a:rPr lang="en-US" sz="2000" b="1" baseline="-25000" dirty="0"/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1922542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853918" y="1125370"/>
            <a:ext cx="228955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938852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998697" y="1516637"/>
            <a:ext cx="1155351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A9FABF4-ECDB-972F-92B0-3AB0D911B748}"/>
              </a:ext>
            </a:extLst>
          </p:cNvPr>
          <p:cNvSpPr txBox="1"/>
          <p:nvPr/>
        </p:nvSpPr>
        <p:spPr>
          <a:xfrm>
            <a:off x="6113709" y="2320007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=110.25 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A0983A-4720-59F2-C460-F9FD731CC510}"/>
              </a:ext>
            </a:extLst>
          </p:cNvPr>
          <p:cNvSpPr txBox="1"/>
          <p:nvPr/>
        </p:nvSpPr>
        <p:spPr>
          <a:xfrm>
            <a:off x="8415649" y="2320009"/>
            <a:ext cx="18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=14.08 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A9C3E-2183-8A4D-FB66-5BCC1269736A}"/>
              </a:ext>
            </a:extLst>
          </p:cNvPr>
          <p:cNvSpPr txBox="1"/>
          <p:nvPr/>
        </p:nvSpPr>
        <p:spPr>
          <a:xfrm>
            <a:off x="5173686" y="3184488"/>
            <a:ext cx="32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do this by calculating the </a:t>
            </a:r>
            <a:r>
              <a:rPr lang="en-US" b="1" dirty="0"/>
              <a:t>Gain</a:t>
            </a:r>
            <a:r>
              <a:rPr lang="en-US" dirty="0"/>
              <a:t> of splitting the </a:t>
            </a:r>
            <a:r>
              <a:rPr lang="en-US" b="1" dirty="0"/>
              <a:t>Residuals</a:t>
            </a:r>
            <a:r>
              <a:rPr lang="en-US" dirty="0"/>
              <a:t> into groups 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0D463-F015-6572-7C3F-A74001E9C43D}"/>
              </a:ext>
            </a:extLst>
          </p:cNvPr>
          <p:cNvSpPr txBox="1"/>
          <p:nvPr/>
        </p:nvSpPr>
        <p:spPr>
          <a:xfrm>
            <a:off x="4901677" y="4294865"/>
            <a:ext cx="377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= 110.25 + 14.08 – 4 = 120.33 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511243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853918" y="1125370"/>
            <a:ext cx="228955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938852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998697" y="1516637"/>
            <a:ext cx="1155351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A9FABF4-ECDB-972F-92B0-3AB0D911B748}"/>
              </a:ext>
            </a:extLst>
          </p:cNvPr>
          <p:cNvSpPr txBox="1"/>
          <p:nvPr/>
        </p:nvSpPr>
        <p:spPr>
          <a:xfrm>
            <a:off x="6113709" y="2320007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=110.25 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A0983A-4720-59F2-C460-F9FD731CC510}"/>
              </a:ext>
            </a:extLst>
          </p:cNvPr>
          <p:cNvSpPr txBox="1"/>
          <p:nvPr/>
        </p:nvSpPr>
        <p:spPr>
          <a:xfrm>
            <a:off x="8415649" y="2320009"/>
            <a:ext cx="18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=14.08 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A9C3E-2183-8A4D-FB66-5BCC1269736A}"/>
              </a:ext>
            </a:extLst>
          </p:cNvPr>
          <p:cNvSpPr txBox="1"/>
          <p:nvPr/>
        </p:nvSpPr>
        <p:spPr>
          <a:xfrm>
            <a:off x="5173686" y="3184488"/>
            <a:ext cx="32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do this by calculating the </a:t>
            </a:r>
            <a:r>
              <a:rPr lang="en-US" b="1" dirty="0"/>
              <a:t>Gain</a:t>
            </a:r>
            <a:r>
              <a:rPr lang="en-US" dirty="0"/>
              <a:t> of splitting the </a:t>
            </a:r>
            <a:r>
              <a:rPr lang="en-US" b="1" dirty="0"/>
              <a:t>Residuals</a:t>
            </a:r>
            <a:r>
              <a:rPr lang="en-US" dirty="0"/>
              <a:t> into groups 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0D463-F015-6572-7C3F-A74001E9C43D}"/>
              </a:ext>
            </a:extLst>
          </p:cNvPr>
          <p:cNvSpPr txBox="1"/>
          <p:nvPr/>
        </p:nvSpPr>
        <p:spPr>
          <a:xfrm>
            <a:off x="4901677" y="4294865"/>
            <a:ext cx="377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= 110.25 + 14.08 – 4 = 120.33 </a:t>
            </a:r>
            <a:endParaRPr lang="en-US" sz="2000" b="1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45F165-1069-5B6E-9509-BC22A3044E16}"/>
              </a:ext>
            </a:extLst>
          </p:cNvPr>
          <p:cNvSpPr/>
          <p:nvPr/>
        </p:nvSpPr>
        <p:spPr>
          <a:xfrm>
            <a:off x="7678656" y="4296463"/>
            <a:ext cx="999830" cy="403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D30FD-E9C3-2729-7236-88B15D32589E}"/>
              </a:ext>
            </a:extLst>
          </p:cNvPr>
          <p:cNvSpPr txBox="1"/>
          <p:nvPr/>
        </p:nvSpPr>
        <p:spPr>
          <a:xfrm>
            <a:off x="6181035" y="5287082"/>
            <a:ext cx="2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Gain value for the threshold </a:t>
            </a:r>
            <a:r>
              <a:rPr lang="en-US" b="1" dirty="0"/>
              <a:t>Dosage &lt; 15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2A9626-D876-9996-7543-2388DA953AD6}"/>
              </a:ext>
            </a:extLst>
          </p:cNvPr>
          <p:cNvCxnSpPr/>
          <p:nvPr/>
        </p:nvCxnSpPr>
        <p:spPr>
          <a:xfrm flipV="1">
            <a:off x="8246225" y="4795490"/>
            <a:ext cx="0" cy="49159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21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6853918" y="1125370"/>
            <a:ext cx="228955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F18F9-7ED5-D775-1996-B5CE39CB08DA}"/>
              </a:ext>
            </a:extLst>
          </p:cNvPr>
          <p:cNvSpPr txBox="1"/>
          <p:nvPr/>
        </p:nvSpPr>
        <p:spPr>
          <a:xfrm>
            <a:off x="9083040" y="1125370"/>
            <a:ext cx="15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= </a:t>
            </a:r>
            <a:r>
              <a:rPr lang="en-US" sz="2000" b="1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938852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998697" y="1516637"/>
            <a:ext cx="1155351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A9FABF4-ECDB-972F-92B0-3AB0D911B748}"/>
              </a:ext>
            </a:extLst>
          </p:cNvPr>
          <p:cNvSpPr txBox="1"/>
          <p:nvPr/>
        </p:nvSpPr>
        <p:spPr>
          <a:xfrm>
            <a:off x="6113709" y="2320007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=110.25 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A0983A-4720-59F2-C460-F9FD731CC510}"/>
              </a:ext>
            </a:extLst>
          </p:cNvPr>
          <p:cNvSpPr txBox="1"/>
          <p:nvPr/>
        </p:nvSpPr>
        <p:spPr>
          <a:xfrm>
            <a:off x="8415649" y="2320009"/>
            <a:ext cx="18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=14.08 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C04D7B-B0EC-1FC2-5456-C3A054872DC1}"/>
              </a:ext>
            </a:extLst>
          </p:cNvPr>
          <p:cNvSpPr txBox="1"/>
          <p:nvPr/>
        </p:nvSpPr>
        <p:spPr>
          <a:xfrm>
            <a:off x="5765572" y="3429000"/>
            <a:ext cx="351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going to calculate the </a:t>
            </a:r>
            <a:r>
              <a:rPr lang="en-US" b="1" dirty="0"/>
              <a:t>Gain</a:t>
            </a:r>
            <a:r>
              <a:rPr lang="en-US" dirty="0"/>
              <a:t> for other </a:t>
            </a:r>
            <a:r>
              <a:rPr lang="en-US" b="1" dirty="0"/>
              <a:t>thresholds…..</a:t>
            </a:r>
          </a:p>
        </p:txBody>
      </p:sp>
    </p:spTree>
    <p:extLst>
      <p:ext uri="{BB962C8B-B14F-4D97-AF65-F5344CB8AC3E}">
        <p14:creationId xmlns:p14="http://schemas.microsoft.com/office/powerpoint/2010/main" val="1678031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2300464" y="2832746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8276FE-7FEA-E6A2-5A46-ADD8B270F34F}"/>
              </a:ext>
            </a:extLst>
          </p:cNvPr>
          <p:cNvSpPr txBox="1"/>
          <p:nvPr/>
        </p:nvSpPr>
        <p:spPr>
          <a:xfrm>
            <a:off x="4532273" y="4252262"/>
            <a:ext cx="3025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shift the threshold over and now it is the average of next 2 observations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62EBF0-A630-CAFA-84D9-CBFDDD43207E}"/>
              </a:ext>
            </a:extLst>
          </p:cNvPr>
          <p:cNvCxnSpPr/>
          <p:nvPr/>
        </p:nvCxnSpPr>
        <p:spPr>
          <a:xfrm flipH="1" flipV="1">
            <a:off x="2477798" y="4190707"/>
            <a:ext cx="1941802" cy="46758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538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2300464" y="2832746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8276FE-7FEA-E6A2-5A46-ADD8B270F34F}"/>
              </a:ext>
            </a:extLst>
          </p:cNvPr>
          <p:cNvSpPr txBox="1"/>
          <p:nvPr/>
        </p:nvSpPr>
        <p:spPr>
          <a:xfrm>
            <a:off x="4532273" y="4252262"/>
            <a:ext cx="3025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..and build a simple </a:t>
            </a:r>
            <a:r>
              <a:rPr lang="en-US" b="1" dirty="0"/>
              <a:t>tree</a:t>
            </a:r>
            <a:r>
              <a:rPr lang="en-US" dirty="0"/>
              <a:t> that divides the observations using the new threshold </a:t>
            </a:r>
          </a:p>
          <a:p>
            <a:pPr algn="ctr"/>
            <a:r>
              <a:rPr lang="en-US" b="1" dirty="0"/>
              <a:t>Dosage &lt; 22.5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62EBF0-A630-CAFA-84D9-CBFDDD43207E}"/>
              </a:ext>
            </a:extLst>
          </p:cNvPr>
          <p:cNvCxnSpPr/>
          <p:nvPr/>
        </p:nvCxnSpPr>
        <p:spPr>
          <a:xfrm flipH="1" flipV="1">
            <a:off x="2477798" y="4190707"/>
            <a:ext cx="1941802" cy="46758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AE6CFAA-EA49-8518-2032-21FDCCD141BC}"/>
              </a:ext>
            </a:extLst>
          </p:cNvPr>
          <p:cNvGrpSpPr/>
          <p:nvPr/>
        </p:nvGrpSpPr>
        <p:grpSpPr>
          <a:xfrm>
            <a:off x="6316980" y="1125370"/>
            <a:ext cx="3666605" cy="1196386"/>
            <a:chOff x="6316980" y="1125370"/>
            <a:chExt cx="3666605" cy="119638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7D647C7-EEB0-519D-BF5D-F6AAB82278D8}"/>
                </a:ext>
              </a:extLst>
            </p:cNvPr>
            <p:cNvSpPr/>
            <p:nvPr/>
          </p:nvSpPr>
          <p:spPr>
            <a:xfrm>
              <a:off x="7192395" y="1125370"/>
              <a:ext cx="1819913" cy="391267"/>
            </a:xfrm>
            <a:prstGeom prst="round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22.5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64190D-8E61-87F0-205A-D1BD841416EF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 flipH="1">
              <a:off x="6938964" y="1516637"/>
              <a:ext cx="1163388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F9413E4-6BAE-C241-45BA-08ACBC2AA29B}"/>
                </a:ext>
              </a:extLst>
            </p:cNvPr>
            <p:cNvSpPr/>
            <p:nvPr/>
          </p:nvSpPr>
          <p:spPr>
            <a:xfrm>
              <a:off x="6316980" y="1918322"/>
              <a:ext cx="1243968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-10.5, 6.5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86D812-C230-6A12-C06B-7E7E38BF4C19}"/>
                </a:ext>
              </a:extLst>
            </p:cNvPr>
            <p:cNvSpPr/>
            <p:nvPr/>
          </p:nvSpPr>
          <p:spPr>
            <a:xfrm>
              <a:off x="8724336" y="1918323"/>
              <a:ext cx="1259249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7.5, -7.5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422D0D5-BBE1-E4C0-0064-66D3FC8D64EB}"/>
                </a:ext>
              </a:extLst>
            </p:cNvPr>
            <p:cNvCxnSpPr>
              <a:cxnSpLocks/>
              <a:stCxn id="8" idx="2"/>
              <a:endCxn id="24" idx="0"/>
            </p:cNvCxnSpPr>
            <p:nvPr/>
          </p:nvCxnSpPr>
          <p:spPr>
            <a:xfrm>
              <a:off x="8102352" y="1516637"/>
              <a:ext cx="1251609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C98E7F-C624-35E4-8EEC-36D9E0CEDC91}"/>
              </a:ext>
            </a:extLst>
          </p:cNvPr>
          <p:cNvCxnSpPr/>
          <p:nvPr/>
        </p:nvCxnSpPr>
        <p:spPr>
          <a:xfrm flipV="1">
            <a:off x="6096000" y="2614236"/>
            <a:ext cx="624840" cy="157647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66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2300464" y="2832746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1BEE970-4A51-FC81-9E4E-D80E9D26EF44}"/>
              </a:ext>
            </a:extLst>
          </p:cNvPr>
          <p:cNvSpPr/>
          <p:nvPr/>
        </p:nvSpPr>
        <p:spPr>
          <a:xfrm>
            <a:off x="6853918" y="1125370"/>
            <a:ext cx="228955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78DA42-D172-C9F8-9017-488CFCDBE612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927534" y="1516637"/>
            <a:ext cx="1071163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C955A2D-B577-E971-C09D-DA9C76C2D80C}"/>
              </a:ext>
            </a:extLst>
          </p:cNvPr>
          <p:cNvSpPr/>
          <p:nvPr/>
        </p:nvSpPr>
        <p:spPr>
          <a:xfrm>
            <a:off x="6294120" y="1918322"/>
            <a:ext cx="1266828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-10.5, 6.5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C5C9FDD-A73D-C8E2-0838-BE21E6E0FF76}"/>
              </a:ext>
            </a:extLst>
          </p:cNvPr>
          <p:cNvSpPr/>
          <p:nvPr/>
        </p:nvSpPr>
        <p:spPr>
          <a:xfrm>
            <a:off x="8632111" y="1918323"/>
            <a:ext cx="1351474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7.5, -7.5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40A430-0CFE-C135-A633-CFC229E7DA3C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7998697" y="1516637"/>
            <a:ext cx="1309151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2CBD54-A9F9-1E62-5EA5-500165E8E3A6}"/>
              </a:ext>
            </a:extLst>
          </p:cNvPr>
          <p:cNvGrpSpPr/>
          <p:nvPr/>
        </p:nvGrpSpPr>
        <p:grpSpPr>
          <a:xfrm>
            <a:off x="5167537" y="3872101"/>
            <a:ext cx="4326982" cy="786186"/>
            <a:chOff x="5068477" y="3329924"/>
            <a:chExt cx="4326982" cy="78618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5103BBB-FDF6-6A58-E552-B72370C6FFF9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C772DD7-31A9-EDB1-FCD9-57D94F7142E5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2357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4A233C-F9FC-CEAF-36A2-6AB61B3E8C37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Sum of Residuals 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9D1351C-AA2D-99B2-2E67-E74A081E0942}"/>
                </a:ext>
              </a:extLst>
            </p:cNvPr>
            <p:cNvSpPr txBox="1"/>
            <p:nvPr/>
          </p:nvSpPr>
          <p:spPr>
            <a:xfrm>
              <a:off x="6843832" y="3746778"/>
              <a:ext cx="255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Residuals + </a:t>
              </a:r>
              <a:r>
                <a:rPr lang="el-GR" b="1" dirty="0">
                  <a:solidFill>
                    <a:srgbClr val="C00000"/>
                  </a:solidFill>
                </a:rPr>
                <a:t>λ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AB76584-8C40-3544-37AE-0A187E391C5B}"/>
              </a:ext>
            </a:extLst>
          </p:cNvPr>
          <p:cNvSpPr txBox="1"/>
          <p:nvPr/>
        </p:nvSpPr>
        <p:spPr>
          <a:xfrm>
            <a:off x="4171413" y="3301422"/>
            <a:ext cx="551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calculate the similarity score using this formula:</a:t>
            </a:r>
          </a:p>
        </p:txBody>
      </p:sp>
    </p:spTree>
    <p:extLst>
      <p:ext uri="{BB962C8B-B14F-4D97-AF65-F5344CB8AC3E}">
        <p14:creationId xmlns:p14="http://schemas.microsoft.com/office/powerpoint/2010/main" val="169970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2300464" y="2832746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1BEE970-4A51-FC81-9E4E-D80E9D26EF44}"/>
              </a:ext>
            </a:extLst>
          </p:cNvPr>
          <p:cNvSpPr/>
          <p:nvPr/>
        </p:nvSpPr>
        <p:spPr>
          <a:xfrm>
            <a:off x="6853918" y="1125370"/>
            <a:ext cx="228955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78DA42-D172-C9F8-9017-488CFCDBE612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927534" y="1516637"/>
            <a:ext cx="1071163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C955A2D-B577-E971-C09D-DA9C76C2D80C}"/>
              </a:ext>
            </a:extLst>
          </p:cNvPr>
          <p:cNvSpPr/>
          <p:nvPr/>
        </p:nvSpPr>
        <p:spPr>
          <a:xfrm>
            <a:off x="6294120" y="1918322"/>
            <a:ext cx="1266828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-10.5, 6.5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C5C9FDD-A73D-C8E2-0838-BE21E6E0FF76}"/>
              </a:ext>
            </a:extLst>
          </p:cNvPr>
          <p:cNvSpPr/>
          <p:nvPr/>
        </p:nvSpPr>
        <p:spPr>
          <a:xfrm>
            <a:off x="8632111" y="1918323"/>
            <a:ext cx="1351474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7.5, -7.5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40A430-0CFE-C135-A633-CFC229E7DA3C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7998697" y="1516637"/>
            <a:ext cx="1309151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69352-7DFE-FF4C-81D5-41D4D26E0C91}"/>
              </a:ext>
            </a:extLst>
          </p:cNvPr>
          <p:cNvSpPr txBox="1"/>
          <p:nvPr/>
        </p:nvSpPr>
        <p:spPr>
          <a:xfrm>
            <a:off x="6113709" y="2320007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8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BC746-62C0-FA5B-5CA8-21A6B7D553B7}"/>
              </a:ext>
            </a:extLst>
          </p:cNvPr>
          <p:cNvSpPr txBox="1"/>
          <p:nvPr/>
        </p:nvSpPr>
        <p:spPr>
          <a:xfrm>
            <a:off x="9069860" y="1178986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4 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4AC1E-2FB7-2CA5-8D8C-EA3E7FDA7337}"/>
              </a:ext>
            </a:extLst>
          </p:cNvPr>
          <p:cNvSpPr txBox="1"/>
          <p:nvPr/>
        </p:nvSpPr>
        <p:spPr>
          <a:xfrm>
            <a:off x="9939773" y="1918322"/>
            <a:ext cx="14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0 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F50AB-AF81-08A0-282F-3D2806F22778}"/>
              </a:ext>
            </a:extLst>
          </p:cNvPr>
          <p:cNvSpPr txBox="1"/>
          <p:nvPr/>
        </p:nvSpPr>
        <p:spPr>
          <a:xfrm>
            <a:off x="6197241" y="3244355"/>
            <a:ext cx="253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b="1" dirty="0"/>
              <a:t>similarity</a:t>
            </a:r>
            <a:r>
              <a:rPr lang="en-US" dirty="0"/>
              <a:t> </a:t>
            </a:r>
            <a:r>
              <a:rPr lang="en-US" b="1" dirty="0"/>
              <a:t>score</a:t>
            </a:r>
            <a:r>
              <a:rPr lang="en-US" dirty="0"/>
              <a:t> for </a:t>
            </a:r>
            <a:r>
              <a:rPr lang="en-US" b="1" dirty="0"/>
              <a:t>root</a:t>
            </a:r>
            <a:r>
              <a:rPr lang="en-US" dirty="0"/>
              <a:t> and </a:t>
            </a:r>
            <a:r>
              <a:rPr lang="en-US" b="1" dirty="0"/>
              <a:t>leaves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46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761206" y="1764533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785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2300464" y="2832746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1BEE970-4A51-FC81-9E4E-D80E9D26EF44}"/>
              </a:ext>
            </a:extLst>
          </p:cNvPr>
          <p:cNvSpPr/>
          <p:nvPr/>
        </p:nvSpPr>
        <p:spPr>
          <a:xfrm>
            <a:off x="6853918" y="1125370"/>
            <a:ext cx="228955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78DA42-D172-C9F8-9017-488CFCDBE612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927534" y="1516637"/>
            <a:ext cx="1071163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C955A2D-B577-E971-C09D-DA9C76C2D80C}"/>
              </a:ext>
            </a:extLst>
          </p:cNvPr>
          <p:cNvSpPr/>
          <p:nvPr/>
        </p:nvSpPr>
        <p:spPr>
          <a:xfrm>
            <a:off x="6294120" y="1918322"/>
            <a:ext cx="1266828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-10.5, 6.5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C5C9FDD-A73D-C8E2-0838-BE21E6E0FF76}"/>
              </a:ext>
            </a:extLst>
          </p:cNvPr>
          <p:cNvSpPr/>
          <p:nvPr/>
        </p:nvSpPr>
        <p:spPr>
          <a:xfrm>
            <a:off x="8632111" y="1918323"/>
            <a:ext cx="1351474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7.5, -7.5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40A430-0CFE-C135-A633-CFC229E7DA3C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7998697" y="1516637"/>
            <a:ext cx="1309151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69352-7DFE-FF4C-81D5-41D4D26E0C91}"/>
              </a:ext>
            </a:extLst>
          </p:cNvPr>
          <p:cNvSpPr txBox="1"/>
          <p:nvPr/>
        </p:nvSpPr>
        <p:spPr>
          <a:xfrm>
            <a:off x="6113709" y="2320007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8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BC746-62C0-FA5B-5CA8-21A6B7D553B7}"/>
              </a:ext>
            </a:extLst>
          </p:cNvPr>
          <p:cNvSpPr txBox="1"/>
          <p:nvPr/>
        </p:nvSpPr>
        <p:spPr>
          <a:xfrm>
            <a:off x="9069860" y="1178986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4 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4AC1E-2FB7-2CA5-8D8C-EA3E7FDA7337}"/>
              </a:ext>
            </a:extLst>
          </p:cNvPr>
          <p:cNvSpPr txBox="1"/>
          <p:nvPr/>
        </p:nvSpPr>
        <p:spPr>
          <a:xfrm>
            <a:off x="9939773" y="1918322"/>
            <a:ext cx="14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0 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F50AB-AF81-08A0-282F-3D2806F22778}"/>
              </a:ext>
            </a:extLst>
          </p:cNvPr>
          <p:cNvSpPr txBox="1"/>
          <p:nvPr/>
        </p:nvSpPr>
        <p:spPr>
          <a:xfrm>
            <a:off x="4932320" y="3429000"/>
            <a:ext cx="319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calculate the </a:t>
            </a:r>
            <a:r>
              <a:rPr lang="en-US" b="1" dirty="0"/>
              <a:t>Gain: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993CB2-9E32-CD31-EFBD-28F35D19E379}"/>
              </a:ext>
            </a:extLst>
          </p:cNvPr>
          <p:cNvSpPr txBox="1"/>
          <p:nvPr/>
        </p:nvSpPr>
        <p:spPr>
          <a:xfrm>
            <a:off x="5304211" y="3832432"/>
            <a:ext cx="565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= Left</a:t>
            </a:r>
            <a:r>
              <a:rPr lang="en-US" sz="2000" b="1" dirty="0"/>
              <a:t> </a:t>
            </a:r>
            <a:r>
              <a:rPr lang="en-US" sz="2000" b="1" baseline="-25000" dirty="0"/>
              <a:t>similarity</a:t>
            </a:r>
            <a:r>
              <a:rPr lang="en-US" sz="2000" b="1" dirty="0"/>
              <a:t> </a:t>
            </a:r>
            <a:r>
              <a:rPr lang="en-US" sz="2000" dirty="0"/>
              <a:t>+ Right </a:t>
            </a:r>
            <a:r>
              <a:rPr lang="en-US" sz="2000" b="1" baseline="-25000" dirty="0"/>
              <a:t>similarity</a:t>
            </a:r>
            <a:r>
              <a:rPr lang="en-US" sz="2000" dirty="0"/>
              <a:t> - Root </a:t>
            </a:r>
            <a:r>
              <a:rPr lang="en-US" sz="2000" b="1" baseline="-25000" dirty="0"/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1235394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2300464" y="2832746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1BEE970-4A51-FC81-9E4E-D80E9D26EF44}"/>
              </a:ext>
            </a:extLst>
          </p:cNvPr>
          <p:cNvSpPr/>
          <p:nvPr/>
        </p:nvSpPr>
        <p:spPr>
          <a:xfrm>
            <a:off x="6853918" y="1125370"/>
            <a:ext cx="228955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78DA42-D172-C9F8-9017-488CFCDBE612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927534" y="1516637"/>
            <a:ext cx="1071163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C955A2D-B577-E971-C09D-DA9C76C2D80C}"/>
              </a:ext>
            </a:extLst>
          </p:cNvPr>
          <p:cNvSpPr/>
          <p:nvPr/>
        </p:nvSpPr>
        <p:spPr>
          <a:xfrm>
            <a:off x="6294120" y="1918322"/>
            <a:ext cx="1266828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-10.5, 6.5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C5C9FDD-A73D-C8E2-0838-BE21E6E0FF76}"/>
              </a:ext>
            </a:extLst>
          </p:cNvPr>
          <p:cNvSpPr/>
          <p:nvPr/>
        </p:nvSpPr>
        <p:spPr>
          <a:xfrm>
            <a:off x="8632111" y="1918323"/>
            <a:ext cx="1351474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7.5, -7.5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40A430-0CFE-C135-A633-CFC229E7DA3C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7998697" y="1516637"/>
            <a:ext cx="1309151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69352-7DFE-FF4C-81D5-41D4D26E0C91}"/>
              </a:ext>
            </a:extLst>
          </p:cNvPr>
          <p:cNvSpPr txBox="1"/>
          <p:nvPr/>
        </p:nvSpPr>
        <p:spPr>
          <a:xfrm>
            <a:off x="6113709" y="2320007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8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BC746-62C0-FA5B-5CA8-21A6B7D553B7}"/>
              </a:ext>
            </a:extLst>
          </p:cNvPr>
          <p:cNvSpPr txBox="1"/>
          <p:nvPr/>
        </p:nvSpPr>
        <p:spPr>
          <a:xfrm>
            <a:off x="9069860" y="1178986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4 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4AC1E-2FB7-2CA5-8D8C-EA3E7FDA7337}"/>
              </a:ext>
            </a:extLst>
          </p:cNvPr>
          <p:cNvSpPr txBox="1"/>
          <p:nvPr/>
        </p:nvSpPr>
        <p:spPr>
          <a:xfrm>
            <a:off x="9939773" y="1918322"/>
            <a:ext cx="14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0 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F50AB-AF81-08A0-282F-3D2806F22778}"/>
              </a:ext>
            </a:extLst>
          </p:cNvPr>
          <p:cNvSpPr txBox="1"/>
          <p:nvPr/>
        </p:nvSpPr>
        <p:spPr>
          <a:xfrm>
            <a:off x="5747660" y="3429000"/>
            <a:ext cx="319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</a:t>
            </a:r>
            <a:r>
              <a:rPr lang="en-US" b="1" dirty="0"/>
              <a:t> = </a:t>
            </a:r>
            <a:r>
              <a:rPr lang="en-US" dirty="0"/>
              <a:t>8 + 0 – 4 =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1193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2300464" y="2832746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1BEE970-4A51-FC81-9E4E-D80E9D26EF44}"/>
              </a:ext>
            </a:extLst>
          </p:cNvPr>
          <p:cNvSpPr/>
          <p:nvPr/>
        </p:nvSpPr>
        <p:spPr>
          <a:xfrm>
            <a:off x="6853918" y="1125370"/>
            <a:ext cx="228955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-10.5, 6.5, 7.5, 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78DA42-D172-C9F8-9017-488CFCDBE612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927534" y="1516637"/>
            <a:ext cx="1071163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C955A2D-B577-E971-C09D-DA9C76C2D80C}"/>
              </a:ext>
            </a:extLst>
          </p:cNvPr>
          <p:cNvSpPr/>
          <p:nvPr/>
        </p:nvSpPr>
        <p:spPr>
          <a:xfrm>
            <a:off x="6294120" y="1918322"/>
            <a:ext cx="1266828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-10.5, 6.5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C5C9FDD-A73D-C8E2-0838-BE21E6E0FF76}"/>
              </a:ext>
            </a:extLst>
          </p:cNvPr>
          <p:cNvSpPr/>
          <p:nvPr/>
        </p:nvSpPr>
        <p:spPr>
          <a:xfrm>
            <a:off x="8632111" y="1918323"/>
            <a:ext cx="1351474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7.5, -7.5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40A430-0CFE-C135-A633-CFC229E7DA3C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7998697" y="1516637"/>
            <a:ext cx="1309151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69352-7DFE-FF4C-81D5-41D4D26E0C91}"/>
              </a:ext>
            </a:extLst>
          </p:cNvPr>
          <p:cNvSpPr txBox="1"/>
          <p:nvPr/>
        </p:nvSpPr>
        <p:spPr>
          <a:xfrm>
            <a:off x="6113709" y="2320007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8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BC746-62C0-FA5B-5CA8-21A6B7D553B7}"/>
              </a:ext>
            </a:extLst>
          </p:cNvPr>
          <p:cNvSpPr txBox="1"/>
          <p:nvPr/>
        </p:nvSpPr>
        <p:spPr>
          <a:xfrm>
            <a:off x="9069860" y="1178986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4 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4AC1E-2FB7-2CA5-8D8C-EA3E7FDA7337}"/>
              </a:ext>
            </a:extLst>
          </p:cNvPr>
          <p:cNvSpPr txBox="1"/>
          <p:nvPr/>
        </p:nvSpPr>
        <p:spPr>
          <a:xfrm>
            <a:off x="9939773" y="1918322"/>
            <a:ext cx="14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0 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F50AB-AF81-08A0-282F-3D2806F22778}"/>
              </a:ext>
            </a:extLst>
          </p:cNvPr>
          <p:cNvSpPr txBox="1"/>
          <p:nvPr/>
        </p:nvSpPr>
        <p:spPr>
          <a:xfrm>
            <a:off x="5747660" y="3429000"/>
            <a:ext cx="319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</a:t>
            </a:r>
            <a:r>
              <a:rPr lang="en-US" b="1" dirty="0"/>
              <a:t> = </a:t>
            </a:r>
            <a:r>
              <a:rPr lang="en-US" dirty="0"/>
              <a:t>8 + 0 – 4 = 4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3C9D-B960-EBFB-35CB-4C288AA379EA}"/>
              </a:ext>
            </a:extLst>
          </p:cNvPr>
          <p:cNvSpPr txBox="1"/>
          <p:nvPr/>
        </p:nvSpPr>
        <p:spPr>
          <a:xfrm>
            <a:off x="4411979" y="4107180"/>
            <a:ext cx="4657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Since the </a:t>
            </a:r>
            <a:r>
              <a:rPr lang="en-US" b="1" dirty="0"/>
              <a:t>Gain</a:t>
            </a:r>
            <a:r>
              <a:rPr lang="en-US" dirty="0"/>
              <a:t> for </a:t>
            </a:r>
            <a:r>
              <a:rPr lang="en-US" b="1" dirty="0"/>
              <a:t>Dosage &lt; 22.5 </a:t>
            </a:r>
            <a:r>
              <a:rPr lang="en-US" dirty="0"/>
              <a:t>(</a:t>
            </a:r>
            <a:r>
              <a:rPr lang="en-US" b="1" dirty="0"/>
              <a:t>Gain </a:t>
            </a:r>
            <a:r>
              <a:rPr lang="en-US" dirty="0"/>
              <a:t>= </a:t>
            </a:r>
            <a:r>
              <a:rPr lang="en-US" b="1" dirty="0"/>
              <a:t>4</a:t>
            </a:r>
            <a:r>
              <a:rPr lang="en-US" dirty="0"/>
              <a:t>) is less than </a:t>
            </a:r>
            <a:r>
              <a:rPr lang="en-US" b="1" dirty="0"/>
              <a:t>Gain</a:t>
            </a:r>
            <a:r>
              <a:rPr lang="en-US" dirty="0"/>
              <a:t> for </a:t>
            </a:r>
            <a:r>
              <a:rPr lang="en-US" b="1" dirty="0"/>
              <a:t>Dosage &lt; 15 </a:t>
            </a:r>
            <a:r>
              <a:rPr lang="en-US" dirty="0"/>
              <a:t>(</a:t>
            </a:r>
            <a:r>
              <a:rPr lang="en-US" b="1" dirty="0"/>
              <a:t>Gain</a:t>
            </a:r>
            <a:r>
              <a:rPr lang="en-US" dirty="0"/>
              <a:t> = </a:t>
            </a:r>
            <a:r>
              <a:rPr lang="en-US" b="1" dirty="0"/>
              <a:t>120.33</a:t>
            </a:r>
            <a:r>
              <a:rPr lang="en-US" dirty="0"/>
              <a:t>),</a:t>
            </a:r>
          </a:p>
          <a:p>
            <a:pPr algn="ctr"/>
            <a:r>
              <a:rPr lang="en-US" b="1" dirty="0"/>
              <a:t>Dosage &lt; 15 </a:t>
            </a:r>
            <a:r>
              <a:rPr lang="en-US" dirty="0"/>
              <a:t>is better at splitting </a:t>
            </a:r>
            <a:r>
              <a:rPr lang="en-US" b="1" dirty="0"/>
              <a:t>Residuals</a:t>
            </a:r>
            <a:r>
              <a:rPr lang="en-US" dirty="0"/>
              <a:t> into clusters for similar values. </a:t>
            </a:r>
          </a:p>
        </p:txBody>
      </p:sp>
    </p:spTree>
    <p:extLst>
      <p:ext uri="{BB962C8B-B14F-4D97-AF65-F5344CB8AC3E}">
        <p14:creationId xmlns:p14="http://schemas.microsoft.com/office/powerpoint/2010/main" val="995973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2687814" y="2832746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8276FE-7FEA-E6A2-5A46-ADD8B270F34F}"/>
              </a:ext>
            </a:extLst>
          </p:cNvPr>
          <p:cNvSpPr txBox="1"/>
          <p:nvPr/>
        </p:nvSpPr>
        <p:spPr>
          <a:xfrm>
            <a:off x="5240933" y="4196622"/>
            <a:ext cx="3025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shift the threshold over and now it is the average of next 2 observations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62EBF0-A630-CAFA-84D9-CBFDDD4320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781748" y="4294865"/>
            <a:ext cx="2459185" cy="36342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58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2687814" y="2832746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8276FE-7FEA-E6A2-5A46-ADD8B270F34F}"/>
              </a:ext>
            </a:extLst>
          </p:cNvPr>
          <p:cNvSpPr txBox="1"/>
          <p:nvPr/>
        </p:nvSpPr>
        <p:spPr>
          <a:xfrm>
            <a:off x="5240933" y="4196622"/>
            <a:ext cx="362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this will be our new tree 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A87252-1912-8894-F2FE-309259057FD5}"/>
              </a:ext>
            </a:extLst>
          </p:cNvPr>
          <p:cNvGrpSpPr/>
          <p:nvPr/>
        </p:nvGrpSpPr>
        <p:grpSpPr>
          <a:xfrm>
            <a:off x="6316980" y="1125370"/>
            <a:ext cx="3666605" cy="1196386"/>
            <a:chOff x="6316980" y="1125370"/>
            <a:chExt cx="3666605" cy="11963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2E28D3-4EA8-73AC-B6CD-799E5CA5C8AB}"/>
                </a:ext>
              </a:extLst>
            </p:cNvPr>
            <p:cNvSpPr/>
            <p:nvPr/>
          </p:nvSpPr>
          <p:spPr>
            <a:xfrm>
              <a:off x="7192395" y="1125370"/>
              <a:ext cx="1819913" cy="391267"/>
            </a:xfrm>
            <a:prstGeom prst="round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30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DE0D95-96FE-D41E-6DF2-31ECFA2EC064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209666" y="1516637"/>
              <a:ext cx="892686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A755364-A1E1-F002-FB67-252DEC9E97AE}"/>
                </a:ext>
              </a:extLst>
            </p:cNvPr>
            <p:cNvSpPr/>
            <p:nvPr/>
          </p:nvSpPr>
          <p:spPr>
            <a:xfrm>
              <a:off x="6316980" y="1918322"/>
              <a:ext cx="1785372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-10.5, 6.5, 7.5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7AD871D-EBDC-8149-8451-2C7FB0EFC08F}"/>
                </a:ext>
              </a:extLst>
            </p:cNvPr>
            <p:cNvSpPr/>
            <p:nvPr/>
          </p:nvSpPr>
          <p:spPr>
            <a:xfrm>
              <a:off x="8995038" y="1918323"/>
              <a:ext cx="988547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79CD282-08B1-98BA-7A5D-CC43656A9418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102352" y="1516637"/>
              <a:ext cx="1386960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F5DB2D-BAF8-C28D-AB65-A1DFF4C750CA}"/>
              </a:ext>
            </a:extLst>
          </p:cNvPr>
          <p:cNvCxnSpPr/>
          <p:nvPr/>
        </p:nvCxnSpPr>
        <p:spPr>
          <a:xfrm flipV="1">
            <a:off x="7032567" y="2614236"/>
            <a:ext cx="515389" cy="138591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5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2687814" y="2832746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DA87252-1912-8894-F2FE-309259057FD5}"/>
              </a:ext>
            </a:extLst>
          </p:cNvPr>
          <p:cNvGrpSpPr/>
          <p:nvPr/>
        </p:nvGrpSpPr>
        <p:grpSpPr>
          <a:xfrm>
            <a:off x="6316980" y="1125370"/>
            <a:ext cx="3666605" cy="1196386"/>
            <a:chOff x="6316980" y="1125370"/>
            <a:chExt cx="3666605" cy="11963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2E28D3-4EA8-73AC-B6CD-799E5CA5C8AB}"/>
                </a:ext>
              </a:extLst>
            </p:cNvPr>
            <p:cNvSpPr/>
            <p:nvPr/>
          </p:nvSpPr>
          <p:spPr>
            <a:xfrm>
              <a:off x="7192395" y="1125370"/>
              <a:ext cx="1819913" cy="391267"/>
            </a:xfrm>
            <a:prstGeom prst="round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30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DE0D95-96FE-D41E-6DF2-31ECFA2EC064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209666" y="1516637"/>
              <a:ext cx="892686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A755364-A1E1-F002-FB67-252DEC9E97AE}"/>
                </a:ext>
              </a:extLst>
            </p:cNvPr>
            <p:cNvSpPr/>
            <p:nvPr/>
          </p:nvSpPr>
          <p:spPr>
            <a:xfrm>
              <a:off x="6316980" y="1918322"/>
              <a:ext cx="1785372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-10.5, 6.5, 7.5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7AD871D-EBDC-8149-8451-2C7FB0EFC08F}"/>
                </a:ext>
              </a:extLst>
            </p:cNvPr>
            <p:cNvSpPr/>
            <p:nvPr/>
          </p:nvSpPr>
          <p:spPr>
            <a:xfrm>
              <a:off x="8995038" y="1918323"/>
              <a:ext cx="988547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79CD282-08B1-98BA-7A5D-CC43656A9418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102352" y="1516637"/>
              <a:ext cx="1386960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4843346-012C-BE19-4EC9-EBEFDC4EE2A7}"/>
              </a:ext>
            </a:extLst>
          </p:cNvPr>
          <p:cNvSpPr txBox="1"/>
          <p:nvPr/>
        </p:nvSpPr>
        <p:spPr>
          <a:xfrm>
            <a:off x="6487782" y="2286454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4.08 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D00672-AC3C-00D7-830A-4FE72897F9EA}"/>
              </a:ext>
            </a:extLst>
          </p:cNvPr>
          <p:cNvSpPr txBox="1"/>
          <p:nvPr/>
        </p:nvSpPr>
        <p:spPr>
          <a:xfrm>
            <a:off x="9069860" y="1178986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4 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09B9B3-4A4A-6D15-F2DD-87D60A6358A5}"/>
              </a:ext>
            </a:extLst>
          </p:cNvPr>
          <p:cNvSpPr txBox="1"/>
          <p:nvPr/>
        </p:nvSpPr>
        <p:spPr>
          <a:xfrm>
            <a:off x="8795832" y="2332620"/>
            <a:ext cx="18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56.25 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7F2C7A-09FC-58C6-4022-10153ECF1A25}"/>
              </a:ext>
            </a:extLst>
          </p:cNvPr>
          <p:cNvSpPr txBox="1"/>
          <p:nvPr/>
        </p:nvSpPr>
        <p:spPr>
          <a:xfrm>
            <a:off x="5747660" y="3429000"/>
            <a:ext cx="319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</a:t>
            </a:r>
            <a:r>
              <a:rPr lang="en-US" b="1" dirty="0"/>
              <a:t> </a:t>
            </a:r>
            <a:r>
              <a:rPr lang="en-US" dirty="0"/>
              <a:t>= 4.08 + 56.25 – 4 = 56.33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0978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2687814" y="2832746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DA87252-1912-8894-F2FE-309259057FD5}"/>
              </a:ext>
            </a:extLst>
          </p:cNvPr>
          <p:cNvGrpSpPr/>
          <p:nvPr/>
        </p:nvGrpSpPr>
        <p:grpSpPr>
          <a:xfrm>
            <a:off x="6316980" y="1125370"/>
            <a:ext cx="3666605" cy="1196386"/>
            <a:chOff x="6316980" y="1125370"/>
            <a:chExt cx="3666605" cy="11963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2E28D3-4EA8-73AC-B6CD-799E5CA5C8AB}"/>
                </a:ext>
              </a:extLst>
            </p:cNvPr>
            <p:cNvSpPr/>
            <p:nvPr/>
          </p:nvSpPr>
          <p:spPr>
            <a:xfrm>
              <a:off x="7192395" y="1125370"/>
              <a:ext cx="1819913" cy="391267"/>
            </a:xfrm>
            <a:prstGeom prst="round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30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DE0D95-96FE-D41E-6DF2-31ECFA2EC064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209666" y="1516637"/>
              <a:ext cx="892686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A755364-A1E1-F002-FB67-252DEC9E97AE}"/>
                </a:ext>
              </a:extLst>
            </p:cNvPr>
            <p:cNvSpPr/>
            <p:nvPr/>
          </p:nvSpPr>
          <p:spPr>
            <a:xfrm>
              <a:off x="6316980" y="1918322"/>
              <a:ext cx="1785372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-10.5, 6.5, 7.5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7AD871D-EBDC-8149-8451-2C7FB0EFC08F}"/>
                </a:ext>
              </a:extLst>
            </p:cNvPr>
            <p:cNvSpPr/>
            <p:nvPr/>
          </p:nvSpPr>
          <p:spPr>
            <a:xfrm>
              <a:off x="8995038" y="1918323"/>
              <a:ext cx="988547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79CD282-08B1-98BA-7A5D-CC43656A9418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102352" y="1516637"/>
              <a:ext cx="1386960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4843346-012C-BE19-4EC9-EBEFDC4EE2A7}"/>
              </a:ext>
            </a:extLst>
          </p:cNvPr>
          <p:cNvSpPr txBox="1"/>
          <p:nvPr/>
        </p:nvSpPr>
        <p:spPr>
          <a:xfrm>
            <a:off x="6487782" y="2286454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4.08 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D00672-AC3C-00D7-830A-4FE72897F9EA}"/>
              </a:ext>
            </a:extLst>
          </p:cNvPr>
          <p:cNvSpPr txBox="1"/>
          <p:nvPr/>
        </p:nvSpPr>
        <p:spPr>
          <a:xfrm>
            <a:off x="9069860" y="1178986"/>
            <a:ext cx="19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4 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09B9B3-4A4A-6D15-F2DD-87D60A6358A5}"/>
              </a:ext>
            </a:extLst>
          </p:cNvPr>
          <p:cNvSpPr txBox="1"/>
          <p:nvPr/>
        </p:nvSpPr>
        <p:spPr>
          <a:xfrm>
            <a:off x="8795832" y="2332620"/>
            <a:ext cx="18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56.25 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7F2C7A-09FC-58C6-4022-10153ECF1A25}"/>
              </a:ext>
            </a:extLst>
          </p:cNvPr>
          <p:cNvSpPr txBox="1"/>
          <p:nvPr/>
        </p:nvSpPr>
        <p:spPr>
          <a:xfrm>
            <a:off x="5747660" y="3429000"/>
            <a:ext cx="319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</a:t>
            </a:r>
            <a:r>
              <a:rPr lang="en-US" b="1" dirty="0"/>
              <a:t> </a:t>
            </a:r>
            <a:r>
              <a:rPr lang="en-US" dirty="0"/>
              <a:t>= 4.08 + 56.25 – 4 = 56.33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C3E0F6-2AC7-9304-8F74-6B689CA450B0}"/>
              </a:ext>
            </a:extLst>
          </p:cNvPr>
          <p:cNvSpPr txBox="1"/>
          <p:nvPr/>
        </p:nvSpPr>
        <p:spPr>
          <a:xfrm>
            <a:off x="4558028" y="4448596"/>
            <a:ext cx="5209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Again, since the </a:t>
            </a:r>
            <a:r>
              <a:rPr lang="en-US" b="1" dirty="0"/>
              <a:t>Gain</a:t>
            </a:r>
            <a:r>
              <a:rPr lang="en-US" dirty="0"/>
              <a:t> for </a:t>
            </a:r>
            <a:r>
              <a:rPr lang="en-US" b="1" dirty="0"/>
              <a:t>Dosage &lt; 30 </a:t>
            </a:r>
            <a:r>
              <a:rPr lang="en-US" dirty="0"/>
              <a:t>(</a:t>
            </a:r>
            <a:r>
              <a:rPr lang="en-US" b="1" dirty="0"/>
              <a:t>Gain </a:t>
            </a:r>
            <a:r>
              <a:rPr lang="en-US" dirty="0"/>
              <a:t>= </a:t>
            </a:r>
            <a:r>
              <a:rPr lang="en-US" b="1" dirty="0"/>
              <a:t>56.33</a:t>
            </a:r>
            <a:r>
              <a:rPr lang="en-US" dirty="0"/>
              <a:t>) is less than </a:t>
            </a:r>
            <a:r>
              <a:rPr lang="en-US" b="1" dirty="0"/>
              <a:t>Gain</a:t>
            </a:r>
            <a:r>
              <a:rPr lang="en-US" dirty="0"/>
              <a:t> for </a:t>
            </a:r>
            <a:r>
              <a:rPr lang="en-US" b="1" dirty="0"/>
              <a:t>Dosage &lt; 15 </a:t>
            </a:r>
            <a:r>
              <a:rPr lang="en-US" dirty="0"/>
              <a:t>(</a:t>
            </a:r>
            <a:r>
              <a:rPr lang="en-US" b="1" dirty="0"/>
              <a:t>Gain</a:t>
            </a:r>
            <a:r>
              <a:rPr lang="en-US" dirty="0"/>
              <a:t> = </a:t>
            </a:r>
            <a:r>
              <a:rPr lang="en-US" b="1" dirty="0"/>
              <a:t>120.33</a:t>
            </a:r>
            <a:r>
              <a:rPr lang="en-US" dirty="0"/>
              <a:t>),</a:t>
            </a:r>
          </a:p>
          <a:p>
            <a:pPr algn="ctr"/>
            <a:r>
              <a:rPr lang="en-US" b="1" dirty="0"/>
              <a:t>Dosage &lt; 15 </a:t>
            </a:r>
            <a:r>
              <a:rPr lang="en-US" dirty="0"/>
              <a:t>is better at splitting </a:t>
            </a:r>
            <a:r>
              <a:rPr lang="en-US" b="1" dirty="0"/>
              <a:t>Residuals</a:t>
            </a:r>
            <a:r>
              <a:rPr lang="en-US" dirty="0"/>
              <a:t> into clusters for similar values. </a:t>
            </a:r>
          </a:p>
        </p:txBody>
      </p:sp>
    </p:spTree>
    <p:extLst>
      <p:ext uri="{BB962C8B-B14F-4D97-AF65-F5344CB8AC3E}">
        <p14:creationId xmlns:p14="http://schemas.microsoft.com/office/powerpoint/2010/main" val="3842394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864747-EABA-4495-8AE8-18F337A38CBC}"/>
              </a:ext>
            </a:extLst>
          </p:cNvPr>
          <p:cNvSpPr txBox="1"/>
          <p:nvPr/>
        </p:nvSpPr>
        <p:spPr>
          <a:xfrm>
            <a:off x="4862945" y="3790597"/>
            <a:ext cx="390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going to use this threshold that gave the highest </a:t>
            </a:r>
            <a:r>
              <a:rPr lang="en-US" b="1" dirty="0"/>
              <a:t>Gain Dosage &lt; 15 </a:t>
            </a:r>
            <a:r>
              <a:rPr lang="en-US" dirty="0"/>
              <a:t>for the first branch in the tree.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6396C6-B139-B35D-2CB1-04831C3C6DC3}"/>
              </a:ext>
            </a:extLst>
          </p:cNvPr>
          <p:cNvCxnSpPr/>
          <p:nvPr/>
        </p:nvCxnSpPr>
        <p:spPr>
          <a:xfrm flipH="1">
            <a:off x="2053244" y="4190707"/>
            <a:ext cx="2460567" cy="41428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53CB5A-41ED-78FF-3177-8B94237B3B12}"/>
              </a:ext>
            </a:extLst>
          </p:cNvPr>
          <p:cNvCxnSpPr/>
          <p:nvPr/>
        </p:nvCxnSpPr>
        <p:spPr>
          <a:xfrm flipV="1">
            <a:off x="6558742" y="2614236"/>
            <a:ext cx="647724" cy="10674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78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864747-EABA-4495-8AE8-18F337A38CBC}"/>
              </a:ext>
            </a:extLst>
          </p:cNvPr>
          <p:cNvSpPr txBox="1"/>
          <p:nvPr/>
        </p:nvSpPr>
        <p:spPr>
          <a:xfrm>
            <a:off x="4371226" y="3322987"/>
            <a:ext cx="390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have only 1 </a:t>
            </a:r>
            <a:r>
              <a:rPr lang="en-US" b="1" dirty="0"/>
              <a:t>Residual</a:t>
            </a:r>
            <a:r>
              <a:rPr lang="en-US" dirty="0"/>
              <a:t> in the left leaf so we can not split it.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BB360B-42F8-F05E-8300-F4FC0FAB2825}"/>
              </a:ext>
            </a:extLst>
          </p:cNvPr>
          <p:cNvCxnSpPr/>
          <p:nvPr/>
        </p:nvCxnSpPr>
        <p:spPr>
          <a:xfrm flipV="1">
            <a:off x="6766560" y="2452255"/>
            <a:ext cx="182880" cy="7921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77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864747-EABA-4495-8AE8-18F337A38CBC}"/>
              </a:ext>
            </a:extLst>
          </p:cNvPr>
          <p:cNvSpPr txBox="1"/>
          <p:nvPr/>
        </p:nvSpPr>
        <p:spPr>
          <a:xfrm>
            <a:off x="6816162" y="3409604"/>
            <a:ext cx="390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 we have three </a:t>
            </a:r>
            <a:r>
              <a:rPr lang="en-US" b="1" dirty="0"/>
              <a:t>Residuals</a:t>
            </a:r>
            <a:r>
              <a:rPr lang="en-US" dirty="0"/>
              <a:t> in the Right leaf so are going to split it.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BB360B-42F8-F05E-8300-F4FC0FAB2825}"/>
              </a:ext>
            </a:extLst>
          </p:cNvPr>
          <p:cNvCxnSpPr/>
          <p:nvPr/>
        </p:nvCxnSpPr>
        <p:spPr>
          <a:xfrm flipV="1">
            <a:off x="8923113" y="2511088"/>
            <a:ext cx="182880" cy="7921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5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3EE2D8-E680-AC8D-C305-8372814D9222}"/>
              </a:ext>
            </a:extLst>
          </p:cNvPr>
          <p:cNvSpPr txBox="1"/>
          <p:nvPr/>
        </p:nvSpPr>
        <p:spPr>
          <a:xfrm>
            <a:off x="4960476" y="2522768"/>
            <a:ext cx="288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First step in fitting </a:t>
            </a:r>
            <a:r>
              <a:rPr lang="en-US" b="1" dirty="0" err="1"/>
              <a:t>XGBoost</a:t>
            </a:r>
            <a:r>
              <a:rPr lang="en-US" dirty="0"/>
              <a:t> to </a:t>
            </a:r>
            <a:r>
              <a:rPr lang="en-US" b="1" dirty="0"/>
              <a:t>training data</a:t>
            </a:r>
            <a:r>
              <a:rPr lang="en-US" dirty="0"/>
              <a:t> is to make an initial prediction.</a:t>
            </a:r>
          </a:p>
        </p:txBody>
      </p:sp>
    </p:spTree>
    <p:extLst>
      <p:ext uri="{BB962C8B-B14F-4D97-AF65-F5344CB8AC3E}">
        <p14:creationId xmlns:p14="http://schemas.microsoft.com/office/powerpoint/2010/main" val="2881340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7.5, -7.5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864747-EABA-4495-8AE8-18F337A38CBC}"/>
              </a:ext>
            </a:extLst>
          </p:cNvPr>
          <p:cNvSpPr txBox="1"/>
          <p:nvPr/>
        </p:nvSpPr>
        <p:spPr>
          <a:xfrm>
            <a:off x="5247612" y="3608577"/>
            <a:ext cx="390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and the average </a:t>
            </a:r>
            <a:r>
              <a:rPr lang="en-US" b="1" dirty="0"/>
              <a:t>Dosage</a:t>
            </a:r>
            <a:r>
              <a:rPr lang="en-US" dirty="0"/>
              <a:t> of first 2 observations in the leaf is </a:t>
            </a:r>
            <a:r>
              <a:rPr lang="en-US" b="1" dirty="0"/>
              <a:t>22.5</a:t>
            </a:r>
            <a:r>
              <a:rPr lang="en-US" dirty="0"/>
              <a:t> which represented by this </a:t>
            </a:r>
            <a:r>
              <a:rPr lang="en-US" b="1" dirty="0">
                <a:solidFill>
                  <a:srgbClr val="00B050"/>
                </a:solidFill>
              </a:rPr>
              <a:t>Green line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297418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81F128-89A1-081B-0029-1865F358181B}"/>
              </a:ext>
            </a:extLst>
          </p:cNvPr>
          <p:cNvCxnSpPr>
            <a:stCxn id="25" idx="1"/>
          </p:cNvCxnSpPr>
          <p:nvPr/>
        </p:nvCxnSpPr>
        <p:spPr>
          <a:xfrm flipH="1">
            <a:off x="2477798" y="4070242"/>
            <a:ext cx="2769814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62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864747-EABA-4495-8AE8-18F337A38CBC}"/>
              </a:ext>
            </a:extLst>
          </p:cNvPr>
          <p:cNvSpPr txBox="1"/>
          <p:nvPr/>
        </p:nvSpPr>
        <p:spPr>
          <a:xfrm>
            <a:off x="3683107" y="3105834"/>
            <a:ext cx="390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So, the first threshold that we try is </a:t>
            </a:r>
            <a:r>
              <a:rPr lang="en-US" b="1" dirty="0"/>
              <a:t>Dosage &lt; 22.5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297418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5" y="2703684"/>
            <a:ext cx="11595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7.5, 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22.5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9990CF-50A4-01ED-C6E7-45A35D9A03B0}"/>
              </a:ext>
            </a:extLst>
          </p:cNvPr>
          <p:cNvCxnSpPr>
            <a:cxnSpLocks/>
          </p:cNvCxnSpPr>
          <p:nvPr/>
        </p:nvCxnSpPr>
        <p:spPr>
          <a:xfrm flipV="1">
            <a:off x="6271260" y="2179320"/>
            <a:ext cx="1966203" cy="83502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20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297418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5" y="2703684"/>
            <a:ext cx="11595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7.5, 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22.5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2FB52C-6504-3D66-79FE-E19EA06D2F7E}"/>
              </a:ext>
            </a:extLst>
          </p:cNvPr>
          <p:cNvGrpSpPr/>
          <p:nvPr/>
        </p:nvGrpSpPr>
        <p:grpSpPr>
          <a:xfrm>
            <a:off x="5555271" y="4285775"/>
            <a:ext cx="4326982" cy="786186"/>
            <a:chOff x="5068477" y="3329924"/>
            <a:chExt cx="4326982" cy="78618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B61B68-028F-6B4B-DAB6-4C89803F23CF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C36D89-D83B-2A9A-2DB3-6F1A24FC6DF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2357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DEFA72A-68F5-8AFA-DC7B-A8C0CFABB447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Sum of Residuals 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371470-103C-4ADD-5117-1B20E4E2DE36}"/>
                </a:ext>
              </a:extLst>
            </p:cNvPr>
            <p:cNvSpPr txBox="1"/>
            <p:nvPr/>
          </p:nvSpPr>
          <p:spPr>
            <a:xfrm>
              <a:off x="6843832" y="3746778"/>
              <a:ext cx="255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Residuals + </a:t>
              </a:r>
              <a:r>
                <a:rPr lang="el-GR" b="1" dirty="0">
                  <a:solidFill>
                    <a:srgbClr val="C00000"/>
                  </a:solidFill>
                </a:rPr>
                <a:t>λ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3D0EAD9-8352-2A59-B655-B712DD3E21D8}"/>
              </a:ext>
            </a:extLst>
          </p:cNvPr>
          <p:cNvSpPr txBox="1"/>
          <p:nvPr/>
        </p:nvSpPr>
        <p:spPr>
          <a:xfrm>
            <a:off x="4559147" y="3715096"/>
            <a:ext cx="551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calculate the similarity score using this formula:</a:t>
            </a:r>
          </a:p>
        </p:txBody>
      </p:sp>
    </p:spTree>
    <p:extLst>
      <p:ext uri="{BB962C8B-B14F-4D97-AF65-F5344CB8AC3E}">
        <p14:creationId xmlns:p14="http://schemas.microsoft.com/office/powerpoint/2010/main" val="2962203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297418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5" y="2703684"/>
            <a:ext cx="11595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7.5, 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22.5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F30C0C-229D-C556-1566-3E02B35AE603}"/>
              </a:ext>
            </a:extLst>
          </p:cNvPr>
          <p:cNvSpPr txBox="1"/>
          <p:nvPr/>
        </p:nvSpPr>
        <p:spPr>
          <a:xfrm>
            <a:off x="9085361" y="1286483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14.08 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C76721-2FF4-D588-9297-C137DF3DB0BD}"/>
              </a:ext>
            </a:extLst>
          </p:cNvPr>
          <p:cNvSpPr txBox="1"/>
          <p:nvPr/>
        </p:nvSpPr>
        <p:spPr>
          <a:xfrm>
            <a:off x="5730687" y="3885576"/>
            <a:ext cx="253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b="1" dirty="0"/>
              <a:t>similarity</a:t>
            </a:r>
            <a:r>
              <a:rPr lang="en-US" dirty="0"/>
              <a:t> </a:t>
            </a:r>
            <a:r>
              <a:rPr lang="en-US" b="1" dirty="0"/>
              <a:t>score</a:t>
            </a:r>
            <a:r>
              <a:rPr lang="en-US" dirty="0"/>
              <a:t> for </a:t>
            </a:r>
            <a:r>
              <a:rPr lang="en-US" b="1" dirty="0"/>
              <a:t>root</a:t>
            </a:r>
            <a:r>
              <a:rPr lang="en-US" dirty="0"/>
              <a:t> and </a:t>
            </a:r>
            <a:r>
              <a:rPr lang="en-US" b="1" dirty="0"/>
              <a:t>leaves</a:t>
            </a:r>
            <a:r>
              <a:rPr lang="en-US" dirty="0"/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9CC6D3-0FD8-DE26-28B1-9405F02D8B73}"/>
              </a:ext>
            </a:extLst>
          </p:cNvPr>
          <p:cNvSpPr txBox="1"/>
          <p:nvPr/>
        </p:nvSpPr>
        <p:spPr>
          <a:xfrm>
            <a:off x="7527106" y="3078660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 42.25 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8CA28B-94F8-3E41-35FE-FA91578C24C2}"/>
              </a:ext>
            </a:extLst>
          </p:cNvPr>
          <p:cNvSpPr txBox="1"/>
          <p:nvPr/>
        </p:nvSpPr>
        <p:spPr>
          <a:xfrm>
            <a:off x="9122049" y="3114707"/>
            <a:ext cx="14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0567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297418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5" y="2703684"/>
            <a:ext cx="11595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7.5, 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22.5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F30C0C-229D-C556-1566-3E02B35AE603}"/>
              </a:ext>
            </a:extLst>
          </p:cNvPr>
          <p:cNvSpPr txBox="1"/>
          <p:nvPr/>
        </p:nvSpPr>
        <p:spPr>
          <a:xfrm>
            <a:off x="9085361" y="1286483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14.08 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9CC6D3-0FD8-DE26-28B1-9405F02D8B73}"/>
              </a:ext>
            </a:extLst>
          </p:cNvPr>
          <p:cNvSpPr txBox="1"/>
          <p:nvPr/>
        </p:nvSpPr>
        <p:spPr>
          <a:xfrm>
            <a:off x="7527106" y="3078660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 42.25 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8CA28B-94F8-3E41-35FE-FA91578C24C2}"/>
              </a:ext>
            </a:extLst>
          </p:cNvPr>
          <p:cNvSpPr txBox="1"/>
          <p:nvPr/>
        </p:nvSpPr>
        <p:spPr>
          <a:xfrm>
            <a:off x="9122049" y="3114707"/>
            <a:ext cx="14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=0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C28320-6CCB-D226-2755-F0CBFC4E5839}"/>
              </a:ext>
            </a:extLst>
          </p:cNvPr>
          <p:cNvSpPr txBox="1"/>
          <p:nvPr/>
        </p:nvSpPr>
        <p:spPr>
          <a:xfrm>
            <a:off x="4808310" y="3795807"/>
            <a:ext cx="319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calculate the </a:t>
            </a:r>
            <a:r>
              <a:rPr lang="en-US" b="1" dirty="0"/>
              <a:t>Gain: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64453F-8246-847E-973B-A0D6839665C6}"/>
              </a:ext>
            </a:extLst>
          </p:cNvPr>
          <p:cNvSpPr txBox="1"/>
          <p:nvPr/>
        </p:nvSpPr>
        <p:spPr>
          <a:xfrm>
            <a:off x="5180201" y="4199239"/>
            <a:ext cx="565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= Left</a:t>
            </a:r>
            <a:r>
              <a:rPr lang="en-US" sz="2000" b="1" dirty="0"/>
              <a:t> </a:t>
            </a:r>
            <a:r>
              <a:rPr lang="en-US" sz="2000" b="1" baseline="-25000" dirty="0"/>
              <a:t>similarity</a:t>
            </a:r>
            <a:r>
              <a:rPr lang="en-US" sz="2000" b="1" dirty="0"/>
              <a:t> </a:t>
            </a:r>
            <a:r>
              <a:rPr lang="en-US" sz="2000" dirty="0"/>
              <a:t>+ Right </a:t>
            </a:r>
            <a:r>
              <a:rPr lang="en-US" sz="2000" b="1" baseline="-25000" dirty="0"/>
              <a:t>similarity</a:t>
            </a:r>
            <a:r>
              <a:rPr lang="en-US" sz="2000" dirty="0"/>
              <a:t> - Root </a:t>
            </a:r>
            <a:r>
              <a:rPr lang="en-US" sz="2000" b="1" baseline="-25000" dirty="0"/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3482754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297418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5" y="2703684"/>
            <a:ext cx="11595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7.5, 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22.5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F30C0C-229D-C556-1566-3E02B35AE603}"/>
              </a:ext>
            </a:extLst>
          </p:cNvPr>
          <p:cNvSpPr txBox="1"/>
          <p:nvPr/>
        </p:nvSpPr>
        <p:spPr>
          <a:xfrm>
            <a:off x="9085361" y="1286483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14.08 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9CC6D3-0FD8-DE26-28B1-9405F02D8B73}"/>
              </a:ext>
            </a:extLst>
          </p:cNvPr>
          <p:cNvSpPr txBox="1"/>
          <p:nvPr/>
        </p:nvSpPr>
        <p:spPr>
          <a:xfrm>
            <a:off x="7527106" y="3078660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 42.25 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8CA28B-94F8-3E41-35FE-FA91578C24C2}"/>
              </a:ext>
            </a:extLst>
          </p:cNvPr>
          <p:cNvSpPr txBox="1"/>
          <p:nvPr/>
        </p:nvSpPr>
        <p:spPr>
          <a:xfrm>
            <a:off x="9122049" y="3114707"/>
            <a:ext cx="14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=0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64453F-8246-847E-973B-A0D6839665C6}"/>
              </a:ext>
            </a:extLst>
          </p:cNvPr>
          <p:cNvSpPr txBox="1"/>
          <p:nvPr/>
        </p:nvSpPr>
        <p:spPr>
          <a:xfrm>
            <a:off x="5180201" y="4195325"/>
            <a:ext cx="565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= 42.25 + 0 – 14.08 = 28.17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2838393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297418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5" y="2703684"/>
            <a:ext cx="1159575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7.5, 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22.5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F30C0C-229D-C556-1566-3E02B35AE603}"/>
              </a:ext>
            </a:extLst>
          </p:cNvPr>
          <p:cNvSpPr txBox="1"/>
          <p:nvPr/>
        </p:nvSpPr>
        <p:spPr>
          <a:xfrm>
            <a:off x="9085361" y="1286483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14.08 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9CC6D3-0FD8-DE26-28B1-9405F02D8B73}"/>
              </a:ext>
            </a:extLst>
          </p:cNvPr>
          <p:cNvSpPr txBox="1"/>
          <p:nvPr/>
        </p:nvSpPr>
        <p:spPr>
          <a:xfrm>
            <a:off x="7527106" y="3078660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 42.25 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8CA28B-94F8-3E41-35FE-FA91578C24C2}"/>
              </a:ext>
            </a:extLst>
          </p:cNvPr>
          <p:cNvSpPr txBox="1"/>
          <p:nvPr/>
        </p:nvSpPr>
        <p:spPr>
          <a:xfrm>
            <a:off x="9122049" y="3114707"/>
            <a:ext cx="14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=0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64453F-8246-847E-973B-A0D6839665C6}"/>
              </a:ext>
            </a:extLst>
          </p:cNvPr>
          <p:cNvSpPr txBox="1"/>
          <p:nvPr/>
        </p:nvSpPr>
        <p:spPr>
          <a:xfrm>
            <a:off x="5180201" y="4195325"/>
            <a:ext cx="565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= 42.25 + 0 – 14.08 = 28.17</a:t>
            </a:r>
            <a:endParaRPr lang="en-US" sz="2000" b="1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F6CD03-66BA-2B73-E162-E76EB37D6CEC}"/>
              </a:ext>
            </a:extLst>
          </p:cNvPr>
          <p:cNvSpPr txBox="1"/>
          <p:nvPr/>
        </p:nvSpPr>
        <p:spPr>
          <a:xfrm>
            <a:off x="6366869" y="4926442"/>
            <a:ext cx="379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Gain</a:t>
            </a:r>
            <a:r>
              <a:rPr lang="en-US" dirty="0"/>
              <a:t> when </a:t>
            </a:r>
            <a:r>
              <a:rPr lang="en-US" b="1" dirty="0"/>
              <a:t>Dosage &lt; 22.5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2AB201-2599-6184-FDB6-FEB3371D569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8262435" y="4595435"/>
            <a:ext cx="0" cy="33100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92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B4181D-9F65-B1E4-E86B-006FC85328D7}"/>
              </a:ext>
            </a:extLst>
          </p:cNvPr>
          <p:cNvSpPr txBox="1"/>
          <p:nvPr/>
        </p:nvSpPr>
        <p:spPr>
          <a:xfrm>
            <a:off x="4179780" y="2790076"/>
            <a:ext cx="2892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shift the threshold to the last two observations, and we will get these leaves.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CCD3F0-3042-6C5D-4713-D75415B5A4B3}"/>
              </a:ext>
            </a:extLst>
          </p:cNvPr>
          <p:cNvCxnSpPr/>
          <p:nvPr/>
        </p:nvCxnSpPr>
        <p:spPr>
          <a:xfrm flipH="1">
            <a:off x="2781748" y="3790597"/>
            <a:ext cx="2422019" cy="63682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CF0660-BBE3-865E-FABA-DA3283CF38ED}"/>
              </a:ext>
            </a:extLst>
          </p:cNvPr>
          <p:cNvCxnSpPr/>
          <p:nvPr/>
        </p:nvCxnSpPr>
        <p:spPr>
          <a:xfrm flipV="1">
            <a:off x="6633556" y="2290529"/>
            <a:ext cx="1603907" cy="45231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15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B4181D-9F65-B1E4-E86B-006FC85328D7}"/>
              </a:ext>
            </a:extLst>
          </p:cNvPr>
          <p:cNvSpPr txBox="1"/>
          <p:nvPr/>
        </p:nvSpPr>
        <p:spPr>
          <a:xfrm>
            <a:off x="4202300" y="3500457"/>
            <a:ext cx="477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calculate </a:t>
            </a:r>
            <a:r>
              <a:rPr lang="en-US" b="1" dirty="0"/>
              <a:t>Similarity</a:t>
            </a:r>
            <a:r>
              <a:rPr lang="en-US" dirty="0"/>
              <a:t> </a:t>
            </a:r>
            <a:r>
              <a:rPr lang="en-US" b="1" dirty="0"/>
              <a:t>Scores</a:t>
            </a:r>
            <a:r>
              <a:rPr lang="en-US" dirty="0"/>
              <a:t> and </a:t>
            </a:r>
            <a:r>
              <a:rPr lang="en-US" b="1" dirty="0"/>
              <a:t>Gain</a:t>
            </a:r>
            <a:r>
              <a:rPr lang="en-US" dirty="0"/>
              <a:t> for this branch using these formulas: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AA71B-592F-AD0A-50A8-EC4F6C50E709}"/>
              </a:ext>
            </a:extLst>
          </p:cNvPr>
          <p:cNvGrpSpPr/>
          <p:nvPr/>
        </p:nvGrpSpPr>
        <p:grpSpPr>
          <a:xfrm>
            <a:off x="5555271" y="4285775"/>
            <a:ext cx="4326982" cy="786186"/>
            <a:chOff x="5068477" y="3329924"/>
            <a:chExt cx="4326982" cy="7861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A6A8E0-6484-A436-0FE1-A076320DE791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Similarity Score =</a:t>
              </a:r>
              <a:endParaRPr lang="en-US" b="1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5CDE01-7749-2ADF-3954-3D633CD51665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2357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DE2D87-C77C-119C-6959-CC830483CE85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Sum of Residuals )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113F25-8BFD-843A-4C3D-7758272D1EB5}"/>
                </a:ext>
              </a:extLst>
            </p:cNvPr>
            <p:cNvSpPr txBox="1"/>
            <p:nvPr/>
          </p:nvSpPr>
          <p:spPr>
            <a:xfrm>
              <a:off x="6843832" y="3746778"/>
              <a:ext cx="255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Residuals + </a:t>
              </a:r>
              <a:r>
                <a:rPr lang="el-GR" b="1" dirty="0">
                  <a:solidFill>
                    <a:srgbClr val="C00000"/>
                  </a:solidFill>
                </a:rPr>
                <a:t>λ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C98BB2E-EF29-DBF5-8F0D-25458177E209}"/>
              </a:ext>
            </a:extLst>
          </p:cNvPr>
          <p:cNvSpPr txBox="1"/>
          <p:nvPr/>
        </p:nvSpPr>
        <p:spPr>
          <a:xfrm>
            <a:off x="5555271" y="5438459"/>
            <a:ext cx="565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= Left</a:t>
            </a:r>
            <a:r>
              <a:rPr lang="en-US" sz="2000" b="1" dirty="0"/>
              <a:t> </a:t>
            </a:r>
            <a:r>
              <a:rPr lang="en-US" sz="2000" b="1" baseline="-25000" dirty="0"/>
              <a:t>similarity</a:t>
            </a:r>
            <a:r>
              <a:rPr lang="en-US" sz="2000" b="1" dirty="0"/>
              <a:t> </a:t>
            </a:r>
            <a:r>
              <a:rPr lang="en-US" sz="2000" dirty="0"/>
              <a:t>+ Right </a:t>
            </a:r>
            <a:r>
              <a:rPr lang="en-US" sz="2000" b="1" baseline="-25000" dirty="0"/>
              <a:t>similarity</a:t>
            </a:r>
            <a:r>
              <a:rPr lang="en-US" sz="2000" dirty="0"/>
              <a:t> - Root </a:t>
            </a:r>
            <a:r>
              <a:rPr lang="en-US" sz="2000" b="1" baseline="-25000" dirty="0"/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1778450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B4181D-9F65-B1E4-E86B-006FC85328D7}"/>
              </a:ext>
            </a:extLst>
          </p:cNvPr>
          <p:cNvSpPr txBox="1"/>
          <p:nvPr/>
        </p:nvSpPr>
        <p:spPr>
          <a:xfrm>
            <a:off x="4125226" y="3790597"/>
            <a:ext cx="43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are the </a:t>
            </a:r>
            <a:r>
              <a:rPr lang="en-US" b="1" dirty="0"/>
              <a:t>Similarity</a:t>
            </a:r>
            <a:r>
              <a:rPr lang="en-US" dirty="0"/>
              <a:t> </a:t>
            </a:r>
            <a:r>
              <a:rPr lang="en-US" b="1" dirty="0"/>
              <a:t>scores</a:t>
            </a:r>
            <a:r>
              <a:rPr lang="en-US" dirty="0"/>
              <a:t> and </a:t>
            </a:r>
            <a:r>
              <a:rPr lang="en-US" b="1" dirty="0"/>
              <a:t>Gain</a:t>
            </a:r>
            <a:r>
              <a:rPr lang="en-US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CB9B1-C6C5-0A19-4285-8C87B0262DF4}"/>
              </a:ext>
            </a:extLst>
          </p:cNvPr>
          <p:cNvSpPr txBox="1"/>
          <p:nvPr/>
        </p:nvSpPr>
        <p:spPr>
          <a:xfrm>
            <a:off x="9085361" y="1286483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14.08 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53E17-158D-5295-2214-1B1B87D81EEA}"/>
              </a:ext>
            </a:extLst>
          </p:cNvPr>
          <p:cNvSpPr txBox="1"/>
          <p:nvPr/>
        </p:nvSpPr>
        <p:spPr>
          <a:xfrm>
            <a:off x="7527106" y="3078660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 98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3F592-B993-A038-8147-A98DD80F91C7}"/>
              </a:ext>
            </a:extLst>
          </p:cNvPr>
          <p:cNvSpPr txBox="1"/>
          <p:nvPr/>
        </p:nvSpPr>
        <p:spPr>
          <a:xfrm>
            <a:off x="8949277" y="3114707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 56.25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DB3EA8-B0B5-215D-9333-2ECE660BA39B}"/>
              </a:ext>
            </a:extLst>
          </p:cNvPr>
          <p:cNvSpPr txBox="1"/>
          <p:nvPr/>
        </p:nvSpPr>
        <p:spPr>
          <a:xfrm>
            <a:off x="5292340" y="4184531"/>
            <a:ext cx="390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= 98 + 56.25 – 14.08 = 140.17</a:t>
            </a:r>
            <a:endParaRPr lang="en-US" sz="2000" b="1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E63E69-9610-C1F6-9100-16B7C6347156}"/>
              </a:ext>
            </a:extLst>
          </p:cNvPr>
          <p:cNvSpPr txBox="1"/>
          <p:nvPr/>
        </p:nvSpPr>
        <p:spPr>
          <a:xfrm>
            <a:off x="6366869" y="4926442"/>
            <a:ext cx="379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Gain</a:t>
            </a:r>
            <a:r>
              <a:rPr lang="en-US" dirty="0"/>
              <a:t> when </a:t>
            </a:r>
            <a:r>
              <a:rPr lang="en-US" b="1" dirty="0"/>
              <a:t>Dosage &lt; 30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B9A459-2B90-8138-19FC-21729197D46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262435" y="4595435"/>
            <a:ext cx="0" cy="33100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0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3EE2D8-E680-AC8D-C305-8372814D9222}"/>
              </a:ext>
            </a:extLst>
          </p:cNvPr>
          <p:cNvSpPr txBox="1"/>
          <p:nvPr/>
        </p:nvSpPr>
        <p:spPr>
          <a:xfrm>
            <a:off x="4960476" y="2522768"/>
            <a:ext cx="288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First step in fitting </a:t>
            </a:r>
            <a:r>
              <a:rPr lang="en-US" b="1" dirty="0" err="1"/>
              <a:t>XGBoost</a:t>
            </a:r>
            <a:r>
              <a:rPr lang="en-US" dirty="0"/>
              <a:t> to </a:t>
            </a:r>
            <a:r>
              <a:rPr lang="en-US" b="1" dirty="0"/>
              <a:t>training data</a:t>
            </a:r>
            <a:r>
              <a:rPr lang="en-US" dirty="0"/>
              <a:t> is to make an initial prediction.</a:t>
            </a:r>
          </a:p>
        </p:txBody>
      </p:sp>
    </p:spTree>
    <p:extLst>
      <p:ext uri="{BB962C8B-B14F-4D97-AF65-F5344CB8AC3E}">
        <p14:creationId xmlns:p14="http://schemas.microsoft.com/office/powerpoint/2010/main" val="2200509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CB9B1-C6C5-0A19-4285-8C87B0262DF4}"/>
              </a:ext>
            </a:extLst>
          </p:cNvPr>
          <p:cNvSpPr txBox="1"/>
          <p:nvPr/>
        </p:nvSpPr>
        <p:spPr>
          <a:xfrm>
            <a:off x="9085361" y="1286483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= 14.08 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53E17-158D-5295-2214-1B1B87D81EEA}"/>
              </a:ext>
            </a:extLst>
          </p:cNvPr>
          <p:cNvSpPr txBox="1"/>
          <p:nvPr/>
        </p:nvSpPr>
        <p:spPr>
          <a:xfrm>
            <a:off x="7527106" y="3078660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 98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3F592-B993-A038-8147-A98DD80F91C7}"/>
              </a:ext>
            </a:extLst>
          </p:cNvPr>
          <p:cNvSpPr txBox="1"/>
          <p:nvPr/>
        </p:nvSpPr>
        <p:spPr>
          <a:xfrm>
            <a:off x="8949277" y="3114707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 56.25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F7A80E-82B2-A372-F601-59587FD37266}"/>
              </a:ext>
            </a:extLst>
          </p:cNvPr>
          <p:cNvSpPr txBox="1"/>
          <p:nvPr/>
        </p:nvSpPr>
        <p:spPr>
          <a:xfrm>
            <a:off x="4558028" y="4448596"/>
            <a:ext cx="5209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Since the </a:t>
            </a:r>
            <a:r>
              <a:rPr lang="en-US" b="1" dirty="0"/>
              <a:t>Gain</a:t>
            </a:r>
            <a:r>
              <a:rPr lang="en-US" dirty="0"/>
              <a:t> for </a:t>
            </a:r>
            <a:r>
              <a:rPr lang="en-US" b="1" dirty="0"/>
              <a:t>Dosage &lt; 22.5 </a:t>
            </a:r>
            <a:r>
              <a:rPr lang="en-US" dirty="0"/>
              <a:t>(</a:t>
            </a:r>
            <a:r>
              <a:rPr lang="en-US" b="1" dirty="0"/>
              <a:t>Gain </a:t>
            </a:r>
            <a:r>
              <a:rPr lang="en-US" dirty="0"/>
              <a:t>= </a:t>
            </a:r>
            <a:r>
              <a:rPr lang="en-US" b="1" dirty="0"/>
              <a:t>28.17</a:t>
            </a:r>
            <a:r>
              <a:rPr lang="en-US" dirty="0"/>
              <a:t>) is less than </a:t>
            </a:r>
            <a:r>
              <a:rPr lang="en-US" b="1" dirty="0"/>
              <a:t>Gain</a:t>
            </a:r>
            <a:r>
              <a:rPr lang="en-US" dirty="0"/>
              <a:t> for </a:t>
            </a:r>
            <a:r>
              <a:rPr lang="en-US" b="1" dirty="0"/>
              <a:t>Dosage &lt; 30 </a:t>
            </a:r>
            <a:r>
              <a:rPr lang="en-US" dirty="0"/>
              <a:t>(</a:t>
            </a:r>
            <a:r>
              <a:rPr lang="en-US" b="1" dirty="0"/>
              <a:t>Gain</a:t>
            </a:r>
            <a:r>
              <a:rPr lang="en-US" dirty="0"/>
              <a:t> = </a:t>
            </a:r>
            <a:r>
              <a:rPr lang="en-US" b="1" dirty="0"/>
              <a:t>140.17</a:t>
            </a:r>
            <a:r>
              <a:rPr lang="en-US" dirty="0"/>
              <a:t>),</a:t>
            </a:r>
          </a:p>
          <a:p>
            <a:pPr algn="ctr"/>
            <a:r>
              <a:rPr lang="en-US" b="1" dirty="0"/>
              <a:t>Dosage &lt; 30 </a:t>
            </a:r>
            <a:r>
              <a:rPr lang="en-US" dirty="0"/>
              <a:t>is better at splitting </a:t>
            </a:r>
            <a:r>
              <a:rPr lang="en-US" b="1" dirty="0"/>
              <a:t>Residuals</a:t>
            </a:r>
            <a:r>
              <a:rPr lang="en-US" dirty="0"/>
              <a:t> into clusters for similar values. </a:t>
            </a:r>
          </a:p>
        </p:txBody>
      </p:sp>
    </p:spTree>
    <p:extLst>
      <p:ext uri="{BB962C8B-B14F-4D97-AF65-F5344CB8AC3E}">
        <p14:creationId xmlns:p14="http://schemas.microsoft.com/office/powerpoint/2010/main" val="2018131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9B87BB-8A36-FEFB-C289-40178BE38F75}"/>
              </a:ext>
            </a:extLst>
          </p:cNvPr>
          <p:cNvSpPr txBox="1"/>
          <p:nvPr/>
        </p:nvSpPr>
        <p:spPr>
          <a:xfrm>
            <a:off x="4314305" y="3014346"/>
            <a:ext cx="236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So, we will select this Branch </a:t>
            </a:r>
            <a:r>
              <a:rPr lang="en-US" b="1" dirty="0"/>
              <a:t>Dosage &lt; 30 </a:t>
            </a:r>
            <a:r>
              <a:rPr lang="en-US" dirty="0"/>
              <a:t>for our </a:t>
            </a:r>
            <a:r>
              <a:rPr lang="en-US" b="1" dirty="0"/>
              <a:t>Tree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EC116E-06F0-1E7C-4AAB-B8902D8012A1}"/>
              </a:ext>
            </a:extLst>
          </p:cNvPr>
          <p:cNvCxnSpPr/>
          <p:nvPr/>
        </p:nvCxnSpPr>
        <p:spPr>
          <a:xfrm flipV="1">
            <a:off x="6367549" y="2261390"/>
            <a:ext cx="1837113" cy="75295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623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59F1F-90D3-69DB-84F2-1BE66C594826}"/>
              </a:ext>
            </a:extLst>
          </p:cNvPr>
          <p:cNvSpPr txBox="1"/>
          <p:nvPr/>
        </p:nvSpPr>
        <p:spPr>
          <a:xfrm>
            <a:off x="5141422" y="3739350"/>
            <a:ext cx="2834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Note</a:t>
            </a:r>
            <a:r>
              <a:rPr lang="en-US" dirty="0"/>
              <a:t>: We need to split this leaf furthermore, but we won’t do it now because of simplicity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18B66B-532A-FB1B-3B58-4CF411C46AA3}"/>
              </a:ext>
            </a:extLst>
          </p:cNvPr>
          <p:cNvCxnSpPr/>
          <p:nvPr/>
        </p:nvCxnSpPr>
        <p:spPr>
          <a:xfrm flipV="1">
            <a:off x="7059845" y="3114707"/>
            <a:ext cx="571239" cy="624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97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D13C8-B68A-AE3D-655F-816CF16EAFFF}"/>
              </a:ext>
            </a:extLst>
          </p:cNvPr>
          <p:cNvSpPr/>
          <p:nvPr/>
        </p:nvSpPr>
        <p:spPr>
          <a:xfrm>
            <a:off x="6483927" y="1045731"/>
            <a:ext cx="3587458" cy="219862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18242-FA5D-9761-D032-856985F55FC6}"/>
              </a:ext>
            </a:extLst>
          </p:cNvPr>
          <p:cNvSpPr txBox="1"/>
          <p:nvPr/>
        </p:nvSpPr>
        <p:spPr>
          <a:xfrm>
            <a:off x="4125226" y="3925533"/>
            <a:ext cx="331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need to </a:t>
            </a:r>
            <a:r>
              <a:rPr lang="en-US" b="1" dirty="0"/>
              <a:t>Prune</a:t>
            </a:r>
            <a:r>
              <a:rPr lang="en-US" dirty="0"/>
              <a:t> this tree…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CEA148-B106-A60A-D15A-BA44B3967902}"/>
              </a:ext>
            </a:extLst>
          </p:cNvPr>
          <p:cNvCxnSpPr/>
          <p:nvPr/>
        </p:nvCxnSpPr>
        <p:spPr>
          <a:xfrm flipV="1">
            <a:off x="6359236" y="3429000"/>
            <a:ext cx="249381" cy="440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268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3AE6C9-BA1E-D0C7-1357-F00CC7F38E08}"/>
              </a:ext>
            </a:extLst>
          </p:cNvPr>
          <p:cNvSpPr txBox="1"/>
          <p:nvPr/>
        </p:nvSpPr>
        <p:spPr>
          <a:xfrm>
            <a:off x="5036260" y="3467431"/>
            <a:ext cx="248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start by picking a number, Let’s say </a:t>
            </a:r>
            <a:r>
              <a:rPr lang="en-US" b="1" dirty="0"/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10913087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3AE6C9-BA1E-D0C7-1357-F00CC7F38E08}"/>
              </a:ext>
            </a:extLst>
          </p:cNvPr>
          <p:cNvSpPr txBox="1"/>
          <p:nvPr/>
        </p:nvSpPr>
        <p:spPr>
          <a:xfrm>
            <a:off x="5036260" y="3467431"/>
            <a:ext cx="248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start by picking a number, Let’s say </a:t>
            </a:r>
            <a:r>
              <a:rPr lang="en-US" b="1" dirty="0"/>
              <a:t>130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CD5A01-A6E1-BF7A-073B-EAA2D9782F10}"/>
              </a:ext>
            </a:extLst>
          </p:cNvPr>
          <p:cNvSpPr/>
          <p:nvPr/>
        </p:nvSpPr>
        <p:spPr>
          <a:xfrm>
            <a:off x="6899565" y="3790597"/>
            <a:ext cx="444210" cy="290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9A9D6-7B1E-23EC-39D4-4948F1991ECC}"/>
              </a:ext>
            </a:extLst>
          </p:cNvPr>
          <p:cNvSpPr txBox="1"/>
          <p:nvPr/>
        </p:nvSpPr>
        <p:spPr>
          <a:xfrm>
            <a:off x="5817426" y="4531907"/>
            <a:ext cx="248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b="1" dirty="0" err="1"/>
              <a:t>Xgboost</a:t>
            </a:r>
            <a:r>
              <a:rPr lang="en-US" dirty="0"/>
              <a:t>, this number is called </a:t>
            </a:r>
            <a:r>
              <a:rPr lang="el-GR" b="1" i="1" dirty="0">
                <a:effectLst/>
                <a:cs typeface="Arial" panose="020B0604020202020204" pitchFamily="34" charset="0"/>
              </a:rPr>
              <a:t>γ</a:t>
            </a:r>
            <a:r>
              <a:rPr lang="en-US" b="1" i="0" dirty="0">
                <a:effectLst/>
                <a:cs typeface="Arial" panose="020B0604020202020204" pitchFamily="34" charset="0"/>
              </a:rPr>
              <a:t> (gamma)</a:t>
            </a:r>
            <a:endParaRPr lang="en-US" b="1" dirty="0">
              <a:cs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1BA1B5-09F5-5BD5-1D47-F4E0FF7C8001}"/>
              </a:ext>
            </a:extLst>
          </p:cNvPr>
          <p:cNvCxnSpPr>
            <a:stCxn id="46" idx="0"/>
            <a:endCxn id="32" idx="2"/>
          </p:cNvCxnSpPr>
          <p:nvPr/>
        </p:nvCxnSpPr>
        <p:spPr>
          <a:xfrm flipV="1">
            <a:off x="7059845" y="4190707"/>
            <a:ext cx="0" cy="3412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459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27C423-E41D-E949-7131-EC1D16155570}"/>
              </a:ext>
            </a:extLst>
          </p:cNvPr>
          <p:cNvSpPr txBox="1"/>
          <p:nvPr/>
        </p:nvSpPr>
        <p:spPr>
          <a:xfrm>
            <a:off x="6974851" y="3743294"/>
            <a:ext cx="1716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– </a:t>
            </a:r>
            <a:r>
              <a:rPr lang="el-GR" sz="2000" b="1" i="1" dirty="0">
                <a:effectLst/>
                <a:cs typeface="Arial" panose="020B0604020202020204" pitchFamily="34" charset="0"/>
              </a:rPr>
              <a:t>γ</a:t>
            </a:r>
            <a:r>
              <a:rPr lang="en-US" sz="2000" b="1" i="1" dirty="0">
                <a:effectLst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cs typeface="Arial" panose="020B0604020202020204" pitchFamily="34" charset="0"/>
              </a:rPr>
              <a:t>=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A1DF72-6D80-6E3E-D252-FCCEED10308B}"/>
              </a:ext>
            </a:extLst>
          </p:cNvPr>
          <p:cNvSpPr txBox="1"/>
          <p:nvPr/>
        </p:nvSpPr>
        <p:spPr>
          <a:xfrm>
            <a:off x="5674674" y="1125369"/>
            <a:ext cx="15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Gain = 120.33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BC5B85-2B44-C03C-B297-63EC85BB172C}"/>
              </a:ext>
            </a:extLst>
          </p:cNvPr>
          <p:cNvSpPr txBox="1"/>
          <p:nvPr/>
        </p:nvSpPr>
        <p:spPr>
          <a:xfrm>
            <a:off x="9917610" y="1934473"/>
            <a:ext cx="15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Gain = 140.17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D77F39-A0C9-5005-289B-57C2814122C6}"/>
              </a:ext>
            </a:extLst>
          </p:cNvPr>
          <p:cNvSpPr txBox="1"/>
          <p:nvPr/>
        </p:nvSpPr>
        <p:spPr>
          <a:xfrm>
            <a:off x="4045426" y="3135371"/>
            <a:ext cx="327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than calculate the difference between </a:t>
            </a:r>
            <a:r>
              <a:rPr lang="en-US" b="1" dirty="0"/>
              <a:t>Gain</a:t>
            </a:r>
            <a:r>
              <a:rPr lang="en-US" dirty="0"/>
              <a:t> and </a:t>
            </a:r>
            <a:r>
              <a:rPr lang="en-US" b="1" dirty="0"/>
              <a:t>gamma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6374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27C423-E41D-E949-7131-EC1D16155570}"/>
              </a:ext>
            </a:extLst>
          </p:cNvPr>
          <p:cNvSpPr txBox="1"/>
          <p:nvPr/>
        </p:nvSpPr>
        <p:spPr>
          <a:xfrm>
            <a:off x="6974851" y="3743294"/>
            <a:ext cx="1716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– </a:t>
            </a:r>
            <a:r>
              <a:rPr lang="el-GR" sz="2000" b="1" i="1" dirty="0">
                <a:effectLst/>
                <a:cs typeface="Arial" panose="020B0604020202020204" pitchFamily="34" charset="0"/>
              </a:rPr>
              <a:t>γ</a:t>
            </a:r>
            <a:r>
              <a:rPr lang="en-US" sz="2000" b="1" i="1" dirty="0">
                <a:effectLst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cs typeface="Arial" panose="020B0604020202020204" pitchFamily="34" charset="0"/>
              </a:rPr>
              <a:t>=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A1DF72-6D80-6E3E-D252-FCCEED10308B}"/>
              </a:ext>
            </a:extLst>
          </p:cNvPr>
          <p:cNvSpPr txBox="1"/>
          <p:nvPr/>
        </p:nvSpPr>
        <p:spPr>
          <a:xfrm>
            <a:off x="5674674" y="1125369"/>
            <a:ext cx="15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Gain = 120.33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BC5B85-2B44-C03C-B297-63EC85BB172C}"/>
              </a:ext>
            </a:extLst>
          </p:cNvPr>
          <p:cNvSpPr txBox="1"/>
          <p:nvPr/>
        </p:nvSpPr>
        <p:spPr>
          <a:xfrm>
            <a:off x="9917610" y="1934473"/>
            <a:ext cx="15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Gain = 140.17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D77F39-A0C9-5005-289B-57C2814122C6}"/>
              </a:ext>
            </a:extLst>
          </p:cNvPr>
          <p:cNvSpPr txBox="1"/>
          <p:nvPr/>
        </p:nvSpPr>
        <p:spPr>
          <a:xfrm>
            <a:off x="4906491" y="4616513"/>
            <a:ext cx="2915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the difference is </a:t>
            </a:r>
            <a:r>
              <a:rPr lang="en-US" b="1" i="1" dirty="0"/>
              <a:t>negative</a:t>
            </a:r>
            <a:r>
              <a:rPr lang="en-US" dirty="0"/>
              <a:t>, we will remove that branch from the tree…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96F34D-CA75-A040-D692-2AD1368571FA}"/>
              </a:ext>
            </a:extLst>
          </p:cNvPr>
          <p:cNvSpPr/>
          <p:nvPr/>
        </p:nvSpPr>
        <p:spPr>
          <a:xfrm>
            <a:off x="6937494" y="3743298"/>
            <a:ext cx="1246907" cy="447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81678C-20ED-E37E-A1C7-5146206B5CEC}"/>
              </a:ext>
            </a:extLst>
          </p:cNvPr>
          <p:cNvCxnSpPr/>
          <p:nvPr/>
        </p:nvCxnSpPr>
        <p:spPr>
          <a:xfrm flipV="1">
            <a:off x="7456516" y="4305993"/>
            <a:ext cx="104432" cy="35229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19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27C423-E41D-E949-7131-EC1D16155570}"/>
              </a:ext>
            </a:extLst>
          </p:cNvPr>
          <p:cNvSpPr txBox="1"/>
          <p:nvPr/>
        </p:nvSpPr>
        <p:spPr>
          <a:xfrm>
            <a:off x="6974851" y="3743294"/>
            <a:ext cx="1716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Gain – </a:t>
            </a:r>
            <a:r>
              <a:rPr lang="el-GR" sz="2000" b="1" i="1" dirty="0">
                <a:effectLst/>
                <a:cs typeface="Arial" panose="020B0604020202020204" pitchFamily="34" charset="0"/>
              </a:rPr>
              <a:t>γ</a:t>
            </a:r>
            <a:r>
              <a:rPr lang="en-US" sz="2000" b="1" i="1" dirty="0">
                <a:effectLst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cs typeface="Arial" panose="020B0604020202020204" pitchFamily="34" charset="0"/>
              </a:rPr>
              <a:t>=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A1DF72-6D80-6E3E-D252-FCCEED10308B}"/>
              </a:ext>
            </a:extLst>
          </p:cNvPr>
          <p:cNvSpPr txBox="1"/>
          <p:nvPr/>
        </p:nvSpPr>
        <p:spPr>
          <a:xfrm>
            <a:off x="5674674" y="1125369"/>
            <a:ext cx="15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Gain = 120.33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BC5B85-2B44-C03C-B297-63EC85BB172C}"/>
              </a:ext>
            </a:extLst>
          </p:cNvPr>
          <p:cNvSpPr txBox="1"/>
          <p:nvPr/>
        </p:nvSpPr>
        <p:spPr>
          <a:xfrm>
            <a:off x="9917610" y="1934473"/>
            <a:ext cx="15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Gain = 140.17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D77F39-A0C9-5005-289B-57C2814122C6}"/>
              </a:ext>
            </a:extLst>
          </p:cNvPr>
          <p:cNvSpPr txBox="1"/>
          <p:nvPr/>
        </p:nvSpPr>
        <p:spPr>
          <a:xfrm>
            <a:off x="4906491" y="4616513"/>
            <a:ext cx="2915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if the difference is </a:t>
            </a:r>
            <a:r>
              <a:rPr lang="en-US" b="1" i="1" dirty="0"/>
              <a:t>positive</a:t>
            </a:r>
            <a:r>
              <a:rPr lang="en-US" dirty="0"/>
              <a:t>, we will not remove that branch from the tree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96F34D-CA75-A040-D692-2AD1368571FA}"/>
              </a:ext>
            </a:extLst>
          </p:cNvPr>
          <p:cNvSpPr/>
          <p:nvPr/>
        </p:nvSpPr>
        <p:spPr>
          <a:xfrm>
            <a:off x="6937494" y="3743298"/>
            <a:ext cx="1246907" cy="447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FED142-382A-5D01-C4E1-418C8507842C}"/>
              </a:ext>
            </a:extLst>
          </p:cNvPr>
          <p:cNvCxnSpPr/>
          <p:nvPr/>
        </p:nvCxnSpPr>
        <p:spPr>
          <a:xfrm flipV="1">
            <a:off x="7456516" y="4305993"/>
            <a:ext cx="104432" cy="35229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942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27C423-E41D-E949-7131-EC1D16155570}"/>
              </a:ext>
            </a:extLst>
          </p:cNvPr>
          <p:cNvSpPr txBox="1"/>
          <p:nvPr/>
        </p:nvSpPr>
        <p:spPr>
          <a:xfrm>
            <a:off x="7540319" y="3409604"/>
            <a:ext cx="253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140.17 – </a:t>
            </a:r>
            <a:r>
              <a:rPr lang="en-US" sz="2000" dirty="0">
                <a:cs typeface="Arial" panose="020B0604020202020204" pitchFamily="34" charset="0"/>
              </a:rPr>
              <a:t>130</a:t>
            </a:r>
            <a:r>
              <a:rPr lang="en-US" sz="2000" b="1" i="1" dirty="0">
                <a:effectLst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cs typeface="Arial" panose="020B0604020202020204" pitchFamily="34" charset="0"/>
              </a:rPr>
              <a:t>= 10.17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BC5B85-2B44-C03C-B297-63EC85BB172C}"/>
              </a:ext>
            </a:extLst>
          </p:cNvPr>
          <p:cNvSpPr txBox="1"/>
          <p:nvPr/>
        </p:nvSpPr>
        <p:spPr>
          <a:xfrm>
            <a:off x="9917610" y="1934473"/>
            <a:ext cx="15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Gain = 140.17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EFC743-1632-0306-50CB-BCABB68C1B88}"/>
              </a:ext>
            </a:extLst>
          </p:cNvPr>
          <p:cNvSpPr/>
          <p:nvPr/>
        </p:nvSpPr>
        <p:spPr>
          <a:xfrm>
            <a:off x="6301047" y="830475"/>
            <a:ext cx="3123169" cy="110338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70B45A-3F6E-D063-B91B-2EAC68D1775A}"/>
              </a:ext>
            </a:extLst>
          </p:cNvPr>
          <p:cNvSpPr/>
          <p:nvPr/>
        </p:nvSpPr>
        <p:spPr>
          <a:xfrm>
            <a:off x="6506436" y="1933861"/>
            <a:ext cx="1716647" cy="40011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E1D28D-4CAC-FC9C-12FC-DC638C465BC7}"/>
              </a:ext>
            </a:extLst>
          </p:cNvPr>
          <p:cNvSpPr/>
          <p:nvPr/>
        </p:nvSpPr>
        <p:spPr>
          <a:xfrm>
            <a:off x="7672648" y="2319955"/>
            <a:ext cx="2398739" cy="9244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3EE2D8-E680-AC8D-C305-8372814D9222}"/>
              </a:ext>
            </a:extLst>
          </p:cNvPr>
          <p:cNvSpPr txBox="1"/>
          <p:nvPr/>
        </p:nvSpPr>
        <p:spPr>
          <a:xfrm>
            <a:off x="4960476" y="2522768"/>
            <a:ext cx="288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prediction 0.5, corresponds to this thick </a:t>
            </a:r>
            <a:r>
              <a:rPr lang="en-US" b="1" dirty="0"/>
              <a:t>Line</a:t>
            </a:r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970DC1-7634-3333-E035-0E618DAEC58A}"/>
              </a:ext>
            </a:extLst>
          </p:cNvPr>
          <p:cNvCxnSpPr/>
          <p:nvPr/>
        </p:nvCxnSpPr>
        <p:spPr>
          <a:xfrm flipH="1">
            <a:off x="3523889" y="2614236"/>
            <a:ext cx="665726" cy="1031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983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27C423-E41D-E949-7131-EC1D16155570}"/>
              </a:ext>
            </a:extLst>
          </p:cNvPr>
          <p:cNvSpPr txBox="1"/>
          <p:nvPr/>
        </p:nvSpPr>
        <p:spPr>
          <a:xfrm>
            <a:off x="7540319" y="3409604"/>
            <a:ext cx="253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140.17 – </a:t>
            </a:r>
            <a:r>
              <a:rPr lang="en-US" sz="2000" dirty="0">
                <a:cs typeface="Arial" panose="020B0604020202020204" pitchFamily="34" charset="0"/>
              </a:rPr>
              <a:t>130</a:t>
            </a:r>
            <a:r>
              <a:rPr lang="en-US" sz="2000" b="1" i="1" dirty="0">
                <a:effectLst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cs typeface="Arial" panose="020B0604020202020204" pitchFamily="34" charset="0"/>
              </a:rPr>
              <a:t>= 10.17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BC5B85-2B44-C03C-B297-63EC85BB172C}"/>
              </a:ext>
            </a:extLst>
          </p:cNvPr>
          <p:cNvSpPr txBox="1"/>
          <p:nvPr/>
        </p:nvSpPr>
        <p:spPr>
          <a:xfrm>
            <a:off x="9917610" y="1934473"/>
            <a:ext cx="15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Gain = 140.17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EFC743-1632-0306-50CB-BCABB68C1B88}"/>
              </a:ext>
            </a:extLst>
          </p:cNvPr>
          <p:cNvSpPr/>
          <p:nvPr/>
        </p:nvSpPr>
        <p:spPr>
          <a:xfrm>
            <a:off x="6301047" y="830475"/>
            <a:ext cx="3123169" cy="110338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70B45A-3F6E-D063-B91B-2EAC68D1775A}"/>
              </a:ext>
            </a:extLst>
          </p:cNvPr>
          <p:cNvSpPr/>
          <p:nvPr/>
        </p:nvSpPr>
        <p:spPr>
          <a:xfrm>
            <a:off x="6506436" y="1933861"/>
            <a:ext cx="1716647" cy="40011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E1D28D-4CAC-FC9C-12FC-DC638C465BC7}"/>
              </a:ext>
            </a:extLst>
          </p:cNvPr>
          <p:cNvSpPr/>
          <p:nvPr/>
        </p:nvSpPr>
        <p:spPr>
          <a:xfrm>
            <a:off x="7672648" y="2319955"/>
            <a:ext cx="2398739" cy="9244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DDCED3-5075-C031-F695-CE50F0BD654A}"/>
              </a:ext>
            </a:extLst>
          </p:cNvPr>
          <p:cNvSpPr/>
          <p:nvPr/>
        </p:nvSpPr>
        <p:spPr>
          <a:xfrm>
            <a:off x="9185979" y="3397389"/>
            <a:ext cx="656287" cy="447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F7A3A4-0B99-9851-F441-F2868310033E}"/>
              </a:ext>
            </a:extLst>
          </p:cNvPr>
          <p:cNvSpPr txBox="1"/>
          <p:nvPr/>
        </p:nvSpPr>
        <p:spPr>
          <a:xfrm>
            <a:off x="7720150" y="4377926"/>
            <a:ext cx="301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Since the value is </a:t>
            </a:r>
            <a:r>
              <a:rPr lang="en-US" b="1" i="1" dirty="0"/>
              <a:t>positive,</a:t>
            </a:r>
            <a:r>
              <a:rPr lang="en-US" dirty="0"/>
              <a:t> we will not remove the be branch from the </a:t>
            </a:r>
            <a:r>
              <a:rPr lang="en-US" b="1" dirty="0"/>
              <a:t>Tree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B007-CB5E-95AE-6301-35A416E8EBBE}"/>
              </a:ext>
            </a:extLst>
          </p:cNvPr>
          <p:cNvCxnSpPr>
            <a:endCxn id="25" idx="2"/>
          </p:cNvCxnSpPr>
          <p:nvPr/>
        </p:nvCxnSpPr>
        <p:spPr>
          <a:xfrm flipV="1">
            <a:off x="9563100" y="3931444"/>
            <a:ext cx="0" cy="4464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357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BC5B85-2B44-C03C-B297-63EC85BB172C}"/>
              </a:ext>
            </a:extLst>
          </p:cNvPr>
          <p:cNvSpPr txBox="1"/>
          <p:nvPr/>
        </p:nvSpPr>
        <p:spPr>
          <a:xfrm>
            <a:off x="9917610" y="1934473"/>
            <a:ext cx="15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Gain = 140.17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BF67A5-6A1C-A36B-041F-7D77F500DFC1}"/>
              </a:ext>
            </a:extLst>
          </p:cNvPr>
          <p:cNvSpPr txBox="1"/>
          <p:nvPr/>
        </p:nvSpPr>
        <p:spPr>
          <a:xfrm>
            <a:off x="5674674" y="1125369"/>
            <a:ext cx="15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Gain = 120.33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27EC07-D952-ED48-8174-E98262080FD8}"/>
              </a:ext>
            </a:extLst>
          </p:cNvPr>
          <p:cNvSpPr txBox="1"/>
          <p:nvPr/>
        </p:nvSpPr>
        <p:spPr>
          <a:xfrm>
            <a:off x="4202301" y="3866328"/>
            <a:ext cx="5003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Note</a:t>
            </a:r>
            <a:r>
              <a:rPr lang="en-US" dirty="0"/>
              <a:t>: Since Gain value for </a:t>
            </a:r>
            <a:r>
              <a:rPr lang="en-US" b="1" dirty="0"/>
              <a:t>Root</a:t>
            </a:r>
            <a:r>
              <a:rPr lang="en-US" dirty="0"/>
              <a:t> is </a:t>
            </a:r>
            <a:r>
              <a:rPr lang="en-US" b="1" dirty="0"/>
              <a:t>120.33</a:t>
            </a:r>
            <a:r>
              <a:rPr lang="en-US" dirty="0"/>
              <a:t> which is less than </a:t>
            </a:r>
            <a:r>
              <a:rPr lang="en-US" b="1" dirty="0"/>
              <a:t>130</a:t>
            </a:r>
            <a:r>
              <a:rPr lang="en-US" dirty="0"/>
              <a:t>, so it will give us a </a:t>
            </a:r>
            <a:r>
              <a:rPr lang="en-US" b="1" i="1" dirty="0"/>
              <a:t>negative</a:t>
            </a:r>
            <a:r>
              <a:rPr lang="en-US" dirty="0"/>
              <a:t> value. </a:t>
            </a:r>
          </a:p>
          <a:p>
            <a:pPr algn="ctr"/>
            <a:r>
              <a:rPr lang="en-US" dirty="0"/>
              <a:t>But we will not remove the </a:t>
            </a:r>
            <a:r>
              <a:rPr lang="en-US" b="1" dirty="0"/>
              <a:t>Root</a:t>
            </a:r>
            <a:r>
              <a:rPr lang="en-US" dirty="0"/>
              <a:t> because we are not removing the </a:t>
            </a:r>
            <a:r>
              <a:rPr lang="en-US" b="1" dirty="0"/>
              <a:t>Branch</a:t>
            </a:r>
            <a:r>
              <a:rPr lang="en-US" dirty="0"/>
              <a:t> attached to the Root, which has </a:t>
            </a:r>
            <a:r>
              <a:rPr lang="en-US" b="1" i="1" dirty="0"/>
              <a:t>positive</a:t>
            </a:r>
            <a:r>
              <a:rPr lang="en-US" dirty="0"/>
              <a:t> value </a:t>
            </a:r>
          </a:p>
        </p:txBody>
      </p:sp>
    </p:spTree>
    <p:extLst>
      <p:ext uri="{BB962C8B-B14F-4D97-AF65-F5344CB8AC3E}">
        <p14:creationId xmlns:p14="http://schemas.microsoft.com/office/powerpoint/2010/main" val="29557329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D9C24-48D1-94F6-83FA-575FDC7E957C}"/>
              </a:ext>
            </a:extLst>
          </p:cNvPr>
          <p:cNvSpPr txBox="1"/>
          <p:nvPr/>
        </p:nvSpPr>
        <p:spPr>
          <a:xfrm>
            <a:off x="4703690" y="3514353"/>
            <a:ext cx="483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going to calculate the </a:t>
            </a:r>
            <a:r>
              <a:rPr lang="en-US" b="1" dirty="0"/>
              <a:t>Output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of </a:t>
            </a:r>
            <a:r>
              <a:rPr lang="en-US" b="1" dirty="0"/>
              <a:t>leaves</a:t>
            </a:r>
            <a:r>
              <a:rPr lang="en-US" dirty="0"/>
              <a:t> using the following formula:</a:t>
            </a:r>
          </a:p>
        </p:txBody>
      </p:sp>
    </p:spTree>
    <p:extLst>
      <p:ext uri="{BB962C8B-B14F-4D97-AF65-F5344CB8AC3E}">
        <p14:creationId xmlns:p14="http://schemas.microsoft.com/office/powerpoint/2010/main" val="1587754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D9C24-48D1-94F6-83FA-575FDC7E957C}"/>
              </a:ext>
            </a:extLst>
          </p:cNvPr>
          <p:cNvSpPr txBox="1"/>
          <p:nvPr/>
        </p:nvSpPr>
        <p:spPr>
          <a:xfrm>
            <a:off x="4703690" y="3514353"/>
            <a:ext cx="483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going to calculate the </a:t>
            </a:r>
            <a:r>
              <a:rPr lang="en-US" b="1" dirty="0"/>
              <a:t>Output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of </a:t>
            </a:r>
            <a:r>
              <a:rPr lang="en-US" b="1" dirty="0"/>
              <a:t>leaves</a:t>
            </a:r>
            <a:r>
              <a:rPr lang="en-US" dirty="0"/>
              <a:t> using the following formula: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803241-3671-C57D-5805-D818072B100A}"/>
              </a:ext>
            </a:extLst>
          </p:cNvPr>
          <p:cNvGrpSpPr/>
          <p:nvPr/>
        </p:nvGrpSpPr>
        <p:grpSpPr>
          <a:xfrm>
            <a:off x="5083270" y="4265194"/>
            <a:ext cx="4326982" cy="786186"/>
            <a:chOff x="5068477" y="3329924"/>
            <a:chExt cx="4326982" cy="78618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09BFE6-6DE5-CD61-D462-C9B7E64AAA26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Value =</a:t>
              </a:r>
              <a:endParaRPr lang="en-US" b="1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795F977-FE50-8D72-B1F2-1C5EEAD6937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2357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CAB56B-2DE9-1BDE-583F-4898F4F9D555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Sum of Residuals </a:t>
              </a:r>
              <a:endParaRPr lang="en-US" b="1" baseline="30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7B985F-27B3-8506-EB23-C035AC406A39}"/>
                </a:ext>
              </a:extLst>
            </p:cNvPr>
            <p:cNvSpPr txBox="1"/>
            <p:nvPr/>
          </p:nvSpPr>
          <p:spPr>
            <a:xfrm>
              <a:off x="6843832" y="3746778"/>
              <a:ext cx="255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Residuals + </a:t>
              </a:r>
              <a:r>
                <a:rPr lang="el-GR" b="1" dirty="0">
                  <a:solidFill>
                    <a:srgbClr val="C00000"/>
                  </a:solidFill>
                </a:rPr>
                <a:t>λ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9187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D9C24-48D1-94F6-83FA-575FDC7E957C}"/>
              </a:ext>
            </a:extLst>
          </p:cNvPr>
          <p:cNvSpPr txBox="1"/>
          <p:nvPr/>
        </p:nvSpPr>
        <p:spPr>
          <a:xfrm>
            <a:off x="4703690" y="3514353"/>
            <a:ext cx="28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value of this leaf is :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42445D-FF96-F7A3-CE3A-454DF270B075}"/>
              </a:ext>
            </a:extLst>
          </p:cNvPr>
          <p:cNvCxnSpPr/>
          <p:nvPr/>
        </p:nvCxnSpPr>
        <p:spPr>
          <a:xfrm flipH="1">
            <a:off x="6558742" y="2410691"/>
            <a:ext cx="191193" cy="10183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27C49E-88A3-86EF-DFA7-02F4D8A5C3F1}"/>
              </a:ext>
            </a:extLst>
          </p:cNvPr>
          <p:cNvGrpSpPr/>
          <p:nvPr/>
        </p:nvGrpSpPr>
        <p:grpSpPr>
          <a:xfrm>
            <a:off x="5470609" y="4202342"/>
            <a:ext cx="4180676" cy="786186"/>
            <a:chOff x="5068477" y="3329924"/>
            <a:chExt cx="4180676" cy="78618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951351-EF90-FD95-32BB-D07BA992CAE6}"/>
                </a:ext>
              </a:extLst>
            </p:cNvPr>
            <p:cNvSpPr txBox="1"/>
            <p:nvPr/>
          </p:nvSpPr>
          <p:spPr>
            <a:xfrm>
              <a:off x="5068477" y="3519640"/>
              <a:ext cx="196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Value =</a:t>
              </a:r>
              <a:endParaRPr lang="en-US" b="1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D82EDF-513E-CE3C-01F5-ECE7D72703D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3715096"/>
              <a:ext cx="120681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691A76-42E9-BAEE-CB51-685BF3390BEF}"/>
                </a:ext>
              </a:extLst>
            </p:cNvPr>
            <p:cNvSpPr txBox="1"/>
            <p:nvPr/>
          </p:nvSpPr>
          <p:spPr>
            <a:xfrm>
              <a:off x="7085073" y="3329924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-10.5 </a:t>
              </a:r>
              <a:endParaRPr lang="en-US" b="1" baseline="30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0551EB-46C5-707E-6D37-614E87D5A5C1}"/>
                </a:ext>
              </a:extLst>
            </p:cNvPr>
            <p:cNvSpPr txBox="1"/>
            <p:nvPr/>
          </p:nvSpPr>
          <p:spPr>
            <a:xfrm>
              <a:off x="6843833" y="3746778"/>
              <a:ext cx="128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+ </a:t>
              </a:r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672DEFA-7754-C9F2-0690-C8BCE4169ADF}"/>
              </a:ext>
            </a:extLst>
          </p:cNvPr>
          <p:cNvSpPr txBox="1"/>
          <p:nvPr/>
        </p:nvSpPr>
        <p:spPr>
          <a:xfrm>
            <a:off x="8552980" y="4378876"/>
            <a:ext cx="10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-10.5</a:t>
            </a:r>
          </a:p>
        </p:txBody>
      </p:sp>
    </p:spTree>
    <p:extLst>
      <p:ext uri="{BB962C8B-B14F-4D97-AF65-F5344CB8AC3E}">
        <p14:creationId xmlns:p14="http://schemas.microsoft.com/office/powerpoint/2010/main" val="16732976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58D5A9-6CB9-3E50-506F-B720AA0D544A}"/>
              </a:ext>
            </a:extLst>
          </p:cNvPr>
          <p:cNvSpPr txBox="1"/>
          <p:nvPr/>
        </p:nvSpPr>
        <p:spPr>
          <a:xfrm>
            <a:off x="6301545" y="2320007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-10.5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6575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58D5A9-6CB9-3E50-506F-B720AA0D544A}"/>
              </a:ext>
            </a:extLst>
          </p:cNvPr>
          <p:cNvSpPr txBox="1"/>
          <p:nvPr/>
        </p:nvSpPr>
        <p:spPr>
          <a:xfrm>
            <a:off x="6301545" y="2320007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-10.5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A288F-B856-0E99-F207-B944B8E0420A}"/>
              </a:ext>
            </a:extLst>
          </p:cNvPr>
          <p:cNvSpPr txBox="1"/>
          <p:nvPr/>
        </p:nvSpPr>
        <p:spPr>
          <a:xfrm>
            <a:off x="8932193" y="3088646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-7.5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7D257F-E3F6-6CF8-DB88-7C61C7E179D9}"/>
              </a:ext>
            </a:extLst>
          </p:cNvPr>
          <p:cNvSpPr txBox="1"/>
          <p:nvPr/>
        </p:nvSpPr>
        <p:spPr>
          <a:xfrm>
            <a:off x="7438123" y="3093807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26361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58D5A9-6CB9-3E50-506F-B720AA0D544A}"/>
              </a:ext>
            </a:extLst>
          </p:cNvPr>
          <p:cNvSpPr txBox="1"/>
          <p:nvPr/>
        </p:nvSpPr>
        <p:spPr>
          <a:xfrm>
            <a:off x="6301545" y="2320007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-10.5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A288F-B856-0E99-F207-B944B8E0420A}"/>
              </a:ext>
            </a:extLst>
          </p:cNvPr>
          <p:cNvSpPr txBox="1"/>
          <p:nvPr/>
        </p:nvSpPr>
        <p:spPr>
          <a:xfrm>
            <a:off x="8932193" y="3088646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-7.5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7D257F-E3F6-6CF8-DB88-7C61C7E179D9}"/>
              </a:ext>
            </a:extLst>
          </p:cNvPr>
          <p:cNvSpPr txBox="1"/>
          <p:nvPr/>
        </p:nvSpPr>
        <p:spPr>
          <a:xfrm>
            <a:off x="7438123" y="3093807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7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BE3D37-6A55-D160-5B51-1CEC59726ACF}"/>
              </a:ext>
            </a:extLst>
          </p:cNvPr>
          <p:cNvSpPr txBox="1"/>
          <p:nvPr/>
        </p:nvSpPr>
        <p:spPr>
          <a:xfrm>
            <a:off x="4536942" y="3983432"/>
            <a:ext cx="472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last, this will be our </a:t>
            </a:r>
            <a:r>
              <a:rPr lang="en-US" sz="3200" b="1" dirty="0"/>
              <a:t>Final Tree…..!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33887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600958" y="959149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761151" y="831262"/>
            <a:ext cx="1716647" cy="128877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58D5A9-6CB9-3E50-506F-B720AA0D544A}"/>
              </a:ext>
            </a:extLst>
          </p:cNvPr>
          <p:cNvSpPr txBox="1"/>
          <p:nvPr/>
        </p:nvSpPr>
        <p:spPr>
          <a:xfrm>
            <a:off x="6301545" y="2320007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-10.5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A288F-B856-0E99-F207-B944B8E0420A}"/>
              </a:ext>
            </a:extLst>
          </p:cNvPr>
          <p:cNvSpPr txBox="1"/>
          <p:nvPr/>
        </p:nvSpPr>
        <p:spPr>
          <a:xfrm>
            <a:off x="8932193" y="3088646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-7.5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7D257F-E3F6-6CF8-DB88-7C61C7E179D9}"/>
              </a:ext>
            </a:extLst>
          </p:cNvPr>
          <p:cNvSpPr txBox="1"/>
          <p:nvPr/>
        </p:nvSpPr>
        <p:spPr>
          <a:xfrm>
            <a:off x="7438123" y="3093807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7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BE3D37-6A55-D160-5B51-1CEC59726ACF}"/>
              </a:ext>
            </a:extLst>
          </p:cNvPr>
          <p:cNvSpPr txBox="1"/>
          <p:nvPr/>
        </p:nvSpPr>
        <p:spPr>
          <a:xfrm>
            <a:off x="4536942" y="3983432"/>
            <a:ext cx="472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going to do </a:t>
            </a:r>
            <a:r>
              <a:rPr lang="en-US" b="1" dirty="0"/>
              <a:t>predictions</a:t>
            </a:r>
            <a:r>
              <a:rPr lang="en-US" dirty="0"/>
              <a:t>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372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DB7FD5-4D8C-A9C9-854E-BEF01F11C6D4}"/>
              </a:ext>
            </a:extLst>
          </p:cNvPr>
          <p:cNvSpPr/>
          <p:nvPr/>
        </p:nvSpPr>
        <p:spPr>
          <a:xfrm>
            <a:off x="7206466" y="1125370"/>
            <a:ext cx="1716647" cy="391267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Dosage &lt;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0B9A6-0FCC-F5E1-A10D-20326A9ED98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7059845" y="1516637"/>
            <a:ext cx="1004945" cy="401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5ABCE-6901-3C75-A463-2BAC5576FF1C}"/>
              </a:ext>
            </a:extLst>
          </p:cNvPr>
          <p:cNvSpPr/>
          <p:nvPr/>
        </p:nvSpPr>
        <p:spPr>
          <a:xfrm>
            <a:off x="6558742" y="1918322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-10.5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92411-0868-3203-4E69-4775D44D178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064790" y="1516637"/>
            <a:ext cx="1089258" cy="401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EC79E-4AEF-3D29-881E-14253DC09104}"/>
              </a:ext>
            </a:extLst>
          </p:cNvPr>
          <p:cNvCxnSpPr>
            <a:cxnSpLocks/>
          </p:cNvCxnSpPr>
          <p:nvPr/>
        </p:nvCxnSpPr>
        <p:spPr>
          <a:xfrm flipH="1">
            <a:off x="8478846" y="2261390"/>
            <a:ext cx="425305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3264EF-112F-D55F-236F-EA6C01DE35C8}"/>
              </a:ext>
            </a:extLst>
          </p:cNvPr>
          <p:cNvSpPr/>
          <p:nvPr/>
        </p:nvSpPr>
        <p:spPr>
          <a:xfrm>
            <a:off x="7736360" y="2711274"/>
            <a:ext cx="1002206" cy="403433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6.5, 7.5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F66F2C-3F51-6EDB-876A-7ECDACC761B5}"/>
              </a:ext>
            </a:extLst>
          </p:cNvPr>
          <p:cNvSpPr/>
          <p:nvPr/>
        </p:nvSpPr>
        <p:spPr>
          <a:xfrm>
            <a:off x="9256966" y="2703684"/>
            <a:ext cx="726620" cy="40343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-7.5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9B2DEF-7550-D7C4-D3A9-668266D0E86A}"/>
              </a:ext>
            </a:extLst>
          </p:cNvPr>
          <p:cNvCxnSpPr>
            <a:cxnSpLocks/>
          </p:cNvCxnSpPr>
          <p:nvPr/>
        </p:nvCxnSpPr>
        <p:spPr>
          <a:xfrm>
            <a:off x="8973667" y="2261390"/>
            <a:ext cx="589433" cy="43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A96034-CC79-6486-2464-EEFD67FE0D51}"/>
              </a:ext>
            </a:extLst>
          </p:cNvPr>
          <p:cNvSpPr/>
          <p:nvPr/>
        </p:nvSpPr>
        <p:spPr>
          <a:xfrm>
            <a:off x="8324510" y="1918323"/>
            <a:ext cx="1659075" cy="4034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Dosage &lt;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58D5A9-6CB9-3E50-506F-B720AA0D544A}"/>
              </a:ext>
            </a:extLst>
          </p:cNvPr>
          <p:cNvSpPr txBox="1"/>
          <p:nvPr/>
        </p:nvSpPr>
        <p:spPr>
          <a:xfrm>
            <a:off x="6301545" y="2320007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-10.5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A288F-B856-0E99-F207-B944B8E0420A}"/>
              </a:ext>
            </a:extLst>
          </p:cNvPr>
          <p:cNvSpPr txBox="1"/>
          <p:nvPr/>
        </p:nvSpPr>
        <p:spPr>
          <a:xfrm>
            <a:off x="8932193" y="3088646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-7.5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7D257F-E3F6-6CF8-DB88-7C61C7E179D9}"/>
              </a:ext>
            </a:extLst>
          </p:cNvPr>
          <p:cNvSpPr txBox="1"/>
          <p:nvPr/>
        </p:nvSpPr>
        <p:spPr>
          <a:xfrm>
            <a:off x="7438123" y="3093807"/>
            <a:ext cx="156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= 7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324302" y="2079231"/>
            <a:ext cx="3199587" cy="4695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07869B-C5EC-B5C5-B0C4-C4CCF31238EA}"/>
              </a:ext>
            </a:extLst>
          </p:cNvPr>
          <p:cNvSpPr/>
          <p:nvPr/>
        </p:nvSpPr>
        <p:spPr>
          <a:xfrm>
            <a:off x="6344811" y="1047403"/>
            <a:ext cx="4229363" cy="241057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4C8666-974F-9268-7BDA-E9C9A3F2BCD0}"/>
              </a:ext>
            </a:extLst>
          </p:cNvPr>
          <p:cNvSpPr txBox="1"/>
          <p:nvPr/>
        </p:nvSpPr>
        <p:spPr>
          <a:xfrm>
            <a:off x="4458591" y="3409604"/>
            <a:ext cx="282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like </a:t>
            </a:r>
            <a:r>
              <a:rPr lang="en-US" b="1" dirty="0"/>
              <a:t>Gradient</a:t>
            </a:r>
            <a:r>
              <a:rPr lang="en-US" dirty="0"/>
              <a:t> </a:t>
            </a:r>
            <a:r>
              <a:rPr lang="en-US" b="1" dirty="0"/>
              <a:t>Boost</a:t>
            </a:r>
            <a:r>
              <a:rPr lang="en-US" dirty="0"/>
              <a:t>, </a:t>
            </a:r>
            <a:r>
              <a:rPr lang="en-US" b="1" dirty="0" err="1"/>
              <a:t>XGBoost</a:t>
            </a:r>
            <a:r>
              <a:rPr lang="en-US" dirty="0"/>
              <a:t> makes new predictions by starting with the initial </a:t>
            </a:r>
            <a:r>
              <a:rPr lang="en-US" b="1" dirty="0"/>
              <a:t>Predictions</a:t>
            </a:r>
            <a:r>
              <a:rPr lang="en-US" dirty="0"/>
              <a:t>……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1F2896-1491-5E03-6A74-5DC5AD2E4993}"/>
              </a:ext>
            </a:extLst>
          </p:cNvPr>
          <p:cNvCxnSpPr/>
          <p:nvPr/>
        </p:nvCxnSpPr>
        <p:spPr>
          <a:xfrm>
            <a:off x="3214803" y="2046531"/>
            <a:ext cx="1631517" cy="122678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0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3EE2D8-E680-AC8D-C305-8372814D9222}"/>
              </a:ext>
            </a:extLst>
          </p:cNvPr>
          <p:cNvSpPr txBox="1"/>
          <p:nvPr/>
        </p:nvSpPr>
        <p:spPr>
          <a:xfrm>
            <a:off x="4884276" y="2969949"/>
            <a:ext cx="360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..and the </a:t>
            </a:r>
            <a:r>
              <a:rPr lang="en-US" b="1" dirty="0"/>
              <a:t>Residuals</a:t>
            </a:r>
            <a:r>
              <a:rPr lang="en-US" dirty="0"/>
              <a:t>, the difference between </a:t>
            </a:r>
            <a:r>
              <a:rPr lang="en-US" b="1" dirty="0"/>
              <a:t>Observed</a:t>
            </a:r>
            <a:r>
              <a:rPr lang="en-US" dirty="0"/>
              <a:t> values and </a:t>
            </a:r>
            <a:r>
              <a:rPr lang="en-US" b="1" dirty="0"/>
              <a:t>Prediction</a:t>
            </a:r>
            <a:r>
              <a:rPr lang="en-US" dirty="0"/>
              <a:t> which shows us how good is our initial prediction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60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871734" y="1234289"/>
            <a:ext cx="4194664" cy="2337769"/>
            <a:chOff x="6301545" y="1125370"/>
            <a:chExt cx="4194664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301545" y="23200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324302" y="2079231"/>
            <a:ext cx="3199587" cy="4695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4C8666-974F-9268-7BDA-E9C9A3F2BCD0}"/>
              </a:ext>
            </a:extLst>
          </p:cNvPr>
          <p:cNvSpPr txBox="1"/>
          <p:nvPr/>
        </p:nvSpPr>
        <p:spPr>
          <a:xfrm>
            <a:off x="4329973" y="3408555"/>
            <a:ext cx="319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adding the output of the </a:t>
            </a:r>
            <a:r>
              <a:rPr lang="en-US" b="1" dirty="0"/>
              <a:t>Tree</a:t>
            </a:r>
            <a:r>
              <a:rPr lang="en-US" dirty="0"/>
              <a:t> scaled by </a:t>
            </a:r>
            <a:r>
              <a:rPr lang="en-US" b="1" dirty="0"/>
              <a:t>Learning Rate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Learning Rate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9ACD2C-8941-BBE7-A107-8D53B996CEE6}"/>
              </a:ext>
            </a:extLst>
          </p:cNvPr>
          <p:cNvCxnSpPr/>
          <p:nvPr/>
        </p:nvCxnSpPr>
        <p:spPr>
          <a:xfrm flipH="1" flipV="1">
            <a:off x="5303520" y="2200345"/>
            <a:ext cx="274320" cy="118188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88E276-E000-6621-3ECC-62C6802F223C}"/>
              </a:ext>
            </a:extLst>
          </p:cNvPr>
          <p:cNvCxnSpPr>
            <a:cxnSpLocks/>
          </p:cNvCxnSpPr>
          <p:nvPr/>
        </p:nvCxnSpPr>
        <p:spPr>
          <a:xfrm flipV="1">
            <a:off x="5577840" y="2428926"/>
            <a:ext cx="1224378" cy="95330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035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72078-1107-E78F-0745-81623660F192}"/>
              </a:ext>
            </a:extLst>
          </p:cNvPr>
          <p:cNvCxnSpPr>
            <a:cxnSpLocks/>
          </p:cNvCxnSpPr>
          <p:nvPr/>
        </p:nvCxnSpPr>
        <p:spPr>
          <a:xfrm>
            <a:off x="1860334" y="2811567"/>
            <a:ext cx="0" cy="3231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043D77-4514-0C6A-F5CF-E004EB0B11F6}"/>
              </a:ext>
            </a:extLst>
          </p:cNvPr>
          <p:cNvCxnSpPr>
            <a:cxnSpLocks/>
          </p:cNvCxnSpPr>
          <p:nvPr/>
        </p:nvCxnSpPr>
        <p:spPr>
          <a:xfrm>
            <a:off x="2694293" y="2790076"/>
            <a:ext cx="0" cy="32317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871734" y="1234289"/>
            <a:ext cx="4194664" cy="2337769"/>
            <a:chOff x="6301545" y="1125370"/>
            <a:chExt cx="4194664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301545" y="23200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D798C7-29FE-D6E0-869A-E2FFE613B496}"/>
              </a:ext>
            </a:extLst>
          </p:cNvPr>
          <p:cNvSpPr/>
          <p:nvPr/>
        </p:nvSpPr>
        <p:spPr>
          <a:xfrm>
            <a:off x="324302" y="2079231"/>
            <a:ext cx="3199587" cy="4695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4C8666-974F-9268-7BDA-E9C9A3F2BCD0}"/>
              </a:ext>
            </a:extLst>
          </p:cNvPr>
          <p:cNvSpPr txBox="1"/>
          <p:nvPr/>
        </p:nvSpPr>
        <p:spPr>
          <a:xfrm>
            <a:off x="4329973" y="3408555"/>
            <a:ext cx="319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case we have a value of </a:t>
            </a:r>
            <a:r>
              <a:rPr lang="en-US" b="1" dirty="0"/>
              <a:t>0.3</a:t>
            </a:r>
            <a:r>
              <a:rPr lang="en-US" dirty="0"/>
              <a:t> for </a:t>
            </a:r>
            <a:r>
              <a:rPr lang="en-US" b="1" dirty="0"/>
              <a:t>Learning</a:t>
            </a:r>
            <a:r>
              <a:rPr lang="en-US" dirty="0"/>
              <a:t> </a:t>
            </a:r>
            <a:r>
              <a:rPr lang="en-US" b="1" dirty="0"/>
              <a:t>Rate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6B00B4-3ABD-C2B1-708F-68705916B687}"/>
              </a:ext>
            </a:extLst>
          </p:cNvPr>
          <p:cNvCxnSpPr/>
          <p:nvPr/>
        </p:nvCxnSpPr>
        <p:spPr>
          <a:xfrm flipH="1" flipV="1">
            <a:off x="5419898" y="2191622"/>
            <a:ext cx="349135" cy="111684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369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871734" y="1234289"/>
            <a:ext cx="4194664" cy="2337769"/>
            <a:chOff x="6301545" y="1125370"/>
            <a:chExt cx="4194664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301545" y="23200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84C8666-974F-9268-7BDA-E9C9A3F2BCD0}"/>
              </a:ext>
            </a:extLst>
          </p:cNvPr>
          <p:cNvSpPr txBox="1"/>
          <p:nvPr/>
        </p:nvSpPr>
        <p:spPr>
          <a:xfrm>
            <a:off x="4305035" y="5115293"/>
            <a:ext cx="319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going to predict for this observation when </a:t>
            </a:r>
            <a:r>
              <a:rPr lang="en-US" b="1" dirty="0"/>
              <a:t>Dosage = 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606757-E47F-693A-8CB5-573C33D0ED9B}"/>
              </a:ext>
            </a:extLst>
          </p:cNvPr>
          <p:cNvSpPr/>
          <p:nvPr/>
        </p:nvSpPr>
        <p:spPr>
          <a:xfrm>
            <a:off x="1949134" y="2773664"/>
            <a:ext cx="1574755" cy="226468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EE0828-C694-D72C-F3A4-131A5FE42EFA}"/>
              </a:ext>
            </a:extLst>
          </p:cNvPr>
          <p:cNvCxnSpPr>
            <a:stCxn id="54" idx="1"/>
          </p:cNvCxnSpPr>
          <p:nvPr/>
        </p:nvCxnSpPr>
        <p:spPr>
          <a:xfrm flipH="1" flipV="1">
            <a:off x="1949134" y="5370022"/>
            <a:ext cx="2355901" cy="6843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480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705389" y="1234289"/>
            <a:ext cx="4361009" cy="2337769"/>
            <a:chOff x="6135200" y="1125370"/>
            <a:chExt cx="4361009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135200" y="2341942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606757-E47F-693A-8CB5-573C33D0ED9B}"/>
              </a:ext>
            </a:extLst>
          </p:cNvPr>
          <p:cNvSpPr/>
          <p:nvPr/>
        </p:nvSpPr>
        <p:spPr>
          <a:xfrm>
            <a:off x="1949134" y="2773664"/>
            <a:ext cx="1574755" cy="226468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2D59B-48DE-F4D4-5BAB-81998E18E97C}"/>
              </a:ext>
            </a:extLst>
          </p:cNvPr>
          <p:cNvSpPr txBox="1"/>
          <p:nvPr/>
        </p:nvSpPr>
        <p:spPr>
          <a:xfrm>
            <a:off x="3746005" y="2603598"/>
            <a:ext cx="239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0.5 + ( 0.3 x -10.5 )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73FF8-7F02-3005-FC25-1820384ADF71}"/>
              </a:ext>
            </a:extLst>
          </p:cNvPr>
          <p:cNvSpPr/>
          <p:nvPr/>
        </p:nvSpPr>
        <p:spPr>
          <a:xfrm>
            <a:off x="8275670" y="1845425"/>
            <a:ext cx="2835675" cy="172147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90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705389" y="1234289"/>
            <a:ext cx="4361009" cy="2337769"/>
            <a:chOff x="6135200" y="1125370"/>
            <a:chExt cx="4361009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135200" y="2341942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606757-E47F-693A-8CB5-573C33D0ED9B}"/>
              </a:ext>
            </a:extLst>
          </p:cNvPr>
          <p:cNvSpPr/>
          <p:nvPr/>
        </p:nvSpPr>
        <p:spPr>
          <a:xfrm>
            <a:off x="1949134" y="2773664"/>
            <a:ext cx="1574755" cy="226468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2D59B-48DE-F4D4-5BAB-81998E18E97C}"/>
              </a:ext>
            </a:extLst>
          </p:cNvPr>
          <p:cNvSpPr txBox="1"/>
          <p:nvPr/>
        </p:nvSpPr>
        <p:spPr>
          <a:xfrm>
            <a:off x="3746004" y="2603598"/>
            <a:ext cx="2990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0.5 + ( 0.3 x -10.5 ) = -2.65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73FF8-7F02-3005-FC25-1820384ADF71}"/>
              </a:ext>
            </a:extLst>
          </p:cNvPr>
          <p:cNvSpPr/>
          <p:nvPr/>
        </p:nvSpPr>
        <p:spPr>
          <a:xfrm>
            <a:off x="8275670" y="1845425"/>
            <a:ext cx="2835675" cy="172147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97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705389" y="1234289"/>
            <a:ext cx="4361009" cy="2337769"/>
            <a:chOff x="6135200" y="1125370"/>
            <a:chExt cx="4361009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135200" y="2341942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606757-E47F-693A-8CB5-573C33D0ED9B}"/>
              </a:ext>
            </a:extLst>
          </p:cNvPr>
          <p:cNvSpPr/>
          <p:nvPr/>
        </p:nvSpPr>
        <p:spPr>
          <a:xfrm>
            <a:off x="1949134" y="2773664"/>
            <a:ext cx="1574755" cy="226468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2D59B-48DE-F4D4-5BAB-81998E18E97C}"/>
              </a:ext>
            </a:extLst>
          </p:cNvPr>
          <p:cNvSpPr txBox="1"/>
          <p:nvPr/>
        </p:nvSpPr>
        <p:spPr>
          <a:xfrm>
            <a:off x="3746004" y="2603598"/>
            <a:ext cx="2990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0.5 + ( 0.3 x -10.5 ) = -2.65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73FF8-7F02-3005-FC25-1820384ADF71}"/>
              </a:ext>
            </a:extLst>
          </p:cNvPr>
          <p:cNvSpPr/>
          <p:nvPr/>
        </p:nvSpPr>
        <p:spPr>
          <a:xfrm>
            <a:off x="8275670" y="1845425"/>
            <a:ext cx="2835675" cy="172147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0130A5-CBB8-E6E5-90E3-E2F587FFB6E8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D4F223-8B02-7743-6933-54423706D5E3}"/>
              </a:ext>
            </a:extLst>
          </p:cNvPr>
          <p:cNvCxnSpPr/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058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705389" y="1234289"/>
            <a:ext cx="4361009" cy="2337769"/>
            <a:chOff x="6135200" y="1125370"/>
            <a:chExt cx="4361009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135200" y="2341942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606757-E47F-693A-8CB5-573C33D0ED9B}"/>
              </a:ext>
            </a:extLst>
          </p:cNvPr>
          <p:cNvSpPr/>
          <p:nvPr/>
        </p:nvSpPr>
        <p:spPr>
          <a:xfrm>
            <a:off x="1949134" y="2773664"/>
            <a:ext cx="1574755" cy="226468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2D59B-48DE-F4D4-5BAB-81998E18E97C}"/>
              </a:ext>
            </a:extLst>
          </p:cNvPr>
          <p:cNvSpPr txBox="1"/>
          <p:nvPr/>
        </p:nvSpPr>
        <p:spPr>
          <a:xfrm>
            <a:off x="3746004" y="2603598"/>
            <a:ext cx="2990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0.5 + ( 0.3 x -10.5 ) = -2.65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73FF8-7F02-3005-FC25-1820384ADF71}"/>
              </a:ext>
            </a:extLst>
          </p:cNvPr>
          <p:cNvSpPr/>
          <p:nvPr/>
        </p:nvSpPr>
        <p:spPr>
          <a:xfrm>
            <a:off x="8275670" y="1845425"/>
            <a:ext cx="2835675" cy="172147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0130A5-CBB8-E6E5-90E3-E2F587FFB6E8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D4F223-8B02-7743-6933-54423706D5E3}"/>
              </a:ext>
            </a:extLst>
          </p:cNvPr>
          <p:cNvCxnSpPr/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34EF30-D4F4-0D2A-DE8E-FFD9FCAC60F6}"/>
              </a:ext>
            </a:extLst>
          </p:cNvPr>
          <p:cNvCxnSpPr>
            <a:cxnSpLocks/>
          </p:cNvCxnSpPr>
          <p:nvPr/>
        </p:nvCxnSpPr>
        <p:spPr>
          <a:xfrm>
            <a:off x="1100138" y="4323624"/>
            <a:ext cx="9596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9B727D-2A4A-D3B5-B4D3-4BE31143B844}"/>
              </a:ext>
            </a:extLst>
          </p:cNvPr>
          <p:cNvSpPr/>
          <p:nvPr/>
        </p:nvSpPr>
        <p:spPr>
          <a:xfrm>
            <a:off x="1100138" y="3750849"/>
            <a:ext cx="2835675" cy="21978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BB076A-3D67-E2A9-6C02-12073B4B2C29}"/>
              </a:ext>
            </a:extLst>
          </p:cNvPr>
          <p:cNvSpPr/>
          <p:nvPr/>
        </p:nvSpPr>
        <p:spPr>
          <a:xfrm>
            <a:off x="1363910" y="3982843"/>
            <a:ext cx="536327" cy="3112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AA2E34-E9AA-C25D-B39F-E334044963DE}"/>
              </a:ext>
            </a:extLst>
          </p:cNvPr>
          <p:cNvSpPr/>
          <p:nvPr/>
        </p:nvSpPr>
        <p:spPr>
          <a:xfrm>
            <a:off x="5894927" y="2588898"/>
            <a:ext cx="804198" cy="447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201D938-A399-AFB5-2612-ADF7EDFB20E2}"/>
              </a:ext>
            </a:extLst>
          </p:cNvPr>
          <p:cNvCxnSpPr/>
          <p:nvPr/>
        </p:nvCxnSpPr>
        <p:spPr>
          <a:xfrm flipH="1">
            <a:off x="1989444" y="3197565"/>
            <a:ext cx="4106556" cy="993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5597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705389" y="1234289"/>
            <a:ext cx="4361009" cy="2337769"/>
            <a:chOff x="6135200" y="1125370"/>
            <a:chExt cx="4361009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135200" y="2341942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606757-E47F-693A-8CB5-573C33D0ED9B}"/>
              </a:ext>
            </a:extLst>
          </p:cNvPr>
          <p:cNvSpPr/>
          <p:nvPr/>
        </p:nvSpPr>
        <p:spPr>
          <a:xfrm>
            <a:off x="1949134" y="2773664"/>
            <a:ext cx="1574755" cy="226468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2D59B-48DE-F4D4-5BAB-81998E18E97C}"/>
              </a:ext>
            </a:extLst>
          </p:cNvPr>
          <p:cNvSpPr txBox="1"/>
          <p:nvPr/>
        </p:nvSpPr>
        <p:spPr>
          <a:xfrm>
            <a:off x="3746004" y="2603598"/>
            <a:ext cx="2990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0.5 + ( 0.3 x -10.5 ) = -2.65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73FF8-7F02-3005-FC25-1820384ADF71}"/>
              </a:ext>
            </a:extLst>
          </p:cNvPr>
          <p:cNvSpPr/>
          <p:nvPr/>
        </p:nvSpPr>
        <p:spPr>
          <a:xfrm>
            <a:off x="8275670" y="1845425"/>
            <a:ext cx="2835675" cy="172147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0130A5-CBB8-E6E5-90E3-E2F587FFB6E8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D4F223-8B02-7743-6933-54423706D5E3}"/>
              </a:ext>
            </a:extLst>
          </p:cNvPr>
          <p:cNvCxnSpPr/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34EF30-D4F4-0D2A-DE8E-FFD9FCAC60F6}"/>
              </a:ext>
            </a:extLst>
          </p:cNvPr>
          <p:cNvCxnSpPr>
            <a:cxnSpLocks/>
          </p:cNvCxnSpPr>
          <p:nvPr/>
        </p:nvCxnSpPr>
        <p:spPr>
          <a:xfrm>
            <a:off x="1100138" y="4323624"/>
            <a:ext cx="9596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9B727D-2A4A-D3B5-B4D3-4BE31143B844}"/>
              </a:ext>
            </a:extLst>
          </p:cNvPr>
          <p:cNvSpPr/>
          <p:nvPr/>
        </p:nvSpPr>
        <p:spPr>
          <a:xfrm>
            <a:off x="1100138" y="3750849"/>
            <a:ext cx="2835675" cy="21978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BB076A-3D67-E2A9-6C02-12073B4B2C29}"/>
              </a:ext>
            </a:extLst>
          </p:cNvPr>
          <p:cNvSpPr/>
          <p:nvPr/>
        </p:nvSpPr>
        <p:spPr>
          <a:xfrm>
            <a:off x="1363910" y="3982843"/>
            <a:ext cx="536327" cy="3112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201D938-A399-AFB5-2612-ADF7EDFB20E2}"/>
              </a:ext>
            </a:extLst>
          </p:cNvPr>
          <p:cNvCxnSpPr>
            <a:cxnSpLocks/>
          </p:cNvCxnSpPr>
          <p:nvPr/>
        </p:nvCxnSpPr>
        <p:spPr>
          <a:xfrm flipH="1">
            <a:off x="1692726" y="4527800"/>
            <a:ext cx="2286909" cy="278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6E05DA-C0E0-EBB8-D040-F74F2D7C8409}"/>
              </a:ext>
            </a:extLst>
          </p:cNvPr>
          <p:cNvSpPr txBox="1"/>
          <p:nvPr/>
        </p:nvSpPr>
        <p:spPr>
          <a:xfrm>
            <a:off x="4035713" y="3899762"/>
            <a:ext cx="315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we can see that the </a:t>
            </a:r>
            <a:r>
              <a:rPr lang="en-US" b="1" dirty="0"/>
              <a:t>Residual</a:t>
            </a:r>
            <a:r>
              <a:rPr lang="en-US" dirty="0"/>
              <a:t> is smaller than before so we can say that we have taken a small step in the right direction</a:t>
            </a:r>
          </a:p>
        </p:txBody>
      </p:sp>
    </p:spTree>
    <p:extLst>
      <p:ext uri="{BB962C8B-B14F-4D97-AF65-F5344CB8AC3E}">
        <p14:creationId xmlns:p14="http://schemas.microsoft.com/office/powerpoint/2010/main" val="34811158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705389" y="1234289"/>
            <a:ext cx="4361009" cy="2337769"/>
            <a:chOff x="6135200" y="1125370"/>
            <a:chExt cx="4361009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135200" y="2341942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0130A5-CBB8-E6E5-90E3-E2F587FFB6E8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D4F223-8B02-7743-6933-54423706D5E3}"/>
              </a:ext>
            </a:extLst>
          </p:cNvPr>
          <p:cNvCxnSpPr/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34EF30-D4F4-0D2A-DE8E-FFD9FCAC60F6}"/>
              </a:ext>
            </a:extLst>
          </p:cNvPr>
          <p:cNvCxnSpPr>
            <a:cxnSpLocks/>
          </p:cNvCxnSpPr>
          <p:nvPr/>
        </p:nvCxnSpPr>
        <p:spPr>
          <a:xfrm>
            <a:off x="1100138" y="4323624"/>
            <a:ext cx="9596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DBB076A-3D67-E2A9-6C02-12073B4B2C29}"/>
              </a:ext>
            </a:extLst>
          </p:cNvPr>
          <p:cNvSpPr/>
          <p:nvPr/>
        </p:nvSpPr>
        <p:spPr>
          <a:xfrm>
            <a:off x="1363910" y="3982843"/>
            <a:ext cx="536327" cy="3112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B6B472-D786-E37E-0F08-14A606D8B889}"/>
              </a:ext>
            </a:extLst>
          </p:cNvPr>
          <p:cNvCxnSpPr/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025C8B-B8FE-3580-9551-778C0A23357D}"/>
              </a:ext>
            </a:extLst>
          </p:cNvPr>
          <p:cNvCxnSpPr/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9A5622-6498-B4A6-AE82-8A5F1908D3A9}"/>
              </a:ext>
            </a:extLst>
          </p:cNvPr>
          <p:cNvCxnSpPr>
            <a:cxnSpLocks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69C581-6619-2F53-1386-18CDCE0BE176}"/>
              </a:ext>
            </a:extLst>
          </p:cNvPr>
          <p:cNvCxnSpPr>
            <a:cxnSpLocks/>
          </p:cNvCxnSpPr>
          <p:nvPr/>
        </p:nvCxnSpPr>
        <p:spPr>
          <a:xfrm>
            <a:off x="1100138" y="3646153"/>
            <a:ext cx="202168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9B727D-2A4A-D3B5-B4D3-4BE31143B844}"/>
              </a:ext>
            </a:extLst>
          </p:cNvPr>
          <p:cNvSpPr/>
          <p:nvPr/>
        </p:nvSpPr>
        <p:spPr>
          <a:xfrm>
            <a:off x="1100138" y="3676650"/>
            <a:ext cx="2835675" cy="29398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4270A4-789E-C13C-9EAF-6A02ABCE46D9}"/>
              </a:ext>
            </a:extLst>
          </p:cNvPr>
          <p:cNvCxnSpPr>
            <a:cxnSpLocks/>
          </p:cNvCxnSpPr>
          <p:nvPr/>
        </p:nvCxnSpPr>
        <p:spPr>
          <a:xfrm>
            <a:off x="1100138" y="4111693"/>
            <a:ext cx="2340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0DDF62D-4C60-8B54-45D8-33836B690DE3}"/>
              </a:ext>
            </a:extLst>
          </p:cNvPr>
          <p:cNvSpPr/>
          <p:nvPr/>
        </p:nvSpPr>
        <p:spPr>
          <a:xfrm>
            <a:off x="2726531" y="4003906"/>
            <a:ext cx="714375" cy="7755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97EEDD-F85D-2E0B-D9C0-6F3CF4F7C8A3}"/>
              </a:ext>
            </a:extLst>
          </p:cNvPr>
          <p:cNvSpPr txBox="1"/>
          <p:nvPr/>
        </p:nvSpPr>
        <p:spPr>
          <a:xfrm>
            <a:off x="4401407" y="3748189"/>
            <a:ext cx="3863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Likewise, we have done the </a:t>
            </a:r>
            <a:r>
              <a:rPr lang="en-US" b="1" dirty="0"/>
              <a:t>Predictions</a:t>
            </a:r>
            <a:r>
              <a:rPr lang="en-US" dirty="0"/>
              <a:t> for all over observations, and you can see that we have reduce the </a:t>
            </a:r>
            <a:r>
              <a:rPr lang="en-US" b="1" dirty="0"/>
              <a:t>Residuals</a:t>
            </a:r>
            <a:r>
              <a:rPr lang="en-US" dirty="0"/>
              <a:t> which means that we have taken a small step in the right direction</a:t>
            </a:r>
          </a:p>
        </p:txBody>
      </p:sp>
    </p:spTree>
    <p:extLst>
      <p:ext uri="{BB962C8B-B14F-4D97-AF65-F5344CB8AC3E}">
        <p14:creationId xmlns:p14="http://schemas.microsoft.com/office/powerpoint/2010/main" val="2002501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705389" y="1234289"/>
            <a:ext cx="4361009" cy="2337769"/>
            <a:chOff x="6135200" y="1125370"/>
            <a:chExt cx="4361009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135200" y="2341942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0130A5-CBB8-E6E5-90E3-E2F587FFB6E8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D4F223-8B02-7743-6933-54423706D5E3}"/>
              </a:ext>
            </a:extLst>
          </p:cNvPr>
          <p:cNvCxnSpPr/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34EF30-D4F4-0D2A-DE8E-FFD9FCAC60F6}"/>
              </a:ext>
            </a:extLst>
          </p:cNvPr>
          <p:cNvCxnSpPr>
            <a:cxnSpLocks/>
          </p:cNvCxnSpPr>
          <p:nvPr/>
        </p:nvCxnSpPr>
        <p:spPr>
          <a:xfrm>
            <a:off x="1100138" y="4323624"/>
            <a:ext cx="9596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DBB076A-3D67-E2A9-6C02-12073B4B2C29}"/>
              </a:ext>
            </a:extLst>
          </p:cNvPr>
          <p:cNvSpPr/>
          <p:nvPr/>
        </p:nvSpPr>
        <p:spPr>
          <a:xfrm>
            <a:off x="1363910" y="3982843"/>
            <a:ext cx="536327" cy="3112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B6B472-D786-E37E-0F08-14A606D8B889}"/>
              </a:ext>
            </a:extLst>
          </p:cNvPr>
          <p:cNvCxnSpPr/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025C8B-B8FE-3580-9551-778C0A23357D}"/>
              </a:ext>
            </a:extLst>
          </p:cNvPr>
          <p:cNvCxnSpPr/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9A5622-6498-B4A6-AE82-8A5F1908D3A9}"/>
              </a:ext>
            </a:extLst>
          </p:cNvPr>
          <p:cNvCxnSpPr>
            <a:cxnSpLocks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69C581-6619-2F53-1386-18CDCE0BE176}"/>
              </a:ext>
            </a:extLst>
          </p:cNvPr>
          <p:cNvCxnSpPr>
            <a:cxnSpLocks/>
          </p:cNvCxnSpPr>
          <p:nvPr/>
        </p:nvCxnSpPr>
        <p:spPr>
          <a:xfrm>
            <a:off x="1100138" y="3646153"/>
            <a:ext cx="202168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9B727D-2A4A-D3B5-B4D3-4BE31143B844}"/>
              </a:ext>
            </a:extLst>
          </p:cNvPr>
          <p:cNvSpPr/>
          <p:nvPr/>
        </p:nvSpPr>
        <p:spPr>
          <a:xfrm>
            <a:off x="1100138" y="3676650"/>
            <a:ext cx="2835675" cy="29398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4270A4-789E-C13C-9EAF-6A02ABCE46D9}"/>
              </a:ext>
            </a:extLst>
          </p:cNvPr>
          <p:cNvCxnSpPr>
            <a:cxnSpLocks/>
          </p:cNvCxnSpPr>
          <p:nvPr/>
        </p:nvCxnSpPr>
        <p:spPr>
          <a:xfrm>
            <a:off x="1100138" y="4111693"/>
            <a:ext cx="2340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0DDF62D-4C60-8B54-45D8-33836B690DE3}"/>
              </a:ext>
            </a:extLst>
          </p:cNvPr>
          <p:cNvSpPr/>
          <p:nvPr/>
        </p:nvSpPr>
        <p:spPr>
          <a:xfrm>
            <a:off x="2726531" y="4003906"/>
            <a:ext cx="714375" cy="7755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BD5801-0B7B-0A24-FAE4-8648392332A5}"/>
              </a:ext>
            </a:extLst>
          </p:cNvPr>
          <p:cNvGrpSpPr/>
          <p:nvPr/>
        </p:nvGrpSpPr>
        <p:grpSpPr>
          <a:xfrm>
            <a:off x="8790320" y="4003906"/>
            <a:ext cx="2730101" cy="1519532"/>
            <a:chOff x="6558742" y="1125370"/>
            <a:chExt cx="3424844" cy="198933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2DC488-E83D-F831-5D4B-F6BC41EB4437}"/>
                </a:ext>
              </a:extLst>
            </p:cNvPr>
            <p:cNvSpPr/>
            <p:nvPr/>
          </p:nvSpPr>
          <p:spPr>
            <a:xfrm>
              <a:off x="7206466" y="1125370"/>
              <a:ext cx="1272377" cy="391267"/>
            </a:xfrm>
            <a:prstGeom prst="round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D93500-DA2F-C99E-FC6A-BA1ABA4981A8}"/>
                </a:ext>
              </a:extLst>
            </p:cNvPr>
            <p:cNvCxnSpPr>
              <a:cxnSpLocks/>
              <a:stCxn id="11" idx="2"/>
              <a:endCxn id="54" idx="0"/>
            </p:cNvCxnSpPr>
            <p:nvPr/>
          </p:nvCxnSpPr>
          <p:spPr>
            <a:xfrm flipH="1">
              <a:off x="7059846" y="1516637"/>
              <a:ext cx="782809" cy="40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002ABEF-8BA0-310A-91C9-52545499FE4D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3DD4B8A-9FBA-CCA8-1F1D-FF592ED3347F}"/>
                </a:ext>
              </a:extLst>
            </p:cNvPr>
            <p:cNvCxnSpPr>
              <a:cxnSpLocks/>
              <a:stCxn id="11" idx="2"/>
              <a:endCxn id="69" idx="0"/>
            </p:cNvCxnSpPr>
            <p:nvPr/>
          </p:nvCxnSpPr>
          <p:spPr>
            <a:xfrm>
              <a:off x="7842655" y="1516637"/>
              <a:ext cx="1050790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84B453-EE96-CCDB-BF25-DB739098F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142FB2F-8F4A-3091-C928-BB42949A84D4}"/>
                </a:ext>
              </a:extLst>
            </p:cNvPr>
            <p:cNvSpPr/>
            <p:nvPr/>
          </p:nvSpPr>
          <p:spPr>
            <a:xfrm>
              <a:off x="7736361" y="2711274"/>
              <a:ext cx="1002207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E5353F-9BC0-6956-3531-94A6EF58091A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79E8BAC-C4AE-DBB5-4F07-1D745BAD4333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5EE64F6-2144-1CB7-A293-9DC2FFC3913F}"/>
                </a:ext>
              </a:extLst>
            </p:cNvPr>
            <p:cNvSpPr/>
            <p:nvPr/>
          </p:nvSpPr>
          <p:spPr>
            <a:xfrm>
              <a:off x="8324510" y="1918323"/>
              <a:ext cx="1137868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C6EB3B0-B75A-4F7E-B003-056C794FB35E}"/>
              </a:ext>
            </a:extLst>
          </p:cNvPr>
          <p:cNvSpPr txBox="1"/>
          <p:nvPr/>
        </p:nvSpPr>
        <p:spPr>
          <a:xfrm>
            <a:off x="7965184" y="3855847"/>
            <a:ext cx="64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F660F3-D4ED-FB2B-38C5-BD060FC2AA1E}"/>
              </a:ext>
            </a:extLst>
          </p:cNvPr>
          <p:cNvSpPr txBox="1"/>
          <p:nvPr/>
        </p:nvSpPr>
        <p:spPr>
          <a:xfrm>
            <a:off x="8368644" y="4025535"/>
            <a:ext cx="62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BE71DA-622F-35F0-F61A-5CF6EE1CA986}"/>
              </a:ext>
            </a:extLst>
          </p:cNvPr>
          <p:cNvSpPr txBox="1"/>
          <p:nvPr/>
        </p:nvSpPr>
        <p:spPr>
          <a:xfrm>
            <a:off x="8761119" y="3948180"/>
            <a:ext cx="64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780910-4069-2E71-0248-26D0703778B1}"/>
              </a:ext>
            </a:extLst>
          </p:cNvPr>
          <p:cNvSpPr txBox="1"/>
          <p:nvPr/>
        </p:nvSpPr>
        <p:spPr>
          <a:xfrm>
            <a:off x="5784260" y="3882444"/>
            <a:ext cx="2371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build  another </a:t>
            </a:r>
            <a:r>
              <a:rPr lang="en-US" b="1" dirty="0"/>
              <a:t>Tree </a:t>
            </a:r>
            <a:r>
              <a:rPr lang="en-US" dirty="0"/>
              <a:t>based on new </a:t>
            </a:r>
            <a:r>
              <a:rPr lang="en-US" b="1" dirty="0"/>
              <a:t>Residuals..</a:t>
            </a:r>
          </a:p>
        </p:txBody>
      </p:sp>
    </p:spTree>
    <p:extLst>
      <p:ext uri="{BB962C8B-B14F-4D97-AF65-F5344CB8AC3E}">
        <p14:creationId xmlns:p14="http://schemas.microsoft.com/office/powerpoint/2010/main" val="7255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3214803" y="1334546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3EE2D8-E680-AC8D-C305-8372814D9222}"/>
              </a:ext>
            </a:extLst>
          </p:cNvPr>
          <p:cNvSpPr txBox="1"/>
          <p:nvPr/>
        </p:nvSpPr>
        <p:spPr>
          <a:xfrm>
            <a:off x="4884276" y="2969949"/>
            <a:ext cx="360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are going to create a </a:t>
            </a:r>
            <a:r>
              <a:rPr lang="en-US" b="1" dirty="0" err="1"/>
              <a:t>XGBoost</a:t>
            </a:r>
            <a:r>
              <a:rPr lang="en-US" b="1" dirty="0"/>
              <a:t> Tree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F19C3-ADCE-9E1E-148D-FE752C11F92E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A7142-3E33-8E3E-BF88-537B521CA5BD}"/>
              </a:ext>
            </a:extLst>
          </p:cNvPr>
          <p:cNvCxnSpPr>
            <a:stCxn id="41" idx="4"/>
          </p:cNvCxnSpPr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68C9C8-4B40-6D6E-FB37-40E3DA0925D5}"/>
              </a:ext>
            </a:extLst>
          </p:cNvPr>
          <p:cNvCxnSpPr>
            <a:stCxn id="42" idx="4"/>
          </p:cNvCxnSpPr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8CD3D3-397A-553F-FA45-F0BC8B032C89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60C69-CD81-793C-9521-80C418A6647C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88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705389" y="1234289"/>
            <a:ext cx="4361009" cy="2337769"/>
            <a:chOff x="6135200" y="1125370"/>
            <a:chExt cx="4361009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135200" y="2341942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0130A5-CBB8-E6E5-90E3-E2F587FFB6E8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D4F223-8B02-7743-6933-54423706D5E3}"/>
              </a:ext>
            </a:extLst>
          </p:cNvPr>
          <p:cNvCxnSpPr/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34EF30-D4F4-0D2A-DE8E-FFD9FCAC60F6}"/>
              </a:ext>
            </a:extLst>
          </p:cNvPr>
          <p:cNvCxnSpPr>
            <a:cxnSpLocks/>
          </p:cNvCxnSpPr>
          <p:nvPr/>
        </p:nvCxnSpPr>
        <p:spPr>
          <a:xfrm>
            <a:off x="1100138" y="4695099"/>
            <a:ext cx="9596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DBB076A-3D67-E2A9-6C02-12073B4B2C29}"/>
              </a:ext>
            </a:extLst>
          </p:cNvPr>
          <p:cNvSpPr/>
          <p:nvPr/>
        </p:nvSpPr>
        <p:spPr>
          <a:xfrm>
            <a:off x="1363910" y="3982843"/>
            <a:ext cx="536327" cy="41253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B6B472-D786-E37E-0F08-14A606D8B889}"/>
              </a:ext>
            </a:extLst>
          </p:cNvPr>
          <p:cNvCxnSpPr/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025C8B-B8FE-3580-9551-778C0A23357D}"/>
              </a:ext>
            </a:extLst>
          </p:cNvPr>
          <p:cNvCxnSpPr/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9A5622-6498-B4A6-AE82-8A5F1908D3A9}"/>
              </a:ext>
            </a:extLst>
          </p:cNvPr>
          <p:cNvCxnSpPr>
            <a:cxnSpLocks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69C581-6619-2F53-1386-18CDCE0BE176}"/>
              </a:ext>
            </a:extLst>
          </p:cNvPr>
          <p:cNvCxnSpPr>
            <a:cxnSpLocks/>
          </p:cNvCxnSpPr>
          <p:nvPr/>
        </p:nvCxnSpPr>
        <p:spPr>
          <a:xfrm>
            <a:off x="1100138" y="3481053"/>
            <a:ext cx="202168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9B727D-2A4A-D3B5-B4D3-4BE31143B844}"/>
              </a:ext>
            </a:extLst>
          </p:cNvPr>
          <p:cNvSpPr/>
          <p:nvPr/>
        </p:nvSpPr>
        <p:spPr>
          <a:xfrm>
            <a:off x="1100138" y="3507226"/>
            <a:ext cx="2835675" cy="46341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4270A4-789E-C13C-9EAF-6A02ABCE46D9}"/>
              </a:ext>
            </a:extLst>
          </p:cNvPr>
          <p:cNvCxnSpPr>
            <a:cxnSpLocks/>
          </p:cNvCxnSpPr>
          <p:nvPr/>
        </p:nvCxnSpPr>
        <p:spPr>
          <a:xfrm>
            <a:off x="1100138" y="4416188"/>
            <a:ext cx="2340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0DDF62D-4C60-8B54-45D8-33836B690DE3}"/>
              </a:ext>
            </a:extLst>
          </p:cNvPr>
          <p:cNvSpPr/>
          <p:nvPr/>
        </p:nvSpPr>
        <p:spPr>
          <a:xfrm>
            <a:off x="2726531" y="4003906"/>
            <a:ext cx="714375" cy="38076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BD5801-0B7B-0A24-FAE4-8648392332A5}"/>
              </a:ext>
            </a:extLst>
          </p:cNvPr>
          <p:cNvGrpSpPr/>
          <p:nvPr/>
        </p:nvGrpSpPr>
        <p:grpSpPr>
          <a:xfrm>
            <a:off x="8790320" y="4003906"/>
            <a:ext cx="2730101" cy="1519532"/>
            <a:chOff x="6558742" y="1125370"/>
            <a:chExt cx="3424844" cy="198933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2DC488-E83D-F831-5D4B-F6BC41EB4437}"/>
                </a:ext>
              </a:extLst>
            </p:cNvPr>
            <p:cNvSpPr/>
            <p:nvPr/>
          </p:nvSpPr>
          <p:spPr>
            <a:xfrm>
              <a:off x="7206466" y="1125370"/>
              <a:ext cx="1272377" cy="391267"/>
            </a:xfrm>
            <a:prstGeom prst="round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D93500-DA2F-C99E-FC6A-BA1ABA4981A8}"/>
                </a:ext>
              </a:extLst>
            </p:cNvPr>
            <p:cNvCxnSpPr>
              <a:cxnSpLocks/>
              <a:stCxn id="11" idx="2"/>
              <a:endCxn id="54" idx="0"/>
            </p:cNvCxnSpPr>
            <p:nvPr/>
          </p:nvCxnSpPr>
          <p:spPr>
            <a:xfrm flipH="1">
              <a:off x="7059846" y="1516637"/>
              <a:ext cx="782809" cy="40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002ABEF-8BA0-310A-91C9-52545499FE4D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3DD4B8A-9FBA-CCA8-1F1D-FF592ED3347F}"/>
                </a:ext>
              </a:extLst>
            </p:cNvPr>
            <p:cNvCxnSpPr>
              <a:cxnSpLocks/>
              <a:stCxn id="11" idx="2"/>
              <a:endCxn id="69" idx="0"/>
            </p:cNvCxnSpPr>
            <p:nvPr/>
          </p:nvCxnSpPr>
          <p:spPr>
            <a:xfrm>
              <a:off x="7842655" y="1516637"/>
              <a:ext cx="1050790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84B453-EE96-CCDB-BF25-DB739098F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142FB2F-8F4A-3091-C928-BB42949A84D4}"/>
                </a:ext>
              </a:extLst>
            </p:cNvPr>
            <p:cNvSpPr/>
            <p:nvPr/>
          </p:nvSpPr>
          <p:spPr>
            <a:xfrm>
              <a:off x="7736361" y="2711274"/>
              <a:ext cx="1002207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E5353F-9BC0-6956-3531-94A6EF58091A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79E8BAC-C4AE-DBB5-4F07-1D745BAD4333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5EE64F6-2144-1CB7-A293-9DC2FFC3913F}"/>
                </a:ext>
              </a:extLst>
            </p:cNvPr>
            <p:cNvSpPr/>
            <p:nvPr/>
          </p:nvSpPr>
          <p:spPr>
            <a:xfrm>
              <a:off x="8324510" y="1918323"/>
              <a:ext cx="1137868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C6EB3B0-B75A-4F7E-B003-056C794FB35E}"/>
              </a:ext>
            </a:extLst>
          </p:cNvPr>
          <p:cNvSpPr txBox="1"/>
          <p:nvPr/>
        </p:nvSpPr>
        <p:spPr>
          <a:xfrm>
            <a:off x="7965184" y="3855847"/>
            <a:ext cx="64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F660F3-D4ED-FB2B-38C5-BD060FC2AA1E}"/>
              </a:ext>
            </a:extLst>
          </p:cNvPr>
          <p:cNvSpPr txBox="1"/>
          <p:nvPr/>
        </p:nvSpPr>
        <p:spPr>
          <a:xfrm>
            <a:off x="8368644" y="4025535"/>
            <a:ext cx="62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BE71DA-622F-35F0-F61A-5CF6EE1CA986}"/>
              </a:ext>
            </a:extLst>
          </p:cNvPr>
          <p:cNvSpPr txBox="1"/>
          <p:nvPr/>
        </p:nvSpPr>
        <p:spPr>
          <a:xfrm>
            <a:off x="8761119" y="3948180"/>
            <a:ext cx="64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780910-4069-2E71-0248-26D0703778B1}"/>
              </a:ext>
            </a:extLst>
          </p:cNvPr>
          <p:cNvSpPr txBox="1"/>
          <p:nvPr/>
        </p:nvSpPr>
        <p:spPr>
          <a:xfrm>
            <a:off x="4571697" y="3637834"/>
            <a:ext cx="27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…and make new predictions that gives us even smaller </a:t>
            </a:r>
            <a:r>
              <a:rPr lang="en-US" b="1" dirty="0"/>
              <a:t>residuals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9194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705389" y="1234289"/>
            <a:ext cx="4361009" cy="2337769"/>
            <a:chOff x="6135200" y="1125370"/>
            <a:chExt cx="4361009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135200" y="2341942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0130A5-CBB8-E6E5-90E3-E2F587FFB6E8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D4F223-8B02-7743-6933-54423706D5E3}"/>
              </a:ext>
            </a:extLst>
          </p:cNvPr>
          <p:cNvCxnSpPr/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34EF30-D4F4-0D2A-DE8E-FFD9FCAC60F6}"/>
              </a:ext>
            </a:extLst>
          </p:cNvPr>
          <p:cNvCxnSpPr>
            <a:cxnSpLocks/>
          </p:cNvCxnSpPr>
          <p:nvPr/>
        </p:nvCxnSpPr>
        <p:spPr>
          <a:xfrm>
            <a:off x="1100138" y="4695099"/>
            <a:ext cx="9596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DBB076A-3D67-E2A9-6C02-12073B4B2C29}"/>
              </a:ext>
            </a:extLst>
          </p:cNvPr>
          <p:cNvSpPr/>
          <p:nvPr/>
        </p:nvSpPr>
        <p:spPr>
          <a:xfrm>
            <a:off x="1363910" y="3982843"/>
            <a:ext cx="536327" cy="41253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B6B472-D786-E37E-0F08-14A606D8B889}"/>
              </a:ext>
            </a:extLst>
          </p:cNvPr>
          <p:cNvCxnSpPr/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025C8B-B8FE-3580-9551-778C0A23357D}"/>
              </a:ext>
            </a:extLst>
          </p:cNvPr>
          <p:cNvCxnSpPr/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9A5622-6498-B4A6-AE82-8A5F1908D3A9}"/>
              </a:ext>
            </a:extLst>
          </p:cNvPr>
          <p:cNvCxnSpPr>
            <a:cxnSpLocks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69C581-6619-2F53-1386-18CDCE0BE176}"/>
              </a:ext>
            </a:extLst>
          </p:cNvPr>
          <p:cNvCxnSpPr>
            <a:cxnSpLocks/>
          </p:cNvCxnSpPr>
          <p:nvPr/>
        </p:nvCxnSpPr>
        <p:spPr>
          <a:xfrm>
            <a:off x="1100138" y="3481053"/>
            <a:ext cx="202168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9B727D-2A4A-D3B5-B4D3-4BE31143B844}"/>
              </a:ext>
            </a:extLst>
          </p:cNvPr>
          <p:cNvSpPr/>
          <p:nvPr/>
        </p:nvSpPr>
        <p:spPr>
          <a:xfrm>
            <a:off x="1100138" y="3507226"/>
            <a:ext cx="2835675" cy="46341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4270A4-789E-C13C-9EAF-6A02ABCE46D9}"/>
              </a:ext>
            </a:extLst>
          </p:cNvPr>
          <p:cNvCxnSpPr>
            <a:cxnSpLocks/>
          </p:cNvCxnSpPr>
          <p:nvPr/>
        </p:nvCxnSpPr>
        <p:spPr>
          <a:xfrm>
            <a:off x="1100138" y="4416188"/>
            <a:ext cx="2340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0DDF62D-4C60-8B54-45D8-33836B690DE3}"/>
              </a:ext>
            </a:extLst>
          </p:cNvPr>
          <p:cNvSpPr/>
          <p:nvPr/>
        </p:nvSpPr>
        <p:spPr>
          <a:xfrm>
            <a:off x="2726531" y="4003906"/>
            <a:ext cx="714375" cy="38076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BD5801-0B7B-0A24-FAE4-8648392332A5}"/>
              </a:ext>
            </a:extLst>
          </p:cNvPr>
          <p:cNvGrpSpPr/>
          <p:nvPr/>
        </p:nvGrpSpPr>
        <p:grpSpPr>
          <a:xfrm>
            <a:off x="8790320" y="4003906"/>
            <a:ext cx="2730101" cy="1519532"/>
            <a:chOff x="6558742" y="1125370"/>
            <a:chExt cx="3424844" cy="198933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2DC488-E83D-F831-5D4B-F6BC41EB4437}"/>
                </a:ext>
              </a:extLst>
            </p:cNvPr>
            <p:cNvSpPr/>
            <p:nvPr/>
          </p:nvSpPr>
          <p:spPr>
            <a:xfrm>
              <a:off x="7206466" y="1125370"/>
              <a:ext cx="1272377" cy="391267"/>
            </a:xfrm>
            <a:prstGeom prst="round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D93500-DA2F-C99E-FC6A-BA1ABA4981A8}"/>
                </a:ext>
              </a:extLst>
            </p:cNvPr>
            <p:cNvCxnSpPr>
              <a:cxnSpLocks/>
              <a:stCxn id="11" idx="2"/>
              <a:endCxn id="54" idx="0"/>
            </p:cNvCxnSpPr>
            <p:nvPr/>
          </p:nvCxnSpPr>
          <p:spPr>
            <a:xfrm flipH="1">
              <a:off x="7059846" y="1516637"/>
              <a:ext cx="782809" cy="40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002ABEF-8BA0-310A-91C9-52545499FE4D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3DD4B8A-9FBA-CCA8-1F1D-FF592ED3347F}"/>
                </a:ext>
              </a:extLst>
            </p:cNvPr>
            <p:cNvCxnSpPr>
              <a:cxnSpLocks/>
              <a:stCxn id="11" idx="2"/>
              <a:endCxn id="69" idx="0"/>
            </p:cNvCxnSpPr>
            <p:nvPr/>
          </p:nvCxnSpPr>
          <p:spPr>
            <a:xfrm>
              <a:off x="7842655" y="1516637"/>
              <a:ext cx="1050790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84B453-EE96-CCDB-BF25-DB739098F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142FB2F-8F4A-3091-C928-BB42949A84D4}"/>
                </a:ext>
              </a:extLst>
            </p:cNvPr>
            <p:cNvSpPr/>
            <p:nvPr/>
          </p:nvSpPr>
          <p:spPr>
            <a:xfrm>
              <a:off x="7736361" y="2711274"/>
              <a:ext cx="1002207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E5353F-9BC0-6956-3531-94A6EF58091A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79E8BAC-C4AE-DBB5-4F07-1D745BAD4333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5EE64F6-2144-1CB7-A293-9DC2FFC3913F}"/>
                </a:ext>
              </a:extLst>
            </p:cNvPr>
            <p:cNvSpPr/>
            <p:nvPr/>
          </p:nvSpPr>
          <p:spPr>
            <a:xfrm>
              <a:off x="8324510" y="1918323"/>
              <a:ext cx="1137868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C6EB3B0-B75A-4F7E-B003-056C794FB35E}"/>
              </a:ext>
            </a:extLst>
          </p:cNvPr>
          <p:cNvSpPr txBox="1"/>
          <p:nvPr/>
        </p:nvSpPr>
        <p:spPr>
          <a:xfrm>
            <a:off x="7965184" y="3855847"/>
            <a:ext cx="64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F660F3-D4ED-FB2B-38C5-BD060FC2AA1E}"/>
              </a:ext>
            </a:extLst>
          </p:cNvPr>
          <p:cNvSpPr txBox="1"/>
          <p:nvPr/>
        </p:nvSpPr>
        <p:spPr>
          <a:xfrm>
            <a:off x="8368644" y="4025535"/>
            <a:ext cx="62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BE71DA-622F-35F0-F61A-5CF6EE1CA986}"/>
              </a:ext>
            </a:extLst>
          </p:cNvPr>
          <p:cNvSpPr txBox="1"/>
          <p:nvPr/>
        </p:nvSpPr>
        <p:spPr>
          <a:xfrm>
            <a:off x="8761119" y="3948180"/>
            <a:ext cx="64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6C53D1-4448-DB54-9DAD-CC6B0A345070}"/>
              </a:ext>
            </a:extLst>
          </p:cNvPr>
          <p:cNvSpPr txBox="1"/>
          <p:nvPr/>
        </p:nvSpPr>
        <p:spPr>
          <a:xfrm>
            <a:off x="8605704" y="6081368"/>
            <a:ext cx="248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etc...etc...etc.………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E9B285-5514-0255-A3CC-9EF1AD791752}"/>
              </a:ext>
            </a:extLst>
          </p:cNvPr>
          <p:cNvSpPr txBox="1"/>
          <p:nvPr/>
        </p:nvSpPr>
        <p:spPr>
          <a:xfrm>
            <a:off x="4472891" y="5036429"/>
            <a:ext cx="273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…and we kept on doing this until…</a:t>
            </a:r>
          </a:p>
        </p:txBody>
      </p:sp>
    </p:spTree>
    <p:extLst>
      <p:ext uri="{BB962C8B-B14F-4D97-AF65-F5344CB8AC3E}">
        <p14:creationId xmlns:p14="http://schemas.microsoft.com/office/powerpoint/2010/main" val="31441405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69C581-6619-2F53-1386-18CDCE0BE176}"/>
              </a:ext>
            </a:extLst>
          </p:cNvPr>
          <p:cNvCxnSpPr>
            <a:cxnSpLocks/>
          </p:cNvCxnSpPr>
          <p:nvPr/>
        </p:nvCxnSpPr>
        <p:spPr>
          <a:xfrm>
            <a:off x="1100138" y="3045387"/>
            <a:ext cx="202168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4270A4-789E-C13C-9EAF-6A02ABCE46D9}"/>
              </a:ext>
            </a:extLst>
          </p:cNvPr>
          <p:cNvCxnSpPr>
            <a:cxnSpLocks/>
          </p:cNvCxnSpPr>
          <p:nvPr/>
        </p:nvCxnSpPr>
        <p:spPr>
          <a:xfrm>
            <a:off x="1100138" y="4686063"/>
            <a:ext cx="2340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34EF30-D4F4-0D2A-DE8E-FFD9FCAC60F6}"/>
              </a:ext>
            </a:extLst>
          </p:cNvPr>
          <p:cNvCxnSpPr>
            <a:cxnSpLocks/>
          </p:cNvCxnSpPr>
          <p:nvPr/>
        </p:nvCxnSpPr>
        <p:spPr>
          <a:xfrm>
            <a:off x="1100138" y="5187791"/>
            <a:ext cx="9596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7" y="-357491"/>
            <a:ext cx="3018906" cy="1325563"/>
          </a:xfrm>
        </p:spPr>
        <p:txBody>
          <a:bodyPr anchor="b"/>
          <a:lstStyle/>
          <a:p>
            <a:r>
              <a:rPr lang="en-US" dirty="0" err="1">
                <a:latin typeface="+mn-lt"/>
              </a:rPr>
              <a:t>XGBoosting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6B2866-6E10-8076-6A49-DCFF2CEC226F}"/>
              </a:ext>
            </a:extLst>
          </p:cNvPr>
          <p:cNvGrpSpPr/>
          <p:nvPr/>
        </p:nvGrpSpPr>
        <p:grpSpPr>
          <a:xfrm>
            <a:off x="344675" y="2046531"/>
            <a:ext cx="3179214" cy="4728342"/>
            <a:chOff x="2215039" y="1518239"/>
            <a:chExt cx="3179214" cy="47283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BCB44A-2423-3F32-579F-5C621159ED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18" y="2286000"/>
              <a:ext cx="0" cy="3228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FF10A-18C9-A419-A94E-64614180136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22860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CA302D-6FF0-DB88-A77C-A9C247B1B3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28813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AC745A-0005-89D2-423B-014176333C0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076700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5DA4D-6CEC-B46D-E551-DE3322EC3F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13" y="4710112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F78713-4A44-1E53-106E-18433C27551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2782094" y="5293465"/>
              <a:ext cx="2351881" cy="17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5E35E-D10F-16AA-5188-0FA62D98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6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6E09B-424E-26A1-8796-048FD2355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38" y="5111851"/>
              <a:ext cx="0" cy="3667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405CC-D276-6ECD-5895-823A322430FD}"/>
                </a:ext>
              </a:extLst>
            </p:cNvPr>
            <p:cNvSpPr txBox="1"/>
            <p:nvPr/>
          </p:nvSpPr>
          <p:spPr>
            <a:xfrm>
              <a:off x="2261538" y="208594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061BFF-9EEE-5FCB-97B2-69E172E8EEE3}"/>
                </a:ext>
              </a:extLst>
            </p:cNvPr>
            <p:cNvSpPr txBox="1"/>
            <p:nvPr/>
          </p:nvSpPr>
          <p:spPr>
            <a:xfrm>
              <a:off x="2261538" y="326230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AE1C-641E-FD71-73DB-0E3ECB25A210}"/>
                </a:ext>
              </a:extLst>
            </p:cNvPr>
            <p:cNvSpPr txBox="1"/>
            <p:nvPr/>
          </p:nvSpPr>
          <p:spPr>
            <a:xfrm>
              <a:off x="2261538" y="3867088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C3B98-678B-B56F-23C9-8D6904135C7E}"/>
                </a:ext>
              </a:extLst>
            </p:cNvPr>
            <p:cNvSpPr txBox="1"/>
            <p:nvPr/>
          </p:nvSpPr>
          <p:spPr>
            <a:xfrm>
              <a:off x="2261538" y="4510057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0524C2-6E08-DE50-2DA2-C39EFD47D256}"/>
                </a:ext>
              </a:extLst>
            </p:cNvPr>
            <p:cNvSpPr txBox="1"/>
            <p:nvPr/>
          </p:nvSpPr>
          <p:spPr>
            <a:xfrm>
              <a:off x="2261538" y="5093410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-15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3041-C674-6C46-C676-433D7F885AFE}"/>
                </a:ext>
              </a:extLst>
            </p:cNvPr>
            <p:cNvSpPr txBox="1"/>
            <p:nvPr/>
          </p:nvSpPr>
          <p:spPr>
            <a:xfrm>
              <a:off x="2261538" y="2717751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15E0A-C671-CC11-82F9-901A4133E4C9}"/>
                </a:ext>
              </a:extLst>
            </p:cNvPr>
            <p:cNvSpPr txBox="1"/>
            <p:nvPr/>
          </p:nvSpPr>
          <p:spPr>
            <a:xfrm>
              <a:off x="2690091" y="5493484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95B1A2-501E-D376-FB36-818F5852C7DC}"/>
                </a:ext>
              </a:extLst>
            </p:cNvPr>
            <p:cNvSpPr txBox="1"/>
            <p:nvPr/>
          </p:nvSpPr>
          <p:spPr>
            <a:xfrm>
              <a:off x="3730698" y="5514975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AFA605-6D7F-19E9-D867-837853CD44F5}"/>
                </a:ext>
              </a:extLst>
            </p:cNvPr>
            <p:cNvSpPr txBox="1"/>
            <p:nvPr/>
          </p:nvSpPr>
          <p:spPr>
            <a:xfrm>
              <a:off x="4873697" y="5495089"/>
              <a:ext cx="52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4D7F0-9950-27FF-DDF2-C5EF3148A934}"/>
                </a:ext>
              </a:extLst>
            </p:cNvPr>
            <p:cNvSpPr txBox="1"/>
            <p:nvPr/>
          </p:nvSpPr>
          <p:spPr>
            <a:xfrm>
              <a:off x="2215039" y="1518239"/>
              <a:ext cx="1470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8692B6-702E-E6FA-8E41-5CF0315CD847}"/>
                </a:ext>
              </a:extLst>
            </p:cNvPr>
            <p:cNvSpPr txBox="1"/>
            <p:nvPr/>
          </p:nvSpPr>
          <p:spPr>
            <a:xfrm>
              <a:off x="3210647" y="5877249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Drug Dosage (mg)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CB907-55BB-C9E9-C419-4075534B9249}"/>
                </a:ext>
              </a:extLst>
            </p:cNvPr>
            <p:cNvSpPr/>
            <p:nvPr/>
          </p:nvSpPr>
          <p:spPr>
            <a:xfrm>
              <a:off x="3376865" y="4635761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F40305-F911-C829-8FF3-CB130D46FFC6}"/>
                </a:ext>
              </a:extLst>
            </p:cNvPr>
            <p:cNvSpPr/>
            <p:nvPr/>
          </p:nvSpPr>
          <p:spPr>
            <a:xfrm>
              <a:off x="4652112" y="4129995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DC1472-91A2-2DB6-3FA9-2D4256D34887}"/>
                </a:ext>
              </a:extLst>
            </p:cNvPr>
            <p:cNvSpPr/>
            <p:nvPr/>
          </p:nvSpPr>
          <p:spPr>
            <a:xfrm>
              <a:off x="3859808" y="2441657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67FF83-981C-ED39-0B3F-825A03DF661F}"/>
                </a:ext>
              </a:extLst>
            </p:cNvPr>
            <p:cNvSpPr/>
            <p:nvPr/>
          </p:nvSpPr>
          <p:spPr>
            <a:xfrm>
              <a:off x="4216995" y="2304454"/>
              <a:ext cx="262335" cy="2744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DDE1D-4C43-8982-2CF4-593FAD88E1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62" y="3471863"/>
              <a:ext cx="3667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9F4F-628B-ED7B-B88A-F9B6F8B59353}"/>
              </a:ext>
            </a:extLst>
          </p:cNvPr>
          <p:cNvGrpSpPr/>
          <p:nvPr/>
        </p:nvGrpSpPr>
        <p:grpSpPr>
          <a:xfrm>
            <a:off x="1401694" y="950977"/>
            <a:ext cx="1745673" cy="1035150"/>
            <a:chOff x="2950183" y="1149686"/>
            <a:chExt cx="1745673" cy="10351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4C9C7B-01A2-F6DD-8AFC-9FF68379885F}"/>
                </a:ext>
              </a:extLst>
            </p:cNvPr>
            <p:cNvSpPr/>
            <p:nvPr/>
          </p:nvSpPr>
          <p:spPr>
            <a:xfrm>
              <a:off x="3166315" y="1793569"/>
              <a:ext cx="1313411" cy="3912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28B62-1E33-0F12-9A80-49DFEC849A47}"/>
                </a:ext>
              </a:extLst>
            </p:cNvPr>
            <p:cNvSpPr txBox="1"/>
            <p:nvPr/>
          </p:nvSpPr>
          <p:spPr>
            <a:xfrm>
              <a:off x="2950183" y="1149686"/>
              <a:ext cx="174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 Drug </a:t>
              </a:r>
            </a:p>
            <a:p>
              <a:pPr algn="ctr"/>
              <a:r>
                <a:rPr lang="en-US" dirty="0"/>
                <a:t>Effectiveness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FA1D9F-6575-12C3-64D3-D56EE72A8985}"/>
              </a:ext>
            </a:extLst>
          </p:cNvPr>
          <p:cNvGrpSpPr/>
          <p:nvPr/>
        </p:nvGrpSpPr>
        <p:grpSpPr>
          <a:xfrm>
            <a:off x="6705389" y="1234289"/>
            <a:ext cx="4361009" cy="2337769"/>
            <a:chOff x="6135200" y="1125370"/>
            <a:chExt cx="4361009" cy="23377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DB7FD5-4D8C-A9C9-854E-BEF01F11C6D4}"/>
                </a:ext>
              </a:extLst>
            </p:cNvPr>
            <p:cNvSpPr/>
            <p:nvPr/>
          </p:nvSpPr>
          <p:spPr>
            <a:xfrm>
              <a:off x="7206466" y="1125370"/>
              <a:ext cx="1716647" cy="391267"/>
            </a:xfrm>
            <a:prstGeom prst="round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Dosage &lt; 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50B9A6-0FCC-F5E1-A10D-20326A9ED98B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7059845" y="1516637"/>
              <a:ext cx="1004945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C5ABCE-6901-3C75-A463-2BAC5576FF1C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-10.5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F92411-0868-3203-4E69-4775D44D1783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8064790" y="1516637"/>
              <a:ext cx="1089258" cy="401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6EC79E-4AEF-3D29-881E-14253DC0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E3264EF-112F-D55F-236F-EA6C01DE35C8}"/>
                </a:ext>
              </a:extLst>
            </p:cNvPr>
            <p:cNvSpPr/>
            <p:nvPr/>
          </p:nvSpPr>
          <p:spPr>
            <a:xfrm>
              <a:off x="7736360" y="2711274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6.5, 7.5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2F66F2C-3F51-6EDB-876A-7ECDACC761B5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-7.5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89B2DEF-7550-D7C4-D3A9-668266D0E86A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A96034-CC79-6486-2464-EEFD67FE0D51}"/>
                </a:ext>
              </a:extLst>
            </p:cNvPr>
            <p:cNvSpPr/>
            <p:nvPr/>
          </p:nvSpPr>
          <p:spPr>
            <a:xfrm>
              <a:off x="8324510" y="1918323"/>
              <a:ext cx="1659075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Dosage &lt; 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58D5A9-6CB9-3E50-506F-B720AA0D544A}"/>
                </a:ext>
              </a:extLst>
            </p:cNvPr>
            <p:cNvSpPr txBox="1"/>
            <p:nvPr/>
          </p:nvSpPr>
          <p:spPr>
            <a:xfrm>
              <a:off x="6135200" y="2341942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-10.5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A288F-B856-0E99-F207-B944B8E0420A}"/>
                </a:ext>
              </a:extLst>
            </p:cNvPr>
            <p:cNvSpPr txBox="1"/>
            <p:nvPr/>
          </p:nvSpPr>
          <p:spPr>
            <a:xfrm>
              <a:off x="8932193" y="3088646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-7.5</a:t>
              </a:r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7D257F-E3F6-6CF8-DB88-7C61C7E179D9}"/>
                </a:ext>
              </a:extLst>
            </p:cNvPr>
            <p:cNvSpPr txBox="1"/>
            <p:nvPr/>
          </p:nvSpPr>
          <p:spPr>
            <a:xfrm>
              <a:off x="7438123" y="3093807"/>
              <a:ext cx="156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= 7</a:t>
              </a:r>
              <a:endParaRPr lang="en-US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65ED0-3F47-A3CE-FFCE-301D67C8D0BC}"/>
              </a:ext>
            </a:extLst>
          </p:cNvPr>
          <p:cNvSpPr txBox="1"/>
          <p:nvPr/>
        </p:nvSpPr>
        <p:spPr>
          <a:xfrm>
            <a:off x="3208888" y="1175959"/>
            <a:ext cx="64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414CD-D1E3-FCFA-A17F-9B8E774B1534}"/>
              </a:ext>
            </a:extLst>
          </p:cNvPr>
          <p:cNvSpPr txBox="1"/>
          <p:nvPr/>
        </p:nvSpPr>
        <p:spPr>
          <a:xfrm>
            <a:off x="3767763" y="1504021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27AE92-E3E7-3486-1684-8297EA8710F4}"/>
              </a:ext>
            </a:extLst>
          </p:cNvPr>
          <p:cNvSpPr txBox="1"/>
          <p:nvPr/>
        </p:nvSpPr>
        <p:spPr>
          <a:xfrm>
            <a:off x="6354612" y="1369348"/>
            <a:ext cx="64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0130A5-CBB8-E6E5-90E3-E2F587FFB6E8}"/>
              </a:ext>
            </a:extLst>
          </p:cNvPr>
          <p:cNvCxnSpPr>
            <a:cxnSpLocks/>
          </p:cNvCxnSpPr>
          <p:nvPr/>
        </p:nvCxnSpPr>
        <p:spPr>
          <a:xfrm>
            <a:off x="1100138" y="3899762"/>
            <a:ext cx="23224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D4F223-8B02-7743-6933-54423706D5E3}"/>
              </a:ext>
            </a:extLst>
          </p:cNvPr>
          <p:cNvCxnSpPr/>
          <p:nvPr/>
        </p:nvCxnSpPr>
        <p:spPr>
          <a:xfrm flipH="1" flipV="1">
            <a:off x="1637668" y="3899762"/>
            <a:ext cx="1" cy="12642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DBB076A-3D67-E2A9-6C02-12073B4B2C29}"/>
              </a:ext>
            </a:extLst>
          </p:cNvPr>
          <p:cNvSpPr/>
          <p:nvPr/>
        </p:nvSpPr>
        <p:spPr>
          <a:xfrm>
            <a:off x="1363910" y="3982843"/>
            <a:ext cx="536327" cy="41253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B6B472-D786-E37E-0F08-14A606D8B889}"/>
              </a:ext>
            </a:extLst>
          </p:cNvPr>
          <p:cNvCxnSpPr/>
          <p:nvPr/>
        </p:nvCxnSpPr>
        <p:spPr>
          <a:xfrm>
            <a:off x="2120612" y="3244355"/>
            <a:ext cx="0" cy="6554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025C8B-B8FE-3580-9551-778C0A23357D}"/>
              </a:ext>
            </a:extLst>
          </p:cNvPr>
          <p:cNvCxnSpPr/>
          <p:nvPr/>
        </p:nvCxnSpPr>
        <p:spPr>
          <a:xfrm>
            <a:off x="2477799" y="3107152"/>
            <a:ext cx="7706" cy="7926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9A5622-6498-B4A6-AE82-8A5F1908D3A9}"/>
              </a:ext>
            </a:extLst>
          </p:cNvPr>
          <p:cNvCxnSpPr>
            <a:cxnSpLocks/>
          </p:cNvCxnSpPr>
          <p:nvPr/>
        </p:nvCxnSpPr>
        <p:spPr>
          <a:xfrm flipH="1" flipV="1">
            <a:off x="2912915" y="3931444"/>
            <a:ext cx="1" cy="7268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9B727D-2A4A-D3B5-B4D3-4BE31143B844}"/>
              </a:ext>
            </a:extLst>
          </p:cNvPr>
          <p:cNvSpPr/>
          <p:nvPr/>
        </p:nvSpPr>
        <p:spPr>
          <a:xfrm>
            <a:off x="1100138" y="3507226"/>
            <a:ext cx="2835675" cy="46341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DDF62D-4C60-8B54-45D8-33836B690DE3}"/>
              </a:ext>
            </a:extLst>
          </p:cNvPr>
          <p:cNvSpPr/>
          <p:nvPr/>
        </p:nvSpPr>
        <p:spPr>
          <a:xfrm>
            <a:off x="2726531" y="4003906"/>
            <a:ext cx="714375" cy="38076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BD5801-0B7B-0A24-FAE4-8648392332A5}"/>
              </a:ext>
            </a:extLst>
          </p:cNvPr>
          <p:cNvGrpSpPr/>
          <p:nvPr/>
        </p:nvGrpSpPr>
        <p:grpSpPr>
          <a:xfrm>
            <a:off x="8790320" y="4003906"/>
            <a:ext cx="2730101" cy="1519532"/>
            <a:chOff x="6558742" y="1125370"/>
            <a:chExt cx="3424844" cy="198933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2DC488-E83D-F831-5D4B-F6BC41EB4437}"/>
                </a:ext>
              </a:extLst>
            </p:cNvPr>
            <p:cNvSpPr/>
            <p:nvPr/>
          </p:nvSpPr>
          <p:spPr>
            <a:xfrm>
              <a:off x="7206466" y="1125370"/>
              <a:ext cx="1272377" cy="391267"/>
            </a:xfrm>
            <a:prstGeom prst="round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D93500-DA2F-C99E-FC6A-BA1ABA4981A8}"/>
                </a:ext>
              </a:extLst>
            </p:cNvPr>
            <p:cNvCxnSpPr>
              <a:cxnSpLocks/>
              <a:stCxn id="11" idx="2"/>
              <a:endCxn id="54" idx="0"/>
            </p:cNvCxnSpPr>
            <p:nvPr/>
          </p:nvCxnSpPr>
          <p:spPr>
            <a:xfrm flipH="1">
              <a:off x="7059846" y="1516637"/>
              <a:ext cx="782809" cy="40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002ABEF-8BA0-310A-91C9-52545499FE4D}"/>
                </a:ext>
              </a:extLst>
            </p:cNvPr>
            <p:cNvSpPr/>
            <p:nvPr/>
          </p:nvSpPr>
          <p:spPr>
            <a:xfrm>
              <a:off x="6558742" y="1918322"/>
              <a:ext cx="1002206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3DD4B8A-9FBA-CCA8-1F1D-FF592ED3347F}"/>
                </a:ext>
              </a:extLst>
            </p:cNvPr>
            <p:cNvCxnSpPr>
              <a:cxnSpLocks/>
              <a:stCxn id="11" idx="2"/>
              <a:endCxn id="69" idx="0"/>
            </p:cNvCxnSpPr>
            <p:nvPr/>
          </p:nvCxnSpPr>
          <p:spPr>
            <a:xfrm>
              <a:off x="7842655" y="1516637"/>
              <a:ext cx="1050790" cy="401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84B453-EE96-CCDB-BF25-DB739098F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6" y="2261390"/>
              <a:ext cx="425305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142FB2F-8F4A-3091-C928-BB42949A84D4}"/>
                </a:ext>
              </a:extLst>
            </p:cNvPr>
            <p:cNvSpPr/>
            <p:nvPr/>
          </p:nvSpPr>
          <p:spPr>
            <a:xfrm>
              <a:off x="7736361" y="2711274"/>
              <a:ext cx="1002207" cy="403433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E5353F-9BC0-6956-3531-94A6EF58091A}"/>
                </a:ext>
              </a:extLst>
            </p:cNvPr>
            <p:cNvSpPr/>
            <p:nvPr/>
          </p:nvSpPr>
          <p:spPr>
            <a:xfrm>
              <a:off x="9256966" y="2703684"/>
              <a:ext cx="726620" cy="40343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79E8BAC-C4AE-DBB5-4F07-1D745BAD4333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7" y="2261390"/>
              <a:ext cx="589433" cy="4314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5EE64F6-2144-1CB7-A293-9DC2FFC3913F}"/>
                </a:ext>
              </a:extLst>
            </p:cNvPr>
            <p:cNvSpPr/>
            <p:nvPr/>
          </p:nvSpPr>
          <p:spPr>
            <a:xfrm>
              <a:off x="8324510" y="1918323"/>
              <a:ext cx="1137868" cy="4034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C6EB3B0-B75A-4F7E-B003-056C794FB35E}"/>
              </a:ext>
            </a:extLst>
          </p:cNvPr>
          <p:cNvSpPr txBox="1"/>
          <p:nvPr/>
        </p:nvSpPr>
        <p:spPr>
          <a:xfrm>
            <a:off x="7965184" y="3855847"/>
            <a:ext cx="64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F660F3-D4ED-FB2B-38C5-BD060FC2AA1E}"/>
              </a:ext>
            </a:extLst>
          </p:cNvPr>
          <p:cNvSpPr txBox="1"/>
          <p:nvPr/>
        </p:nvSpPr>
        <p:spPr>
          <a:xfrm>
            <a:off x="8368644" y="4025535"/>
            <a:ext cx="62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BE71DA-622F-35F0-F61A-5CF6EE1CA986}"/>
              </a:ext>
            </a:extLst>
          </p:cNvPr>
          <p:cNvSpPr txBox="1"/>
          <p:nvPr/>
        </p:nvSpPr>
        <p:spPr>
          <a:xfrm>
            <a:off x="8761119" y="3948180"/>
            <a:ext cx="64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6C53D1-4448-DB54-9DAD-CC6B0A345070}"/>
              </a:ext>
            </a:extLst>
          </p:cNvPr>
          <p:cNvSpPr txBox="1"/>
          <p:nvPr/>
        </p:nvSpPr>
        <p:spPr>
          <a:xfrm>
            <a:off x="8605704" y="6081368"/>
            <a:ext cx="248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etc...etc...etc.………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D2526D-DDFC-3C87-E5D3-10E378417F6D}"/>
              </a:ext>
            </a:extLst>
          </p:cNvPr>
          <p:cNvSpPr/>
          <p:nvPr/>
        </p:nvSpPr>
        <p:spPr>
          <a:xfrm>
            <a:off x="1981343" y="3244354"/>
            <a:ext cx="287248" cy="26287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520434-AB41-DF43-0272-EDBB54B5C6A2}"/>
              </a:ext>
            </a:extLst>
          </p:cNvPr>
          <p:cNvSpPr/>
          <p:nvPr/>
        </p:nvSpPr>
        <p:spPr>
          <a:xfrm>
            <a:off x="2341881" y="3120826"/>
            <a:ext cx="287248" cy="36097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EA0660-6278-0F67-E868-DAE204E06375}"/>
              </a:ext>
            </a:extLst>
          </p:cNvPr>
          <p:cNvSpPr/>
          <p:nvPr/>
        </p:nvSpPr>
        <p:spPr>
          <a:xfrm>
            <a:off x="1521582" y="4384673"/>
            <a:ext cx="287248" cy="26511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A6FC3D-BC68-05A5-8113-B73A5D3BF16D}"/>
              </a:ext>
            </a:extLst>
          </p:cNvPr>
          <p:cNvSpPr/>
          <p:nvPr/>
        </p:nvSpPr>
        <p:spPr>
          <a:xfrm>
            <a:off x="1532047" y="4717283"/>
            <a:ext cx="287248" cy="43422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8A834B3-42C2-D2D5-7A06-C10A4BDBAA82}"/>
              </a:ext>
            </a:extLst>
          </p:cNvPr>
          <p:cNvSpPr/>
          <p:nvPr/>
        </p:nvSpPr>
        <p:spPr>
          <a:xfrm>
            <a:off x="2781748" y="4401199"/>
            <a:ext cx="287248" cy="25534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9030C9-BE67-6E81-A943-BF261A786967}"/>
              </a:ext>
            </a:extLst>
          </p:cNvPr>
          <p:cNvSpPr txBox="1"/>
          <p:nvPr/>
        </p:nvSpPr>
        <p:spPr>
          <a:xfrm>
            <a:off x="4126415" y="4000155"/>
            <a:ext cx="27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Residuals</a:t>
            </a:r>
            <a:r>
              <a:rPr lang="en-US" dirty="0"/>
              <a:t> are so small, or we have reached the maximum number..</a:t>
            </a:r>
          </a:p>
        </p:txBody>
      </p:sp>
    </p:spTree>
    <p:extLst>
      <p:ext uri="{BB962C8B-B14F-4D97-AF65-F5344CB8AC3E}">
        <p14:creationId xmlns:p14="http://schemas.microsoft.com/office/powerpoint/2010/main" val="146208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5166</Words>
  <Application>Microsoft Office PowerPoint</Application>
  <PresentationFormat>Widescreen</PresentationFormat>
  <Paragraphs>2066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6" baseType="lpstr">
      <vt:lpstr>Arial</vt:lpstr>
      <vt:lpstr>Calibri</vt:lpstr>
      <vt:lpstr>Calibri Light</vt:lpstr>
      <vt:lpstr>Office Theme</vt:lpstr>
      <vt:lpstr>PowerPoint Presentation</vt:lpstr>
      <vt:lpstr>XGBoosting</vt:lpstr>
      <vt:lpstr>Prerequisites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  <vt:lpstr>XGBoosting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Part C     Part of Future Connect Media’s IT Course   By Sagar Allagh</dc:title>
  <dc:creator>Sagar Allagh</dc:creator>
  <cp:lastModifiedBy>Hassan Khalil</cp:lastModifiedBy>
  <cp:revision>25</cp:revision>
  <dcterms:created xsi:type="dcterms:W3CDTF">2023-02-28T14:08:09Z</dcterms:created>
  <dcterms:modified xsi:type="dcterms:W3CDTF">2023-04-17T15:00:47Z</dcterms:modified>
</cp:coreProperties>
</file>