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77" r:id="rId3"/>
    <p:sldId id="265" r:id="rId4"/>
    <p:sldId id="266" r:id="rId5"/>
    <p:sldId id="267" r:id="rId6"/>
    <p:sldId id="268" r:id="rId7"/>
    <p:sldId id="269" r:id="rId8"/>
    <p:sldId id="273" r:id="rId9"/>
    <p:sldId id="274" r:id="rId10"/>
    <p:sldId id="275" r:id="rId11"/>
    <p:sldId id="270" r:id="rId12"/>
    <p:sldId id="271" r:id="rId13"/>
    <p:sldId id="272"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ya Patel" userId="80e4c85a20c6a3f2" providerId="LiveId" clId="{E58619C5-EA99-4B1B-9922-621C8B567154}"/>
    <pc:docChg chg="undo redo custSel addSld modSld sldOrd">
      <pc:chgData name="Naiya Patel" userId="80e4c85a20c6a3f2" providerId="LiveId" clId="{E58619C5-EA99-4B1B-9922-621C8B567154}" dt="2024-05-06T17:24:41.013" v="68" actId="20577"/>
      <pc:docMkLst>
        <pc:docMk/>
      </pc:docMkLst>
      <pc:sldChg chg="ord">
        <pc:chgData name="Naiya Patel" userId="80e4c85a20c6a3f2" providerId="LiveId" clId="{E58619C5-EA99-4B1B-9922-621C8B567154}" dt="2024-05-06T17:22:04.480" v="13"/>
        <pc:sldMkLst>
          <pc:docMk/>
          <pc:sldMk cId="3042826300" sldId="265"/>
        </pc:sldMkLst>
      </pc:sldChg>
      <pc:sldChg chg="ord">
        <pc:chgData name="Naiya Patel" userId="80e4c85a20c6a3f2" providerId="LiveId" clId="{E58619C5-EA99-4B1B-9922-621C8B567154}" dt="2024-05-06T13:05:12.348" v="1"/>
        <pc:sldMkLst>
          <pc:docMk/>
          <pc:sldMk cId="921209239" sldId="269"/>
        </pc:sldMkLst>
      </pc:sldChg>
      <pc:sldChg chg="modSp mod">
        <pc:chgData name="Naiya Patel" userId="80e4c85a20c6a3f2" providerId="LiveId" clId="{E58619C5-EA99-4B1B-9922-621C8B567154}" dt="2024-05-06T13:05:39.501" v="8" actId="120"/>
        <pc:sldMkLst>
          <pc:docMk/>
          <pc:sldMk cId="1507971170" sldId="276"/>
        </pc:sldMkLst>
        <pc:spChg chg="mod">
          <ac:chgData name="Naiya Patel" userId="80e4c85a20c6a3f2" providerId="LiveId" clId="{E58619C5-EA99-4B1B-9922-621C8B567154}" dt="2024-05-06T13:05:39.501" v="8" actId="120"/>
          <ac:spMkLst>
            <pc:docMk/>
            <pc:sldMk cId="1507971170" sldId="276"/>
            <ac:spMk id="2" creationId="{7E47E057-7383-F218-23CE-D15482D663BC}"/>
          </ac:spMkLst>
        </pc:spChg>
      </pc:sldChg>
      <pc:sldChg chg="modSp new mod">
        <pc:chgData name="Naiya Patel" userId="80e4c85a20c6a3f2" providerId="LiveId" clId="{E58619C5-EA99-4B1B-9922-621C8B567154}" dt="2024-05-06T17:24:41.013" v="68" actId="20577"/>
        <pc:sldMkLst>
          <pc:docMk/>
          <pc:sldMk cId="2626184802" sldId="277"/>
        </pc:sldMkLst>
        <pc:spChg chg="mod">
          <ac:chgData name="Naiya Patel" userId="80e4c85a20c6a3f2" providerId="LiveId" clId="{E58619C5-EA99-4B1B-9922-621C8B567154}" dt="2024-05-06T17:22:40.595" v="62" actId="20577"/>
          <ac:spMkLst>
            <pc:docMk/>
            <pc:sldMk cId="2626184802" sldId="277"/>
            <ac:spMk id="2" creationId="{7989644F-88EF-5376-E6C3-5170FFDAC895}"/>
          </ac:spMkLst>
        </pc:spChg>
        <pc:spChg chg="mod">
          <ac:chgData name="Naiya Patel" userId="80e4c85a20c6a3f2" providerId="LiveId" clId="{E58619C5-EA99-4B1B-9922-621C8B567154}" dt="2024-05-06T17:24:41.013" v="68" actId="20577"/>
          <ac:spMkLst>
            <pc:docMk/>
            <pc:sldMk cId="2626184802" sldId="277"/>
            <ac:spMk id="3" creationId="{280A23ED-09FE-6EB6-B99D-7866DBDFAFD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5/6/2024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5/6/2024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5/6/2024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5/6/2024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5/6/2024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5/6/2024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rimary_language.name/" TargetMode="External"/><Relationship Id="rId2" Type="http://schemas.openxmlformats.org/officeDocument/2006/relationships/hyperlink" Target="https://jmp-language.cognitiveservices.azure.com/"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NLP WITH LANGUAGE DETECTION</a:t>
            </a:r>
            <a:endParaRPr dirty="0"/>
          </a:p>
        </p:txBody>
      </p:sp>
      <p:sp>
        <p:nvSpPr>
          <p:cNvPr id="3" name="Subtitle 2"/>
          <p:cNvSpPr>
            <a:spLocks noGrp="1"/>
          </p:cNvSpPr>
          <p:nvPr>
            <p:ph type="subTitle" idx="1"/>
          </p:nvPr>
        </p:nvSpPr>
        <p:spPr/>
        <p:txBody>
          <a:bodyPr/>
          <a:lstStyle/>
          <a:p>
            <a:r>
              <a:rPr lang="en-US" dirty="0"/>
              <a:t>Success Seeker </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EA7B54-79D7-C4BD-E0AE-19AE465DB9D5}"/>
              </a:ext>
            </a:extLst>
          </p:cNvPr>
          <p:cNvSpPr txBox="1"/>
          <p:nvPr/>
        </p:nvSpPr>
        <p:spPr>
          <a:xfrm>
            <a:off x="609600" y="457200"/>
            <a:ext cx="11049000" cy="4031873"/>
          </a:xfrm>
          <a:prstGeom prst="rect">
            <a:avLst/>
          </a:prstGeom>
          <a:noFill/>
        </p:spPr>
        <p:txBody>
          <a:bodyPr wrap="square">
            <a:spAutoFit/>
          </a:bodyPr>
          <a:lstStyle/>
          <a:p>
            <a:r>
              <a:rPr lang="en-US" sz="1600" dirty="0">
                <a:solidFill>
                  <a:schemeClr val="accent1"/>
                </a:solidFill>
              </a:rPr>
              <a:t>4. Output:</a:t>
            </a:r>
          </a:p>
          <a:p>
            <a:pPr algn="l"/>
            <a:r>
              <a:rPr lang="en-US" sz="1600" b="0" i="0" dirty="0">
                <a:solidFill>
                  <a:schemeClr val="bg1"/>
                </a:solidFill>
                <a:effectLst/>
                <a:highlight>
                  <a:srgbClr val="FFFFFF"/>
                </a:highlight>
                <a:latin typeface="Courier New" panose="02070309020205020404" pitchFamily="49" charset="0"/>
              </a:rPr>
              <a:t>Language </a:t>
            </a:r>
            <a:r>
              <a:rPr lang="en-US" sz="1600" b="0" i="0" dirty="0" err="1">
                <a:solidFill>
                  <a:schemeClr val="bg1"/>
                </a:solidFill>
                <a:effectLst/>
                <a:highlight>
                  <a:srgbClr val="FFFFFF"/>
                </a:highlight>
                <a:latin typeface="Courier New" panose="02070309020205020404" pitchFamily="49" charset="0"/>
              </a:rPr>
              <a:t>Detected:English</a:t>
            </a:r>
            <a:r>
              <a:rPr lang="en-US" sz="1600" b="0" i="0" dirty="0">
                <a:solidFill>
                  <a:schemeClr val="bg1"/>
                </a:solidFill>
                <a:effectLst/>
                <a:highlight>
                  <a:srgbClr val="FFFFFF"/>
                </a:highlight>
                <a:latin typeface="Courier New" panose="02070309020205020404" pitchFamily="49" charset="0"/>
              </a:rPr>
              <a:t> ISO6391 </a:t>
            </a:r>
            <a:r>
              <a:rPr lang="en-US" sz="1600" b="0" i="0" dirty="0" err="1">
                <a:solidFill>
                  <a:schemeClr val="bg1"/>
                </a:solidFill>
                <a:effectLst/>
                <a:highlight>
                  <a:srgbClr val="FFFFFF"/>
                </a:highlight>
                <a:latin typeface="Courier New" panose="02070309020205020404" pitchFamily="49" charset="0"/>
              </a:rPr>
              <a:t>name:en</a:t>
            </a:r>
            <a:r>
              <a:rPr lang="en-US" sz="1600" b="0" i="0" dirty="0">
                <a:solidFill>
                  <a:schemeClr val="bg1"/>
                </a:solidFill>
                <a:effectLst/>
                <a:highlight>
                  <a:srgbClr val="FFFFFF"/>
                </a:highlight>
                <a:latin typeface="Courier New" panose="02070309020205020404" pitchFamily="49" charset="0"/>
              </a:rPr>
              <a:t> Confidence score:1.0 Language </a:t>
            </a:r>
            <a:r>
              <a:rPr lang="en-US" sz="1600" b="0" i="0" dirty="0" err="1">
                <a:solidFill>
                  <a:schemeClr val="bg1"/>
                </a:solidFill>
                <a:effectLst/>
                <a:highlight>
                  <a:srgbClr val="FFFFFF"/>
                </a:highlight>
                <a:latin typeface="Courier New" panose="02070309020205020404" pitchFamily="49" charset="0"/>
              </a:rPr>
              <a:t>Detected:Gujarati</a:t>
            </a:r>
            <a:r>
              <a:rPr lang="en-US" sz="1600" b="0" i="0" dirty="0">
                <a:solidFill>
                  <a:schemeClr val="bg1"/>
                </a:solidFill>
                <a:effectLst/>
                <a:highlight>
                  <a:srgbClr val="FFFFFF"/>
                </a:highlight>
                <a:latin typeface="Courier New" panose="02070309020205020404" pitchFamily="49" charset="0"/>
              </a:rPr>
              <a:t> ISO6391 </a:t>
            </a:r>
            <a:r>
              <a:rPr lang="en-US" sz="1600" b="0" i="0" dirty="0" err="1">
                <a:solidFill>
                  <a:schemeClr val="bg1"/>
                </a:solidFill>
                <a:effectLst/>
                <a:highlight>
                  <a:srgbClr val="FFFFFF"/>
                </a:highlight>
                <a:latin typeface="Courier New" panose="02070309020205020404" pitchFamily="49" charset="0"/>
              </a:rPr>
              <a:t>name:gu</a:t>
            </a:r>
            <a:r>
              <a:rPr lang="en-US" sz="1600" b="0" i="0" dirty="0">
                <a:solidFill>
                  <a:schemeClr val="bg1"/>
                </a:solidFill>
                <a:effectLst/>
                <a:highlight>
                  <a:srgbClr val="FFFFFF"/>
                </a:highlight>
                <a:latin typeface="Courier New" panose="02070309020205020404" pitchFamily="49" charset="0"/>
              </a:rPr>
              <a:t> Confidence score:1.0 Language </a:t>
            </a:r>
            <a:r>
              <a:rPr lang="en-US" sz="1600" b="0" i="0" dirty="0" err="1">
                <a:solidFill>
                  <a:schemeClr val="bg1"/>
                </a:solidFill>
                <a:effectLst/>
                <a:highlight>
                  <a:srgbClr val="FFFFFF"/>
                </a:highlight>
                <a:latin typeface="Courier New" panose="02070309020205020404" pitchFamily="49" charset="0"/>
              </a:rPr>
              <a:t>Detected:Arabic</a:t>
            </a:r>
            <a:r>
              <a:rPr lang="en-US" sz="1600" b="0" i="0" dirty="0">
                <a:solidFill>
                  <a:schemeClr val="bg1"/>
                </a:solidFill>
                <a:effectLst/>
                <a:highlight>
                  <a:srgbClr val="FFFFFF"/>
                </a:highlight>
                <a:latin typeface="Courier New" panose="02070309020205020404" pitchFamily="49" charset="0"/>
              </a:rPr>
              <a:t> ISO6391 </a:t>
            </a:r>
            <a:r>
              <a:rPr lang="en-US" sz="1600" b="0" i="0" dirty="0" err="1">
                <a:solidFill>
                  <a:schemeClr val="bg1"/>
                </a:solidFill>
                <a:effectLst/>
                <a:highlight>
                  <a:srgbClr val="FFFFFF"/>
                </a:highlight>
                <a:latin typeface="Courier New" panose="02070309020205020404" pitchFamily="49" charset="0"/>
              </a:rPr>
              <a:t>name:ar</a:t>
            </a:r>
            <a:r>
              <a:rPr lang="en-US" sz="1600" b="0" i="0" dirty="0">
                <a:solidFill>
                  <a:schemeClr val="bg1"/>
                </a:solidFill>
                <a:effectLst/>
                <a:highlight>
                  <a:srgbClr val="FFFFFF"/>
                </a:highlight>
                <a:latin typeface="Courier New" panose="02070309020205020404" pitchFamily="49" charset="0"/>
              </a:rPr>
              <a:t> Confidence score:1.0 Language </a:t>
            </a:r>
            <a:r>
              <a:rPr lang="en-US" sz="1600" b="0" i="0" dirty="0" err="1">
                <a:solidFill>
                  <a:schemeClr val="bg1"/>
                </a:solidFill>
                <a:effectLst/>
                <a:highlight>
                  <a:srgbClr val="FFFFFF"/>
                </a:highlight>
                <a:latin typeface="Courier New" panose="02070309020205020404" pitchFamily="49" charset="0"/>
              </a:rPr>
              <a:t>Detected:Hindi</a:t>
            </a:r>
            <a:r>
              <a:rPr lang="en-US" sz="1600" b="0" i="0" dirty="0">
                <a:solidFill>
                  <a:schemeClr val="bg1"/>
                </a:solidFill>
                <a:effectLst/>
                <a:highlight>
                  <a:srgbClr val="FFFFFF"/>
                </a:highlight>
                <a:latin typeface="Courier New" panose="02070309020205020404" pitchFamily="49" charset="0"/>
              </a:rPr>
              <a:t> ISO6391 </a:t>
            </a:r>
            <a:r>
              <a:rPr lang="en-US" sz="1600" b="0" i="0" dirty="0" err="1">
                <a:solidFill>
                  <a:schemeClr val="bg1"/>
                </a:solidFill>
                <a:effectLst/>
                <a:highlight>
                  <a:srgbClr val="FFFFFF"/>
                </a:highlight>
                <a:latin typeface="Courier New" panose="02070309020205020404" pitchFamily="49" charset="0"/>
              </a:rPr>
              <a:t>name:hi</a:t>
            </a:r>
            <a:r>
              <a:rPr lang="en-US" sz="1600" b="0" i="0" dirty="0">
                <a:solidFill>
                  <a:schemeClr val="bg1"/>
                </a:solidFill>
                <a:effectLst/>
                <a:highlight>
                  <a:srgbClr val="FFFFFF"/>
                </a:highlight>
                <a:latin typeface="Courier New" panose="02070309020205020404" pitchFamily="49" charset="0"/>
              </a:rPr>
              <a:t> Confidence score:1.0 Language </a:t>
            </a:r>
            <a:r>
              <a:rPr lang="en-US" sz="1600" b="0" i="0" dirty="0" err="1">
                <a:solidFill>
                  <a:schemeClr val="bg1"/>
                </a:solidFill>
                <a:effectLst/>
                <a:highlight>
                  <a:srgbClr val="FFFFFF"/>
                </a:highlight>
                <a:latin typeface="Courier New" panose="02070309020205020404" pitchFamily="49" charset="0"/>
              </a:rPr>
              <a:t>Detected:French</a:t>
            </a:r>
            <a:r>
              <a:rPr lang="en-US" sz="1600" b="0" i="0" dirty="0">
                <a:solidFill>
                  <a:schemeClr val="bg1"/>
                </a:solidFill>
                <a:effectLst/>
                <a:highlight>
                  <a:srgbClr val="FFFFFF"/>
                </a:highlight>
                <a:latin typeface="Courier New" panose="02070309020205020404" pitchFamily="49" charset="0"/>
              </a:rPr>
              <a:t> ISO6391 </a:t>
            </a:r>
            <a:r>
              <a:rPr lang="en-US" sz="1600" b="0" i="0" dirty="0" err="1">
                <a:solidFill>
                  <a:schemeClr val="bg1"/>
                </a:solidFill>
                <a:effectLst/>
                <a:highlight>
                  <a:srgbClr val="FFFFFF"/>
                </a:highlight>
                <a:latin typeface="Courier New" panose="02070309020205020404" pitchFamily="49" charset="0"/>
              </a:rPr>
              <a:t>name:fr</a:t>
            </a:r>
            <a:r>
              <a:rPr lang="en-US" sz="1600" b="0" i="0" dirty="0">
                <a:solidFill>
                  <a:schemeClr val="bg1"/>
                </a:solidFill>
                <a:effectLst/>
                <a:highlight>
                  <a:srgbClr val="FFFFFF"/>
                </a:highlight>
                <a:latin typeface="Courier New" panose="02070309020205020404" pitchFamily="49" charset="0"/>
              </a:rPr>
              <a:t> Confidence score:1.0 Language </a:t>
            </a:r>
            <a:r>
              <a:rPr lang="en-US" sz="1600" b="0" i="0" dirty="0" err="1">
                <a:solidFill>
                  <a:schemeClr val="bg1"/>
                </a:solidFill>
                <a:effectLst/>
                <a:highlight>
                  <a:srgbClr val="FFFFFF"/>
                </a:highlight>
                <a:latin typeface="Courier New" panose="02070309020205020404" pitchFamily="49" charset="0"/>
              </a:rPr>
              <a:t>Detected:Turkish</a:t>
            </a:r>
            <a:r>
              <a:rPr lang="en-US" sz="1600" b="0" i="0" dirty="0">
                <a:solidFill>
                  <a:schemeClr val="bg1"/>
                </a:solidFill>
                <a:effectLst/>
                <a:highlight>
                  <a:srgbClr val="FFFFFF"/>
                </a:highlight>
                <a:latin typeface="Courier New" panose="02070309020205020404" pitchFamily="49" charset="0"/>
              </a:rPr>
              <a:t> ISO6391 </a:t>
            </a:r>
            <a:r>
              <a:rPr lang="en-US" sz="1600" b="0" i="0" dirty="0" err="1">
                <a:solidFill>
                  <a:schemeClr val="bg1"/>
                </a:solidFill>
                <a:effectLst/>
                <a:highlight>
                  <a:srgbClr val="FFFFFF"/>
                </a:highlight>
                <a:latin typeface="Courier New" panose="02070309020205020404" pitchFamily="49" charset="0"/>
              </a:rPr>
              <a:t>name:tr</a:t>
            </a:r>
            <a:r>
              <a:rPr lang="en-US" sz="1600" b="0" i="0" dirty="0">
                <a:solidFill>
                  <a:schemeClr val="bg1"/>
                </a:solidFill>
                <a:effectLst/>
                <a:highlight>
                  <a:srgbClr val="FFFFFF"/>
                </a:highlight>
                <a:latin typeface="Courier New" panose="02070309020205020404" pitchFamily="49" charset="0"/>
              </a:rPr>
              <a:t> Confidence score:1.0 Overall sentiment: neutral Scores: positive=0.44, neutral=0.54, negative=0.02 Overall sentiment: neutral Scores: positive=0.13, neutral=0.58, negative=0.29 Overall sentiment: positive Scores: positive=0.57, neutral=0.41, negative=0.02 Overall sentiment: neutral Scores: positive=0.45, neutral=0.53, negative=0.01 Overall sentiment: neutral Scores: positive=0.05, neutral=0.87, negative=0.08 Overall sentiment: neutral Scores: positive=0.12, neutral=0.86, negative=0.02 Accuracy Score: 0.8333 Jaccard Index: 0.8333 F1-Score: 0.8333 Log Loss: 0.1417 Mean Absolute Error: 0.5000 Mean Squared Error: 0.3750 R2-Score: 0.9486</a:t>
            </a:r>
            <a:endParaRPr lang="en-US" sz="1600" b="0" i="0" dirty="0">
              <a:solidFill>
                <a:schemeClr val="bg1"/>
              </a:solidFill>
              <a:effectLst/>
              <a:highlight>
                <a:srgbClr val="FFFFFF"/>
              </a:highlight>
              <a:latin typeface="Consolas" panose="020B0609020204030204" pitchFamily="49" charset="0"/>
            </a:endParaRPr>
          </a:p>
          <a:p>
            <a:br>
              <a:rPr lang="en-US" sz="1600" dirty="0"/>
            </a:br>
            <a:endParaRPr lang="en-US" sz="1600" dirty="0"/>
          </a:p>
        </p:txBody>
      </p:sp>
    </p:spTree>
    <p:extLst>
      <p:ext uri="{BB962C8B-B14F-4D97-AF65-F5344CB8AC3E}">
        <p14:creationId xmlns:p14="http://schemas.microsoft.com/office/powerpoint/2010/main" val="241416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2F8B-9ED1-599B-E00F-3BB3C0C49C60}"/>
              </a:ext>
            </a:extLst>
          </p:cNvPr>
          <p:cNvSpPr>
            <a:spLocks noGrp="1"/>
          </p:cNvSpPr>
          <p:nvPr>
            <p:ph type="title"/>
          </p:nvPr>
        </p:nvSpPr>
        <p:spPr/>
        <p:txBody>
          <a:bodyPr>
            <a:normAutofit fontScale="90000"/>
          </a:bodyPr>
          <a:lstStyle/>
          <a:p>
            <a:r>
              <a:rPr lang="en-US" dirty="0"/>
              <a:t>Discuss the strengths and weaknesses of different machine learning algorithms:</a:t>
            </a:r>
          </a:p>
        </p:txBody>
      </p:sp>
      <p:sp>
        <p:nvSpPr>
          <p:cNvPr id="3" name="Content Placeholder 2">
            <a:extLst>
              <a:ext uri="{FF2B5EF4-FFF2-40B4-BE49-F238E27FC236}">
                <a16:creationId xmlns:a16="http://schemas.microsoft.com/office/drawing/2014/main" id="{1BD1028A-5B08-475F-D73C-B5318C94EA1F}"/>
              </a:ext>
            </a:extLst>
          </p:cNvPr>
          <p:cNvSpPr>
            <a:spLocks noGrp="1"/>
          </p:cNvSpPr>
          <p:nvPr>
            <p:ph idx="1"/>
          </p:nvPr>
        </p:nvSpPr>
        <p:spPr/>
        <p:txBody>
          <a:bodyPr>
            <a:normAutofit fontScale="92500" lnSpcReduction="20000"/>
          </a:bodyPr>
          <a:lstStyle/>
          <a:p>
            <a:r>
              <a:rPr lang="en-US" sz="2600" dirty="0">
                <a:solidFill>
                  <a:schemeClr val="accent1"/>
                </a:solidFill>
              </a:rPr>
              <a:t>Decision Trees:</a:t>
            </a:r>
          </a:p>
          <a:p>
            <a:r>
              <a:rPr lang="en-US" dirty="0">
                <a:solidFill>
                  <a:schemeClr val="accent1"/>
                </a:solidFill>
              </a:rPr>
              <a:t>Strengths:</a:t>
            </a:r>
            <a:r>
              <a:rPr lang="en-US" dirty="0"/>
              <a:t> Easy to interpret, handle both numerical and categorical data.</a:t>
            </a:r>
          </a:p>
          <a:p>
            <a:r>
              <a:rPr lang="en-US" dirty="0">
                <a:solidFill>
                  <a:schemeClr val="accent1"/>
                </a:solidFill>
              </a:rPr>
              <a:t>Weaknesses:</a:t>
            </a:r>
            <a:r>
              <a:rPr lang="en-US" dirty="0"/>
              <a:t> Prone to overfitting, especially with noisy data.</a:t>
            </a:r>
          </a:p>
          <a:p>
            <a:r>
              <a:rPr lang="en-US" sz="2600" dirty="0">
                <a:solidFill>
                  <a:schemeClr val="accent1"/>
                </a:solidFill>
              </a:rPr>
              <a:t>Random Forests:</a:t>
            </a:r>
          </a:p>
          <a:p>
            <a:r>
              <a:rPr lang="en-US" dirty="0">
                <a:solidFill>
                  <a:schemeClr val="accent1"/>
                </a:solidFill>
              </a:rPr>
              <a:t>Strengths: </a:t>
            </a:r>
            <a:r>
              <a:rPr lang="en-US" dirty="0"/>
              <a:t>Robust against overfitting, effective with high-dimensional data.</a:t>
            </a:r>
          </a:p>
          <a:p>
            <a:r>
              <a:rPr lang="en-US" dirty="0">
                <a:solidFill>
                  <a:schemeClr val="accent1"/>
                </a:solidFill>
              </a:rPr>
              <a:t>Weaknesses: </a:t>
            </a:r>
            <a:r>
              <a:rPr lang="en-US" dirty="0"/>
              <a:t>Less interpretable, computationally expensive.</a:t>
            </a:r>
          </a:p>
          <a:p>
            <a:r>
              <a:rPr lang="en-US" sz="2600" dirty="0">
                <a:solidFill>
                  <a:schemeClr val="accent1"/>
                </a:solidFill>
              </a:rPr>
              <a:t>Gradient Boosting:</a:t>
            </a:r>
          </a:p>
          <a:p>
            <a:r>
              <a:rPr lang="en-US" dirty="0">
                <a:solidFill>
                  <a:schemeClr val="accent1"/>
                </a:solidFill>
              </a:rPr>
              <a:t>Strengths: </a:t>
            </a:r>
            <a:r>
              <a:rPr lang="en-US" dirty="0"/>
              <a:t>High predictive performance, handles both regression and classification tasks well.</a:t>
            </a:r>
          </a:p>
          <a:p>
            <a:r>
              <a:rPr lang="en-US" dirty="0">
                <a:solidFill>
                  <a:schemeClr val="accent1"/>
                </a:solidFill>
              </a:rPr>
              <a:t>Weaknesses: </a:t>
            </a:r>
            <a:r>
              <a:rPr lang="en-US" dirty="0"/>
              <a:t>Sensitive to noisy data, computationally intensive.</a:t>
            </a:r>
          </a:p>
        </p:txBody>
      </p:sp>
    </p:spTree>
    <p:extLst>
      <p:ext uri="{BB962C8B-B14F-4D97-AF65-F5344CB8AC3E}">
        <p14:creationId xmlns:p14="http://schemas.microsoft.com/office/powerpoint/2010/main" val="77375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EE14-6B3A-7C9C-9FD0-0527FF576138}"/>
              </a:ext>
            </a:extLst>
          </p:cNvPr>
          <p:cNvSpPr>
            <a:spLocks noGrp="1"/>
          </p:cNvSpPr>
          <p:nvPr>
            <p:ph type="title"/>
          </p:nvPr>
        </p:nvSpPr>
        <p:spPr/>
        <p:txBody>
          <a:bodyPr/>
          <a:lstStyle/>
          <a:p>
            <a:r>
              <a:rPr lang="en-US" dirty="0"/>
              <a:t>Implement Machine Learning Models in Python</a:t>
            </a:r>
          </a:p>
        </p:txBody>
      </p:sp>
      <p:sp>
        <p:nvSpPr>
          <p:cNvPr id="3" name="Content Placeholder 2">
            <a:extLst>
              <a:ext uri="{FF2B5EF4-FFF2-40B4-BE49-F238E27FC236}">
                <a16:creationId xmlns:a16="http://schemas.microsoft.com/office/drawing/2014/main" id="{567EB272-739D-1A71-F915-3B9CE5BB975A}"/>
              </a:ext>
            </a:extLst>
          </p:cNvPr>
          <p:cNvSpPr>
            <a:spLocks noGrp="1"/>
          </p:cNvSpPr>
          <p:nvPr>
            <p:ph idx="1"/>
          </p:nvPr>
        </p:nvSpPr>
        <p:spPr/>
        <p:txBody>
          <a:bodyPr>
            <a:normAutofit/>
          </a:bodyPr>
          <a:lstStyle/>
          <a:p>
            <a:r>
              <a:rPr lang="en-US" dirty="0">
                <a:solidFill>
                  <a:schemeClr val="accent1"/>
                </a:solidFill>
              </a:rPr>
              <a:t>Text Analysis (Azure Text Analytics API):</a:t>
            </a:r>
          </a:p>
          <a:p>
            <a:r>
              <a:rPr lang="en-US" dirty="0" err="1">
                <a:solidFill>
                  <a:schemeClr val="accent1"/>
                </a:solidFill>
              </a:rPr>
              <a:t>detect_language</a:t>
            </a:r>
            <a:r>
              <a:rPr lang="en-US" dirty="0">
                <a:solidFill>
                  <a:schemeClr val="accent1"/>
                </a:solidFill>
              </a:rPr>
              <a:t>: </a:t>
            </a:r>
            <a:r>
              <a:rPr lang="en-US" dirty="0"/>
              <a:t>Detects the primary language for each text document.</a:t>
            </a:r>
          </a:p>
          <a:p>
            <a:r>
              <a:rPr lang="en-US" dirty="0" err="1">
                <a:solidFill>
                  <a:schemeClr val="accent1"/>
                </a:solidFill>
              </a:rPr>
              <a:t>analyze_sentiment</a:t>
            </a:r>
            <a:r>
              <a:rPr lang="en-US" dirty="0">
                <a:solidFill>
                  <a:schemeClr val="accent1"/>
                </a:solidFill>
              </a:rPr>
              <a:t>: </a:t>
            </a:r>
            <a:r>
              <a:rPr lang="en-US" dirty="0"/>
              <a:t>Evaluates the overall sentiment of each document, categorizing them into positive, neutral, or negative.</a:t>
            </a:r>
          </a:p>
        </p:txBody>
      </p:sp>
    </p:spTree>
    <p:extLst>
      <p:ext uri="{BB962C8B-B14F-4D97-AF65-F5344CB8AC3E}">
        <p14:creationId xmlns:p14="http://schemas.microsoft.com/office/powerpoint/2010/main" val="81027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0EBB0-B45E-FF77-5BCE-50F30D9FE62B}"/>
              </a:ext>
            </a:extLst>
          </p:cNvPr>
          <p:cNvSpPr>
            <a:spLocks noGrp="1"/>
          </p:cNvSpPr>
          <p:nvPr>
            <p:ph idx="1"/>
          </p:nvPr>
        </p:nvSpPr>
        <p:spPr>
          <a:xfrm>
            <a:off x="1524000" y="838200"/>
            <a:ext cx="9144000" cy="5257800"/>
          </a:xfrm>
        </p:spPr>
        <p:txBody>
          <a:bodyPr>
            <a:normAutofit/>
          </a:bodyPr>
          <a:lstStyle/>
          <a:p>
            <a:r>
              <a:rPr lang="en-US" dirty="0">
                <a:solidFill>
                  <a:schemeClr val="accent1"/>
                </a:solidFill>
              </a:rPr>
              <a:t>Model Evaluation Metrics (scikit-learn):</a:t>
            </a:r>
          </a:p>
          <a:p>
            <a:r>
              <a:rPr lang="en-US" dirty="0" err="1">
                <a:solidFill>
                  <a:schemeClr val="accent1"/>
                </a:solidFill>
              </a:rPr>
              <a:t>accuracy_score</a:t>
            </a:r>
            <a:r>
              <a:rPr lang="en-US" dirty="0">
                <a:solidFill>
                  <a:schemeClr val="accent1"/>
                </a:solidFill>
              </a:rPr>
              <a:t>: </a:t>
            </a:r>
            <a:r>
              <a:rPr lang="en-US" dirty="0"/>
              <a:t>Measures the proportion of correctly predicted language labels.</a:t>
            </a:r>
          </a:p>
          <a:p>
            <a:r>
              <a:rPr lang="en-US" dirty="0" err="1">
                <a:solidFill>
                  <a:schemeClr val="accent1"/>
                </a:solidFill>
              </a:rPr>
              <a:t>jaccard_score</a:t>
            </a:r>
            <a:r>
              <a:rPr lang="en-US" dirty="0">
                <a:solidFill>
                  <a:schemeClr val="accent1"/>
                </a:solidFill>
              </a:rPr>
              <a:t>: </a:t>
            </a:r>
            <a:r>
              <a:rPr lang="en-US" dirty="0"/>
              <a:t>Evaluates the similarity between predicted and actual language labels.</a:t>
            </a:r>
          </a:p>
          <a:p>
            <a:r>
              <a:rPr lang="en-US" dirty="0">
                <a:solidFill>
                  <a:schemeClr val="accent1"/>
                </a:solidFill>
              </a:rPr>
              <a:t>f1_score: </a:t>
            </a:r>
            <a:r>
              <a:rPr lang="en-US" dirty="0"/>
              <a:t>Combines precision and recall to measure classification performance.</a:t>
            </a:r>
          </a:p>
          <a:p>
            <a:r>
              <a:rPr lang="en-US" dirty="0" err="1">
                <a:solidFill>
                  <a:schemeClr val="accent1"/>
                </a:solidFill>
              </a:rPr>
              <a:t>log_loss</a:t>
            </a:r>
            <a:r>
              <a:rPr lang="en-US" dirty="0">
                <a:solidFill>
                  <a:schemeClr val="accent1"/>
                </a:solidFill>
              </a:rPr>
              <a:t>: </a:t>
            </a:r>
            <a:r>
              <a:rPr lang="en-US" dirty="0"/>
              <a:t>Calculates the logarithmic loss for binary or multi-class classification predictions.</a:t>
            </a:r>
          </a:p>
          <a:p>
            <a:r>
              <a:rPr lang="en-US" dirty="0" err="1">
                <a:solidFill>
                  <a:schemeClr val="accent1"/>
                </a:solidFill>
              </a:rPr>
              <a:t>mean_absolute_error</a:t>
            </a:r>
            <a:r>
              <a:rPr lang="en-US" dirty="0">
                <a:solidFill>
                  <a:schemeClr val="accent1"/>
                </a:solidFill>
              </a:rPr>
              <a:t>: </a:t>
            </a:r>
            <a:r>
              <a:rPr lang="en-US" dirty="0"/>
              <a:t>Computes the average magnitude of errors between actual and predicted values in regression.</a:t>
            </a:r>
          </a:p>
          <a:p>
            <a:r>
              <a:rPr lang="en-US" dirty="0" err="1">
                <a:solidFill>
                  <a:schemeClr val="accent1"/>
                </a:solidFill>
              </a:rPr>
              <a:t>mean_squared_error</a:t>
            </a:r>
            <a:r>
              <a:rPr lang="en-US" dirty="0">
                <a:solidFill>
                  <a:schemeClr val="accent1"/>
                </a:solidFill>
              </a:rPr>
              <a:t>: </a:t>
            </a:r>
            <a:r>
              <a:rPr lang="en-US" dirty="0"/>
              <a:t>Calculates the average squared difference between actual and predicted values for regression.</a:t>
            </a:r>
          </a:p>
          <a:p>
            <a:r>
              <a:rPr lang="en-US" dirty="0">
                <a:solidFill>
                  <a:schemeClr val="accent1"/>
                </a:solidFill>
              </a:rPr>
              <a:t>r2_score: </a:t>
            </a:r>
            <a:r>
              <a:rPr lang="en-US" dirty="0"/>
              <a:t>Assesses how well the predicted regression values match the actual ones (coefficient of determination).</a:t>
            </a:r>
          </a:p>
        </p:txBody>
      </p:sp>
    </p:spTree>
    <p:extLst>
      <p:ext uri="{BB962C8B-B14F-4D97-AF65-F5344CB8AC3E}">
        <p14:creationId xmlns:p14="http://schemas.microsoft.com/office/powerpoint/2010/main" val="135539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E057-7383-F218-23CE-D15482D663BC}"/>
              </a:ext>
            </a:extLst>
          </p:cNvPr>
          <p:cNvSpPr>
            <a:spLocks noGrp="1"/>
          </p:cNvSpPr>
          <p:nvPr>
            <p:ph type="title"/>
          </p:nvPr>
        </p:nvSpPr>
        <p:spPr>
          <a:xfrm>
            <a:off x="3886200" y="2133600"/>
            <a:ext cx="9144000" cy="1143000"/>
          </a:xfrm>
        </p:spPr>
        <p:txBody>
          <a:bodyPr/>
          <a:lstStyle/>
          <a:p>
            <a:r>
              <a:rPr lang="en-US" dirty="0"/>
              <a:t>    Thank You</a:t>
            </a:r>
          </a:p>
        </p:txBody>
      </p:sp>
    </p:spTree>
    <p:extLst>
      <p:ext uri="{BB962C8B-B14F-4D97-AF65-F5344CB8AC3E}">
        <p14:creationId xmlns:p14="http://schemas.microsoft.com/office/powerpoint/2010/main" val="150797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644F-88EF-5376-E6C3-5170FFDAC895}"/>
              </a:ext>
            </a:extLst>
          </p:cNvPr>
          <p:cNvSpPr>
            <a:spLocks noGrp="1"/>
          </p:cNvSpPr>
          <p:nvPr>
            <p:ph type="title"/>
          </p:nvPr>
        </p:nvSpPr>
        <p:spPr/>
        <p:txBody>
          <a:bodyPr/>
          <a:lstStyle/>
          <a:p>
            <a:r>
              <a:rPr lang="en-US" dirty="0"/>
              <a:t>What is NLP? What is stand for?</a:t>
            </a:r>
          </a:p>
        </p:txBody>
      </p:sp>
      <p:sp>
        <p:nvSpPr>
          <p:cNvPr id="3" name="Content Placeholder 2">
            <a:extLst>
              <a:ext uri="{FF2B5EF4-FFF2-40B4-BE49-F238E27FC236}">
                <a16:creationId xmlns:a16="http://schemas.microsoft.com/office/drawing/2014/main" id="{280A23ED-09FE-6EB6-B99D-7866DBDFAFDB}"/>
              </a:ext>
            </a:extLst>
          </p:cNvPr>
          <p:cNvSpPr>
            <a:spLocks noGrp="1"/>
          </p:cNvSpPr>
          <p:nvPr>
            <p:ph idx="1"/>
          </p:nvPr>
        </p:nvSpPr>
        <p:spPr/>
        <p:txBody>
          <a:bodyPr/>
          <a:lstStyle/>
          <a:p>
            <a:r>
              <a:rPr lang="en-US" dirty="0"/>
              <a:t>Natural Language Processing (NLP) is a branch of artificial intelligence focused on enabling computers to understand, interpret, and generate human language in a meaningful way. It involves tasks like text classification, named entity recognition, sentiment analysis, machine translation, and more.</a:t>
            </a:r>
          </a:p>
          <a:p>
            <a:r>
              <a:rPr lang="en-US" dirty="0"/>
              <a:t> NLP has applications in diverse fields such as healthcare, finance, customer service, and education, where it powers chatbots, sentiment analysis tools, language translation services, and other language-driven applications.</a:t>
            </a:r>
          </a:p>
        </p:txBody>
      </p:sp>
    </p:spTree>
    <p:extLst>
      <p:ext uri="{BB962C8B-B14F-4D97-AF65-F5344CB8AC3E}">
        <p14:creationId xmlns:p14="http://schemas.microsoft.com/office/powerpoint/2010/main" val="262618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INTRODUCATION </a:t>
            </a:r>
            <a:endParaRPr dirty="0"/>
          </a:p>
        </p:txBody>
      </p:sp>
      <p:sp>
        <p:nvSpPr>
          <p:cNvPr id="14" name="Content Placeholder 13"/>
          <p:cNvSpPr>
            <a:spLocks noGrp="1"/>
          </p:cNvSpPr>
          <p:nvPr>
            <p:ph idx="1"/>
          </p:nvPr>
        </p:nvSpPr>
        <p:spPr/>
        <p:txBody>
          <a:bodyPr/>
          <a:lstStyle/>
          <a:p>
            <a:r>
              <a:rPr lang="en-US" dirty="0"/>
              <a:t>In this presentation, we delve into the world of advanced machine learning concepts, empowering you with the knowledge to understand and utilize sophisticated techniques in your data science endeavors. We'll explore Ensemble Methods, where the synergy of multiple models elevates predictive accuracy. </a:t>
            </a:r>
          </a:p>
          <a:p>
            <a:r>
              <a:rPr lang="en-US" dirty="0"/>
              <a:t>Hyperparameter Tuning unveils the art of fine-tuning model performance by optimizing crucial parameters. Additionally, Cross-Validation emerges as a pivotal technique for assessing model generalization. By unraveling these concepts, gain insights into enhancing model robustness and achieving superior results in machine learning applications.</a:t>
            </a:r>
            <a:endParaRPr dirty="0"/>
          </a:p>
        </p:txBody>
      </p:sp>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184D-4E8C-FA5F-447B-3F7506C33CCE}"/>
              </a:ext>
            </a:extLst>
          </p:cNvPr>
          <p:cNvSpPr>
            <a:spLocks noGrp="1"/>
          </p:cNvSpPr>
          <p:nvPr>
            <p:ph type="title"/>
          </p:nvPr>
        </p:nvSpPr>
        <p:spPr>
          <a:xfrm>
            <a:off x="1676400" y="533400"/>
            <a:ext cx="9144000" cy="1295400"/>
          </a:xfrm>
        </p:spPr>
        <p:txBody>
          <a:bodyPr>
            <a:normAutofit/>
          </a:bodyPr>
          <a:lstStyle/>
          <a:p>
            <a:r>
              <a:rPr lang="en-US" sz="4000" dirty="0">
                <a:solidFill>
                  <a:schemeClr val="accent1"/>
                </a:solidFill>
              </a:rPr>
              <a:t>Advanced Machine Learning Concept</a:t>
            </a:r>
            <a:endParaRPr lang="en-US" sz="1600" dirty="0">
              <a:solidFill>
                <a:schemeClr val="accent1"/>
              </a:solidFill>
            </a:endParaRPr>
          </a:p>
        </p:txBody>
      </p:sp>
      <p:sp>
        <p:nvSpPr>
          <p:cNvPr id="3" name="Text Placeholder 2">
            <a:extLst>
              <a:ext uri="{FF2B5EF4-FFF2-40B4-BE49-F238E27FC236}">
                <a16:creationId xmlns:a16="http://schemas.microsoft.com/office/drawing/2014/main" id="{D1A3AC26-4A0F-A843-D9B7-BDAEB12F86A4}"/>
              </a:ext>
            </a:extLst>
          </p:cNvPr>
          <p:cNvSpPr>
            <a:spLocks noGrp="1"/>
          </p:cNvSpPr>
          <p:nvPr>
            <p:ph type="body" idx="1"/>
          </p:nvPr>
        </p:nvSpPr>
        <p:spPr>
          <a:xfrm>
            <a:off x="1524000" y="1828801"/>
            <a:ext cx="9144000" cy="4267200"/>
          </a:xfrm>
        </p:spPr>
        <p:txBody>
          <a:bodyPr/>
          <a:lstStyle/>
          <a:p>
            <a:r>
              <a:rPr lang="en-US" dirty="0">
                <a:solidFill>
                  <a:schemeClr val="tx1"/>
                </a:solidFill>
              </a:rPr>
              <a:t>Advanced machine learning concepts refer to sophisticated techniques that enhance the performance of machine learning models. These techniques include specialized algorithms, methods for optimizing model performance, and approaches to validating model effectiveness. </a:t>
            </a:r>
          </a:p>
          <a:p>
            <a:endParaRPr lang="en-US" dirty="0"/>
          </a:p>
          <a:p>
            <a:pPr marL="342900" indent="-342900">
              <a:buFont typeface="Arial" panose="020B0604020202020204" pitchFamily="34" charset="0"/>
              <a:buChar char="•"/>
            </a:pPr>
            <a:r>
              <a:rPr lang="en-US" dirty="0"/>
              <a:t>Ensemble Methods: </a:t>
            </a:r>
            <a:r>
              <a:rPr lang="en-US" dirty="0">
                <a:solidFill>
                  <a:schemeClr val="tx1"/>
                </a:solidFill>
              </a:rPr>
              <a:t>Techniques that combine multiple models to produce a single predictive model, improving accuracy and robustness.</a:t>
            </a:r>
          </a:p>
          <a:p>
            <a:endParaRPr lang="en-US" dirty="0">
              <a:solidFill>
                <a:schemeClr val="tx1"/>
              </a:solidFill>
            </a:endParaRPr>
          </a:p>
          <a:p>
            <a:pPr marL="342900" indent="-342900">
              <a:buFont typeface="Arial" panose="020B0604020202020204" pitchFamily="34" charset="0"/>
              <a:buChar char="•"/>
            </a:pPr>
            <a:r>
              <a:rPr lang="en-US" dirty="0"/>
              <a:t>Hyperparameter Tuning: </a:t>
            </a:r>
            <a:r>
              <a:rPr lang="en-US" dirty="0">
                <a:solidFill>
                  <a:schemeClr val="tx1"/>
                </a:solidFill>
              </a:rPr>
              <a:t>The process of optimizing model parameters to achieve the best performance.</a:t>
            </a:r>
          </a:p>
          <a:p>
            <a:endParaRPr lang="en-US" dirty="0">
              <a:solidFill>
                <a:schemeClr val="tx1"/>
              </a:solidFill>
            </a:endParaRPr>
          </a:p>
          <a:p>
            <a:pPr marL="342900" indent="-342900">
              <a:buFont typeface="Arial" panose="020B0604020202020204" pitchFamily="34" charset="0"/>
              <a:buChar char="•"/>
            </a:pPr>
            <a:r>
              <a:rPr lang="en-US" dirty="0"/>
              <a:t>Cross-Validation: </a:t>
            </a:r>
            <a:r>
              <a:rPr lang="en-US" dirty="0">
                <a:solidFill>
                  <a:schemeClr val="tx1"/>
                </a:solidFill>
              </a:rPr>
              <a:t>Methods for assessing how the results of a model will generalize to an independent dataset.</a:t>
            </a:r>
          </a:p>
        </p:txBody>
      </p:sp>
    </p:spTree>
    <p:extLst>
      <p:ext uri="{BB962C8B-B14F-4D97-AF65-F5344CB8AC3E}">
        <p14:creationId xmlns:p14="http://schemas.microsoft.com/office/powerpoint/2010/main" val="256479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3300-AC10-C73E-7E70-52A40D1305DA}"/>
              </a:ext>
            </a:extLst>
          </p:cNvPr>
          <p:cNvSpPr>
            <a:spLocks noGrp="1"/>
          </p:cNvSpPr>
          <p:nvPr>
            <p:ph type="title"/>
          </p:nvPr>
        </p:nvSpPr>
        <p:spPr/>
        <p:txBody>
          <a:bodyPr/>
          <a:lstStyle/>
          <a:p>
            <a:r>
              <a:rPr lang="en-US" dirty="0"/>
              <a:t>Understand Advanced Machine Learning Concepts</a:t>
            </a:r>
          </a:p>
        </p:txBody>
      </p:sp>
      <p:sp>
        <p:nvSpPr>
          <p:cNvPr id="3" name="Content Placeholder 2">
            <a:extLst>
              <a:ext uri="{FF2B5EF4-FFF2-40B4-BE49-F238E27FC236}">
                <a16:creationId xmlns:a16="http://schemas.microsoft.com/office/drawing/2014/main" id="{ECF4DC52-7CE5-DE75-FCF9-3FD08B365F63}"/>
              </a:ext>
            </a:extLst>
          </p:cNvPr>
          <p:cNvSpPr>
            <a:spLocks noGrp="1"/>
          </p:cNvSpPr>
          <p:nvPr>
            <p:ph idx="1"/>
          </p:nvPr>
        </p:nvSpPr>
        <p:spPr/>
        <p:txBody>
          <a:bodyPr/>
          <a:lstStyle/>
          <a:p>
            <a:r>
              <a:rPr lang="en-US" dirty="0">
                <a:solidFill>
                  <a:schemeClr val="accent1"/>
                </a:solidFill>
              </a:rPr>
              <a:t>Ensemble Methods:</a:t>
            </a:r>
          </a:p>
          <a:p>
            <a:r>
              <a:rPr lang="en-US" dirty="0">
                <a:solidFill>
                  <a:schemeClr val="accent1"/>
                </a:solidFill>
              </a:rPr>
              <a:t>Explanation: </a:t>
            </a:r>
            <a:r>
              <a:rPr lang="en-US" dirty="0"/>
              <a:t>Ensemble methods involve combining multiple models to improve predictive performance compared to individual models. Techniques like Random Forests and Gradient Boosting are popular ensemble methods.</a:t>
            </a:r>
          </a:p>
          <a:p>
            <a:r>
              <a:rPr lang="en-US" dirty="0">
                <a:solidFill>
                  <a:schemeClr val="accent1"/>
                </a:solidFill>
              </a:rPr>
              <a:t>Strengths:</a:t>
            </a:r>
            <a:r>
              <a:rPr lang="en-US" dirty="0"/>
              <a:t> Increased predictive accuracy, reduced overfitting, and improved model robustness.</a:t>
            </a:r>
          </a:p>
          <a:p>
            <a:r>
              <a:rPr lang="en-US" dirty="0">
                <a:solidFill>
                  <a:schemeClr val="accent1"/>
                </a:solidFill>
              </a:rPr>
              <a:t>Weaknesses: </a:t>
            </a:r>
            <a:r>
              <a:rPr lang="en-US" dirty="0"/>
              <a:t>Increased computational cost, complexity in understanding models, and difficulty in tuning.</a:t>
            </a:r>
          </a:p>
        </p:txBody>
      </p:sp>
    </p:spTree>
    <p:extLst>
      <p:ext uri="{BB962C8B-B14F-4D97-AF65-F5344CB8AC3E}">
        <p14:creationId xmlns:p14="http://schemas.microsoft.com/office/powerpoint/2010/main" val="18189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8E6C-886E-5D44-9892-C316379995F1}"/>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263A74A5-31CC-9A69-9592-AFBABCB8EDA3}"/>
              </a:ext>
            </a:extLst>
          </p:cNvPr>
          <p:cNvSpPr>
            <a:spLocks noGrp="1"/>
          </p:cNvSpPr>
          <p:nvPr>
            <p:ph idx="1"/>
          </p:nvPr>
        </p:nvSpPr>
        <p:spPr/>
        <p:txBody>
          <a:bodyPr/>
          <a:lstStyle/>
          <a:p>
            <a:r>
              <a:rPr lang="en-US" dirty="0">
                <a:solidFill>
                  <a:schemeClr val="accent1"/>
                </a:solidFill>
              </a:rPr>
              <a:t>Hyperparameter Tuning:</a:t>
            </a:r>
          </a:p>
          <a:p>
            <a:r>
              <a:rPr lang="en-US" dirty="0">
                <a:solidFill>
                  <a:schemeClr val="accent1"/>
                </a:solidFill>
              </a:rPr>
              <a:t>Explanation: </a:t>
            </a:r>
            <a:r>
              <a:rPr lang="en-US" dirty="0"/>
              <a:t>The process of optimizing a model's hyperparameters to enhance performance. Common methods include Grid Search and Random Search.</a:t>
            </a:r>
          </a:p>
          <a:p>
            <a:r>
              <a:rPr lang="en-US" dirty="0">
                <a:solidFill>
                  <a:schemeClr val="accent1"/>
                </a:solidFill>
              </a:rPr>
              <a:t>Strengths: </a:t>
            </a:r>
            <a:r>
              <a:rPr lang="en-US" dirty="0"/>
              <a:t>Improved model accuracy, better generalization to unseen data.</a:t>
            </a:r>
          </a:p>
          <a:p>
            <a:r>
              <a:rPr lang="en-US" dirty="0">
                <a:solidFill>
                  <a:schemeClr val="accent1"/>
                </a:solidFill>
              </a:rPr>
              <a:t>Weaknesses: </a:t>
            </a:r>
            <a:r>
              <a:rPr lang="en-US" dirty="0"/>
              <a:t>Time-consuming, computationally expensive.</a:t>
            </a:r>
          </a:p>
        </p:txBody>
      </p:sp>
    </p:spTree>
    <p:extLst>
      <p:ext uri="{BB962C8B-B14F-4D97-AF65-F5344CB8AC3E}">
        <p14:creationId xmlns:p14="http://schemas.microsoft.com/office/powerpoint/2010/main" val="269313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A46E-67EF-F5E3-EF86-8FB3B9AF8E34}"/>
              </a:ext>
            </a:extLst>
          </p:cNvPr>
          <p:cNvSpPr>
            <a:spLocks noGrp="1"/>
          </p:cNvSpPr>
          <p:nvPr>
            <p:ph type="title"/>
          </p:nvPr>
        </p:nvSpPr>
        <p:spPr/>
        <p:txBody>
          <a:bodyPr>
            <a:normAutofit/>
          </a:bodyPr>
          <a:lstStyle/>
          <a:p>
            <a:r>
              <a:rPr lang="en-US" dirty="0"/>
              <a:t>Cross-Validation:</a:t>
            </a:r>
          </a:p>
        </p:txBody>
      </p:sp>
      <p:sp>
        <p:nvSpPr>
          <p:cNvPr id="3" name="Content Placeholder 2">
            <a:extLst>
              <a:ext uri="{FF2B5EF4-FFF2-40B4-BE49-F238E27FC236}">
                <a16:creationId xmlns:a16="http://schemas.microsoft.com/office/drawing/2014/main" id="{9FB056DB-DB96-E0C2-FCC2-359E1660ACD6}"/>
              </a:ext>
            </a:extLst>
          </p:cNvPr>
          <p:cNvSpPr>
            <a:spLocks noGrp="1"/>
          </p:cNvSpPr>
          <p:nvPr>
            <p:ph idx="1"/>
          </p:nvPr>
        </p:nvSpPr>
        <p:spPr/>
        <p:txBody>
          <a:bodyPr/>
          <a:lstStyle/>
          <a:p>
            <a:r>
              <a:rPr lang="en-US" dirty="0">
                <a:solidFill>
                  <a:schemeClr val="accent1"/>
                </a:solidFill>
              </a:rPr>
              <a:t>Explanation: </a:t>
            </a:r>
            <a:r>
              <a:rPr lang="en-US" dirty="0"/>
              <a:t>A method to evaluate a model's performance by partitioning the dataset into subsets. K-Fold Cross-Validation is commonly used.</a:t>
            </a:r>
          </a:p>
          <a:p>
            <a:r>
              <a:rPr lang="en-US" dirty="0">
                <a:solidFill>
                  <a:schemeClr val="accent1"/>
                </a:solidFill>
              </a:rPr>
              <a:t>Strengths: </a:t>
            </a:r>
            <a:r>
              <a:rPr lang="en-US" dirty="0"/>
              <a:t>Provides a better estimate of model performance, helps detect overfitting.</a:t>
            </a:r>
          </a:p>
          <a:p>
            <a:r>
              <a:rPr lang="en-US" dirty="0">
                <a:solidFill>
                  <a:schemeClr val="accent1"/>
                </a:solidFill>
              </a:rPr>
              <a:t>Weaknesses: </a:t>
            </a:r>
            <a:r>
              <a:rPr lang="en-US" dirty="0"/>
              <a:t>Computationally intensive, requires careful data partitioning.</a:t>
            </a:r>
          </a:p>
        </p:txBody>
      </p:sp>
    </p:spTree>
    <p:extLst>
      <p:ext uri="{BB962C8B-B14F-4D97-AF65-F5344CB8AC3E}">
        <p14:creationId xmlns:p14="http://schemas.microsoft.com/office/powerpoint/2010/main" val="92120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FB95-3327-A6EB-B359-8A8B0D89C90E}"/>
              </a:ext>
            </a:extLst>
          </p:cNvPr>
          <p:cNvSpPr>
            <a:spLocks noGrp="1"/>
          </p:cNvSpPr>
          <p:nvPr>
            <p:ph type="title"/>
          </p:nvPr>
        </p:nvSpPr>
        <p:spPr>
          <a:xfrm>
            <a:off x="1524000" y="-224893"/>
            <a:ext cx="9144000" cy="914400"/>
          </a:xfrm>
        </p:spPr>
        <p:txBody>
          <a:bodyPr>
            <a:normAutofit/>
          </a:bodyPr>
          <a:lstStyle/>
          <a:p>
            <a:r>
              <a:rPr lang="en-US" sz="3600" dirty="0">
                <a:solidFill>
                  <a:schemeClr val="accent1"/>
                </a:solidFill>
              </a:rPr>
              <a:t>Pre-processing and Evaluation</a:t>
            </a:r>
          </a:p>
        </p:txBody>
      </p:sp>
      <p:sp>
        <p:nvSpPr>
          <p:cNvPr id="4" name="Rectangle 1">
            <a:extLst>
              <a:ext uri="{FF2B5EF4-FFF2-40B4-BE49-F238E27FC236}">
                <a16:creationId xmlns:a16="http://schemas.microsoft.com/office/drawing/2014/main" id="{09E5B21F-6AB0-1BE8-2CC2-9367C4E6133E}"/>
              </a:ext>
            </a:extLst>
          </p:cNvPr>
          <p:cNvSpPr>
            <a:spLocks noGrp="1" noChangeArrowheads="1"/>
          </p:cNvSpPr>
          <p:nvPr>
            <p:ph type="body" idx="1"/>
          </p:nvPr>
        </p:nvSpPr>
        <p:spPr bwMode="auto">
          <a:xfrm>
            <a:off x="0" y="816501"/>
            <a:ext cx="12039600" cy="6063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1. pip install azure-ai-</a:t>
            </a:r>
            <a:r>
              <a:rPr kumimoji="0" lang="en-US" altLang="en-US" sz="1000" b="0" i="0" u="none" strike="noStrike" cap="none" normalizeH="0" baseline="0" dirty="0" err="1">
                <a:ln>
                  <a:noFill/>
                </a:ln>
                <a:solidFill>
                  <a:srgbClr val="000000"/>
                </a:solidFill>
                <a:effectLst/>
                <a:latin typeface="Consolas" panose="020B0609020204030204" pitchFamily="49" charset="0"/>
              </a:rPr>
              <a:t>textanalytics</a:t>
            </a:r>
            <a:endParaRPr kumimoji="0" lang="en-US" altLang="en-US" sz="1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nsolas" panose="020B0609020204030204" pitchFamily="49" charset="0"/>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rgbClr val="001080"/>
                </a:solidFill>
                <a:effectLst/>
                <a:latin typeface="Consolas" panose="020B0609020204030204" pitchFamily="49" charset="0"/>
              </a:rPr>
              <a:t>cognitive_key</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31515"/>
                </a:solidFill>
                <a:effectLst/>
                <a:latin typeface="Consolas" panose="020B0609020204030204" pitchFamily="49" charset="0"/>
              </a:rPr>
              <a:t>'9c0782e45754480c9a91da664488f94f'</a:t>
            </a: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rgbClr val="001080"/>
                </a:solidFill>
                <a:effectLst/>
                <a:latin typeface="Consolas" panose="020B0609020204030204" pitchFamily="49" charset="0"/>
              </a:rPr>
              <a:t>cognitive_endpoint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en-US" altLang="en-US" sz="800" b="0" i="0" u="none" strike="noStrike" cap="none" normalizeH="0" baseline="0" dirty="0">
                <a:ln>
                  <a:noFill/>
                </a:ln>
                <a:solidFill>
                  <a:srgbClr val="1155CC"/>
                </a:solidFill>
                <a:effectLst/>
                <a:latin typeface="Consolas" panose="020B0609020204030204" pitchFamily="49" charset="0"/>
                <a:hlinkClick r:id="rId2"/>
              </a:rPr>
              <a:t>https://jmp-language.cognitiveservices.azure.com/</a:t>
            </a:r>
            <a:r>
              <a:rPr kumimoji="0" lang="en-US" altLang="en-US" sz="800" b="0" i="0" u="none" strike="noStrike" cap="none" normalizeH="0" baseline="0" dirty="0">
                <a:ln>
                  <a:noFill/>
                </a:ln>
                <a:solidFill>
                  <a:srgbClr val="A31515"/>
                </a:solidFill>
                <a:effectLst/>
                <a:latin typeface="Consolas" panose="020B0609020204030204" pitchFamily="49" charset="0"/>
              </a:rPr>
              <a:t>'</a:t>
            </a: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000000"/>
                </a:solidFill>
                <a:effectLst/>
                <a:latin typeface="Consolas" panose="020B0609020204030204" pitchFamily="49" charset="0"/>
              </a:rPr>
            </a:b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AF00DB"/>
                </a:solidFill>
                <a:effectLst/>
                <a:latin typeface="Consolas" panose="020B0609020204030204" pitchFamily="49" charset="0"/>
              </a:rPr>
              <a:t>from</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267F99"/>
                </a:solidFill>
                <a:effectLst/>
                <a:latin typeface="Consolas" panose="020B0609020204030204" pitchFamily="49" charset="0"/>
              </a:rPr>
              <a:t>azure</a:t>
            </a:r>
            <a:r>
              <a:rPr kumimoji="0" lang="en-US" altLang="en-US" sz="800" b="0" i="0" u="none" strike="noStrike" cap="none" normalizeH="0" baseline="0" dirty="0" err="1">
                <a:ln>
                  <a:noFill/>
                </a:ln>
                <a:solidFill>
                  <a:srgbClr val="000000"/>
                </a:solidFill>
                <a:effectLst/>
                <a:latin typeface="Consolas" panose="020B0609020204030204" pitchFamily="49" charset="0"/>
              </a:rPr>
              <a:t>.</a:t>
            </a:r>
            <a:r>
              <a:rPr kumimoji="0" lang="en-US" altLang="en-US" sz="800" b="0" i="0" u="none" strike="noStrike" cap="none" normalizeH="0" baseline="0" dirty="0" err="1">
                <a:ln>
                  <a:noFill/>
                </a:ln>
                <a:solidFill>
                  <a:srgbClr val="267F99"/>
                </a:solidFill>
                <a:effectLst/>
                <a:latin typeface="Consolas" panose="020B0609020204030204" pitchFamily="49" charset="0"/>
              </a:rPr>
              <a:t>core</a:t>
            </a:r>
            <a:r>
              <a:rPr kumimoji="0" lang="en-US" altLang="en-US" sz="800" b="0" i="0" u="none" strike="noStrike" cap="none" normalizeH="0" baseline="0" dirty="0" err="1">
                <a:ln>
                  <a:noFill/>
                </a:ln>
                <a:solidFill>
                  <a:srgbClr val="000000"/>
                </a:solidFill>
                <a:effectLst/>
                <a:latin typeface="Consolas" panose="020B0609020204030204" pitchFamily="49" charset="0"/>
              </a:rPr>
              <a:t>.</a:t>
            </a:r>
            <a:r>
              <a:rPr kumimoji="0" lang="en-US" altLang="en-US" sz="800" b="0" i="0" u="none" strike="noStrike" cap="none" normalizeH="0" baseline="0" dirty="0" err="1">
                <a:ln>
                  <a:noFill/>
                </a:ln>
                <a:solidFill>
                  <a:srgbClr val="267F99"/>
                </a:solidFill>
                <a:effectLst/>
                <a:latin typeface="Consolas" panose="020B0609020204030204" pitchFamily="49" charset="0"/>
              </a:rPr>
              <a:t>credentials</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F00DB"/>
                </a:solidFill>
                <a:effectLst/>
                <a:latin typeface="Consolas" panose="020B0609020204030204" pitchFamily="49" charset="0"/>
              </a:rPr>
              <a:t>import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267F99"/>
                </a:solidFill>
                <a:effectLst/>
                <a:latin typeface="Consolas" panose="020B0609020204030204" pitchFamily="49" charset="0"/>
              </a:rPr>
              <a:t>AzureKeyCredential</a:t>
            </a: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AF00DB"/>
                </a:solidFill>
                <a:effectLst/>
                <a:latin typeface="Consolas" panose="020B0609020204030204" pitchFamily="49" charset="0"/>
              </a:rPr>
              <a:t>from</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azure.ai.textanalytics</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F00DB"/>
                </a:solidFill>
                <a:effectLst/>
                <a:latin typeface="Consolas" panose="020B0609020204030204" pitchFamily="49" charset="0"/>
              </a:rPr>
              <a:t>import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TextAnalyticsClient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TextDocumentInput</a:t>
            </a: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000000"/>
                </a:solidFill>
                <a:effectLst/>
                <a:latin typeface="Consolas" panose="020B0609020204030204" pitchFamily="49" charset="0"/>
              </a:rPr>
            </a:b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1080"/>
                </a:solidFill>
                <a:effectLst/>
                <a:latin typeface="Consolas" panose="020B0609020204030204" pitchFamily="49" charset="0"/>
              </a:rPr>
              <a:t>credential</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err="1">
                <a:ln>
                  <a:noFill/>
                </a:ln>
                <a:solidFill>
                  <a:srgbClr val="267F99"/>
                </a:solidFill>
                <a:effectLst/>
                <a:latin typeface="Consolas" panose="020B0609020204030204" pitchFamily="49" charset="0"/>
              </a:rPr>
              <a:t>AzureKeyCredential</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err="1">
                <a:ln>
                  <a:noFill/>
                </a:ln>
                <a:solidFill>
                  <a:srgbClr val="001080"/>
                </a:solidFill>
                <a:effectLst/>
                <a:latin typeface="Consolas" panose="020B0609020204030204" pitchFamily="49" charset="0"/>
              </a:rPr>
              <a:t>cognitive_key</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rgbClr val="001080"/>
                </a:solidFill>
                <a:effectLst/>
                <a:latin typeface="Consolas" panose="020B0609020204030204" pitchFamily="49" charset="0"/>
              </a:rPr>
              <a:t>text_analytics_client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TextAnalyticsClient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001080"/>
                </a:solidFill>
                <a:effectLst/>
                <a:latin typeface="Consolas" panose="020B0609020204030204" pitchFamily="49" charset="0"/>
              </a:rPr>
              <a:t>endpoint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err="1">
                <a:ln>
                  <a:noFill/>
                </a:ln>
                <a:solidFill>
                  <a:srgbClr val="001080"/>
                </a:solidFill>
                <a:effectLst/>
                <a:latin typeface="Consolas" panose="020B0609020204030204" pitchFamily="49" charset="0"/>
              </a:rPr>
              <a:t>cognitive_endpoint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001080"/>
                </a:solidFill>
                <a:effectLst/>
                <a:latin typeface="Consolas" panose="020B0609020204030204" pitchFamily="49" charset="0"/>
              </a:rPr>
              <a:t>credential</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001080"/>
                </a:solidFill>
                <a:effectLst/>
                <a:latin typeface="Consolas" panose="020B0609020204030204" pitchFamily="49" charset="0"/>
              </a:rPr>
              <a:t>credential</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3. </a:t>
            </a:r>
            <a:r>
              <a:rPr kumimoji="0" lang="en-US" altLang="en-US" sz="800" b="0" i="0" u="none" strike="noStrike" cap="none" normalizeH="0" baseline="0" dirty="0">
                <a:ln>
                  <a:noFill/>
                </a:ln>
                <a:solidFill>
                  <a:srgbClr val="001080"/>
                </a:solidFill>
                <a:effectLst/>
                <a:latin typeface="Consolas" panose="020B0609020204030204" pitchFamily="49" charset="0"/>
              </a:rPr>
              <a:t>documents</a:t>
            </a:r>
            <a:r>
              <a:rPr kumimoji="0" lang="en-US" altLang="en-US" sz="8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000000"/>
                </a:solidFill>
                <a:effectLst/>
                <a:latin typeface="Consolas" panose="020B0609020204030204" pitchFamily="49" charset="0"/>
              </a:rPr>
            </a:b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31515"/>
                </a:solidFill>
                <a:effectLst/>
                <a:latin typeface="Consolas" panose="020B0609020204030204" pitchFamily="49" charset="0"/>
              </a:rPr>
              <a:t>"A little progress each day adds up to big results."</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gu-IN" altLang="en-US" sz="800" b="0" i="0" u="none" strike="noStrike" cap="none" normalizeH="0" baseline="0" dirty="0">
                <a:ln>
                  <a:noFill/>
                </a:ln>
                <a:solidFill>
                  <a:srgbClr val="A31515"/>
                </a:solidFill>
                <a:effectLst/>
                <a:latin typeface="Consolas" panose="020B0609020204030204" pitchFamily="49" charset="0"/>
                <a:cs typeface="Shruti" panose="020B0502040204020203" pitchFamily="34" charset="0"/>
              </a:rPr>
              <a:t>સાવ બેઠો છું કોઈ કામ નથી</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gu-IN" altLang="en-US" sz="800" b="0" i="0" u="none" strike="noStrike" cap="none" normalizeH="0" baseline="0" dirty="0">
                <a:ln>
                  <a:noFill/>
                </a:ln>
                <a:solidFill>
                  <a:srgbClr val="A31515"/>
                </a:solidFill>
                <a:effectLst/>
                <a:latin typeface="Consolas" panose="020B0609020204030204" pitchFamily="49" charset="0"/>
                <a:cs typeface="Shruti" panose="020B0502040204020203" pitchFamily="34" charset="0"/>
              </a:rPr>
              <a:t>આવ</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gu-IN" altLang="en-US" sz="800" b="0" i="0" u="none" strike="noStrike" cap="none" normalizeH="0" baseline="0" dirty="0">
                <a:ln>
                  <a:noFill/>
                </a:ln>
                <a:solidFill>
                  <a:srgbClr val="A31515"/>
                </a:solidFill>
                <a:effectLst/>
                <a:latin typeface="Consolas" panose="020B0609020204030204" pitchFamily="49" charset="0"/>
                <a:cs typeface="Shruti" panose="020B0502040204020203" pitchFamily="34" charset="0"/>
              </a:rPr>
              <a:t>ગૂંચવાયેલી લટને સૂલઝાવું</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gu-IN" altLang="en-US" sz="800" b="0" i="0" u="none" strike="noStrike" cap="none" normalizeH="0" baseline="0" dirty="0">
                <a:ln>
                  <a:noFill/>
                </a:ln>
                <a:solidFill>
                  <a:srgbClr val="A31515"/>
                </a:solidFill>
                <a:effectLst/>
                <a:latin typeface="Consolas" panose="020B0609020204030204" pitchFamily="49" charset="0"/>
                <a:cs typeface="Shruti" panose="020B0502040204020203" pitchFamily="34" charset="0"/>
              </a:rPr>
              <a:t>લાવ</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ar-SA" altLang="en-US" sz="800" b="0" i="0" u="none" strike="noStrike" cap="none" normalizeH="0" baseline="0" dirty="0">
                <a:ln>
                  <a:noFill/>
                </a:ln>
                <a:solidFill>
                  <a:srgbClr val="A31515"/>
                </a:solidFill>
                <a:effectLst/>
                <a:latin typeface="Consolas" panose="020B0609020204030204" pitchFamily="49" charset="0"/>
                <a:cs typeface="Arial" panose="020B0604020202020204" pitchFamily="34" charset="0"/>
              </a:rPr>
              <a:t>ترحيب حار في بلدي ابن عم</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hi-IN" altLang="en-US" sz="800" b="0" i="0" u="none" strike="noStrike" cap="none" normalizeH="0" baseline="0" dirty="0">
                <a:ln>
                  <a:noFill/>
                </a:ln>
                <a:solidFill>
                  <a:srgbClr val="A31515"/>
                </a:solidFill>
                <a:effectLst/>
                <a:latin typeface="Consolas" panose="020B0609020204030204" pitchFamily="49" charset="0"/>
                <a:cs typeface="Mangal" panose="02040503050203030202" pitchFamily="18" charset="0"/>
              </a:rPr>
              <a:t>वक्ता अपने हृदयस्थ भावों को कम</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hi-IN" altLang="en-US" sz="800" b="0" i="0" u="none" strike="noStrike" cap="none" normalizeH="0" baseline="0" dirty="0">
                <a:ln>
                  <a:noFill/>
                </a:ln>
                <a:solidFill>
                  <a:srgbClr val="A31515"/>
                </a:solidFill>
                <a:effectLst/>
                <a:latin typeface="Consolas" panose="020B0609020204030204" pitchFamily="49" charset="0"/>
                <a:cs typeface="Mangal" panose="02040503050203030202" pitchFamily="18" charset="0"/>
              </a:rPr>
              <a:t>से</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hi-IN" altLang="en-US" sz="800" b="0" i="0" u="none" strike="noStrike" cap="none" normalizeH="0" baseline="0" dirty="0">
                <a:ln>
                  <a:noFill/>
                </a:ln>
                <a:solidFill>
                  <a:srgbClr val="A31515"/>
                </a:solidFill>
                <a:effectLst/>
                <a:latin typeface="Consolas" panose="020B0609020204030204" pitchFamily="49" charset="0"/>
                <a:cs typeface="Mangal" panose="02040503050203030202" pitchFamily="18" charset="0"/>
              </a:rPr>
              <a:t>कम शब्दों में प्रभावपूर्ण ढंग से सफलतापूर्वक अभिव्यक्त कर देता है।</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31515"/>
                </a:solidFill>
                <a:effectLst/>
                <a:latin typeface="Consolas" panose="020B0609020204030204" pitchFamily="49" charset="0"/>
              </a:rPr>
              <a:t>"La façon de commencer </a:t>
            </a:r>
            <a:r>
              <a:rPr kumimoji="0" lang="en-US" altLang="en-US" sz="800" b="0" i="0" u="none" strike="noStrike" cap="none" normalizeH="0" baseline="0" dirty="0" err="1">
                <a:ln>
                  <a:noFill/>
                </a:ln>
                <a:solidFill>
                  <a:srgbClr val="A31515"/>
                </a:solidFill>
                <a:effectLst/>
                <a:latin typeface="Consolas" panose="020B0609020204030204" pitchFamily="49" charset="0"/>
              </a:rPr>
              <a:t>est</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d’arrêter</a:t>
            </a:r>
            <a:r>
              <a:rPr kumimoji="0" lang="en-US" altLang="en-US" sz="800" b="0" i="0" u="none" strike="noStrike" cap="none" normalizeH="0" baseline="0" dirty="0">
                <a:ln>
                  <a:noFill/>
                </a:ln>
                <a:solidFill>
                  <a:srgbClr val="A31515"/>
                </a:solidFill>
                <a:effectLst/>
                <a:latin typeface="Consolas" panose="020B0609020204030204" pitchFamily="49" charset="0"/>
              </a:rPr>
              <a:t> de </a:t>
            </a:r>
            <a:r>
              <a:rPr kumimoji="0" lang="en-US" altLang="en-US" sz="800" b="0" i="0" u="none" strike="noStrike" cap="none" normalizeH="0" baseline="0" dirty="0" err="1">
                <a:ln>
                  <a:noFill/>
                </a:ln>
                <a:solidFill>
                  <a:srgbClr val="A31515"/>
                </a:solidFill>
                <a:effectLst/>
                <a:latin typeface="Consolas" panose="020B0609020204030204" pitchFamily="49" charset="0"/>
              </a:rPr>
              <a:t>parler</a:t>
            </a:r>
            <a:r>
              <a:rPr kumimoji="0" lang="en-US" altLang="en-US" sz="800" b="0" i="0" u="none" strike="noStrike" cap="none" normalizeH="0" baseline="0" dirty="0">
                <a:ln>
                  <a:noFill/>
                </a:ln>
                <a:solidFill>
                  <a:srgbClr val="A31515"/>
                </a:solidFill>
                <a:effectLst/>
                <a:latin typeface="Consolas" panose="020B0609020204030204" pitchFamily="49" charset="0"/>
              </a:rPr>
              <a:t> et de commencer à faire."</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en-US" altLang="en-US" sz="800" b="0" i="0" u="none" strike="noStrike" cap="none" normalizeH="0" baseline="0" dirty="0" err="1">
                <a:ln>
                  <a:noFill/>
                </a:ln>
                <a:solidFill>
                  <a:srgbClr val="A31515"/>
                </a:solidFill>
                <a:effectLst/>
                <a:latin typeface="Consolas" panose="020B0609020204030204" pitchFamily="49" charset="0"/>
              </a:rPr>
              <a:t>İş</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sınavlar</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ev</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ödevleri</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derse</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zamanında</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yetişme</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ve</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sosyal</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bir</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hayata</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sahip</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olma</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arasında</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hokkabazlık</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yapmaya</a:t>
            </a:r>
            <a:r>
              <a:rPr kumimoji="0" lang="en-US" altLang="en-US" sz="800" b="0" i="0" u="none" strike="noStrike" cap="none" normalizeH="0" baseline="0" dirty="0">
                <a:ln>
                  <a:noFill/>
                </a:ln>
                <a:solidFill>
                  <a:srgbClr val="A31515"/>
                </a:solidFill>
                <a:effectLst/>
                <a:latin typeface="Consolas" panose="020B0609020204030204" pitchFamily="49" charset="0"/>
              </a:rPr>
              <a:t> </a:t>
            </a:r>
            <a:r>
              <a:rPr kumimoji="0" lang="en-US" altLang="en-US" sz="800" b="0" i="0" u="none" strike="noStrike" cap="none" normalizeH="0" baseline="0" dirty="0" err="1">
                <a:ln>
                  <a:noFill/>
                </a:ln>
                <a:solidFill>
                  <a:srgbClr val="A31515"/>
                </a:solidFill>
                <a:effectLst/>
                <a:latin typeface="Consolas" panose="020B0609020204030204" pitchFamily="49" charset="0"/>
              </a:rPr>
              <a:t>çalışıyorsunuz</a:t>
            </a:r>
            <a:r>
              <a:rPr kumimoji="0" lang="en-US" altLang="en-US" sz="800" b="0" i="0" u="none" strike="noStrike" cap="none" normalizeH="0" baseline="0" dirty="0">
                <a:ln>
                  <a:noFill/>
                </a:ln>
                <a:solidFill>
                  <a:srgbClr val="A31515"/>
                </a:solidFill>
                <a:effectLst/>
                <a:latin typeface="Consolas" panose="020B0609020204030204" pitchFamily="49" charset="0"/>
              </a:rPr>
              <a:t>."</a:t>
            </a: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000000"/>
                </a:solidFill>
                <a:effectLst/>
                <a:latin typeface="Consolas" panose="020B0609020204030204" pitchFamily="49" charset="0"/>
              </a:rPr>
            </a:b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000000"/>
                </a:solidFill>
                <a:effectLst/>
                <a:latin typeface="Consolas" panose="020B0609020204030204" pitchFamily="49" charset="0"/>
              </a:rPr>
            </a:b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rgbClr val="001080"/>
                </a:solidFill>
                <a:effectLst/>
                <a:latin typeface="Consolas" panose="020B0609020204030204" pitchFamily="49" charset="0"/>
              </a:rPr>
              <a:t>language_analysis</a:t>
            </a:r>
            <a:r>
              <a:rPr kumimoji="0" lang="en-US" altLang="en-US" sz="800" b="0" i="0" u="none" strike="noStrike" cap="none" normalizeH="0" baseline="0" dirty="0">
                <a:ln>
                  <a:noFill/>
                </a:ln>
                <a:solidFill>
                  <a:srgbClr val="000000"/>
                </a:solidFill>
                <a:effectLst/>
                <a:latin typeface="Consolas" panose="020B0609020204030204" pitchFamily="49" charset="0"/>
              </a:rPr>
              <a:t> = </a:t>
            </a:r>
            <a:r>
              <a:rPr kumimoji="0" lang="en-US" altLang="en-US" sz="800" b="0" i="0" u="none" strike="noStrike" cap="none" normalizeH="0" baseline="0" dirty="0" err="1">
                <a:ln>
                  <a:noFill/>
                </a:ln>
                <a:solidFill>
                  <a:srgbClr val="001080"/>
                </a:solidFill>
                <a:effectLst/>
                <a:latin typeface="Consolas" panose="020B0609020204030204" pitchFamily="49" charset="0"/>
              </a:rPr>
              <a:t>text_analytics_client</a:t>
            </a:r>
            <a:r>
              <a:rPr kumimoji="0" lang="en-US" altLang="en-US" sz="800" b="0" i="0" u="none" strike="noStrike" cap="none" normalizeH="0" baseline="0" dirty="0" err="1">
                <a:ln>
                  <a:noFill/>
                </a:ln>
                <a:solidFill>
                  <a:srgbClr val="000000"/>
                </a:solidFill>
                <a:effectLst/>
                <a:latin typeface="Consolas" panose="020B0609020204030204" pitchFamily="49" charset="0"/>
              </a:rPr>
              <a:t>.detect_language</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001080"/>
                </a:solidFill>
                <a:effectLst/>
                <a:latin typeface="Consolas" panose="020B0609020204030204" pitchFamily="49" charset="0"/>
              </a:rPr>
              <a:t>documents</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000000"/>
                </a:solidFill>
                <a:effectLst/>
                <a:latin typeface="Consolas" panose="020B0609020204030204" pitchFamily="49" charset="0"/>
              </a:rPr>
            </a:b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1080"/>
                </a:solidFill>
                <a:effectLst/>
                <a:latin typeface="Consolas" panose="020B0609020204030204" pitchFamily="49" charset="0"/>
              </a:rPr>
              <a:t>result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001080"/>
                </a:solidFill>
                <a:effectLst/>
                <a:latin typeface="Consolas" panose="020B0609020204030204" pitchFamily="49" charset="0"/>
              </a:rPr>
              <a:t>doc</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F00DB"/>
                </a:solidFill>
                <a:effectLst/>
                <a:latin typeface="Consolas" panose="020B0609020204030204" pitchFamily="49" charset="0"/>
              </a:rPr>
              <a:t>for</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001080"/>
                </a:solidFill>
                <a:effectLst/>
                <a:latin typeface="Consolas" panose="020B0609020204030204" pitchFamily="49" charset="0"/>
              </a:rPr>
              <a:t>doc</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F00DB"/>
                </a:solidFill>
                <a:effectLst/>
                <a:latin typeface="Consolas" panose="020B0609020204030204" pitchFamily="49" charset="0"/>
              </a:rPr>
              <a:t>in</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1080"/>
                </a:solidFill>
                <a:effectLst/>
                <a:latin typeface="Consolas" panose="020B0609020204030204" pitchFamily="49" charset="0"/>
              </a:rPr>
              <a:t>language_analysis</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F00DB"/>
                </a:solidFill>
                <a:effectLst/>
                <a:latin typeface="Consolas" panose="020B0609020204030204" pitchFamily="49" charset="0"/>
              </a:rPr>
              <a:t>if</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0000FF"/>
                </a:solidFill>
                <a:effectLst/>
                <a:latin typeface="Consolas" panose="020B0609020204030204" pitchFamily="49" charset="0"/>
              </a:rPr>
              <a:t>not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1080"/>
                </a:solidFill>
                <a:effectLst/>
                <a:latin typeface="Consolas" panose="020B0609020204030204" pitchFamily="49" charset="0"/>
              </a:rPr>
              <a:t>doc</a:t>
            </a:r>
            <a:r>
              <a:rPr kumimoji="0" lang="en-US" altLang="en-US" sz="800" b="0" i="0" u="none" strike="noStrike" cap="none" normalizeH="0" baseline="0" dirty="0" err="1">
                <a:ln>
                  <a:noFill/>
                </a:ln>
                <a:solidFill>
                  <a:srgbClr val="000000"/>
                </a:solidFill>
                <a:effectLst/>
                <a:latin typeface="Consolas" panose="020B0609020204030204" pitchFamily="49" charset="0"/>
              </a:rPr>
              <a:t>.is_error</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000000"/>
                </a:solidFill>
                <a:effectLst/>
                <a:latin typeface="Consolas" panose="020B0609020204030204" pitchFamily="49" charset="0"/>
              </a:rPr>
            </a:b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AF00DB"/>
                </a:solidFill>
                <a:effectLst/>
                <a:latin typeface="Consolas" panose="020B0609020204030204" pitchFamily="49" charset="0"/>
              </a:rPr>
              <a:t>for</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001080"/>
                </a:solidFill>
                <a:effectLst/>
                <a:latin typeface="Consolas" panose="020B0609020204030204" pitchFamily="49" charset="0"/>
              </a:rPr>
              <a:t>doc</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F00DB"/>
                </a:solidFill>
                <a:effectLst/>
                <a:latin typeface="Consolas" panose="020B0609020204030204" pitchFamily="49" charset="0"/>
              </a:rPr>
              <a:t>in</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001080"/>
                </a:solidFill>
                <a:effectLst/>
                <a:latin typeface="Consolas" panose="020B0609020204030204" pitchFamily="49" charset="0"/>
              </a:rPr>
              <a:t>result</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795E26"/>
                </a:solidFill>
                <a:effectLst/>
                <a:latin typeface="Consolas" panose="020B0609020204030204" pitchFamily="49" charset="0"/>
              </a:rPr>
              <a:t>print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A31515"/>
                </a:solidFill>
                <a:effectLst/>
                <a:latin typeface="Consolas" panose="020B0609020204030204" pitchFamily="49" charset="0"/>
              </a:rPr>
              <a:t>"Language Detected:</a:t>
            </a:r>
            <a:r>
              <a:rPr kumimoji="0" lang="en-US" altLang="en-US" sz="800" b="0" i="0" u="none" strike="noStrike" cap="none" normalizeH="0" baseline="0" dirty="0">
                <a:ln>
                  <a:noFill/>
                </a:ln>
                <a:solidFill>
                  <a:srgbClr val="0000FF"/>
                </a:solidFill>
                <a:effectLst/>
                <a:latin typeface="Consolas" panose="020B0609020204030204" pitchFamily="49" charset="0"/>
              </a:rPr>
              <a:t>{}</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795E26"/>
                </a:solidFill>
                <a:effectLst/>
                <a:latin typeface="Consolas" panose="020B0609020204030204" pitchFamily="49" charset="0"/>
              </a:rPr>
              <a:t>format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001080"/>
                </a:solidFill>
                <a:effectLst/>
                <a:latin typeface="Consolas" panose="020B0609020204030204" pitchFamily="49" charset="0"/>
              </a:rPr>
              <a:t>doc</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1155CC"/>
                </a:solidFill>
                <a:effectLst/>
                <a:latin typeface="Consolas" panose="020B0609020204030204" pitchFamily="49" charset="0"/>
                <a:hlinkClick r:id="rId3"/>
              </a:rPr>
              <a:t>primary_language.name</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795E26"/>
                </a:solidFill>
                <a:effectLst/>
                <a:latin typeface="Consolas" panose="020B0609020204030204" pitchFamily="49" charset="0"/>
              </a:rPr>
              <a:t>print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A31515"/>
                </a:solidFill>
                <a:effectLst/>
                <a:latin typeface="Consolas" panose="020B0609020204030204" pitchFamily="49" charset="0"/>
              </a:rPr>
              <a:t>"ISO6391 name:</a:t>
            </a:r>
            <a:r>
              <a:rPr kumimoji="0" lang="en-US" altLang="en-US" sz="800" b="0" i="0" u="none" strike="noStrike" cap="none" normalizeH="0" baseline="0" dirty="0">
                <a:ln>
                  <a:noFill/>
                </a:ln>
                <a:solidFill>
                  <a:srgbClr val="0000FF"/>
                </a:solidFill>
                <a:effectLst/>
                <a:latin typeface="Consolas" panose="020B0609020204030204" pitchFamily="49" charset="0"/>
              </a:rPr>
              <a:t>{}</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795E26"/>
                </a:solidFill>
                <a:effectLst/>
                <a:latin typeface="Consolas" panose="020B0609020204030204" pitchFamily="49" charset="0"/>
              </a:rPr>
              <a:t>format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001080"/>
                </a:solidFill>
                <a:effectLst/>
                <a:latin typeface="Consolas" panose="020B0609020204030204" pitchFamily="49" charset="0"/>
              </a:rPr>
              <a:t>doc</a:t>
            </a:r>
            <a:r>
              <a:rPr kumimoji="0" lang="en-US" altLang="en-US" sz="800" b="0" i="0" u="none" strike="noStrike" cap="none" normalizeH="0" baseline="0" dirty="0">
                <a:ln>
                  <a:noFill/>
                </a:ln>
                <a:solidFill>
                  <a:srgbClr val="000000"/>
                </a:solidFill>
                <a:effectLst/>
                <a:latin typeface="Consolas" panose="020B0609020204030204" pitchFamily="49" charset="0"/>
              </a:rPr>
              <a:t>.primary_language.iso6391_name))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795E26"/>
                </a:solidFill>
                <a:effectLst/>
                <a:latin typeface="Consolas" panose="020B0609020204030204" pitchFamily="49" charset="0"/>
              </a:rPr>
              <a:t>print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A31515"/>
                </a:solidFill>
                <a:effectLst/>
                <a:latin typeface="Consolas" panose="020B0609020204030204" pitchFamily="49" charset="0"/>
              </a:rPr>
              <a:t>"Confidence score:</a:t>
            </a:r>
            <a:r>
              <a:rPr kumimoji="0" lang="en-US" altLang="en-US" sz="800" b="0" i="0" u="none" strike="noStrike" cap="none" normalizeH="0" baseline="0" dirty="0">
                <a:ln>
                  <a:noFill/>
                </a:ln>
                <a:solidFill>
                  <a:srgbClr val="0000FF"/>
                </a:solidFill>
                <a:effectLst/>
                <a:latin typeface="Consolas" panose="020B0609020204030204" pitchFamily="49" charset="0"/>
              </a:rPr>
              <a:t>{}</a:t>
            </a:r>
            <a:r>
              <a:rPr kumimoji="0" lang="en-US" altLang="en-US" sz="800" b="0" i="0" u="none" strike="noStrike" cap="none" normalizeH="0" baseline="0" dirty="0">
                <a:ln>
                  <a:noFill/>
                </a:ln>
                <a:solidFill>
                  <a:srgbClr val="EE0000"/>
                </a:solidFill>
                <a:effectLst/>
                <a:latin typeface="Consolas" panose="020B0609020204030204" pitchFamily="49" charset="0"/>
              </a:rPr>
              <a:t>\</a:t>
            </a:r>
            <a:r>
              <a:rPr kumimoji="0" lang="en-US" altLang="en-US" sz="800" b="0" i="0" u="none" strike="noStrike" cap="none" normalizeH="0" baseline="0" dirty="0" err="1">
                <a:ln>
                  <a:noFill/>
                </a:ln>
                <a:solidFill>
                  <a:srgbClr val="EE0000"/>
                </a:solidFill>
                <a:effectLst/>
                <a:latin typeface="Consolas" panose="020B0609020204030204" pitchFamily="49" charset="0"/>
              </a:rPr>
              <a:t>n</a:t>
            </a:r>
            <a:r>
              <a:rPr kumimoji="0" lang="en-US" altLang="en-US" sz="800" b="0" i="0" u="none" strike="noStrike" cap="none" normalizeH="0" baseline="0" dirty="0" err="1">
                <a:ln>
                  <a:noFill/>
                </a:ln>
                <a:solidFill>
                  <a:srgbClr val="A31515"/>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a:t>
            </a:r>
            <a:r>
              <a:rPr kumimoji="0" lang="en-US" altLang="en-US" sz="800" b="0" i="0" u="none" strike="noStrike" cap="none" normalizeH="0" baseline="0" dirty="0" err="1">
                <a:ln>
                  <a:noFill/>
                </a:ln>
                <a:solidFill>
                  <a:srgbClr val="795E26"/>
                </a:solidFill>
                <a:effectLst/>
                <a:latin typeface="Consolas" panose="020B0609020204030204" pitchFamily="49" charset="0"/>
              </a:rPr>
              <a:t>format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err="1">
                <a:ln>
                  <a:noFill/>
                </a:ln>
                <a:solidFill>
                  <a:srgbClr val="001080"/>
                </a:solidFill>
                <a:effectLst/>
                <a:latin typeface="Consolas" panose="020B0609020204030204" pitchFamily="49" charset="0"/>
              </a:rPr>
              <a:t>doc</a:t>
            </a:r>
            <a:r>
              <a:rPr kumimoji="0" lang="en-US" altLang="en-US" sz="800" b="0" i="0" u="none" strike="noStrike" cap="none" normalizeH="0" baseline="0" dirty="0" err="1">
                <a:ln>
                  <a:noFill/>
                </a:ln>
                <a:solidFill>
                  <a:srgbClr val="000000"/>
                </a:solidFill>
                <a:effectLst/>
                <a:latin typeface="Consolas" panose="020B0609020204030204" pitchFamily="49" charset="0"/>
              </a:rPr>
              <a:t>.primary_language.confidence_score</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000000"/>
                </a:solidFill>
                <a:effectLst/>
                <a:latin typeface="Consolas" panose="020B0609020204030204" pitchFamily="49" charset="0"/>
              </a:rPr>
            </a:b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1080"/>
                </a:solidFill>
                <a:effectLst/>
                <a:latin typeface="Consolas" panose="020B0609020204030204" pitchFamily="49" charset="0"/>
              </a:rPr>
              <a:t>response</a:t>
            </a:r>
            <a:r>
              <a:rPr kumimoji="0" lang="en-US" altLang="en-US" sz="800" b="0" i="0" u="none" strike="noStrike" cap="none" normalizeH="0" baseline="0" dirty="0">
                <a:ln>
                  <a:noFill/>
                </a:ln>
                <a:solidFill>
                  <a:srgbClr val="000000"/>
                </a:solidFill>
                <a:effectLst/>
                <a:latin typeface="Consolas" panose="020B0609020204030204" pitchFamily="49" charset="0"/>
              </a:rPr>
              <a:t> = </a:t>
            </a:r>
            <a:r>
              <a:rPr kumimoji="0" lang="en-US" altLang="en-US" sz="800" b="0" i="0" u="none" strike="noStrike" cap="none" normalizeH="0" baseline="0" dirty="0" err="1">
                <a:ln>
                  <a:noFill/>
                </a:ln>
                <a:solidFill>
                  <a:srgbClr val="001080"/>
                </a:solidFill>
                <a:effectLst/>
                <a:latin typeface="Consolas" panose="020B0609020204030204" pitchFamily="49" charset="0"/>
              </a:rPr>
              <a:t>text_analytics_client</a:t>
            </a:r>
            <a:r>
              <a:rPr kumimoji="0" lang="en-US" altLang="en-US" sz="800" b="0" i="0" u="none" strike="noStrike" cap="none" normalizeH="0" baseline="0" dirty="0" err="1">
                <a:ln>
                  <a:noFill/>
                </a:ln>
                <a:solidFill>
                  <a:srgbClr val="000000"/>
                </a:solidFill>
                <a:effectLst/>
                <a:latin typeface="Consolas" panose="020B0609020204030204" pitchFamily="49" charset="0"/>
              </a:rPr>
              <a:t>.analyze_sentiment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001080"/>
                </a:solidFill>
                <a:effectLst/>
                <a:latin typeface="Consolas" panose="020B0609020204030204" pitchFamily="49" charset="0"/>
              </a:rPr>
              <a:t>documents</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000000"/>
                </a:solidFill>
                <a:effectLst/>
                <a:latin typeface="Consolas" panose="020B0609020204030204" pitchFamily="49" charset="0"/>
              </a:rPr>
            </a:br>
            <a:endParaRPr kumimoji="0" lang="en-US" altLang="en-US" sz="8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AF00DB"/>
                </a:solidFill>
                <a:effectLst/>
                <a:latin typeface="Consolas" panose="020B0609020204030204" pitchFamily="49" charset="0"/>
              </a:rPr>
              <a:t>for</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001080"/>
                </a:solidFill>
                <a:effectLst/>
                <a:latin typeface="Consolas" panose="020B0609020204030204" pitchFamily="49" charset="0"/>
              </a:rPr>
              <a:t>doc</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AF00DB"/>
                </a:solidFill>
                <a:effectLst/>
                <a:latin typeface="Consolas" panose="020B0609020204030204" pitchFamily="49" charset="0"/>
              </a:rPr>
              <a:t>in</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001080"/>
                </a:solidFill>
                <a:effectLst/>
                <a:latin typeface="Consolas" panose="020B0609020204030204" pitchFamily="49" charset="0"/>
              </a:rPr>
              <a:t>response</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795E26"/>
                </a:solidFill>
                <a:effectLst/>
                <a:latin typeface="Consolas" panose="020B0609020204030204" pitchFamily="49" charset="0"/>
              </a:rPr>
              <a:t>print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A31515"/>
                </a:solidFill>
                <a:effectLst/>
                <a:latin typeface="Consolas" panose="020B0609020204030204" pitchFamily="49" charset="0"/>
              </a:rPr>
              <a:t>"Overall sentiment: </a:t>
            </a:r>
            <a:r>
              <a:rPr kumimoji="0" lang="en-US" altLang="en-US" sz="800" b="0" i="0" u="none" strike="noStrike" cap="none" normalizeH="0" baseline="0" dirty="0">
                <a:ln>
                  <a:noFill/>
                </a:ln>
                <a:solidFill>
                  <a:srgbClr val="0000FF"/>
                </a:solidFill>
                <a:effectLst/>
                <a:latin typeface="Consolas" panose="020B0609020204030204" pitchFamily="49" charset="0"/>
              </a:rPr>
              <a:t>{}</a:t>
            </a:r>
            <a:r>
              <a:rPr kumimoji="0" lang="en-US" altLang="en-US" sz="800" b="0" i="0" u="none" strike="noStrike" cap="none" normalizeH="0" baseline="0" dirty="0">
                <a:ln>
                  <a:noFill/>
                </a:ln>
                <a:solidFill>
                  <a:srgbClr val="A31515"/>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795E26"/>
                </a:solidFill>
                <a:effectLst/>
                <a:latin typeface="Consolas" panose="020B0609020204030204" pitchFamily="49" charset="0"/>
              </a:rPr>
              <a:t>format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err="1">
                <a:ln>
                  <a:noFill/>
                </a:ln>
                <a:solidFill>
                  <a:srgbClr val="001080"/>
                </a:solidFill>
                <a:effectLst/>
                <a:latin typeface="Consolas" panose="020B0609020204030204" pitchFamily="49" charset="0"/>
              </a:rPr>
              <a:t>doc</a:t>
            </a:r>
            <a:r>
              <a:rPr kumimoji="0" lang="en-US" altLang="en-US" sz="800" b="0" i="0" u="none" strike="noStrike" cap="none" normalizeH="0" baseline="0" dirty="0" err="1">
                <a:ln>
                  <a:noFill/>
                </a:ln>
                <a:solidFill>
                  <a:srgbClr val="000000"/>
                </a:solidFill>
                <a:effectLst/>
                <a:latin typeface="Consolas" panose="020B0609020204030204" pitchFamily="49" charset="0"/>
              </a:rPr>
              <a:t>.sentiment</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795E26"/>
                </a:solidFill>
                <a:effectLst/>
                <a:latin typeface="Consolas" panose="020B0609020204030204" pitchFamily="49" charset="0"/>
              </a:rPr>
              <a:t>print</a:t>
            </a:r>
            <a:r>
              <a:rPr kumimoji="0" lang="en-US" altLang="en-US" sz="8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rgbClr val="A31515"/>
                </a:solidFill>
                <a:effectLst/>
                <a:latin typeface="Consolas" panose="020B0609020204030204" pitchFamily="49" charset="0"/>
              </a:rPr>
              <a:t>"Scores: positive=</a:t>
            </a:r>
            <a:r>
              <a:rPr kumimoji="0" lang="en-US" altLang="en-US" sz="800" b="0" i="0" u="none" strike="noStrike" cap="none" normalizeH="0" baseline="0" dirty="0">
                <a:ln>
                  <a:noFill/>
                </a:ln>
                <a:solidFill>
                  <a:srgbClr val="0000FF"/>
                </a:solidFill>
                <a:effectLst/>
                <a:latin typeface="Consolas" panose="020B0609020204030204" pitchFamily="49" charset="0"/>
              </a:rPr>
              <a:t>{}</a:t>
            </a:r>
            <a:r>
              <a:rPr kumimoji="0" lang="en-US" altLang="en-US" sz="800" b="0" i="0" u="none" strike="noStrike" cap="none" normalizeH="0" baseline="0" dirty="0">
                <a:ln>
                  <a:noFill/>
                </a:ln>
                <a:solidFill>
                  <a:srgbClr val="A31515"/>
                </a:solidFill>
                <a:effectLst/>
                <a:latin typeface="Consolas" panose="020B0609020204030204" pitchFamily="49" charset="0"/>
              </a:rPr>
              <a:t>, neutral=</a:t>
            </a:r>
            <a:r>
              <a:rPr kumimoji="0" lang="en-US" altLang="en-US" sz="800" b="0" i="0" u="none" strike="noStrike" cap="none" normalizeH="0" baseline="0" dirty="0">
                <a:ln>
                  <a:noFill/>
                </a:ln>
                <a:solidFill>
                  <a:srgbClr val="0000FF"/>
                </a:solidFill>
                <a:effectLst/>
                <a:latin typeface="Consolas" panose="020B0609020204030204" pitchFamily="49" charset="0"/>
              </a:rPr>
              <a:t>{}</a:t>
            </a:r>
            <a:r>
              <a:rPr kumimoji="0" lang="en-US" altLang="en-US" sz="800" b="0" i="0" u="none" strike="noStrike" cap="none" normalizeH="0" baseline="0" dirty="0">
                <a:ln>
                  <a:noFill/>
                </a:ln>
                <a:solidFill>
                  <a:srgbClr val="A31515"/>
                </a:solidFill>
                <a:effectLst/>
                <a:latin typeface="Consolas" panose="020B0609020204030204" pitchFamily="49" charset="0"/>
              </a:rPr>
              <a:t>, negative=</a:t>
            </a:r>
            <a:r>
              <a:rPr kumimoji="0" lang="en-US" altLang="en-US" sz="800" b="0" i="0" u="none" strike="noStrike" cap="none" normalizeH="0" baseline="0" dirty="0">
                <a:ln>
                  <a:noFill/>
                </a:ln>
                <a:solidFill>
                  <a:srgbClr val="0000FF"/>
                </a:solidFill>
                <a:effectLst/>
                <a:latin typeface="Consolas" panose="020B0609020204030204" pitchFamily="49" charset="0"/>
              </a:rPr>
              <a:t>{}</a:t>
            </a:r>
            <a:r>
              <a:rPr kumimoji="0" lang="en-US" altLang="en-US" sz="800" b="0" i="0" u="none" strike="noStrike" cap="none" normalizeH="0" baseline="0" dirty="0">
                <a:ln>
                  <a:noFill/>
                </a:ln>
                <a:solidFill>
                  <a:srgbClr val="EE0000"/>
                </a:solidFill>
                <a:effectLst/>
                <a:latin typeface="Consolas" panose="020B0609020204030204" pitchFamily="49" charset="0"/>
              </a:rPr>
              <a:t>\</a:t>
            </a:r>
            <a:r>
              <a:rPr kumimoji="0" lang="en-US" altLang="en-US" sz="800" b="0" i="0" u="none" strike="noStrike" cap="none" normalizeH="0" baseline="0" dirty="0" err="1">
                <a:ln>
                  <a:noFill/>
                </a:ln>
                <a:solidFill>
                  <a:srgbClr val="EE0000"/>
                </a:solidFill>
                <a:effectLst/>
                <a:latin typeface="Consolas" panose="020B0609020204030204" pitchFamily="49" charset="0"/>
              </a:rPr>
              <a:t>n</a:t>
            </a:r>
            <a:r>
              <a:rPr kumimoji="0" lang="en-US" altLang="en-US" sz="800" b="0" i="0" u="none" strike="noStrike" cap="none" normalizeH="0" baseline="0" dirty="0" err="1">
                <a:ln>
                  <a:noFill/>
                </a:ln>
                <a:solidFill>
                  <a:srgbClr val="A31515"/>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a:t>
            </a:r>
            <a:r>
              <a:rPr kumimoji="0" lang="en-US" altLang="en-US" sz="800" b="0" i="0" u="none" strike="noStrike" cap="none" normalizeH="0" baseline="0" dirty="0" err="1">
                <a:ln>
                  <a:noFill/>
                </a:ln>
                <a:solidFill>
                  <a:srgbClr val="795E26"/>
                </a:solidFill>
                <a:effectLst/>
                <a:latin typeface="Consolas" panose="020B0609020204030204" pitchFamily="49" charset="0"/>
              </a:rPr>
              <a:t>format</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1080"/>
                </a:solidFill>
                <a:effectLst/>
                <a:latin typeface="Consolas" panose="020B0609020204030204" pitchFamily="49" charset="0"/>
              </a:rPr>
              <a:t>doc</a:t>
            </a:r>
            <a:r>
              <a:rPr kumimoji="0" lang="en-US" altLang="en-US" sz="800" b="0" i="0" u="none" strike="noStrike" cap="none" normalizeH="0" baseline="0" dirty="0" err="1">
                <a:ln>
                  <a:noFill/>
                </a:ln>
                <a:solidFill>
                  <a:srgbClr val="000000"/>
                </a:solidFill>
                <a:effectLst/>
                <a:latin typeface="Consolas" panose="020B0609020204030204" pitchFamily="49" charset="0"/>
              </a:rPr>
              <a:t>.confidence_scores.positive</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1080"/>
                </a:solidFill>
                <a:effectLst/>
                <a:latin typeface="Consolas" panose="020B0609020204030204" pitchFamily="49" charset="0"/>
              </a:rPr>
              <a:t>doc</a:t>
            </a:r>
            <a:r>
              <a:rPr kumimoji="0" lang="en-US" altLang="en-US" sz="800" b="0" i="0" u="none" strike="noStrike" cap="none" normalizeH="0" baseline="0" dirty="0" err="1">
                <a:ln>
                  <a:noFill/>
                </a:ln>
                <a:solidFill>
                  <a:srgbClr val="000000"/>
                </a:solidFill>
                <a:effectLst/>
                <a:latin typeface="Consolas" panose="020B0609020204030204" pitchFamily="49" charset="0"/>
              </a:rPr>
              <a:t>.confidence_scores.neutral</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1080"/>
                </a:solidFill>
                <a:effectLst/>
                <a:latin typeface="Consolas" panose="020B0609020204030204" pitchFamily="49" charset="0"/>
              </a:rPr>
              <a:t>doc</a:t>
            </a:r>
            <a:r>
              <a:rPr kumimoji="0" lang="en-US" altLang="en-US" sz="800" b="0" i="0" u="none" strike="noStrike" cap="none" normalizeH="0" baseline="0" dirty="0" err="1">
                <a:ln>
                  <a:noFill/>
                </a:ln>
                <a:solidFill>
                  <a:srgbClr val="000000"/>
                </a:solidFill>
                <a:effectLst/>
                <a:latin typeface="Consolas" panose="020B0609020204030204" pitchFamily="49" charset="0"/>
              </a:rPr>
              <a:t>.confidence_scores.negative</a:t>
            </a:r>
            <a:r>
              <a:rPr kumimoji="0" lang="en-US" altLang="en-US" sz="8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286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68C7CC6-B43D-3B68-6557-453E7B07A40A}"/>
              </a:ext>
            </a:extLst>
          </p:cNvPr>
          <p:cNvSpPr>
            <a:spLocks noGrp="1" noChangeArrowheads="1"/>
          </p:cNvSpPr>
          <p:nvPr>
            <p:ph idx="1"/>
          </p:nvPr>
        </p:nvSpPr>
        <p:spPr bwMode="auto">
          <a:xfrm>
            <a:off x="0" y="-218152"/>
            <a:ext cx="12192000" cy="72943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AF00DB"/>
                </a:solidFill>
                <a:effectLst/>
                <a:latin typeface="Consolas" panose="020B0609020204030204" pitchFamily="49" charset="0"/>
              </a:rPr>
              <a:t>import</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267F99"/>
                </a:solidFill>
                <a:effectLst/>
                <a:latin typeface="Consolas" panose="020B0609020204030204" pitchFamily="49" charset="0"/>
              </a:rPr>
              <a:t>pandas</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F00DB"/>
                </a:solidFill>
                <a:effectLst/>
                <a:latin typeface="Consolas" panose="020B0609020204030204" pitchFamily="49" charset="0"/>
              </a:rPr>
              <a:t>as</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267F99"/>
                </a:solidFill>
                <a:effectLst/>
                <a:latin typeface="Consolas" panose="020B0609020204030204" pitchFamily="49" charset="0"/>
              </a:rPr>
              <a:t>pd</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AF00DB"/>
                </a:solidFill>
                <a:effectLst/>
                <a:latin typeface="Consolas" panose="020B0609020204030204" pitchFamily="49" charset="0"/>
              </a:rPr>
              <a:t>import</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267F99"/>
                </a:solidFill>
                <a:effectLst/>
                <a:latin typeface="Consolas" panose="020B0609020204030204" pitchFamily="49" charset="0"/>
              </a:rPr>
              <a:t>numpy</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F00DB"/>
                </a:solidFill>
                <a:effectLst/>
                <a:latin typeface="Consolas" panose="020B0609020204030204" pitchFamily="49" charset="0"/>
              </a:rPr>
              <a:t>as</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267F99"/>
                </a:solidFill>
                <a:effectLst/>
                <a:latin typeface="Consolas" panose="020B0609020204030204" pitchFamily="49" charset="0"/>
              </a:rPr>
              <a:t>np</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AF00DB"/>
                </a:solidFill>
                <a:effectLst/>
                <a:latin typeface="Consolas" panose="020B0609020204030204" pitchFamily="49" charset="0"/>
              </a:rPr>
              <a:t>from</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267F99"/>
                </a:solidFill>
                <a:effectLst/>
                <a:latin typeface="Consolas" panose="020B0609020204030204" pitchFamily="49" charset="0"/>
              </a:rPr>
              <a:t>sklearn</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267F99"/>
                </a:solidFill>
                <a:effectLst/>
                <a:latin typeface="Consolas" panose="020B0609020204030204" pitchFamily="49" charset="0"/>
              </a:rPr>
              <a:t>metrics</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F00DB"/>
                </a:solidFill>
                <a:effectLst/>
                <a:latin typeface="Consolas" panose="020B0609020204030204" pitchFamily="49" charset="0"/>
              </a:rPr>
              <a:t>import</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795E26"/>
                </a:solidFill>
                <a:effectLst/>
                <a:latin typeface="Consolas" panose="020B0609020204030204" pitchFamily="49" charset="0"/>
              </a:rPr>
              <a:t>accuracy_score</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795E26"/>
                </a:solidFill>
                <a:effectLst/>
                <a:latin typeface="Consolas" panose="020B0609020204030204" pitchFamily="49" charset="0"/>
              </a:rPr>
              <a:t>jaccard_score</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795E26"/>
                </a:solidFill>
                <a:effectLst/>
                <a:latin typeface="Consolas" panose="020B0609020204030204" pitchFamily="49" charset="0"/>
              </a:rPr>
              <a:t>f1_score</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795E26"/>
                </a:solidFill>
                <a:effectLst/>
                <a:latin typeface="Consolas" panose="020B0609020204030204" pitchFamily="49" charset="0"/>
              </a:rPr>
              <a:t>log_loss</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795E26"/>
                </a:solidFill>
                <a:effectLst/>
                <a:latin typeface="Consolas" panose="020B0609020204030204" pitchFamily="49" charset="0"/>
              </a:rPr>
              <a:t>mean_absolute_error</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795E26"/>
                </a:solidFill>
                <a:effectLst/>
                <a:latin typeface="Consolas" panose="020B0609020204030204" pitchFamily="49" charset="0"/>
              </a:rPr>
              <a:t>mean_squared_error</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795E26"/>
                </a:solidFill>
                <a:effectLst/>
                <a:latin typeface="Consolas" panose="020B0609020204030204" pitchFamily="49" charset="0"/>
              </a:rPr>
              <a:t>r2_score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000"/>
                </a:solidFill>
                <a:effectLst/>
                <a:latin typeface="Consolas" panose="020B0609020204030204" pitchFamily="49" charset="0"/>
              </a:rPr>
              <a:t># Example ground truth and predicted language labels (replace with your actual data)</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actual_labels</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A31515"/>
                </a:solidFill>
                <a:effectLst/>
                <a:latin typeface="Consolas" panose="020B0609020204030204" pitchFamily="49" charset="0"/>
              </a:rPr>
              <a:t>"English"</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31515"/>
                </a:solidFill>
                <a:effectLst/>
                <a:latin typeface="Consolas" panose="020B0609020204030204" pitchFamily="49" charset="0"/>
              </a:rPr>
              <a:t>"Gujarati"</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31515"/>
                </a:solidFill>
                <a:effectLst/>
                <a:latin typeface="Consolas" panose="020B0609020204030204" pitchFamily="49" charset="0"/>
              </a:rPr>
              <a:t>"Arabic"</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31515"/>
                </a:solidFill>
                <a:effectLst/>
                <a:latin typeface="Consolas" panose="020B0609020204030204" pitchFamily="49" charset="0"/>
              </a:rPr>
              <a:t>"Hindi"</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31515"/>
                </a:solidFill>
                <a:effectLst/>
                <a:latin typeface="Consolas" panose="020B0609020204030204" pitchFamily="49" charset="0"/>
              </a:rPr>
              <a:t>"French"</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31515"/>
                </a:solidFill>
                <a:effectLst/>
                <a:latin typeface="Consolas" panose="020B0609020204030204" pitchFamily="49" charset="0"/>
              </a:rPr>
              <a:t>"Turkish"</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predicted_labels</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A31515"/>
                </a:solidFill>
                <a:effectLst/>
                <a:latin typeface="Consolas" panose="020B0609020204030204" pitchFamily="49" charset="0"/>
              </a:rPr>
              <a:t>"English"</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31515"/>
                </a:solidFill>
                <a:effectLst/>
                <a:latin typeface="Consolas" panose="020B0609020204030204" pitchFamily="49" charset="0"/>
              </a:rPr>
              <a:t>"Gujarati"</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31515"/>
                </a:solidFill>
                <a:effectLst/>
                <a:latin typeface="Consolas" panose="020B0609020204030204" pitchFamily="49" charset="0"/>
              </a:rPr>
              <a:t>"Arabic"</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31515"/>
                </a:solidFill>
                <a:effectLst/>
                <a:latin typeface="Consolas" panose="020B0609020204030204" pitchFamily="49" charset="0"/>
              </a:rPr>
              <a:t>"German"</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31515"/>
                </a:solidFill>
                <a:effectLst/>
                <a:latin typeface="Consolas" panose="020B0609020204030204" pitchFamily="49" charset="0"/>
              </a:rPr>
              <a:t>"French"</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A31515"/>
                </a:solidFill>
                <a:effectLst/>
                <a:latin typeface="Consolas" panose="020B0609020204030204" pitchFamily="49" charset="0"/>
              </a:rPr>
              <a:t>"Turkish"</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000"/>
                </a:solidFill>
                <a:effectLst/>
                <a:latin typeface="Consolas" panose="020B0609020204030204" pitchFamily="49" charset="0"/>
              </a:rPr>
              <a:t># Calculate accuracy score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accuracy</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795E26"/>
                </a:solidFill>
                <a:effectLst/>
                <a:latin typeface="Consolas" panose="020B0609020204030204" pitchFamily="49" charset="0"/>
              </a:rPr>
              <a:t>accuracy_score</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actual_labels</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01080"/>
                </a:solidFill>
                <a:effectLst/>
                <a:latin typeface="Consolas" panose="020B0609020204030204" pitchFamily="49" charset="0"/>
              </a:rPr>
              <a:t>predicted_labels</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795E26"/>
                </a:solidFill>
                <a:effectLst/>
                <a:latin typeface="Consolas" panose="020B0609020204030204" pitchFamily="49" charset="0"/>
              </a:rPr>
              <a:t>print</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00FF"/>
                </a:solidFill>
                <a:effectLst/>
                <a:latin typeface="Consolas" panose="020B0609020204030204" pitchFamily="49" charset="0"/>
              </a:rPr>
              <a:t>f</a:t>
            </a:r>
            <a:r>
              <a:rPr kumimoji="0" lang="en-US" altLang="en-US" sz="900" b="0" i="0" u="none" strike="noStrike" cap="none" normalizeH="0" baseline="0">
                <a:ln>
                  <a:noFill/>
                </a:ln>
                <a:solidFill>
                  <a:srgbClr val="A31515"/>
                </a:solidFill>
                <a:effectLst/>
                <a:latin typeface="Consolas" panose="020B0609020204030204" pitchFamily="49" charset="0"/>
              </a:rPr>
              <a:t>"Accuracy Score: </a:t>
            </a:r>
            <a:r>
              <a:rPr kumimoji="0" lang="en-US" altLang="en-US" sz="900" b="0" i="0" u="none" strike="noStrike" cap="none" normalizeH="0" baseline="0">
                <a:ln>
                  <a:noFill/>
                </a:ln>
                <a:solidFill>
                  <a:srgbClr val="0000FF"/>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accuracy</a:t>
            </a:r>
            <a:r>
              <a:rPr kumimoji="0" lang="en-US" altLang="en-US" sz="900" b="0" i="0" u="none" strike="noStrike" cap="none" normalizeH="0" baseline="0">
                <a:ln>
                  <a:noFill/>
                </a:ln>
                <a:solidFill>
                  <a:srgbClr val="0000FF"/>
                </a:solidFill>
                <a:effectLst/>
                <a:latin typeface="Consolas" panose="020B0609020204030204" pitchFamily="49" charset="0"/>
              </a:rPr>
              <a:t>:.4f}</a:t>
            </a:r>
            <a:r>
              <a:rPr kumimoji="0" lang="en-US" altLang="en-US" sz="900" b="0" i="0" u="none" strike="noStrike" cap="none" normalizeH="0" baseline="0">
                <a:ln>
                  <a:noFill/>
                </a:ln>
                <a:solidFill>
                  <a:srgbClr val="A31515"/>
                </a:solidFill>
                <a:effectLst/>
                <a:latin typeface="Consolas" panose="020B0609020204030204" pitchFamily="49" charset="0"/>
              </a:rPr>
              <a:t>"</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000"/>
                </a:solidFill>
                <a:effectLst/>
                <a:latin typeface="Consolas" panose="020B0609020204030204" pitchFamily="49" charset="0"/>
              </a:rPr>
              <a:t># Calculate Jaccard index</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jaccard</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795E26"/>
                </a:solidFill>
                <a:effectLst/>
                <a:latin typeface="Consolas" panose="020B0609020204030204" pitchFamily="49" charset="0"/>
              </a:rPr>
              <a:t>jaccard_score</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actual_labels</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01080"/>
                </a:solidFill>
                <a:effectLst/>
                <a:latin typeface="Consolas" panose="020B0609020204030204" pitchFamily="49" charset="0"/>
              </a:rPr>
              <a:t>predicted_labels</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01080"/>
                </a:solidFill>
                <a:effectLst/>
                <a:latin typeface="Consolas" panose="020B0609020204030204" pitchFamily="49" charset="0"/>
              </a:rPr>
              <a:t>average</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A31515"/>
                </a:solidFill>
                <a:effectLst/>
                <a:latin typeface="Consolas" panose="020B0609020204030204" pitchFamily="49" charset="0"/>
              </a:rPr>
              <a:t>"weighted"</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795E26"/>
                </a:solidFill>
                <a:effectLst/>
                <a:latin typeface="Consolas" panose="020B0609020204030204" pitchFamily="49" charset="0"/>
              </a:rPr>
              <a:t>print</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00FF"/>
                </a:solidFill>
                <a:effectLst/>
                <a:latin typeface="Consolas" panose="020B0609020204030204" pitchFamily="49" charset="0"/>
              </a:rPr>
              <a:t>f</a:t>
            </a:r>
            <a:r>
              <a:rPr kumimoji="0" lang="en-US" altLang="en-US" sz="900" b="0" i="0" u="none" strike="noStrike" cap="none" normalizeH="0" baseline="0">
                <a:ln>
                  <a:noFill/>
                </a:ln>
                <a:solidFill>
                  <a:srgbClr val="A31515"/>
                </a:solidFill>
                <a:effectLst/>
                <a:latin typeface="Consolas" panose="020B0609020204030204" pitchFamily="49" charset="0"/>
              </a:rPr>
              <a:t>"Jaccard Index: </a:t>
            </a:r>
            <a:r>
              <a:rPr kumimoji="0" lang="en-US" altLang="en-US" sz="900" b="0" i="0" u="none" strike="noStrike" cap="none" normalizeH="0" baseline="0">
                <a:ln>
                  <a:noFill/>
                </a:ln>
                <a:solidFill>
                  <a:srgbClr val="0000FF"/>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jaccard</a:t>
            </a:r>
            <a:r>
              <a:rPr kumimoji="0" lang="en-US" altLang="en-US" sz="900" b="0" i="0" u="none" strike="noStrike" cap="none" normalizeH="0" baseline="0">
                <a:ln>
                  <a:noFill/>
                </a:ln>
                <a:solidFill>
                  <a:srgbClr val="0000FF"/>
                </a:solidFill>
                <a:effectLst/>
                <a:latin typeface="Consolas" panose="020B0609020204030204" pitchFamily="49" charset="0"/>
              </a:rPr>
              <a:t>:.4f}</a:t>
            </a:r>
            <a:r>
              <a:rPr kumimoji="0" lang="en-US" altLang="en-US" sz="900" b="0" i="0" u="none" strike="noStrike" cap="none" normalizeH="0" baseline="0">
                <a:ln>
                  <a:noFill/>
                </a:ln>
                <a:solidFill>
                  <a:srgbClr val="A31515"/>
                </a:solidFill>
                <a:effectLst/>
                <a:latin typeface="Consolas" panose="020B0609020204030204" pitchFamily="49" charset="0"/>
              </a:rPr>
              <a:t>"</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000"/>
                </a:solidFill>
                <a:effectLst/>
                <a:latin typeface="Consolas" panose="020B0609020204030204" pitchFamily="49" charset="0"/>
              </a:rPr>
              <a:t># Calculate F1-score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f1</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795E26"/>
                </a:solidFill>
                <a:effectLst/>
                <a:latin typeface="Consolas" panose="020B0609020204030204" pitchFamily="49" charset="0"/>
              </a:rPr>
              <a:t>f1_score</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actual_labels</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01080"/>
                </a:solidFill>
                <a:effectLst/>
                <a:latin typeface="Consolas" panose="020B0609020204030204" pitchFamily="49" charset="0"/>
              </a:rPr>
              <a:t>predicted_labels</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01080"/>
                </a:solidFill>
                <a:effectLst/>
                <a:latin typeface="Consolas" panose="020B0609020204030204" pitchFamily="49" charset="0"/>
              </a:rPr>
              <a:t>average</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A31515"/>
                </a:solidFill>
                <a:effectLst/>
                <a:latin typeface="Consolas" panose="020B0609020204030204" pitchFamily="49" charset="0"/>
              </a:rPr>
              <a:t>"weighted"</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795E26"/>
                </a:solidFill>
                <a:effectLst/>
                <a:latin typeface="Consolas" panose="020B0609020204030204" pitchFamily="49" charset="0"/>
              </a:rPr>
              <a:t>print</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00FF"/>
                </a:solidFill>
                <a:effectLst/>
                <a:latin typeface="Consolas" panose="020B0609020204030204" pitchFamily="49" charset="0"/>
              </a:rPr>
              <a:t>f</a:t>
            </a:r>
            <a:r>
              <a:rPr kumimoji="0" lang="en-US" altLang="en-US" sz="900" b="0" i="0" u="none" strike="noStrike" cap="none" normalizeH="0" baseline="0">
                <a:ln>
                  <a:noFill/>
                </a:ln>
                <a:solidFill>
                  <a:srgbClr val="A31515"/>
                </a:solidFill>
                <a:effectLst/>
                <a:latin typeface="Consolas" panose="020B0609020204030204" pitchFamily="49" charset="0"/>
              </a:rPr>
              <a:t>"F1-Score: </a:t>
            </a:r>
            <a:r>
              <a:rPr kumimoji="0" lang="en-US" altLang="en-US" sz="900" b="0" i="0" u="none" strike="noStrike" cap="none" normalizeH="0" baseline="0">
                <a:ln>
                  <a:noFill/>
                </a:ln>
                <a:solidFill>
                  <a:srgbClr val="0000FF"/>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f1</a:t>
            </a:r>
            <a:r>
              <a:rPr kumimoji="0" lang="en-US" altLang="en-US" sz="900" b="0" i="0" u="none" strike="noStrike" cap="none" normalizeH="0" baseline="0">
                <a:ln>
                  <a:noFill/>
                </a:ln>
                <a:solidFill>
                  <a:srgbClr val="0000FF"/>
                </a:solidFill>
                <a:effectLst/>
                <a:latin typeface="Consolas" panose="020B0609020204030204" pitchFamily="49" charset="0"/>
              </a:rPr>
              <a:t>:.4f}</a:t>
            </a:r>
            <a:r>
              <a:rPr kumimoji="0" lang="en-US" altLang="en-US" sz="900" b="0" i="0" u="none" strike="noStrike" cap="none" normalizeH="0" baseline="0">
                <a:ln>
                  <a:noFill/>
                </a:ln>
                <a:solidFill>
                  <a:srgbClr val="A31515"/>
                </a:solidFill>
                <a:effectLst/>
                <a:latin typeface="Consolas" panose="020B0609020204030204" pitchFamily="49" charset="0"/>
              </a:rPr>
              <a:t>"</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y_true</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267F99"/>
                </a:solidFill>
                <a:effectLst/>
                <a:latin typeface="Consolas" panose="020B0609020204030204" pitchFamily="49" charset="0"/>
              </a:rPr>
              <a:t>np</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795E26"/>
                </a:solidFill>
                <a:effectLst/>
                <a:latin typeface="Consolas" panose="020B0609020204030204" pitchFamily="49" charset="0"/>
              </a:rPr>
              <a:t>array</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98658"/>
                </a:solidFill>
                <a:effectLst/>
                <a:latin typeface="Consolas" panose="020B0609020204030204" pitchFamily="49" charset="0"/>
              </a:rPr>
              <a:t>1</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0</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1</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0</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1</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y_pred_probs</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267F99"/>
                </a:solidFill>
                <a:effectLst/>
                <a:latin typeface="Consolas" panose="020B0609020204030204" pitchFamily="49" charset="0"/>
              </a:rPr>
              <a:t>np</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795E26"/>
                </a:solidFill>
                <a:effectLst/>
                <a:latin typeface="Consolas" panose="020B0609020204030204" pitchFamily="49" charset="0"/>
              </a:rPr>
              <a:t>array</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98658"/>
                </a:solidFill>
                <a:effectLst/>
                <a:latin typeface="Consolas" panose="020B0609020204030204" pitchFamily="49" charset="0"/>
              </a:rPr>
              <a:t>0.9</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0.2</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0.8</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0.1</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0.95</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000"/>
                </a:solidFill>
                <a:effectLst/>
                <a:latin typeface="Consolas" panose="020B0609020204030204" pitchFamily="49" charset="0"/>
              </a:rPr>
              <a:t># Calculate log loss</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logloss</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795E26"/>
                </a:solidFill>
                <a:effectLst/>
                <a:latin typeface="Consolas" panose="020B0609020204030204" pitchFamily="49" charset="0"/>
              </a:rPr>
              <a:t>log_loss</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y_true</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01080"/>
                </a:solidFill>
                <a:effectLst/>
                <a:latin typeface="Consolas" panose="020B0609020204030204" pitchFamily="49" charset="0"/>
              </a:rPr>
              <a:t>y_pred_probs</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795E26"/>
                </a:solidFill>
                <a:effectLst/>
                <a:latin typeface="Consolas" panose="020B0609020204030204" pitchFamily="49" charset="0"/>
              </a:rPr>
              <a:t>print</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00FF"/>
                </a:solidFill>
                <a:effectLst/>
                <a:latin typeface="Consolas" panose="020B0609020204030204" pitchFamily="49" charset="0"/>
              </a:rPr>
              <a:t>f</a:t>
            </a:r>
            <a:r>
              <a:rPr kumimoji="0" lang="en-US" altLang="en-US" sz="900" b="0" i="0" u="none" strike="noStrike" cap="none" normalizeH="0" baseline="0">
                <a:ln>
                  <a:noFill/>
                </a:ln>
                <a:solidFill>
                  <a:srgbClr val="A31515"/>
                </a:solidFill>
                <a:effectLst/>
                <a:latin typeface="Consolas" panose="020B0609020204030204" pitchFamily="49" charset="0"/>
              </a:rPr>
              <a:t>"Log Loss: </a:t>
            </a:r>
            <a:r>
              <a:rPr kumimoji="0" lang="en-US" altLang="en-US" sz="900" b="0" i="0" u="none" strike="noStrike" cap="none" normalizeH="0" baseline="0">
                <a:ln>
                  <a:noFill/>
                </a:ln>
                <a:solidFill>
                  <a:srgbClr val="0000FF"/>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logloss</a:t>
            </a:r>
            <a:r>
              <a:rPr kumimoji="0" lang="en-US" altLang="en-US" sz="900" b="0" i="0" u="none" strike="noStrike" cap="none" normalizeH="0" baseline="0">
                <a:ln>
                  <a:noFill/>
                </a:ln>
                <a:solidFill>
                  <a:srgbClr val="0000FF"/>
                </a:solidFill>
                <a:effectLst/>
                <a:latin typeface="Consolas" panose="020B0609020204030204" pitchFamily="49" charset="0"/>
              </a:rPr>
              <a:t>:.4f}</a:t>
            </a:r>
            <a:r>
              <a:rPr kumimoji="0" lang="en-US" altLang="en-US" sz="900" b="0" i="0" u="none" strike="noStrike" cap="none" normalizeH="0" baseline="0">
                <a:ln>
                  <a:noFill/>
                </a:ln>
                <a:solidFill>
                  <a:srgbClr val="A31515"/>
                </a:solidFill>
                <a:effectLst/>
                <a:latin typeface="Consolas" panose="020B0609020204030204" pitchFamily="49" charset="0"/>
              </a:rPr>
              <a:t>"</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000"/>
                </a:solidFill>
                <a:effectLst/>
                <a:latin typeface="Consolas" panose="020B0609020204030204" pitchFamily="49" charset="0"/>
              </a:rPr>
              <a:t># Example ground truth and predicted values (replace with your actual data)</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y_true_regression</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267F99"/>
                </a:solidFill>
                <a:effectLst/>
                <a:latin typeface="Consolas" panose="020B0609020204030204" pitchFamily="49" charset="0"/>
              </a:rPr>
              <a:t>np</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795E26"/>
                </a:solidFill>
                <a:effectLst/>
                <a:latin typeface="Consolas" panose="020B0609020204030204" pitchFamily="49" charset="0"/>
              </a:rPr>
              <a:t>array</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98658"/>
                </a:solidFill>
                <a:effectLst/>
                <a:latin typeface="Consolas" panose="020B0609020204030204" pitchFamily="49" charset="0"/>
              </a:rPr>
              <a:t>3</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0.5</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2</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7</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y_pred_regression</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267F99"/>
                </a:solidFill>
                <a:effectLst/>
                <a:latin typeface="Consolas" panose="020B0609020204030204" pitchFamily="49" charset="0"/>
              </a:rPr>
              <a:t>np</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795E26"/>
                </a:solidFill>
                <a:effectLst/>
                <a:latin typeface="Consolas" panose="020B0609020204030204" pitchFamily="49" charset="0"/>
              </a:rPr>
              <a:t>array</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98658"/>
                </a:solidFill>
                <a:effectLst/>
                <a:latin typeface="Consolas" panose="020B0609020204030204" pitchFamily="49" charset="0"/>
              </a:rPr>
              <a:t>2.5</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0.0</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2</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98658"/>
                </a:solidFill>
                <a:effectLst/>
                <a:latin typeface="Consolas" panose="020B0609020204030204" pitchFamily="49" charset="0"/>
              </a:rPr>
              <a:t>8</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000"/>
                </a:solidFill>
                <a:effectLst/>
                <a:latin typeface="Consolas" panose="020B0609020204030204" pitchFamily="49" charset="0"/>
              </a:rPr>
              <a:t># Calculate MAE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mae</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795E26"/>
                </a:solidFill>
                <a:effectLst/>
                <a:latin typeface="Consolas" panose="020B0609020204030204" pitchFamily="49" charset="0"/>
              </a:rPr>
              <a:t>mean_absolute_error</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y_true_regression</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01080"/>
                </a:solidFill>
                <a:effectLst/>
                <a:latin typeface="Consolas" panose="020B0609020204030204" pitchFamily="49" charset="0"/>
              </a:rPr>
              <a:t>y_pred_regression</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795E26"/>
                </a:solidFill>
                <a:effectLst/>
                <a:latin typeface="Consolas" panose="020B0609020204030204" pitchFamily="49" charset="0"/>
              </a:rPr>
              <a:t>print</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00FF"/>
                </a:solidFill>
                <a:effectLst/>
                <a:latin typeface="Consolas" panose="020B0609020204030204" pitchFamily="49" charset="0"/>
              </a:rPr>
              <a:t>f</a:t>
            </a:r>
            <a:r>
              <a:rPr kumimoji="0" lang="en-US" altLang="en-US" sz="900" b="0" i="0" u="none" strike="noStrike" cap="none" normalizeH="0" baseline="0">
                <a:ln>
                  <a:noFill/>
                </a:ln>
                <a:solidFill>
                  <a:srgbClr val="A31515"/>
                </a:solidFill>
                <a:effectLst/>
                <a:latin typeface="Consolas" panose="020B0609020204030204" pitchFamily="49" charset="0"/>
              </a:rPr>
              <a:t>"Mean Absolute Error: </a:t>
            </a:r>
            <a:r>
              <a:rPr kumimoji="0" lang="en-US" altLang="en-US" sz="900" b="0" i="0" u="none" strike="noStrike" cap="none" normalizeH="0" baseline="0">
                <a:ln>
                  <a:noFill/>
                </a:ln>
                <a:solidFill>
                  <a:srgbClr val="0000FF"/>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mae</a:t>
            </a:r>
            <a:r>
              <a:rPr kumimoji="0" lang="en-US" altLang="en-US" sz="900" b="0" i="0" u="none" strike="noStrike" cap="none" normalizeH="0" baseline="0">
                <a:ln>
                  <a:noFill/>
                </a:ln>
                <a:solidFill>
                  <a:srgbClr val="0000FF"/>
                </a:solidFill>
                <a:effectLst/>
                <a:latin typeface="Consolas" panose="020B0609020204030204" pitchFamily="49" charset="0"/>
              </a:rPr>
              <a:t>:.4f}</a:t>
            </a:r>
            <a:r>
              <a:rPr kumimoji="0" lang="en-US" altLang="en-US" sz="900" b="0" i="0" u="none" strike="noStrike" cap="none" normalizeH="0" baseline="0">
                <a:ln>
                  <a:noFill/>
                </a:ln>
                <a:solidFill>
                  <a:srgbClr val="A31515"/>
                </a:solidFill>
                <a:effectLst/>
                <a:latin typeface="Consolas" panose="020B0609020204030204" pitchFamily="49" charset="0"/>
              </a:rPr>
              <a:t>"</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000"/>
                </a:solidFill>
                <a:effectLst/>
                <a:latin typeface="Consolas" panose="020B0609020204030204" pitchFamily="49" charset="0"/>
              </a:rPr>
              <a:t># Calculate MSE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mse</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795E26"/>
                </a:solidFill>
                <a:effectLst/>
                <a:latin typeface="Consolas" panose="020B0609020204030204" pitchFamily="49" charset="0"/>
              </a:rPr>
              <a:t>mean_squared_error</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y_true_regression</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01080"/>
                </a:solidFill>
                <a:effectLst/>
                <a:latin typeface="Consolas" panose="020B0609020204030204" pitchFamily="49" charset="0"/>
              </a:rPr>
              <a:t>y_pred_regression</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795E26"/>
                </a:solidFill>
                <a:effectLst/>
                <a:latin typeface="Consolas" panose="020B0609020204030204" pitchFamily="49" charset="0"/>
              </a:rPr>
              <a:t>print</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00FF"/>
                </a:solidFill>
                <a:effectLst/>
                <a:latin typeface="Consolas" panose="020B0609020204030204" pitchFamily="49" charset="0"/>
              </a:rPr>
              <a:t>f</a:t>
            </a:r>
            <a:r>
              <a:rPr kumimoji="0" lang="en-US" altLang="en-US" sz="900" b="0" i="0" u="none" strike="noStrike" cap="none" normalizeH="0" baseline="0">
                <a:ln>
                  <a:noFill/>
                </a:ln>
                <a:solidFill>
                  <a:srgbClr val="A31515"/>
                </a:solidFill>
                <a:effectLst/>
                <a:latin typeface="Consolas" panose="020B0609020204030204" pitchFamily="49" charset="0"/>
              </a:rPr>
              <a:t>"Mean Squared Error: </a:t>
            </a:r>
            <a:r>
              <a:rPr kumimoji="0" lang="en-US" altLang="en-US" sz="900" b="0" i="0" u="none" strike="noStrike" cap="none" normalizeH="0" baseline="0">
                <a:ln>
                  <a:noFill/>
                </a:ln>
                <a:solidFill>
                  <a:srgbClr val="0000FF"/>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mse</a:t>
            </a:r>
            <a:r>
              <a:rPr kumimoji="0" lang="en-US" altLang="en-US" sz="900" b="0" i="0" u="none" strike="noStrike" cap="none" normalizeH="0" baseline="0">
                <a:ln>
                  <a:noFill/>
                </a:ln>
                <a:solidFill>
                  <a:srgbClr val="0000FF"/>
                </a:solidFill>
                <a:effectLst/>
                <a:latin typeface="Consolas" panose="020B0609020204030204" pitchFamily="49" charset="0"/>
              </a:rPr>
              <a:t>:.4f}</a:t>
            </a:r>
            <a:r>
              <a:rPr kumimoji="0" lang="en-US" altLang="en-US" sz="900" b="0" i="0" u="none" strike="noStrike" cap="none" normalizeH="0" baseline="0">
                <a:ln>
                  <a:noFill/>
                </a:ln>
                <a:solidFill>
                  <a:srgbClr val="A31515"/>
                </a:solidFill>
                <a:effectLst/>
                <a:latin typeface="Consolas" panose="020B0609020204030204" pitchFamily="49" charset="0"/>
              </a:rPr>
              <a:t>"</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8000"/>
                </a:solidFill>
                <a:effectLst/>
                <a:latin typeface="Consolas" panose="020B0609020204030204" pitchFamily="49" charset="0"/>
              </a:rPr>
              <a:t># Calculate R2-score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1080"/>
                </a:solidFill>
                <a:effectLst/>
                <a:latin typeface="Consolas" panose="020B0609020204030204" pitchFamily="49" charset="0"/>
              </a:rPr>
              <a:t>r2</a:t>
            </a:r>
            <a:r>
              <a:rPr kumimoji="0" lang="en-US" altLang="en-US" sz="900" b="0" i="0" u="none" strike="noStrike" cap="none" normalizeH="0" baseline="0">
                <a:ln>
                  <a:noFill/>
                </a:ln>
                <a:solidFill>
                  <a:srgbClr val="000000"/>
                </a:solidFill>
                <a:effectLst/>
                <a:latin typeface="Consolas" panose="020B0609020204030204" pitchFamily="49" charset="0"/>
              </a:rPr>
              <a:t> = </a:t>
            </a:r>
            <a:r>
              <a:rPr kumimoji="0" lang="en-US" altLang="en-US" sz="900" b="0" i="0" u="none" strike="noStrike" cap="none" normalizeH="0" baseline="0">
                <a:ln>
                  <a:noFill/>
                </a:ln>
                <a:solidFill>
                  <a:srgbClr val="795E26"/>
                </a:solidFill>
                <a:effectLst/>
                <a:latin typeface="Consolas" panose="020B0609020204030204" pitchFamily="49" charset="0"/>
              </a:rPr>
              <a:t>r2_score</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y_true_regression</a:t>
            </a:r>
            <a:r>
              <a:rPr kumimoji="0" lang="en-US" altLang="en-US" sz="900" b="0" i="0" u="none" strike="noStrike" cap="none" normalizeH="0" baseline="0">
                <a:ln>
                  <a:noFill/>
                </a:ln>
                <a:solidFill>
                  <a:srgbClr val="000000"/>
                </a:solidFill>
                <a:effectLst/>
                <a:latin typeface="Consolas" panose="020B0609020204030204" pitchFamily="49" charset="0"/>
              </a:rPr>
              <a:t>, </a:t>
            </a:r>
            <a:r>
              <a:rPr kumimoji="0" lang="en-US" altLang="en-US" sz="900" b="0" i="0" u="none" strike="noStrike" cap="none" normalizeH="0" baseline="0">
                <a:ln>
                  <a:noFill/>
                </a:ln>
                <a:solidFill>
                  <a:srgbClr val="001080"/>
                </a:solidFill>
                <a:effectLst/>
                <a:latin typeface="Consolas" panose="020B0609020204030204" pitchFamily="49" charset="0"/>
              </a:rPr>
              <a:t>y_pred_regression</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795E26"/>
                </a:solidFill>
                <a:effectLst/>
                <a:latin typeface="Consolas" panose="020B0609020204030204" pitchFamily="49" charset="0"/>
              </a:rPr>
              <a:t>print</a:t>
            </a:r>
            <a:r>
              <a:rPr kumimoji="0" lang="en-US" altLang="en-US" sz="900" b="0" i="0" u="none" strike="noStrike" cap="none" normalizeH="0" baseline="0">
                <a:ln>
                  <a:noFill/>
                </a:ln>
                <a:solidFill>
                  <a:srgbClr val="000000"/>
                </a:solidFill>
                <a:effectLst/>
                <a:latin typeface="Consolas" panose="020B0609020204030204" pitchFamily="49" charset="0"/>
              </a:rPr>
              <a:t>(</a:t>
            </a:r>
            <a:r>
              <a:rPr kumimoji="0" lang="en-US" altLang="en-US" sz="900" b="0" i="0" u="none" strike="noStrike" cap="none" normalizeH="0" baseline="0">
                <a:ln>
                  <a:noFill/>
                </a:ln>
                <a:solidFill>
                  <a:srgbClr val="0000FF"/>
                </a:solidFill>
                <a:effectLst/>
                <a:latin typeface="Consolas" panose="020B0609020204030204" pitchFamily="49" charset="0"/>
              </a:rPr>
              <a:t>f</a:t>
            </a:r>
            <a:r>
              <a:rPr kumimoji="0" lang="en-US" altLang="en-US" sz="900" b="0" i="0" u="none" strike="noStrike" cap="none" normalizeH="0" baseline="0">
                <a:ln>
                  <a:noFill/>
                </a:ln>
                <a:solidFill>
                  <a:srgbClr val="A31515"/>
                </a:solidFill>
                <a:effectLst/>
                <a:latin typeface="Consolas" panose="020B0609020204030204" pitchFamily="49" charset="0"/>
              </a:rPr>
              <a:t>"R2-Score: </a:t>
            </a:r>
            <a:r>
              <a:rPr kumimoji="0" lang="en-US" altLang="en-US" sz="900" b="0" i="0" u="none" strike="noStrike" cap="none" normalizeH="0" baseline="0">
                <a:ln>
                  <a:noFill/>
                </a:ln>
                <a:solidFill>
                  <a:srgbClr val="0000FF"/>
                </a:solidFill>
                <a:effectLst/>
                <a:latin typeface="Consolas" panose="020B0609020204030204" pitchFamily="49" charset="0"/>
              </a:rPr>
              <a:t>{</a:t>
            </a:r>
            <a:r>
              <a:rPr kumimoji="0" lang="en-US" altLang="en-US" sz="900" b="0" i="0" u="none" strike="noStrike" cap="none" normalizeH="0" baseline="0">
                <a:ln>
                  <a:noFill/>
                </a:ln>
                <a:solidFill>
                  <a:srgbClr val="001080"/>
                </a:solidFill>
                <a:effectLst/>
                <a:latin typeface="Consolas" panose="020B0609020204030204" pitchFamily="49" charset="0"/>
              </a:rPr>
              <a:t>r2</a:t>
            </a:r>
            <a:r>
              <a:rPr kumimoji="0" lang="en-US" altLang="en-US" sz="900" b="0" i="0" u="none" strike="noStrike" cap="none" normalizeH="0" baseline="0">
                <a:ln>
                  <a:noFill/>
                </a:ln>
                <a:solidFill>
                  <a:srgbClr val="0000FF"/>
                </a:solidFill>
                <a:effectLst/>
                <a:latin typeface="Consolas" panose="020B0609020204030204" pitchFamily="49" charset="0"/>
              </a:rPr>
              <a:t>:.4f}</a:t>
            </a:r>
            <a:r>
              <a:rPr kumimoji="0" lang="en-US" altLang="en-US" sz="900" b="0" i="0" u="none" strike="noStrike" cap="none" normalizeH="0" baseline="0">
                <a:ln>
                  <a:noFill/>
                </a:ln>
                <a:solidFill>
                  <a:srgbClr val="A31515"/>
                </a:solidFill>
                <a:effectLst/>
                <a:latin typeface="Consolas" panose="020B0609020204030204" pitchFamily="49" charset="0"/>
              </a:rPr>
              <a:t>"</a:t>
            </a:r>
            <a:r>
              <a:rPr kumimoji="0" lang="en-US" altLang="en-US" sz="900" b="0" i="0" u="none" strike="noStrike" cap="none" normalizeH="0" baseline="0">
                <a:ln>
                  <a:noFill/>
                </a:ln>
                <a:solidFill>
                  <a:srgbClr val="000000"/>
                </a:solidFill>
                <a:effectLst/>
                <a:latin typeface="Consolas" panose="020B0609020204030204" pitchFamily="49" charset="0"/>
              </a:rPr>
              <a:t>)</a:t>
            </a:r>
            <a:endParaRPr kumimoji="0" lang="en-US" altLang="en-US" sz="9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152128726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80</TotalTime>
  <Words>1711</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Candara</vt:lpstr>
      <vt:lpstr>Consolas</vt:lpstr>
      <vt:lpstr>Courier New</vt:lpstr>
      <vt:lpstr>Tech Computer 16x9</vt:lpstr>
      <vt:lpstr>NLP WITH LANGUAGE DETECTION</vt:lpstr>
      <vt:lpstr>What is NLP? What is stand for?</vt:lpstr>
      <vt:lpstr>INTRODUCATION </vt:lpstr>
      <vt:lpstr>Advanced Machine Learning Concept</vt:lpstr>
      <vt:lpstr>Understand Advanced Machine Learning Concepts</vt:lpstr>
      <vt:lpstr>Hyperparameter Tuning:</vt:lpstr>
      <vt:lpstr>Cross-Validation:</vt:lpstr>
      <vt:lpstr>Pre-processing and Evaluation</vt:lpstr>
      <vt:lpstr>PowerPoint Presentation</vt:lpstr>
      <vt:lpstr>PowerPoint Presentation</vt:lpstr>
      <vt:lpstr>Discuss the strengths and weaknesses of different machine learning algorithms:</vt:lpstr>
      <vt:lpstr>Implement Machine Learning Models in Python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WITH LANGUAGE DETECTION</dc:title>
  <dc:creator>Naiya Patel</dc:creator>
  <cp:lastModifiedBy>Naiya Patel</cp:lastModifiedBy>
  <cp:revision>1</cp:revision>
  <dcterms:created xsi:type="dcterms:W3CDTF">2024-05-06T03:40:00Z</dcterms:created>
  <dcterms:modified xsi:type="dcterms:W3CDTF">2024-05-06T17:24:57Z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