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d9605967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d9605967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d9605967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d9605967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effd90c4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effd90c4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9605967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9605967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db3e48f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db3e48f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960596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960596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9605967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9605967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960596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960596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db3e48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db3e48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d9605967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d9605967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d960596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d960596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ffd90c4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ffd90c4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d9605967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d9605967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Derivative_(finance)" TargetMode="External"/><Relationship Id="rId4" Type="http://schemas.openxmlformats.org/officeDocument/2006/relationships/hyperlink" Target="https://en.wikipedia.org/wiki/Partial_differential_equation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Ketomus: Option Trading Application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5: FinTech Bootcamp Project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Implied </a:t>
            </a:r>
            <a:r>
              <a:rPr lang="en"/>
              <a:t>Volatility</a:t>
            </a:r>
            <a:r>
              <a:rPr lang="en"/>
              <a:t> Calculation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04900" y="905025"/>
            <a:ext cx="74793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Newton-Raphson Method: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It is used in numerical analysis to find out root of real valued function.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method can be derived using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Taylor’s series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2016075"/>
            <a:ext cx="4108425" cy="22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735" y="2016074"/>
            <a:ext cx="3595489" cy="22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demo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87" y="889075"/>
            <a:ext cx="6554325" cy="39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Demo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75" y="1455900"/>
            <a:ext cx="8700649" cy="34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Broader stock selection for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option maturities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Additional option analytics, eg Gamma, Theta &amp; Rho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Monte carlo simulations for Option volatility and stock prices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analytics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Enhance dashboard, eg full stock quotes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 asset classes, eg cryptocurrencies, FX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NR - Method does not converge for all the data points in Option Chain (implement  robust numerical method for American Option)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 website to host the dashboard</a:t>
            </a:r>
            <a:endParaRPr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&amp; Future Steps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Stock selection: </a:t>
            </a:r>
            <a:r>
              <a:rPr lang="en"/>
              <a:t>'AAPL',  'MSFT',  'GOOG',  'TSLA',  'TWTR',  'JPM',  'DAL',  'PFE', 'MRNA', 'XOM', 'CVX', 'AMZN', 'ZM', 'FB', 'GILD', 'SPY'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/>
              <a:t>Team intro: Ketan, Omar, Mustafa, Kwame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/>
              <a:t>Our project seeks to develop an option trading application that provides pricing and analytics for trading stock options.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/>
              <a:t>Key components include option and stock pricing API </a:t>
            </a:r>
            <a:r>
              <a:rPr lang="en"/>
              <a:t>data feeds</a:t>
            </a:r>
            <a:r>
              <a:rPr lang="en"/>
              <a:t> and option analytics based on the Black-Scholes model </a:t>
            </a:r>
            <a:r>
              <a:rPr lang="en"/>
              <a:t> </a:t>
            </a:r>
            <a:r>
              <a:rPr lang="en"/>
              <a:t>to evaluate option pricing.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52375" y="871450"/>
            <a:ext cx="7038900" cy="3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767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5"/>
              <a:buChar char="●"/>
            </a:pPr>
            <a:r>
              <a:rPr lang="en" sz="1105"/>
              <a:t>We have selected an initial group of 16 liquid stocks to analyze (see Appendix)</a:t>
            </a:r>
            <a:endParaRPr sz="1105"/>
          </a:p>
          <a:p>
            <a:pPr indent="-287972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35"/>
              <a:buChar char="○"/>
            </a:pPr>
            <a:r>
              <a:rPr lang="en" sz="935"/>
              <a:t>C</a:t>
            </a:r>
            <a:r>
              <a:rPr lang="en" sz="935"/>
              <a:t>all and put options for 1 &amp; 2 month term</a:t>
            </a:r>
            <a:endParaRPr sz="935"/>
          </a:p>
          <a:p>
            <a:pPr indent="-298767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5"/>
              <a:buChar char="●"/>
            </a:pPr>
            <a:r>
              <a:rPr lang="en" sz="1105"/>
              <a:t>Data source: IEX Cloud API</a:t>
            </a:r>
            <a:endParaRPr sz="1105"/>
          </a:p>
          <a:p>
            <a:pPr indent="-287972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35"/>
              <a:buChar char="○"/>
            </a:pPr>
            <a:r>
              <a:rPr lang="en" sz="935"/>
              <a:t>After evaluating APIs including Alpaca, Quandl, and Alphavantage we found that IEX offers a one stop solution for relevant market data </a:t>
            </a:r>
            <a:endParaRPr sz="935"/>
          </a:p>
          <a:p>
            <a:pPr indent="-298767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5"/>
              <a:buChar char="●"/>
            </a:pPr>
            <a:r>
              <a:rPr lang="en" sz="1105"/>
              <a:t>Use IEX API requests </a:t>
            </a:r>
            <a:r>
              <a:rPr lang="en" sz="1105"/>
              <a:t> for stock selection</a:t>
            </a:r>
            <a:endParaRPr sz="1105"/>
          </a:p>
          <a:p>
            <a:pPr indent="-287972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35"/>
              <a:buChar char="○"/>
            </a:pPr>
            <a:r>
              <a:rPr lang="en" sz="935"/>
              <a:t>Retrieve End of Day option prices</a:t>
            </a:r>
            <a:endParaRPr sz="935"/>
          </a:p>
          <a:p>
            <a:pPr indent="-287972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35"/>
              <a:buChar char="○"/>
            </a:pPr>
            <a:r>
              <a:rPr lang="en" sz="935"/>
              <a:t>Retrieve COB </a:t>
            </a:r>
            <a:r>
              <a:rPr lang="en" sz="935"/>
              <a:t>stock quotes</a:t>
            </a:r>
            <a:endParaRPr sz="935"/>
          </a:p>
          <a:p>
            <a:pPr indent="-287972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35"/>
              <a:buChar char="○"/>
            </a:pPr>
            <a:r>
              <a:rPr lang="en" sz="935"/>
              <a:t>Load 1yr historical stock data to compute historical volatility</a:t>
            </a:r>
            <a:endParaRPr sz="935"/>
          </a:p>
          <a:p>
            <a:pPr indent="-287972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35"/>
              <a:buChar char="○"/>
            </a:pPr>
            <a:r>
              <a:rPr lang="en" sz="935"/>
              <a:t>Retrieve COB Treasury yield curve</a:t>
            </a:r>
            <a:endParaRPr sz="935"/>
          </a:p>
          <a:p>
            <a:pPr indent="-298767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5"/>
              <a:buChar char="●"/>
            </a:pPr>
            <a:r>
              <a:rPr lang="en" sz="1105"/>
              <a:t>Apply</a:t>
            </a:r>
            <a:r>
              <a:rPr lang="en" sz="1105"/>
              <a:t> Black-Scholes model to derive option analytics</a:t>
            </a:r>
            <a:endParaRPr sz="1105"/>
          </a:p>
          <a:p>
            <a:pPr indent="-2857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Calculate the ‘Implied Volatility’ using Newton-Raphson Root solving method</a:t>
            </a:r>
            <a:endParaRPr sz="900"/>
          </a:p>
          <a:p>
            <a:pPr indent="-2857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The ‘Greeks’: compute </a:t>
            </a:r>
            <a:r>
              <a:rPr lang="en" sz="900" u="sng"/>
              <a:t>delta</a:t>
            </a:r>
            <a:r>
              <a:rPr lang="en" sz="900"/>
              <a:t> &amp; </a:t>
            </a:r>
            <a:r>
              <a:rPr lang="en" sz="900" u="sng"/>
              <a:t>vega</a:t>
            </a:r>
            <a:endParaRPr sz="900" u="sng"/>
          </a:p>
          <a:p>
            <a:pPr indent="-2857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Plot ‘volatility smiles’</a:t>
            </a:r>
            <a:endParaRPr sz="900"/>
          </a:p>
          <a:p>
            <a:pPr indent="-28575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Key model assumptions:</a:t>
            </a:r>
            <a:endParaRPr sz="900"/>
          </a:p>
          <a:p>
            <a:pPr indent="-287972" lvl="2" marL="1371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35"/>
              <a:buChar char="■"/>
            </a:pPr>
            <a:r>
              <a:rPr lang="en" sz="935"/>
              <a:t>Non-dividend paying stocks</a:t>
            </a:r>
            <a:endParaRPr sz="935"/>
          </a:p>
          <a:p>
            <a:pPr indent="-287972" lvl="2" marL="1371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35"/>
              <a:buChar char="■"/>
            </a:pPr>
            <a:r>
              <a:rPr lang="en" sz="935"/>
              <a:t>B-S model values European-style options vs American-style option pricing in datasets</a:t>
            </a:r>
            <a:endParaRPr sz="935"/>
          </a:p>
          <a:p>
            <a:pPr indent="-287972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35"/>
              <a:buChar char="●"/>
            </a:pPr>
            <a:r>
              <a:rPr lang="en" sz="1105"/>
              <a:t>Display option chain and analytics visualizations in a panel dashboard with user selection of stock and option term by dropdown</a:t>
            </a:r>
            <a:endParaRPr sz="1105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3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3172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Raw data example: </a:t>
            </a:r>
            <a:endParaRPr sz="2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/>
              <a:t>IEX Option API request</a:t>
            </a:r>
            <a:endParaRPr sz="205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150" y="477700"/>
            <a:ext cx="4185100" cy="44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09225" y="1307850"/>
            <a:ext cx="33918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First API call: retrieve available option maturities by ticker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Second API call: for each selected option maturity, import available call and put option pricing by strike price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1 aggregate dataframe across tickers, option types, and maturities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 csv files for ‘data warehousing’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‘</a:t>
            </a:r>
            <a:r>
              <a:rPr lang="en" sz="1100"/>
              <a:t>option chain’: use</a:t>
            </a:r>
            <a:r>
              <a:rPr lang="en" sz="1100"/>
              <a:t> data slicing </a:t>
            </a:r>
            <a:r>
              <a:rPr lang="en" sz="1100"/>
              <a:t>to select data columns and ‘crop’ option strike price range to ATM +/- 10 for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‘s</a:t>
            </a:r>
            <a:r>
              <a:rPr lang="en"/>
              <a:t>ide’, ‘bid’, ‘ask’, ‘strike price’, ‘expiration date’, ‘volume’ and ‘open interest’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eparate presentation by calls / puts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Append option analytics to option chain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Free IEX subscription plan restricts data type and volume available via API, hence the need for a paid subscription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csv files for data warehousing and manage API traffic volumes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Inconsistent data availability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Delay in price updates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Need to convert API output data types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Matching of pricing timing across data sets incl. options and stocks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challenges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Options?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078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 is a </a:t>
            </a:r>
            <a:r>
              <a:rPr lang="en"/>
              <a:t>derivatives instrument on the underlying securities such as stocks, bond.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option </a:t>
            </a:r>
            <a:r>
              <a:rPr lang="en"/>
              <a:t>c</a:t>
            </a:r>
            <a:r>
              <a:rPr lang="en"/>
              <a:t>ontract offers the buyer the opportunity to buy or sell—depending on the type of contract they hold—the underlying asset.</a:t>
            </a:r>
            <a:endParaRPr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Call Option - is a right, but not an obligation, to buy an underlying  security at a specified price within a specific time period</a:t>
            </a:r>
            <a:endParaRPr sz="13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Put Option</a:t>
            </a:r>
            <a:r>
              <a:rPr lang="en" sz="1300"/>
              <a:t> - is a right, but not the obligation, to sell an underlying  underlying security at a specified price within a specified time frame</a:t>
            </a:r>
            <a:endParaRPr sz="13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150" y="3237225"/>
            <a:ext cx="2384475" cy="17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319" y="3237225"/>
            <a:ext cx="2307080" cy="17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Scholes model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Black Scholes model </a:t>
            </a:r>
            <a:r>
              <a:rPr lang="en"/>
              <a:t>is a mathematical model for the dynamics of a financial market containing </a:t>
            </a:r>
            <a:r>
              <a:rPr lang="en">
                <a:uFill>
                  <a:noFill/>
                </a:uFill>
                <a:hlinkClick r:id="rId3"/>
              </a:rPr>
              <a:t>derivative</a:t>
            </a:r>
            <a:r>
              <a:rPr lang="en"/>
              <a:t> investment instruments.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shows that the option has a unique price given the risk of the security and its expected return.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key idea behind the model is to hedge the option by buying and selling the underlying asset in just the right way and, as a consequence, to eliminate risk.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</a:t>
            </a:r>
            <a:r>
              <a:rPr lang="en"/>
              <a:t>is a </a:t>
            </a:r>
            <a:r>
              <a:rPr lang="en">
                <a:uFill>
                  <a:noFill/>
                </a:uFill>
                <a:hlinkClick r:id="rId4"/>
              </a:rPr>
              <a:t>partial differential equation</a:t>
            </a:r>
            <a:r>
              <a:rPr lang="en"/>
              <a:t>, which describes the price of the option over time.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4213" y="3074350"/>
            <a:ext cx="4425475" cy="7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Scholes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054350" y="812125"/>
            <a:ext cx="7636800" cy="4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Solving the previous equation for the corresponding terminal and boundary conditions, we can obtain the formulas that calculate the price of European call and put options.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</a:t>
            </a:r>
            <a:r>
              <a:rPr b="1" lang="en" u="sng"/>
              <a:t>call options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</a:t>
            </a:r>
            <a:r>
              <a:rPr b="1" lang="en" u="sng"/>
              <a:t>put options: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950" y="1695300"/>
            <a:ext cx="3659550" cy="11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413" y="3366963"/>
            <a:ext cx="36480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475" y="1712275"/>
            <a:ext cx="3273050" cy="12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3400" y="3366975"/>
            <a:ext cx="3352349" cy="10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Greeks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Delta -</a:t>
            </a:r>
            <a:r>
              <a:rPr lang="en"/>
              <a:t> measures the rate of change of the theoretical option value with respect to changes in the underlying asset's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Vega - </a:t>
            </a:r>
            <a:r>
              <a:rPr lang="en"/>
              <a:t>measures sensitivity to volatility. Vega is the derivative of the option value with respect to the volatility of the underlying asset.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952325"/>
            <a:ext cx="7143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