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 id="257" r:id="rId6"/>
    <p:sldId id="260" r:id="rId7"/>
    <p:sldId id="258" r:id="rId8"/>
    <p:sldId id="259" r:id="rId9"/>
    <p:sldId id="262" r:id="rId10"/>
    <p:sldId id="266" r:id="rId11"/>
    <p:sldId id="263"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2CAF63-4218-436E-B863-9D21DA6A6CE6}" v="68" dt="2022-08-12T19:50:59.776"/>
    <p1510:client id="{3F0710BD-5E9A-4B24-AD9D-6E1624E4E186}" v="439" dt="2022-08-12T19:14:07.634"/>
    <p1510:client id="{4712B8CD-BAB0-C7D0-32AE-870D70176C0D}" v="925" dt="2022-08-12T19:28:09.231"/>
    <p1510:client id="{4C3CA444-F819-49AD-ACA7-DB62EEB590F6}" v="24" dt="2022-05-01T20:04:51.664"/>
    <p1510:client id="{990FFEF7-9DE2-18E6-2E5E-CBBCD1544F79}" v="514" dt="2022-05-01T16:11:27.137"/>
    <p1510:client id="{9FC410BD-7CC5-6C53-15C9-B80547D14851}" v="160" dt="2022-05-01T17:11:00.7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F3DF21-17E8-47ED-8E60-D4C301941DB8}"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3B3D208F-0667-4488-8544-9ED6B2C2E0C3}">
      <dgm:prSet/>
      <dgm:spPr/>
      <dgm:t>
        <a:bodyPr/>
        <a:lstStyle/>
        <a:p>
          <a:r>
            <a:rPr lang="en-US"/>
            <a:t>A Dataset of Supply Chain used by the company </a:t>
          </a:r>
          <a:r>
            <a:rPr lang="en-US" b="1"/>
            <a:t>DataCo Global</a:t>
          </a:r>
          <a:r>
            <a:rPr lang="en-US"/>
            <a:t> is used for analysis. Dataset of Supply Chain , which allows the use of Machine Learning Algorithms</a:t>
          </a:r>
        </a:p>
      </dgm:t>
    </dgm:pt>
    <dgm:pt modelId="{D8E4AA79-2A90-4BDF-AD2A-3E78A7C54A9B}" type="parTrans" cxnId="{8088B542-86A3-4C77-829A-022C7669BDD1}">
      <dgm:prSet/>
      <dgm:spPr/>
      <dgm:t>
        <a:bodyPr/>
        <a:lstStyle/>
        <a:p>
          <a:endParaRPr lang="en-US"/>
        </a:p>
      </dgm:t>
    </dgm:pt>
    <dgm:pt modelId="{E18A319C-6757-40AF-B14B-14BA98AD6C20}" type="sibTrans" cxnId="{8088B542-86A3-4C77-829A-022C7669BDD1}">
      <dgm:prSet/>
      <dgm:spPr/>
      <dgm:t>
        <a:bodyPr/>
        <a:lstStyle/>
        <a:p>
          <a:endParaRPr lang="en-US"/>
        </a:p>
      </dgm:t>
    </dgm:pt>
    <dgm:pt modelId="{647DD2C7-4B4C-41D0-8FD0-50D37114300C}">
      <dgm:prSet/>
      <dgm:spPr/>
      <dgm:t>
        <a:bodyPr/>
        <a:lstStyle/>
        <a:p>
          <a:r>
            <a:rPr lang="en-US"/>
            <a:t>Types of Products : Clothing , Sports , and Electronic Supplies</a:t>
          </a:r>
        </a:p>
      </dgm:t>
    </dgm:pt>
    <dgm:pt modelId="{9439BA98-9D75-4D28-B793-327F8C798522}" type="parTrans" cxnId="{E344598A-6ACF-4940-845E-88DE7DE69AB1}">
      <dgm:prSet/>
      <dgm:spPr/>
      <dgm:t>
        <a:bodyPr/>
        <a:lstStyle/>
        <a:p>
          <a:endParaRPr lang="en-US"/>
        </a:p>
      </dgm:t>
    </dgm:pt>
    <dgm:pt modelId="{20A23CDB-3C2B-433F-A484-61FA392231F4}" type="sibTrans" cxnId="{E344598A-6ACF-4940-845E-88DE7DE69AB1}">
      <dgm:prSet/>
      <dgm:spPr/>
      <dgm:t>
        <a:bodyPr/>
        <a:lstStyle/>
        <a:p>
          <a:endParaRPr lang="en-US"/>
        </a:p>
      </dgm:t>
    </dgm:pt>
    <dgm:pt modelId="{0D62DBF6-0A5D-4FC1-AEF0-D29349B7162E}" type="pres">
      <dgm:prSet presAssocID="{7FF3DF21-17E8-47ED-8E60-D4C301941DB8}" presName="hierChild1" presStyleCnt="0">
        <dgm:presLayoutVars>
          <dgm:chPref val="1"/>
          <dgm:dir/>
          <dgm:animOne val="branch"/>
          <dgm:animLvl val="lvl"/>
          <dgm:resizeHandles/>
        </dgm:presLayoutVars>
      </dgm:prSet>
      <dgm:spPr/>
    </dgm:pt>
    <dgm:pt modelId="{EED76B86-F06B-4A7B-96D5-026DFB1F8142}" type="pres">
      <dgm:prSet presAssocID="{3B3D208F-0667-4488-8544-9ED6B2C2E0C3}" presName="hierRoot1" presStyleCnt="0"/>
      <dgm:spPr/>
    </dgm:pt>
    <dgm:pt modelId="{B969096D-1403-45C5-9309-11082D90B888}" type="pres">
      <dgm:prSet presAssocID="{3B3D208F-0667-4488-8544-9ED6B2C2E0C3}" presName="composite" presStyleCnt="0"/>
      <dgm:spPr/>
    </dgm:pt>
    <dgm:pt modelId="{815CE143-4A4D-431F-8E54-F545C4373EA2}" type="pres">
      <dgm:prSet presAssocID="{3B3D208F-0667-4488-8544-9ED6B2C2E0C3}" presName="background" presStyleLbl="node0" presStyleIdx="0" presStyleCnt="2"/>
      <dgm:spPr/>
    </dgm:pt>
    <dgm:pt modelId="{3DDA48C0-55A0-4FFD-8918-9564BA7A6F10}" type="pres">
      <dgm:prSet presAssocID="{3B3D208F-0667-4488-8544-9ED6B2C2E0C3}" presName="text" presStyleLbl="fgAcc0" presStyleIdx="0" presStyleCnt="2">
        <dgm:presLayoutVars>
          <dgm:chPref val="3"/>
        </dgm:presLayoutVars>
      </dgm:prSet>
      <dgm:spPr/>
    </dgm:pt>
    <dgm:pt modelId="{465E3FB7-A565-4D11-9FBF-C4947D6131F7}" type="pres">
      <dgm:prSet presAssocID="{3B3D208F-0667-4488-8544-9ED6B2C2E0C3}" presName="hierChild2" presStyleCnt="0"/>
      <dgm:spPr/>
    </dgm:pt>
    <dgm:pt modelId="{BF609271-8CCB-4806-B877-E76B4F5BA321}" type="pres">
      <dgm:prSet presAssocID="{647DD2C7-4B4C-41D0-8FD0-50D37114300C}" presName="hierRoot1" presStyleCnt="0"/>
      <dgm:spPr/>
    </dgm:pt>
    <dgm:pt modelId="{08697256-35B4-43C9-A4E4-CCB501BAD48F}" type="pres">
      <dgm:prSet presAssocID="{647DD2C7-4B4C-41D0-8FD0-50D37114300C}" presName="composite" presStyleCnt="0"/>
      <dgm:spPr/>
    </dgm:pt>
    <dgm:pt modelId="{11FCBB53-55C9-45A4-B2B3-0B2F0353CF0D}" type="pres">
      <dgm:prSet presAssocID="{647DD2C7-4B4C-41D0-8FD0-50D37114300C}" presName="background" presStyleLbl="node0" presStyleIdx="1" presStyleCnt="2"/>
      <dgm:spPr/>
    </dgm:pt>
    <dgm:pt modelId="{53FC71C1-6611-4746-8C77-1343A698B1AB}" type="pres">
      <dgm:prSet presAssocID="{647DD2C7-4B4C-41D0-8FD0-50D37114300C}" presName="text" presStyleLbl="fgAcc0" presStyleIdx="1" presStyleCnt="2">
        <dgm:presLayoutVars>
          <dgm:chPref val="3"/>
        </dgm:presLayoutVars>
      </dgm:prSet>
      <dgm:spPr/>
    </dgm:pt>
    <dgm:pt modelId="{77F4A13B-FD66-46DF-BAB6-FB56FC22CB22}" type="pres">
      <dgm:prSet presAssocID="{647DD2C7-4B4C-41D0-8FD0-50D37114300C}" presName="hierChild2" presStyleCnt="0"/>
      <dgm:spPr/>
    </dgm:pt>
  </dgm:ptLst>
  <dgm:cxnLst>
    <dgm:cxn modelId="{8EC03818-335A-4397-BF85-2B5E3841FC89}" type="presOf" srcId="{647DD2C7-4B4C-41D0-8FD0-50D37114300C}" destId="{53FC71C1-6611-4746-8C77-1343A698B1AB}" srcOrd="0" destOrd="0" presId="urn:microsoft.com/office/officeart/2005/8/layout/hierarchy1"/>
    <dgm:cxn modelId="{8088B542-86A3-4C77-829A-022C7669BDD1}" srcId="{7FF3DF21-17E8-47ED-8E60-D4C301941DB8}" destId="{3B3D208F-0667-4488-8544-9ED6B2C2E0C3}" srcOrd="0" destOrd="0" parTransId="{D8E4AA79-2A90-4BDF-AD2A-3E78A7C54A9B}" sibTransId="{E18A319C-6757-40AF-B14B-14BA98AD6C20}"/>
    <dgm:cxn modelId="{820AFE70-56DE-4CD3-A7F4-1CE88001B3ED}" type="presOf" srcId="{7FF3DF21-17E8-47ED-8E60-D4C301941DB8}" destId="{0D62DBF6-0A5D-4FC1-AEF0-D29349B7162E}" srcOrd="0" destOrd="0" presId="urn:microsoft.com/office/officeart/2005/8/layout/hierarchy1"/>
    <dgm:cxn modelId="{E344598A-6ACF-4940-845E-88DE7DE69AB1}" srcId="{7FF3DF21-17E8-47ED-8E60-D4C301941DB8}" destId="{647DD2C7-4B4C-41D0-8FD0-50D37114300C}" srcOrd="1" destOrd="0" parTransId="{9439BA98-9D75-4D28-B793-327F8C798522}" sibTransId="{20A23CDB-3C2B-433F-A484-61FA392231F4}"/>
    <dgm:cxn modelId="{E878A6C2-C3AA-45A1-B580-635F8DEE7BD6}" type="presOf" srcId="{3B3D208F-0667-4488-8544-9ED6B2C2E0C3}" destId="{3DDA48C0-55A0-4FFD-8918-9564BA7A6F10}" srcOrd="0" destOrd="0" presId="urn:microsoft.com/office/officeart/2005/8/layout/hierarchy1"/>
    <dgm:cxn modelId="{AB198F8F-A02E-4641-A6B4-08981FD8B25C}" type="presParOf" srcId="{0D62DBF6-0A5D-4FC1-AEF0-D29349B7162E}" destId="{EED76B86-F06B-4A7B-96D5-026DFB1F8142}" srcOrd="0" destOrd="0" presId="urn:microsoft.com/office/officeart/2005/8/layout/hierarchy1"/>
    <dgm:cxn modelId="{437A7802-0F6F-4DF3-BF14-124C1FCB9CF4}" type="presParOf" srcId="{EED76B86-F06B-4A7B-96D5-026DFB1F8142}" destId="{B969096D-1403-45C5-9309-11082D90B888}" srcOrd="0" destOrd="0" presId="urn:microsoft.com/office/officeart/2005/8/layout/hierarchy1"/>
    <dgm:cxn modelId="{0F7D39A2-83CC-4AC9-9FD3-899B22DC59AC}" type="presParOf" srcId="{B969096D-1403-45C5-9309-11082D90B888}" destId="{815CE143-4A4D-431F-8E54-F545C4373EA2}" srcOrd="0" destOrd="0" presId="urn:microsoft.com/office/officeart/2005/8/layout/hierarchy1"/>
    <dgm:cxn modelId="{929FA604-B0BE-49ED-A907-006BC5528923}" type="presParOf" srcId="{B969096D-1403-45C5-9309-11082D90B888}" destId="{3DDA48C0-55A0-4FFD-8918-9564BA7A6F10}" srcOrd="1" destOrd="0" presId="urn:microsoft.com/office/officeart/2005/8/layout/hierarchy1"/>
    <dgm:cxn modelId="{45D1C469-FCD5-4451-ADE8-83C1817468A3}" type="presParOf" srcId="{EED76B86-F06B-4A7B-96D5-026DFB1F8142}" destId="{465E3FB7-A565-4D11-9FBF-C4947D6131F7}" srcOrd="1" destOrd="0" presId="urn:microsoft.com/office/officeart/2005/8/layout/hierarchy1"/>
    <dgm:cxn modelId="{C193614E-A0FA-4457-980F-FAF02B7013EA}" type="presParOf" srcId="{0D62DBF6-0A5D-4FC1-AEF0-D29349B7162E}" destId="{BF609271-8CCB-4806-B877-E76B4F5BA321}" srcOrd="1" destOrd="0" presId="urn:microsoft.com/office/officeart/2005/8/layout/hierarchy1"/>
    <dgm:cxn modelId="{AB4E59B9-5935-48A8-923D-E3E231ED4D6C}" type="presParOf" srcId="{BF609271-8CCB-4806-B877-E76B4F5BA321}" destId="{08697256-35B4-43C9-A4E4-CCB501BAD48F}" srcOrd="0" destOrd="0" presId="urn:microsoft.com/office/officeart/2005/8/layout/hierarchy1"/>
    <dgm:cxn modelId="{408BC840-7D5F-4E80-822E-E8F1649585A5}" type="presParOf" srcId="{08697256-35B4-43C9-A4E4-CCB501BAD48F}" destId="{11FCBB53-55C9-45A4-B2B3-0B2F0353CF0D}" srcOrd="0" destOrd="0" presId="urn:microsoft.com/office/officeart/2005/8/layout/hierarchy1"/>
    <dgm:cxn modelId="{59925FA1-9ED0-4776-87A7-9976C91796BA}" type="presParOf" srcId="{08697256-35B4-43C9-A4E4-CCB501BAD48F}" destId="{53FC71C1-6611-4746-8C77-1343A698B1AB}" srcOrd="1" destOrd="0" presId="urn:microsoft.com/office/officeart/2005/8/layout/hierarchy1"/>
    <dgm:cxn modelId="{90C32054-1257-40E9-89B7-A9802A1B2032}" type="presParOf" srcId="{BF609271-8CCB-4806-B877-E76B4F5BA321}" destId="{77F4A13B-FD66-46DF-BAB6-FB56FC22CB22}"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A26ECE-8FAA-43B6-A65A-74F5A56B50A4}" type="doc">
      <dgm:prSet loTypeId="urn:microsoft.com/office/officeart/2005/8/layout/cycle3" loCatId="cycle" qsTypeId="urn:microsoft.com/office/officeart/2005/8/quickstyle/simple1" qsCatId="simple" csTypeId="urn:microsoft.com/office/officeart/2005/8/colors/accent1_2" csCatId="accent1"/>
      <dgm:spPr/>
      <dgm:t>
        <a:bodyPr/>
        <a:lstStyle/>
        <a:p>
          <a:endParaRPr lang="en-US"/>
        </a:p>
      </dgm:t>
    </dgm:pt>
    <dgm:pt modelId="{E3D79FE3-EE49-468C-8E6B-5B6FC891A6AA}">
      <dgm:prSet/>
      <dgm:spPr/>
      <dgm:t>
        <a:bodyPr/>
        <a:lstStyle/>
        <a:p>
          <a:r>
            <a:rPr lang="en-US"/>
            <a:t>Logistic Regression</a:t>
          </a:r>
        </a:p>
      </dgm:t>
    </dgm:pt>
    <dgm:pt modelId="{AB1BECE0-5271-4CC0-BD3D-FFD131C858C2}" type="parTrans" cxnId="{79F59108-BFEA-4903-AD34-B0EF32BF6BB1}">
      <dgm:prSet/>
      <dgm:spPr/>
      <dgm:t>
        <a:bodyPr/>
        <a:lstStyle/>
        <a:p>
          <a:endParaRPr lang="en-US"/>
        </a:p>
      </dgm:t>
    </dgm:pt>
    <dgm:pt modelId="{7755474D-0F04-4E3E-A1D1-CE81938EDEF6}" type="sibTrans" cxnId="{79F59108-BFEA-4903-AD34-B0EF32BF6BB1}">
      <dgm:prSet/>
      <dgm:spPr/>
      <dgm:t>
        <a:bodyPr/>
        <a:lstStyle/>
        <a:p>
          <a:endParaRPr lang="en-US"/>
        </a:p>
      </dgm:t>
    </dgm:pt>
    <dgm:pt modelId="{F3C6A725-D2E1-4292-BFE7-D104C42A4AD3}">
      <dgm:prSet/>
      <dgm:spPr/>
      <dgm:t>
        <a:bodyPr/>
        <a:lstStyle/>
        <a:p>
          <a:r>
            <a:rPr lang="en-US" b="0" i="0"/>
            <a:t>Gaussian naive bayes model</a:t>
          </a:r>
          <a:endParaRPr lang="en-US"/>
        </a:p>
      </dgm:t>
    </dgm:pt>
    <dgm:pt modelId="{C052E197-BF79-44CD-BA13-F45D4D261213}" type="parTrans" cxnId="{C639439A-C106-43B4-87E6-87574859FA10}">
      <dgm:prSet/>
      <dgm:spPr/>
      <dgm:t>
        <a:bodyPr/>
        <a:lstStyle/>
        <a:p>
          <a:endParaRPr lang="en-US"/>
        </a:p>
      </dgm:t>
    </dgm:pt>
    <dgm:pt modelId="{0A41ADDD-6346-4DDB-8B7F-E42AEB0E01ED}" type="sibTrans" cxnId="{C639439A-C106-43B4-87E6-87574859FA10}">
      <dgm:prSet/>
      <dgm:spPr/>
      <dgm:t>
        <a:bodyPr/>
        <a:lstStyle/>
        <a:p>
          <a:endParaRPr lang="en-US"/>
        </a:p>
      </dgm:t>
    </dgm:pt>
    <dgm:pt modelId="{734FDCC7-BBDB-49A5-A4F9-8F9BE4F2F956}">
      <dgm:prSet/>
      <dgm:spPr/>
      <dgm:t>
        <a:bodyPr/>
        <a:lstStyle/>
        <a:p>
          <a:r>
            <a:rPr lang="en-US"/>
            <a:t>Support vector machines</a:t>
          </a:r>
        </a:p>
      </dgm:t>
    </dgm:pt>
    <dgm:pt modelId="{146681AB-6AE3-4DBB-BBC1-D7B88F836A32}" type="parTrans" cxnId="{3D78C073-7BAE-4A1E-AACA-39A10F5C389E}">
      <dgm:prSet/>
      <dgm:spPr/>
      <dgm:t>
        <a:bodyPr/>
        <a:lstStyle/>
        <a:p>
          <a:endParaRPr lang="en-US"/>
        </a:p>
      </dgm:t>
    </dgm:pt>
    <dgm:pt modelId="{FA87C1EC-2CEE-46A5-9A76-9E7E9889B375}" type="sibTrans" cxnId="{3D78C073-7BAE-4A1E-AACA-39A10F5C389E}">
      <dgm:prSet/>
      <dgm:spPr/>
      <dgm:t>
        <a:bodyPr/>
        <a:lstStyle/>
        <a:p>
          <a:endParaRPr lang="en-US"/>
        </a:p>
      </dgm:t>
    </dgm:pt>
    <dgm:pt modelId="{979A208F-C1D2-42D3-AB48-ADA1F81DE0A7}">
      <dgm:prSet/>
      <dgm:spPr/>
      <dgm:t>
        <a:bodyPr/>
        <a:lstStyle/>
        <a:p>
          <a:r>
            <a:rPr lang="en-US" err="1"/>
            <a:t>RandomForest</a:t>
          </a:r>
          <a:r>
            <a:rPr lang="en-US"/>
            <a:t> Classifier</a:t>
          </a:r>
        </a:p>
      </dgm:t>
    </dgm:pt>
    <dgm:pt modelId="{C68EB655-25D6-4A8B-BA41-1EC09B9758AF}" type="parTrans" cxnId="{0C7302C5-5FA1-4DBF-AF56-58446F0878F0}">
      <dgm:prSet/>
      <dgm:spPr/>
      <dgm:t>
        <a:bodyPr/>
        <a:lstStyle/>
        <a:p>
          <a:endParaRPr lang="en-US"/>
        </a:p>
      </dgm:t>
    </dgm:pt>
    <dgm:pt modelId="{B652F93A-3335-4E19-BF45-A8EFF14E4812}" type="sibTrans" cxnId="{0C7302C5-5FA1-4DBF-AF56-58446F0878F0}">
      <dgm:prSet/>
      <dgm:spPr/>
      <dgm:t>
        <a:bodyPr/>
        <a:lstStyle/>
        <a:p>
          <a:endParaRPr lang="en-US"/>
        </a:p>
      </dgm:t>
    </dgm:pt>
    <dgm:pt modelId="{C81FAF9B-D683-46A0-84D0-ABF9F58FF39B}">
      <dgm:prSet/>
      <dgm:spPr/>
      <dgm:t>
        <a:bodyPr/>
        <a:lstStyle/>
        <a:p>
          <a:r>
            <a:rPr lang="en-US" err="1"/>
            <a:t>KNeighbors</a:t>
          </a:r>
          <a:r>
            <a:rPr lang="en-US"/>
            <a:t> Classifier</a:t>
          </a:r>
        </a:p>
      </dgm:t>
    </dgm:pt>
    <dgm:pt modelId="{9677F126-5C5A-4D4F-BB66-1922599A28C9}" type="parTrans" cxnId="{E486D68B-6B90-4232-93E7-77A22AF39D77}">
      <dgm:prSet/>
      <dgm:spPr/>
      <dgm:t>
        <a:bodyPr/>
        <a:lstStyle/>
        <a:p>
          <a:endParaRPr lang="en-US"/>
        </a:p>
      </dgm:t>
    </dgm:pt>
    <dgm:pt modelId="{D21A03D4-FF3D-4D58-BED2-B932985F6326}" type="sibTrans" cxnId="{E486D68B-6B90-4232-93E7-77A22AF39D77}">
      <dgm:prSet/>
      <dgm:spPr/>
      <dgm:t>
        <a:bodyPr/>
        <a:lstStyle/>
        <a:p>
          <a:endParaRPr lang="en-US"/>
        </a:p>
      </dgm:t>
    </dgm:pt>
    <dgm:pt modelId="{FAD5D0A7-4A71-48F1-A9C9-5DFF67DAC1F1}">
      <dgm:prSet/>
      <dgm:spPr/>
      <dgm:t>
        <a:bodyPr/>
        <a:lstStyle/>
        <a:p>
          <a:r>
            <a:rPr lang="en-US" b="0" i="0"/>
            <a:t>XG Boost Classifier</a:t>
          </a:r>
          <a:endParaRPr lang="en-US"/>
        </a:p>
      </dgm:t>
    </dgm:pt>
    <dgm:pt modelId="{275F91CE-3309-4E0C-AE2A-A692A5FE87AC}" type="parTrans" cxnId="{18CB36B7-F69C-464C-ABE5-6BC6084EA21F}">
      <dgm:prSet/>
      <dgm:spPr/>
      <dgm:t>
        <a:bodyPr/>
        <a:lstStyle/>
        <a:p>
          <a:endParaRPr lang="en-US"/>
        </a:p>
      </dgm:t>
    </dgm:pt>
    <dgm:pt modelId="{F9B1DB20-74E6-4EC9-AFC5-40AAEC70E1C6}" type="sibTrans" cxnId="{18CB36B7-F69C-464C-ABE5-6BC6084EA21F}">
      <dgm:prSet/>
      <dgm:spPr/>
      <dgm:t>
        <a:bodyPr/>
        <a:lstStyle/>
        <a:p>
          <a:endParaRPr lang="en-US"/>
        </a:p>
      </dgm:t>
    </dgm:pt>
    <dgm:pt modelId="{A261F9D0-4F48-4B99-8D2C-B66CF4C55CA3}">
      <dgm:prSet/>
      <dgm:spPr/>
      <dgm:t>
        <a:bodyPr/>
        <a:lstStyle/>
        <a:p>
          <a:r>
            <a:rPr lang="en-US" b="0" i="0"/>
            <a:t>Decision tree classifier</a:t>
          </a:r>
          <a:endParaRPr lang="en-US"/>
        </a:p>
      </dgm:t>
    </dgm:pt>
    <dgm:pt modelId="{8C5E15B6-3C67-4B10-8C87-EAB99F3FC0E3}" type="parTrans" cxnId="{41156153-315D-4CDD-B03A-03125E974ADF}">
      <dgm:prSet/>
      <dgm:spPr/>
      <dgm:t>
        <a:bodyPr/>
        <a:lstStyle/>
        <a:p>
          <a:endParaRPr lang="en-US"/>
        </a:p>
      </dgm:t>
    </dgm:pt>
    <dgm:pt modelId="{145A5AB9-C49B-4B36-8313-88E8860717DA}" type="sibTrans" cxnId="{41156153-315D-4CDD-B03A-03125E974ADF}">
      <dgm:prSet/>
      <dgm:spPr/>
      <dgm:t>
        <a:bodyPr/>
        <a:lstStyle/>
        <a:p>
          <a:endParaRPr lang="en-US"/>
        </a:p>
      </dgm:t>
    </dgm:pt>
    <dgm:pt modelId="{B57D900F-03CB-4255-8D6A-7F0182475F7A}">
      <dgm:prSet/>
      <dgm:spPr/>
      <dgm:t>
        <a:bodyPr/>
        <a:lstStyle/>
        <a:p>
          <a:r>
            <a:rPr lang="en-US" b="0" i="0"/>
            <a:t>Neural Network Model for Classification</a:t>
          </a:r>
          <a:endParaRPr lang="en-US"/>
        </a:p>
      </dgm:t>
    </dgm:pt>
    <dgm:pt modelId="{31E784DC-BBA2-4B75-8F4D-56AE8237F722}" type="parTrans" cxnId="{3789635B-26DB-4416-A4E9-34B680EEEB28}">
      <dgm:prSet/>
      <dgm:spPr/>
      <dgm:t>
        <a:bodyPr/>
        <a:lstStyle/>
        <a:p>
          <a:endParaRPr lang="en-US"/>
        </a:p>
      </dgm:t>
    </dgm:pt>
    <dgm:pt modelId="{E3145605-AD48-433C-AEAF-FC83AC50A472}" type="sibTrans" cxnId="{3789635B-26DB-4416-A4E9-34B680EEEB28}">
      <dgm:prSet/>
      <dgm:spPr/>
      <dgm:t>
        <a:bodyPr/>
        <a:lstStyle/>
        <a:p>
          <a:endParaRPr lang="en-US"/>
        </a:p>
      </dgm:t>
    </dgm:pt>
    <dgm:pt modelId="{39347FA6-760C-476A-A921-D2252A2A76FF}" type="pres">
      <dgm:prSet presAssocID="{A4A26ECE-8FAA-43B6-A65A-74F5A56B50A4}" presName="Name0" presStyleCnt="0">
        <dgm:presLayoutVars>
          <dgm:dir/>
          <dgm:resizeHandles val="exact"/>
        </dgm:presLayoutVars>
      </dgm:prSet>
      <dgm:spPr/>
    </dgm:pt>
    <dgm:pt modelId="{16A1CCA5-9DA3-4A77-BA45-61B7DD62EA12}" type="pres">
      <dgm:prSet presAssocID="{A4A26ECE-8FAA-43B6-A65A-74F5A56B50A4}" presName="cycle" presStyleCnt="0"/>
      <dgm:spPr/>
    </dgm:pt>
    <dgm:pt modelId="{4681BC5F-A187-4FD3-BCA0-4D9C79C094E6}" type="pres">
      <dgm:prSet presAssocID="{E3D79FE3-EE49-468C-8E6B-5B6FC891A6AA}" presName="nodeFirstNode" presStyleLbl="node1" presStyleIdx="0" presStyleCnt="8">
        <dgm:presLayoutVars>
          <dgm:bulletEnabled val="1"/>
        </dgm:presLayoutVars>
      </dgm:prSet>
      <dgm:spPr/>
    </dgm:pt>
    <dgm:pt modelId="{8750D074-EEAE-4DAB-B180-78BB87847459}" type="pres">
      <dgm:prSet presAssocID="{7755474D-0F04-4E3E-A1D1-CE81938EDEF6}" presName="sibTransFirstNode" presStyleLbl="bgShp" presStyleIdx="0" presStyleCnt="1"/>
      <dgm:spPr/>
    </dgm:pt>
    <dgm:pt modelId="{28CF290C-0C1C-4E29-8BFE-0988E479FE75}" type="pres">
      <dgm:prSet presAssocID="{F3C6A725-D2E1-4292-BFE7-D104C42A4AD3}" presName="nodeFollowingNodes" presStyleLbl="node1" presStyleIdx="1" presStyleCnt="8">
        <dgm:presLayoutVars>
          <dgm:bulletEnabled val="1"/>
        </dgm:presLayoutVars>
      </dgm:prSet>
      <dgm:spPr/>
    </dgm:pt>
    <dgm:pt modelId="{DB63130C-B42F-4671-A6DE-0B9A2E90AC50}" type="pres">
      <dgm:prSet presAssocID="{734FDCC7-BBDB-49A5-A4F9-8F9BE4F2F956}" presName="nodeFollowingNodes" presStyleLbl="node1" presStyleIdx="2" presStyleCnt="8">
        <dgm:presLayoutVars>
          <dgm:bulletEnabled val="1"/>
        </dgm:presLayoutVars>
      </dgm:prSet>
      <dgm:spPr/>
    </dgm:pt>
    <dgm:pt modelId="{283EC54B-E336-4646-BB0B-D86B9D7DE209}" type="pres">
      <dgm:prSet presAssocID="{979A208F-C1D2-42D3-AB48-ADA1F81DE0A7}" presName="nodeFollowingNodes" presStyleLbl="node1" presStyleIdx="3" presStyleCnt="8">
        <dgm:presLayoutVars>
          <dgm:bulletEnabled val="1"/>
        </dgm:presLayoutVars>
      </dgm:prSet>
      <dgm:spPr/>
    </dgm:pt>
    <dgm:pt modelId="{F6517121-6F82-4588-9F1C-1714DD08F463}" type="pres">
      <dgm:prSet presAssocID="{C81FAF9B-D683-46A0-84D0-ABF9F58FF39B}" presName="nodeFollowingNodes" presStyleLbl="node1" presStyleIdx="4" presStyleCnt="8">
        <dgm:presLayoutVars>
          <dgm:bulletEnabled val="1"/>
        </dgm:presLayoutVars>
      </dgm:prSet>
      <dgm:spPr/>
    </dgm:pt>
    <dgm:pt modelId="{E8318B3B-847B-445D-B7D9-7EE68CE99287}" type="pres">
      <dgm:prSet presAssocID="{FAD5D0A7-4A71-48F1-A9C9-5DFF67DAC1F1}" presName="nodeFollowingNodes" presStyleLbl="node1" presStyleIdx="5" presStyleCnt="8">
        <dgm:presLayoutVars>
          <dgm:bulletEnabled val="1"/>
        </dgm:presLayoutVars>
      </dgm:prSet>
      <dgm:spPr/>
    </dgm:pt>
    <dgm:pt modelId="{0506B042-3C07-43BD-8856-25CFE96AECF4}" type="pres">
      <dgm:prSet presAssocID="{A261F9D0-4F48-4B99-8D2C-B66CF4C55CA3}" presName="nodeFollowingNodes" presStyleLbl="node1" presStyleIdx="6" presStyleCnt="8">
        <dgm:presLayoutVars>
          <dgm:bulletEnabled val="1"/>
        </dgm:presLayoutVars>
      </dgm:prSet>
      <dgm:spPr/>
    </dgm:pt>
    <dgm:pt modelId="{5E6590FB-DC6B-4AEC-AD91-1839BD1A6145}" type="pres">
      <dgm:prSet presAssocID="{B57D900F-03CB-4255-8D6A-7F0182475F7A}" presName="nodeFollowingNodes" presStyleLbl="node1" presStyleIdx="7" presStyleCnt="8">
        <dgm:presLayoutVars>
          <dgm:bulletEnabled val="1"/>
        </dgm:presLayoutVars>
      </dgm:prSet>
      <dgm:spPr/>
    </dgm:pt>
  </dgm:ptLst>
  <dgm:cxnLst>
    <dgm:cxn modelId="{79F59108-BFEA-4903-AD34-B0EF32BF6BB1}" srcId="{A4A26ECE-8FAA-43B6-A65A-74F5A56B50A4}" destId="{E3D79FE3-EE49-468C-8E6B-5B6FC891A6AA}" srcOrd="0" destOrd="0" parTransId="{AB1BECE0-5271-4CC0-BD3D-FFD131C858C2}" sibTransId="{7755474D-0F04-4E3E-A1D1-CE81938EDEF6}"/>
    <dgm:cxn modelId="{B2C8361B-23A2-40A8-81DA-81D3CCB0D21B}" type="presOf" srcId="{B57D900F-03CB-4255-8D6A-7F0182475F7A}" destId="{5E6590FB-DC6B-4AEC-AD91-1839BD1A6145}" srcOrd="0" destOrd="0" presId="urn:microsoft.com/office/officeart/2005/8/layout/cycle3"/>
    <dgm:cxn modelId="{B614801E-C89A-4E15-A575-C91A0D386A95}" type="presOf" srcId="{A261F9D0-4F48-4B99-8D2C-B66CF4C55CA3}" destId="{0506B042-3C07-43BD-8856-25CFE96AECF4}" srcOrd="0" destOrd="0" presId="urn:microsoft.com/office/officeart/2005/8/layout/cycle3"/>
    <dgm:cxn modelId="{D1D6042E-FDAD-4571-A4AF-A86DCDAA86B7}" type="presOf" srcId="{A4A26ECE-8FAA-43B6-A65A-74F5A56B50A4}" destId="{39347FA6-760C-476A-A921-D2252A2A76FF}" srcOrd="0" destOrd="0" presId="urn:microsoft.com/office/officeart/2005/8/layout/cycle3"/>
    <dgm:cxn modelId="{B7811731-021C-41C6-B18F-EAAD94C683C3}" type="presOf" srcId="{E3D79FE3-EE49-468C-8E6B-5B6FC891A6AA}" destId="{4681BC5F-A187-4FD3-BCA0-4D9C79C094E6}" srcOrd="0" destOrd="0" presId="urn:microsoft.com/office/officeart/2005/8/layout/cycle3"/>
    <dgm:cxn modelId="{82424C33-ECBA-4C0F-A600-CB71C89C0257}" type="presOf" srcId="{979A208F-C1D2-42D3-AB48-ADA1F81DE0A7}" destId="{283EC54B-E336-4646-BB0B-D86B9D7DE209}" srcOrd="0" destOrd="0" presId="urn:microsoft.com/office/officeart/2005/8/layout/cycle3"/>
    <dgm:cxn modelId="{3789635B-26DB-4416-A4E9-34B680EEEB28}" srcId="{A4A26ECE-8FAA-43B6-A65A-74F5A56B50A4}" destId="{B57D900F-03CB-4255-8D6A-7F0182475F7A}" srcOrd="7" destOrd="0" parTransId="{31E784DC-BBA2-4B75-8F4D-56AE8237F722}" sibTransId="{E3145605-AD48-433C-AEAF-FC83AC50A472}"/>
    <dgm:cxn modelId="{51787D4E-9945-4FCC-8494-66FFD10CCDD4}" type="presOf" srcId="{FAD5D0A7-4A71-48F1-A9C9-5DFF67DAC1F1}" destId="{E8318B3B-847B-445D-B7D9-7EE68CE99287}" srcOrd="0" destOrd="0" presId="urn:microsoft.com/office/officeart/2005/8/layout/cycle3"/>
    <dgm:cxn modelId="{41156153-315D-4CDD-B03A-03125E974ADF}" srcId="{A4A26ECE-8FAA-43B6-A65A-74F5A56B50A4}" destId="{A261F9D0-4F48-4B99-8D2C-B66CF4C55CA3}" srcOrd="6" destOrd="0" parTransId="{8C5E15B6-3C67-4B10-8C87-EAB99F3FC0E3}" sibTransId="{145A5AB9-C49B-4B36-8313-88E8860717DA}"/>
    <dgm:cxn modelId="{3D78C073-7BAE-4A1E-AACA-39A10F5C389E}" srcId="{A4A26ECE-8FAA-43B6-A65A-74F5A56B50A4}" destId="{734FDCC7-BBDB-49A5-A4F9-8F9BE4F2F956}" srcOrd="2" destOrd="0" parTransId="{146681AB-6AE3-4DBB-BBC1-D7B88F836A32}" sibTransId="{FA87C1EC-2CEE-46A5-9A76-9E7E9889B375}"/>
    <dgm:cxn modelId="{E193A78A-8643-4FA1-807B-22009EFB2CAE}" type="presOf" srcId="{7755474D-0F04-4E3E-A1D1-CE81938EDEF6}" destId="{8750D074-EEAE-4DAB-B180-78BB87847459}" srcOrd="0" destOrd="0" presId="urn:microsoft.com/office/officeart/2005/8/layout/cycle3"/>
    <dgm:cxn modelId="{E486D68B-6B90-4232-93E7-77A22AF39D77}" srcId="{A4A26ECE-8FAA-43B6-A65A-74F5A56B50A4}" destId="{C81FAF9B-D683-46A0-84D0-ABF9F58FF39B}" srcOrd="4" destOrd="0" parTransId="{9677F126-5C5A-4D4F-BB66-1922599A28C9}" sibTransId="{D21A03D4-FF3D-4D58-BED2-B932985F6326}"/>
    <dgm:cxn modelId="{C639439A-C106-43B4-87E6-87574859FA10}" srcId="{A4A26ECE-8FAA-43B6-A65A-74F5A56B50A4}" destId="{F3C6A725-D2E1-4292-BFE7-D104C42A4AD3}" srcOrd="1" destOrd="0" parTransId="{C052E197-BF79-44CD-BA13-F45D4D261213}" sibTransId="{0A41ADDD-6346-4DDB-8B7F-E42AEB0E01ED}"/>
    <dgm:cxn modelId="{5DC034AC-DBE0-44B5-8DEA-A425F5D0FB9A}" type="presOf" srcId="{F3C6A725-D2E1-4292-BFE7-D104C42A4AD3}" destId="{28CF290C-0C1C-4E29-8BFE-0988E479FE75}" srcOrd="0" destOrd="0" presId="urn:microsoft.com/office/officeart/2005/8/layout/cycle3"/>
    <dgm:cxn modelId="{18CB36B7-F69C-464C-ABE5-6BC6084EA21F}" srcId="{A4A26ECE-8FAA-43B6-A65A-74F5A56B50A4}" destId="{FAD5D0A7-4A71-48F1-A9C9-5DFF67DAC1F1}" srcOrd="5" destOrd="0" parTransId="{275F91CE-3309-4E0C-AE2A-A692A5FE87AC}" sibTransId="{F9B1DB20-74E6-4EC9-AFC5-40AAEC70E1C6}"/>
    <dgm:cxn modelId="{0F700BBA-76A6-41E9-89FE-6A6E11B267BE}" type="presOf" srcId="{C81FAF9B-D683-46A0-84D0-ABF9F58FF39B}" destId="{F6517121-6F82-4588-9F1C-1714DD08F463}" srcOrd="0" destOrd="0" presId="urn:microsoft.com/office/officeart/2005/8/layout/cycle3"/>
    <dgm:cxn modelId="{0C7302C5-5FA1-4DBF-AF56-58446F0878F0}" srcId="{A4A26ECE-8FAA-43B6-A65A-74F5A56B50A4}" destId="{979A208F-C1D2-42D3-AB48-ADA1F81DE0A7}" srcOrd="3" destOrd="0" parTransId="{C68EB655-25D6-4A8B-BA41-1EC09B9758AF}" sibTransId="{B652F93A-3335-4E19-BF45-A8EFF14E4812}"/>
    <dgm:cxn modelId="{1797AFEA-DCE2-4299-ABC2-B07E309F2AF6}" type="presOf" srcId="{734FDCC7-BBDB-49A5-A4F9-8F9BE4F2F956}" destId="{DB63130C-B42F-4671-A6DE-0B9A2E90AC50}" srcOrd="0" destOrd="0" presId="urn:microsoft.com/office/officeart/2005/8/layout/cycle3"/>
    <dgm:cxn modelId="{FA93AC88-7723-4F3D-B4E9-D239D3CE9A05}" type="presParOf" srcId="{39347FA6-760C-476A-A921-D2252A2A76FF}" destId="{16A1CCA5-9DA3-4A77-BA45-61B7DD62EA12}" srcOrd="0" destOrd="0" presId="urn:microsoft.com/office/officeart/2005/8/layout/cycle3"/>
    <dgm:cxn modelId="{38F015D8-EE76-4FDE-B74A-4A9991947436}" type="presParOf" srcId="{16A1CCA5-9DA3-4A77-BA45-61B7DD62EA12}" destId="{4681BC5F-A187-4FD3-BCA0-4D9C79C094E6}" srcOrd="0" destOrd="0" presId="urn:microsoft.com/office/officeart/2005/8/layout/cycle3"/>
    <dgm:cxn modelId="{ED03D198-A194-49AA-A19C-27BC1CAFE2DF}" type="presParOf" srcId="{16A1CCA5-9DA3-4A77-BA45-61B7DD62EA12}" destId="{8750D074-EEAE-4DAB-B180-78BB87847459}" srcOrd="1" destOrd="0" presId="urn:microsoft.com/office/officeart/2005/8/layout/cycle3"/>
    <dgm:cxn modelId="{3CEA103C-8B2A-4198-B1CE-DFCD5CCBDB95}" type="presParOf" srcId="{16A1CCA5-9DA3-4A77-BA45-61B7DD62EA12}" destId="{28CF290C-0C1C-4E29-8BFE-0988E479FE75}" srcOrd="2" destOrd="0" presId="urn:microsoft.com/office/officeart/2005/8/layout/cycle3"/>
    <dgm:cxn modelId="{D4430EA7-243E-4164-AD92-73C0D6C628CC}" type="presParOf" srcId="{16A1CCA5-9DA3-4A77-BA45-61B7DD62EA12}" destId="{DB63130C-B42F-4671-A6DE-0B9A2E90AC50}" srcOrd="3" destOrd="0" presId="urn:microsoft.com/office/officeart/2005/8/layout/cycle3"/>
    <dgm:cxn modelId="{BA65F7E5-6D4D-4D51-BA44-9EFDBFE067E1}" type="presParOf" srcId="{16A1CCA5-9DA3-4A77-BA45-61B7DD62EA12}" destId="{283EC54B-E336-4646-BB0B-D86B9D7DE209}" srcOrd="4" destOrd="0" presId="urn:microsoft.com/office/officeart/2005/8/layout/cycle3"/>
    <dgm:cxn modelId="{D0B9E066-9C91-47C9-9087-9C709BA56CDD}" type="presParOf" srcId="{16A1CCA5-9DA3-4A77-BA45-61B7DD62EA12}" destId="{F6517121-6F82-4588-9F1C-1714DD08F463}" srcOrd="5" destOrd="0" presId="urn:microsoft.com/office/officeart/2005/8/layout/cycle3"/>
    <dgm:cxn modelId="{97D7F551-C28D-4C4A-BF25-AE5F1D467ACC}" type="presParOf" srcId="{16A1CCA5-9DA3-4A77-BA45-61B7DD62EA12}" destId="{E8318B3B-847B-445D-B7D9-7EE68CE99287}" srcOrd="6" destOrd="0" presId="urn:microsoft.com/office/officeart/2005/8/layout/cycle3"/>
    <dgm:cxn modelId="{B24C27E2-BDCD-4D11-AF49-8E9EB2512B90}" type="presParOf" srcId="{16A1CCA5-9DA3-4A77-BA45-61B7DD62EA12}" destId="{0506B042-3C07-43BD-8856-25CFE96AECF4}" srcOrd="7" destOrd="0" presId="urn:microsoft.com/office/officeart/2005/8/layout/cycle3"/>
    <dgm:cxn modelId="{74E9197C-C015-4D46-BD7C-DD984867DCEF}" type="presParOf" srcId="{16A1CCA5-9DA3-4A77-BA45-61B7DD62EA12}" destId="{5E6590FB-DC6B-4AEC-AD91-1839BD1A6145}" srcOrd="8"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5CE143-4A4D-431F-8E54-F545C4373EA2}">
      <dsp:nvSpPr>
        <dsp:cNvPr id="0" name=""/>
        <dsp:cNvSpPr/>
      </dsp:nvSpPr>
      <dsp:spPr>
        <a:xfrm>
          <a:off x="1174"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3DDA48C0-55A0-4FFD-8918-9564BA7A6F10}">
      <dsp:nvSpPr>
        <dsp:cNvPr id="0" name=""/>
        <dsp:cNvSpPr/>
      </dsp:nvSpPr>
      <dsp:spPr>
        <a:xfrm>
          <a:off x="459414"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A Dataset of Supply Chain used by the company </a:t>
          </a:r>
          <a:r>
            <a:rPr lang="en-US" sz="2300" b="1" kern="1200"/>
            <a:t>DataCo Global</a:t>
          </a:r>
          <a:r>
            <a:rPr lang="en-US" sz="2300" kern="1200"/>
            <a:t> is used for analysis. Dataset of Supply Chain , which allows the use of Machine Learning Algorithms</a:t>
          </a:r>
        </a:p>
      </dsp:txBody>
      <dsp:txXfrm>
        <a:off x="536117" y="696288"/>
        <a:ext cx="3970751" cy="2465433"/>
      </dsp:txXfrm>
    </dsp:sp>
    <dsp:sp modelId="{11FCBB53-55C9-45A4-B2B3-0B2F0353CF0D}">
      <dsp:nvSpPr>
        <dsp:cNvPr id="0" name=""/>
        <dsp:cNvSpPr/>
      </dsp:nvSpPr>
      <dsp:spPr>
        <a:xfrm>
          <a:off x="5041811"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53FC71C1-6611-4746-8C77-1343A698B1AB}">
      <dsp:nvSpPr>
        <dsp:cNvPr id="0" name=""/>
        <dsp:cNvSpPr/>
      </dsp:nvSpPr>
      <dsp:spPr>
        <a:xfrm>
          <a:off x="5500051"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Types of Products : Clothing , Sports , and Electronic Supplies</a:t>
          </a:r>
        </a:p>
      </dsp:txBody>
      <dsp:txXfrm>
        <a:off x="5576754" y="696288"/>
        <a:ext cx="3970751" cy="24654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50D074-EEAE-4DAB-B180-78BB87847459}">
      <dsp:nvSpPr>
        <dsp:cNvPr id="0" name=""/>
        <dsp:cNvSpPr/>
      </dsp:nvSpPr>
      <dsp:spPr>
        <a:xfrm>
          <a:off x="578380" y="-42535"/>
          <a:ext cx="4960033" cy="4960033"/>
        </a:xfrm>
        <a:prstGeom prst="circularArrow">
          <a:avLst>
            <a:gd name="adj1" fmla="val 5544"/>
            <a:gd name="adj2" fmla="val 330680"/>
            <a:gd name="adj3" fmla="val 14662085"/>
            <a:gd name="adj4" fmla="val 16866962"/>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81BC5F-A187-4FD3-BCA0-4D9C79C094E6}">
      <dsp:nvSpPr>
        <dsp:cNvPr id="0" name=""/>
        <dsp:cNvSpPr/>
      </dsp:nvSpPr>
      <dsp:spPr>
        <a:xfrm>
          <a:off x="2366972" y="3498"/>
          <a:ext cx="1382849" cy="69142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Logistic Regression</a:t>
          </a:r>
        </a:p>
      </dsp:txBody>
      <dsp:txXfrm>
        <a:off x="2400725" y="37251"/>
        <a:ext cx="1315343" cy="623918"/>
      </dsp:txXfrm>
    </dsp:sp>
    <dsp:sp modelId="{28CF290C-0C1C-4E29-8BFE-0988E479FE75}">
      <dsp:nvSpPr>
        <dsp:cNvPr id="0" name=""/>
        <dsp:cNvSpPr/>
      </dsp:nvSpPr>
      <dsp:spPr>
        <a:xfrm>
          <a:off x="3862611" y="623012"/>
          <a:ext cx="1382849" cy="69142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Gaussian naive bayes model</a:t>
          </a:r>
          <a:endParaRPr lang="en-US" sz="1200" kern="1200"/>
        </a:p>
      </dsp:txBody>
      <dsp:txXfrm>
        <a:off x="3896364" y="656765"/>
        <a:ext cx="1315343" cy="623918"/>
      </dsp:txXfrm>
    </dsp:sp>
    <dsp:sp modelId="{DB63130C-B42F-4671-A6DE-0B9A2E90AC50}">
      <dsp:nvSpPr>
        <dsp:cNvPr id="0" name=""/>
        <dsp:cNvSpPr/>
      </dsp:nvSpPr>
      <dsp:spPr>
        <a:xfrm>
          <a:off x="4482125" y="2118651"/>
          <a:ext cx="1382849" cy="69142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Support vector machines</a:t>
          </a:r>
        </a:p>
      </dsp:txBody>
      <dsp:txXfrm>
        <a:off x="4515878" y="2152404"/>
        <a:ext cx="1315343" cy="623918"/>
      </dsp:txXfrm>
    </dsp:sp>
    <dsp:sp modelId="{283EC54B-E336-4646-BB0B-D86B9D7DE209}">
      <dsp:nvSpPr>
        <dsp:cNvPr id="0" name=""/>
        <dsp:cNvSpPr/>
      </dsp:nvSpPr>
      <dsp:spPr>
        <a:xfrm>
          <a:off x="3862611" y="3614290"/>
          <a:ext cx="1382849" cy="69142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err="1"/>
            <a:t>RandomForest</a:t>
          </a:r>
          <a:r>
            <a:rPr lang="en-US" sz="1200" kern="1200"/>
            <a:t> Classifier</a:t>
          </a:r>
        </a:p>
      </dsp:txBody>
      <dsp:txXfrm>
        <a:off x="3896364" y="3648043"/>
        <a:ext cx="1315343" cy="623918"/>
      </dsp:txXfrm>
    </dsp:sp>
    <dsp:sp modelId="{F6517121-6F82-4588-9F1C-1714DD08F463}">
      <dsp:nvSpPr>
        <dsp:cNvPr id="0" name=""/>
        <dsp:cNvSpPr/>
      </dsp:nvSpPr>
      <dsp:spPr>
        <a:xfrm>
          <a:off x="2366972" y="4233804"/>
          <a:ext cx="1382849" cy="69142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err="1"/>
            <a:t>KNeighbors</a:t>
          </a:r>
          <a:r>
            <a:rPr lang="en-US" sz="1200" kern="1200"/>
            <a:t> Classifier</a:t>
          </a:r>
        </a:p>
      </dsp:txBody>
      <dsp:txXfrm>
        <a:off x="2400725" y="4267557"/>
        <a:ext cx="1315343" cy="623918"/>
      </dsp:txXfrm>
    </dsp:sp>
    <dsp:sp modelId="{E8318B3B-847B-445D-B7D9-7EE68CE99287}">
      <dsp:nvSpPr>
        <dsp:cNvPr id="0" name=""/>
        <dsp:cNvSpPr/>
      </dsp:nvSpPr>
      <dsp:spPr>
        <a:xfrm>
          <a:off x="871333" y="3614290"/>
          <a:ext cx="1382849" cy="69142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XG Boost Classifier</a:t>
          </a:r>
          <a:endParaRPr lang="en-US" sz="1200" kern="1200"/>
        </a:p>
      </dsp:txBody>
      <dsp:txXfrm>
        <a:off x="905086" y="3648043"/>
        <a:ext cx="1315343" cy="623918"/>
      </dsp:txXfrm>
    </dsp:sp>
    <dsp:sp modelId="{0506B042-3C07-43BD-8856-25CFE96AECF4}">
      <dsp:nvSpPr>
        <dsp:cNvPr id="0" name=""/>
        <dsp:cNvSpPr/>
      </dsp:nvSpPr>
      <dsp:spPr>
        <a:xfrm>
          <a:off x="251819" y="2118651"/>
          <a:ext cx="1382849" cy="69142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Decision tree classifier</a:t>
          </a:r>
          <a:endParaRPr lang="en-US" sz="1200" kern="1200"/>
        </a:p>
      </dsp:txBody>
      <dsp:txXfrm>
        <a:off x="285572" y="2152404"/>
        <a:ext cx="1315343" cy="623918"/>
      </dsp:txXfrm>
    </dsp:sp>
    <dsp:sp modelId="{5E6590FB-DC6B-4AEC-AD91-1839BD1A6145}">
      <dsp:nvSpPr>
        <dsp:cNvPr id="0" name=""/>
        <dsp:cNvSpPr/>
      </dsp:nvSpPr>
      <dsp:spPr>
        <a:xfrm>
          <a:off x="871333" y="623012"/>
          <a:ext cx="1382849" cy="69142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Neural Network Model for Classification</a:t>
          </a:r>
          <a:endParaRPr lang="en-US" sz="1200" kern="1200"/>
        </a:p>
      </dsp:txBody>
      <dsp:txXfrm>
        <a:off x="905086" y="656765"/>
        <a:ext cx="1315343" cy="62391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8/12/2022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7693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8/12/2022</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58349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8/12/2022</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88768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8/12/2022</a:t>
            </a:fld>
            <a:endParaRPr lang="en-US"/>
          </a:p>
        </p:txBody>
      </p:sp>
      <p:sp>
        <p:nvSpPr>
          <p:cNvPr id="5" name="Footer Placeholder 4"/>
          <p:cNvSpPr>
            <a:spLocks noGrp="1"/>
          </p:cNvSpPr>
          <p:nvPr>
            <p:ph type="ftr" sz="quarter" idx="11"/>
          </p:nvPr>
        </p:nvSpPr>
        <p:spPr/>
        <p:txBody>
          <a:bodyPr/>
          <a:lstStyle/>
          <a:p>
            <a:r>
              <a:rPr lang="en-US"/>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81563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8/12/2022</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88317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8/12/2022</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98912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8/12/2022</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36080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8/12/2022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87514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8/12/2022</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12744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dirty="0"/>
              <a:t>8/12/2022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25367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8/12/2022</a:t>
            </a:fld>
            <a:endParaRPr lang="en-US"/>
          </a:p>
        </p:txBody>
      </p:sp>
      <p:sp>
        <p:nvSpPr>
          <p:cNvPr id="5" name="Footer Placeholder 4"/>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52556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dirty="0"/>
              <a:t>8/12/2022</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80906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dirty="0"/>
              <a:t>8/12/2022</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87458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8/12/2022</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3929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8/12/2022</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53634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8/12/2022</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54652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8/12/2022</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82125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8/12/2022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755810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27283" y="185788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5" name="Picture 4" descr="Hand on a tablet with digital signs">
            <a:extLst>
              <a:ext uri="{FF2B5EF4-FFF2-40B4-BE49-F238E27FC236}">
                <a16:creationId xmlns:a16="http://schemas.microsoft.com/office/drawing/2014/main" id="{BF347593-4A22-BD45-B395-1466D2B19E78}"/>
              </a:ext>
            </a:extLst>
          </p:cNvPr>
          <p:cNvPicPr>
            <a:picLocks noChangeAspect="1"/>
          </p:cNvPicPr>
          <p:nvPr/>
        </p:nvPicPr>
        <p:blipFill rotWithShape="1">
          <a:blip r:embed="rId2"/>
          <a:srcRect l="44354" r="1254"/>
          <a:stretch/>
        </p:blipFill>
        <p:spPr>
          <a:xfrm>
            <a:off x="423337" y="402166"/>
            <a:ext cx="4932951" cy="6053670"/>
          </a:xfrm>
          <a:custGeom>
            <a:avLst/>
            <a:gdLst/>
            <a:ahLst/>
            <a:cxnLst/>
            <a:rect l="l" t="t" r="r" b="b"/>
            <a:pathLst>
              <a:path w="4932951" h="6053670">
                <a:moveTo>
                  <a:pt x="0" y="0"/>
                </a:moveTo>
                <a:lnTo>
                  <a:pt x="3678393" y="0"/>
                </a:lnTo>
                <a:lnTo>
                  <a:pt x="4478865" y="0"/>
                </a:lnTo>
                <a:lnTo>
                  <a:pt x="4931853" y="0"/>
                </a:lnTo>
                <a:lnTo>
                  <a:pt x="4908487" y="137419"/>
                </a:lnTo>
                <a:lnTo>
                  <a:pt x="4886218" y="274232"/>
                </a:lnTo>
                <a:lnTo>
                  <a:pt x="4864421" y="411650"/>
                </a:lnTo>
                <a:lnTo>
                  <a:pt x="4845759" y="549673"/>
                </a:lnTo>
                <a:lnTo>
                  <a:pt x="4826941" y="687092"/>
                </a:lnTo>
                <a:lnTo>
                  <a:pt x="4809377" y="825115"/>
                </a:lnTo>
                <a:lnTo>
                  <a:pt x="4794322" y="961323"/>
                </a:lnTo>
                <a:lnTo>
                  <a:pt x="4780052" y="1099347"/>
                </a:lnTo>
                <a:lnTo>
                  <a:pt x="4767035" y="1236765"/>
                </a:lnTo>
                <a:lnTo>
                  <a:pt x="4755744" y="1371761"/>
                </a:lnTo>
                <a:lnTo>
                  <a:pt x="4744453" y="1508574"/>
                </a:lnTo>
                <a:lnTo>
                  <a:pt x="4735044" y="1643572"/>
                </a:lnTo>
                <a:lnTo>
                  <a:pt x="4727674" y="1778568"/>
                </a:lnTo>
                <a:lnTo>
                  <a:pt x="4719990" y="1912960"/>
                </a:lnTo>
                <a:lnTo>
                  <a:pt x="4713560" y="2046141"/>
                </a:lnTo>
                <a:lnTo>
                  <a:pt x="4709012" y="2178111"/>
                </a:lnTo>
                <a:lnTo>
                  <a:pt x="4705092" y="2310081"/>
                </a:lnTo>
                <a:lnTo>
                  <a:pt x="4701328" y="2440840"/>
                </a:lnTo>
                <a:lnTo>
                  <a:pt x="4699603" y="2569783"/>
                </a:lnTo>
                <a:lnTo>
                  <a:pt x="4697721" y="2698726"/>
                </a:lnTo>
                <a:lnTo>
                  <a:pt x="4696780" y="2825853"/>
                </a:lnTo>
                <a:lnTo>
                  <a:pt x="4697721" y="2951770"/>
                </a:lnTo>
                <a:lnTo>
                  <a:pt x="4697721" y="3076475"/>
                </a:lnTo>
                <a:lnTo>
                  <a:pt x="4699603" y="3199970"/>
                </a:lnTo>
                <a:lnTo>
                  <a:pt x="4702426" y="3321043"/>
                </a:lnTo>
                <a:lnTo>
                  <a:pt x="4705092" y="3440906"/>
                </a:lnTo>
                <a:lnTo>
                  <a:pt x="4708071" y="3558347"/>
                </a:lnTo>
                <a:lnTo>
                  <a:pt x="4712619" y="3675183"/>
                </a:lnTo>
                <a:lnTo>
                  <a:pt x="4717480" y="3790203"/>
                </a:lnTo>
                <a:lnTo>
                  <a:pt x="4721871" y="3902801"/>
                </a:lnTo>
                <a:lnTo>
                  <a:pt x="4734260" y="4122549"/>
                </a:lnTo>
                <a:lnTo>
                  <a:pt x="4747433" y="4333217"/>
                </a:lnTo>
                <a:lnTo>
                  <a:pt x="4761233" y="4535409"/>
                </a:lnTo>
                <a:lnTo>
                  <a:pt x="4776445" y="4726705"/>
                </a:lnTo>
                <a:lnTo>
                  <a:pt x="4792283" y="4909526"/>
                </a:lnTo>
                <a:lnTo>
                  <a:pt x="4809377" y="5079029"/>
                </a:lnTo>
                <a:lnTo>
                  <a:pt x="4826157" y="5238240"/>
                </a:lnTo>
                <a:lnTo>
                  <a:pt x="4842936" y="5384739"/>
                </a:lnTo>
                <a:lnTo>
                  <a:pt x="4858775" y="5519131"/>
                </a:lnTo>
                <a:lnTo>
                  <a:pt x="4873830" y="5638388"/>
                </a:lnTo>
                <a:lnTo>
                  <a:pt x="4888100" y="5746143"/>
                </a:lnTo>
                <a:lnTo>
                  <a:pt x="4900019" y="5836948"/>
                </a:lnTo>
                <a:lnTo>
                  <a:pt x="4911310" y="5913225"/>
                </a:lnTo>
                <a:lnTo>
                  <a:pt x="4927462" y="6017953"/>
                </a:lnTo>
                <a:lnTo>
                  <a:pt x="4932951" y="6053670"/>
                </a:lnTo>
                <a:lnTo>
                  <a:pt x="4478865" y="6053670"/>
                </a:lnTo>
                <a:lnTo>
                  <a:pt x="3683097" y="6053670"/>
                </a:lnTo>
                <a:lnTo>
                  <a:pt x="0" y="6053670"/>
                </a:lnTo>
                <a:close/>
              </a:path>
            </a:pathLst>
          </a:custGeom>
        </p:spPr>
      </p:pic>
      <p:sp>
        <p:nvSpPr>
          <p:cNvPr id="12" name="Freeform 5">
            <a:extLst>
              <a:ext uri="{FF2B5EF4-FFF2-40B4-BE49-F238E27FC236}">
                <a16:creationId xmlns:a16="http://schemas.microsoft.com/office/drawing/2014/main" id="{1AD5EB79-7F9A-4BBC-92A5-188382CBA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p:ph type="ctrTitle"/>
          </p:nvPr>
        </p:nvSpPr>
        <p:spPr>
          <a:xfrm>
            <a:off x="5695061" y="1174521"/>
            <a:ext cx="5428551" cy="3153753"/>
          </a:xfrm>
        </p:spPr>
        <p:txBody>
          <a:bodyPr>
            <a:normAutofit fontScale="90000"/>
          </a:bodyPr>
          <a:lstStyle/>
          <a:p>
            <a:pPr>
              <a:lnSpc>
                <a:spcPct val="90000"/>
              </a:lnSpc>
            </a:pPr>
            <a:r>
              <a:rPr lang="en-US">
                <a:latin typeface="Times New Roman" panose="02020603050405020304" pitchFamily="18" charset="0"/>
                <a:ea typeface="+mj-lt"/>
                <a:cs typeface="Times New Roman" panose="02020603050405020304" pitchFamily="18" charset="0"/>
              </a:rPr>
              <a:t>Forecasting Sales Prediction and Fraud Detection Using Machine Learning</a:t>
            </a:r>
            <a:endParaRPr lang="en-US">
              <a:latin typeface="Times New Roman" panose="02020603050405020304" pitchFamily="18" charset="0"/>
              <a:ea typeface="Calibri Light" panose="020F0302020204030204"/>
              <a:cs typeface="Times New Roman" panose="02020603050405020304" pitchFamily="18" charset="0"/>
            </a:endParaRPr>
          </a:p>
        </p:txBody>
      </p:sp>
      <p:sp>
        <p:nvSpPr>
          <p:cNvPr id="3" name="Subtitle 2"/>
          <p:cNvSpPr>
            <a:spLocks noGrp="1"/>
          </p:cNvSpPr>
          <p:nvPr>
            <p:ph type="subTitle" idx="1"/>
          </p:nvPr>
        </p:nvSpPr>
        <p:spPr>
          <a:xfrm>
            <a:off x="5695061" y="4391432"/>
            <a:ext cx="5428551" cy="1822555"/>
          </a:xfrm>
        </p:spPr>
        <p:txBody>
          <a:bodyPr vert="horz" lIns="91440" tIns="45720" rIns="91440" bIns="45720" rtlCol="0">
            <a:normAutofit fontScale="85000" lnSpcReduction="20000"/>
          </a:bodyPr>
          <a:lstStyle/>
          <a:p>
            <a:r>
              <a:rPr lang="en-US" b="1">
                <a:latin typeface="Times New Roman" panose="02020603050405020304" pitchFamily="18" charset="0"/>
                <a:ea typeface="Calibri"/>
                <a:cs typeface="Times New Roman" panose="02020603050405020304" pitchFamily="18" charset="0"/>
              </a:rPr>
              <a:t>GROUP 31 :</a:t>
            </a:r>
            <a:endParaRPr lang="en-US">
              <a:latin typeface="Times New Roman" panose="02020603050405020304" pitchFamily="18" charset="0"/>
              <a:cs typeface="Times New Roman" panose="02020603050405020304" pitchFamily="18" charset="0"/>
            </a:endParaRPr>
          </a:p>
          <a:p>
            <a:r>
              <a:rPr lang="en-US" b="0" i="0">
                <a:effectLst/>
                <a:latin typeface="Times New Roman" panose="02020603050405020304" pitchFamily="18" charset="0"/>
                <a:cs typeface="Times New Roman" panose="02020603050405020304" pitchFamily="18" charset="0"/>
              </a:rPr>
              <a:t>Rakesh </a:t>
            </a:r>
            <a:r>
              <a:rPr lang="en-US" b="0" i="0" err="1">
                <a:effectLst/>
                <a:latin typeface="Times New Roman" panose="02020603050405020304" pitchFamily="18" charset="0"/>
                <a:cs typeface="Times New Roman" panose="02020603050405020304" pitchFamily="18" charset="0"/>
              </a:rPr>
              <a:t>Lokam</a:t>
            </a:r>
            <a:r>
              <a:rPr lang="en-US" b="0" i="0">
                <a:effectLst/>
                <a:latin typeface="Times New Roman" panose="02020603050405020304" pitchFamily="18" charset="0"/>
                <a:cs typeface="Times New Roman" panose="02020603050405020304" pitchFamily="18" charset="0"/>
              </a:rPr>
              <a:t> </a:t>
            </a:r>
          </a:p>
          <a:p>
            <a:r>
              <a:rPr lang="en-US" b="0" i="0">
                <a:effectLst/>
                <a:latin typeface="Times New Roman" panose="02020603050405020304" pitchFamily="18" charset="0"/>
                <a:cs typeface="Times New Roman" panose="02020603050405020304" pitchFamily="18" charset="0"/>
              </a:rPr>
              <a:t>Mrunal Bhosale </a:t>
            </a:r>
          </a:p>
          <a:p>
            <a:r>
              <a:rPr lang="en-US" b="0" i="0">
                <a:effectLst/>
                <a:latin typeface="Times New Roman" panose="02020603050405020304" pitchFamily="18" charset="0"/>
                <a:cs typeface="Times New Roman" panose="02020603050405020304" pitchFamily="18" charset="0"/>
              </a:rPr>
              <a:t>Uday Kumar Reddy </a:t>
            </a:r>
            <a:r>
              <a:rPr lang="en-US" b="0" i="0" err="1">
                <a:effectLst/>
                <a:latin typeface="Times New Roman" panose="02020603050405020304" pitchFamily="18" charset="0"/>
                <a:cs typeface="Times New Roman" panose="02020603050405020304" pitchFamily="18" charset="0"/>
              </a:rPr>
              <a:t>Somireddy</a:t>
            </a:r>
            <a:r>
              <a:rPr lang="en-US" b="0" i="0">
                <a:effectLst/>
                <a:latin typeface="Times New Roman" panose="02020603050405020304" pitchFamily="18" charset="0"/>
                <a:cs typeface="Times New Roman" panose="02020603050405020304" pitchFamily="18" charset="0"/>
              </a:rPr>
              <a:t> </a:t>
            </a:r>
          </a:p>
          <a:p>
            <a:r>
              <a:rPr lang="en-US" b="0" i="0" err="1">
                <a:effectLst/>
                <a:latin typeface="Times New Roman" panose="02020603050405020304" pitchFamily="18" charset="0"/>
                <a:cs typeface="Times New Roman" panose="02020603050405020304" pitchFamily="18" charset="0"/>
              </a:rPr>
              <a:t>Krupali</a:t>
            </a:r>
            <a:r>
              <a:rPr lang="en-US" b="0" i="0">
                <a:effectLst/>
                <a:latin typeface="Times New Roman" panose="02020603050405020304" pitchFamily="18" charset="0"/>
                <a:cs typeface="Times New Roman" panose="02020603050405020304" pitchFamily="18" charset="0"/>
              </a:rPr>
              <a:t> Patel</a:t>
            </a:r>
            <a:br>
              <a:rPr lang="en-US" b="1">
                <a:latin typeface="Times New Roman" panose="02020603050405020304" pitchFamily="18" charset="0"/>
                <a:ea typeface="Calibri"/>
                <a:cs typeface="Times New Roman" panose="02020603050405020304" pitchFamily="18" charset="0"/>
              </a:rPr>
            </a:br>
            <a:endParaRPr lang="en-US">
              <a:latin typeface="Times New Roman" panose="02020603050405020304" pitchFamily="18" charset="0"/>
              <a:ea typeface="Calibri" panose="020F0502020204030204"/>
              <a:cs typeface="Times New Roman" panose="02020603050405020304" pitchFamily="18" charset="0"/>
            </a:endParaRPr>
          </a:p>
        </p:txBody>
      </p:sp>
      <p:sp>
        <p:nvSpPr>
          <p:cNvPr id="14" name="Rectangle 13">
            <a:extLst>
              <a:ext uri="{FF2B5EF4-FFF2-40B4-BE49-F238E27FC236}">
                <a16:creationId xmlns:a16="http://schemas.microsoft.com/office/drawing/2014/main" id="{B9B8A17F-DC3A-4D9A-AA53-9BFB894CD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5F72ECA3-2A46-4A5A-8330-12F7E22105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2A4A5C4D-76C1-47EA-A0B6-CF294A5F4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29BC618C-AD3C-444D-B8CB-6FB6920D48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17E34B56-1D8C-9CFD-1013-0BCDB59CE126}"/>
              </a:ext>
            </a:extLst>
          </p:cNvPr>
          <p:cNvSpPr>
            <a:spLocks noGrp="1"/>
          </p:cNvSpPr>
          <p:nvPr>
            <p:ph type="title"/>
          </p:nvPr>
        </p:nvSpPr>
        <p:spPr>
          <a:xfrm>
            <a:off x="1065251" y="883267"/>
            <a:ext cx="10062498" cy="4755532"/>
          </a:xfrm>
        </p:spPr>
        <p:txBody>
          <a:bodyPr vert="horz" lIns="91440" tIns="45720" rIns="91440" bIns="45720" rtlCol="0" anchor="t">
            <a:normAutofit fontScale="90000"/>
          </a:bodyPr>
          <a:lstStyle/>
          <a:p>
            <a:r>
              <a:rPr lang="en-US">
                <a:solidFill>
                  <a:schemeClr val="tx1"/>
                </a:solidFill>
                <a:latin typeface="Times New Roman"/>
                <a:cs typeface="Times New Roman"/>
              </a:rPr>
              <a:t>Problem Statement</a:t>
            </a:r>
            <a:br>
              <a:rPr lang="en-US" sz="2800"/>
            </a:br>
            <a:br>
              <a:rPr lang="en-US" sz="3200"/>
            </a:br>
            <a:r>
              <a:rPr lang="en-US" sz="2400">
                <a:solidFill>
                  <a:schemeClr val="tx1"/>
                </a:solidFill>
                <a:latin typeface="Times New Roman"/>
                <a:ea typeface="+mj-lt"/>
                <a:cs typeface="Times New Roman"/>
              </a:rPr>
              <a:t>The main aim of this project is to predict the sales and fraud detection from the supply chain dataset. These prediction mitigate fraudulent </a:t>
            </a:r>
            <a:r>
              <a:rPr lang="en-US" sz="2400" err="1">
                <a:solidFill>
                  <a:schemeClr val="tx1"/>
                </a:solidFill>
                <a:latin typeface="Times New Roman"/>
                <a:ea typeface="+mj-lt"/>
                <a:cs typeface="Times New Roman"/>
              </a:rPr>
              <a:t>transactionate</a:t>
            </a:r>
            <a:r>
              <a:rPr lang="en-US" sz="2400">
                <a:solidFill>
                  <a:schemeClr val="tx1"/>
                </a:solidFill>
                <a:latin typeface="Times New Roman"/>
                <a:cs typeface="Times New Roman"/>
              </a:rPr>
              <a:t> delivery of orders, improve sales revenue and quantity of products </a:t>
            </a:r>
            <a:r>
              <a:rPr lang="en-US" sz="2400">
                <a:solidFill>
                  <a:schemeClr val="tx1"/>
                </a:solidFill>
                <a:latin typeface="Times New Roman"/>
                <a:ea typeface="+mj-lt"/>
                <a:cs typeface="Times New Roman"/>
              </a:rPr>
              <a:t>Without these estimates, firms  risk  wasting  money  by  overstocking a  store  or,  even  worse,  losing income because a store lacks sufficient supplies to accommodate expected revenue</a:t>
            </a:r>
            <a:br>
              <a:rPr lang="en-US" sz="2000">
                <a:ea typeface="+mj-lt"/>
                <a:cs typeface="+mj-lt"/>
              </a:rPr>
            </a:br>
            <a:br>
              <a:rPr lang="en-US" sz="2000">
                <a:ea typeface="+mj-lt"/>
                <a:cs typeface="+mj-lt"/>
              </a:rPr>
            </a:br>
            <a:br>
              <a:rPr lang="en-US">
                <a:ea typeface="+mj-lt"/>
                <a:cs typeface="+mj-lt"/>
              </a:rPr>
            </a:br>
            <a:br>
              <a:rPr lang="en-US" sz="2000">
                <a:ea typeface="+mj-lt"/>
                <a:cs typeface="+mj-lt"/>
              </a:rPr>
            </a:br>
            <a:br>
              <a:rPr lang="en-US" sz="2000">
                <a:ea typeface="+mj-lt"/>
                <a:cs typeface="+mj-lt"/>
              </a:rPr>
            </a:br>
            <a:br>
              <a:rPr lang="en-US" sz="2000">
                <a:ea typeface="+mj-lt"/>
                <a:cs typeface="+mj-lt"/>
              </a:rPr>
            </a:br>
            <a:endParaRPr lang="en-US">
              <a:solidFill>
                <a:schemeClr val="tx1"/>
              </a:solidFill>
            </a:endParaRPr>
          </a:p>
          <a:p>
            <a:br>
              <a:rPr lang="en-US"/>
            </a:br>
            <a:endParaRPr lang="en-US"/>
          </a:p>
          <a:p>
            <a:br>
              <a:rPr lang="en-US"/>
            </a:br>
            <a:endParaRPr lang="en-US"/>
          </a:p>
        </p:txBody>
      </p:sp>
      <p:sp>
        <p:nvSpPr>
          <p:cNvPr id="18" name="Rectangle 17">
            <a:extLst>
              <a:ext uri="{FF2B5EF4-FFF2-40B4-BE49-F238E27FC236}">
                <a16:creationId xmlns:a16="http://schemas.microsoft.com/office/drawing/2014/main" id="{029C0D00-401D-42B7-94D8-008C7DAA8E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5797574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024C67BB-543B-1F71-82FE-D1195B6B0CFE}"/>
              </a:ext>
            </a:extLst>
          </p:cNvPr>
          <p:cNvSpPr>
            <a:spLocks noGrp="1"/>
          </p:cNvSpPr>
          <p:nvPr>
            <p:ph type="title"/>
          </p:nvPr>
        </p:nvSpPr>
        <p:spPr>
          <a:xfrm>
            <a:off x="1154954" y="973668"/>
            <a:ext cx="8761413" cy="706964"/>
          </a:xfrm>
        </p:spPr>
        <p:txBody>
          <a:bodyPr>
            <a:normAutofit/>
          </a:bodyPr>
          <a:lstStyle/>
          <a:p>
            <a:r>
              <a:rPr lang="en-US">
                <a:solidFill>
                  <a:srgbClr val="FFFFFF"/>
                </a:solidFill>
                <a:latin typeface="Times New Roman" panose="02020603050405020304" pitchFamily="18" charset="0"/>
                <a:cs typeface="Times New Roman" panose="02020603050405020304" pitchFamily="18" charset="0"/>
              </a:rPr>
              <a:t>Dataset Under Consideration</a:t>
            </a: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A6B2D1D2-6E09-9F2C-4746-291EF1A63E17}"/>
              </a:ext>
            </a:extLst>
          </p:cNvPr>
          <p:cNvGraphicFramePr>
            <a:graphicFrameLocks noGrp="1"/>
          </p:cNvGraphicFramePr>
          <p:nvPr>
            <p:ph idx="1"/>
            <p:extLst>
              <p:ext uri="{D42A27DB-BD31-4B8C-83A1-F6EECF244321}">
                <p14:modId xmlns:p14="http://schemas.microsoft.com/office/powerpoint/2010/main" val="920677939"/>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721717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60606-081B-B6C7-2A9E-6B3C2F6063B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Data Analysis</a:t>
            </a:r>
          </a:p>
        </p:txBody>
      </p:sp>
      <p:pic>
        <p:nvPicPr>
          <p:cNvPr id="24" name="Picture 23" descr="A picture containing bar chart&#10;&#10;Description automatically generated">
            <a:extLst>
              <a:ext uri="{FF2B5EF4-FFF2-40B4-BE49-F238E27FC236}">
                <a16:creationId xmlns:a16="http://schemas.microsoft.com/office/drawing/2014/main" id="{375EF73B-E4EA-E3B6-F65C-1772CD9627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672" y="2197735"/>
            <a:ext cx="2963244" cy="2468068"/>
          </a:xfrm>
          <a:prstGeom prst="rect">
            <a:avLst/>
          </a:prstGeom>
        </p:spPr>
      </p:pic>
      <p:pic>
        <p:nvPicPr>
          <p:cNvPr id="26" name="Picture 25" descr="A picture containing text, clipart&#10;&#10;Description automatically generated">
            <a:extLst>
              <a:ext uri="{FF2B5EF4-FFF2-40B4-BE49-F238E27FC236}">
                <a16:creationId xmlns:a16="http://schemas.microsoft.com/office/drawing/2014/main" id="{5E5C4E98-8419-A297-A83F-137F59FC6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4976" y="2245726"/>
            <a:ext cx="3751932" cy="2521793"/>
          </a:xfrm>
          <a:prstGeom prst="rect">
            <a:avLst/>
          </a:prstGeom>
        </p:spPr>
      </p:pic>
      <p:pic>
        <p:nvPicPr>
          <p:cNvPr id="28" name="Picture 27" descr="Chart, pie chart&#10;&#10;Description automatically generated">
            <a:extLst>
              <a:ext uri="{FF2B5EF4-FFF2-40B4-BE49-F238E27FC236}">
                <a16:creationId xmlns:a16="http://schemas.microsoft.com/office/drawing/2014/main" id="{C7290774-3419-BA3D-F5D9-4691012AF9E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7784" y="4566547"/>
            <a:ext cx="4546324" cy="2291454"/>
          </a:xfrm>
          <a:prstGeom prst="rect">
            <a:avLst/>
          </a:prstGeom>
        </p:spPr>
      </p:pic>
      <p:pic>
        <p:nvPicPr>
          <p:cNvPr id="30" name="Picture 29" descr="Icon&#10;&#10;Description automatically generated">
            <a:extLst>
              <a:ext uri="{FF2B5EF4-FFF2-40B4-BE49-F238E27FC236}">
                <a16:creationId xmlns:a16="http://schemas.microsoft.com/office/drawing/2014/main" id="{F889F52A-182A-1F2C-2BAD-1178C72D78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96345" y="4761325"/>
            <a:ext cx="4463846" cy="2021991"/>
          </a:xfrm>
          <a:prstGeom prst="rect">
            <a:avLst/>
          </a:prstGeom>
        </p:spPr>
      </p:pic>
      <p:pic>
        <p:nvPicPr>
          <p:cNvPr id="32" name="Picture 31" descr="Chart, bar chart&#10;&#10;Description automatically generated">
            <a:extLst>
              <a:ext uri="{FF2B5EF4-FFF2-40B4-BE49-F238E27FC236}">
                <a16:creationId xmlns:a16="http://schemas.microsoft.com/office/drawing/2014/main" id="{FECD68EF-AA05-BFE2-7F3D-467930716D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06746" y="4761325"/>
            <a:ext cx="3751932" cy="2297859"/>
          </a:xfrm>
          <a:prstGeom prst="rect">
            <a:avLst/>
          </a:prstGeom>
        </p:spPr>
      </p:pic>
      <p:pic>
        <p:nvPicPr>
          <p:cNvPr id="34" name="Picture 33" descr="Chart, histogram&#10;&#10;Description automatically generated">
            <a:extLst>
              <a:ext uri="{FF2B5EF4-FFF2-40B4-BE49-F238E27FC236}">
                <a16:creationId xmlns:a16="http://schemas.microsoft.com/office/drawing/2014/main" id="{70602CFD-465D-402F-7AAE-F972BEA6C28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22496" y="2207564"/>
            <a:ext cx="3869504" cy="2553761"/>
          </a:xfrm>
          <a:prstGeom prst="rect">
            <a:avLst/>
          </a:prstGeom>
        </p:spPr>
      </p:pic>
    </p:spTree>
    <p:extLst>
      <p:ext uri="{BB962C8B-B14F-4D97-AF65-F5344CB8AC3E}">
        <p14:creationId xmlns:p14="http://schemas.microsoft.com/office/powerpoint/2010/main" val="755003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22">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62" name="Freeform: Shape 24">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63"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2820E037-BE0D-611F-3355-DACEC3895B15}"/>
              </a:ext>
            </a:extLst>
          </p:cNvPr>
          <p:cNvSpPr>
            <a:spLocks noGrp="1"/>
          </p:cNvSpPr>
          <p:nvPr>
            <p:ph type="title"/>
          </p:nvPr>
        </p:nvSpPr>
        <p:spPr>
          <a:xfrm>
            <a:off x="702518" y="1009387"/>
            <a:ext cx="4287615" cy="4842138"/>
          </a:xfrm>
        </p:spPr>
        <p:txBody>
          <a:bodyPr>
            <a:normAutofit/>
          </a:bodyPr>
          <a:lstStyle/>
          <a:p>
            <a:pPr>
              <a:lnSpc>
                <a:spcPct val="90000"/>
              </a:lnSpc>
            </a:pPr>
            <a:r>
              <a:rPr lang="en-US" sz="2000">
                <a:solidFill>
                  <a:schemeClr val="tx1"/>
                </a:solidFill>
                <a:latin typeface="Times New Roman"/>
                <a:cs typeface="Times New Roman"/>
              </a:rPr>
              <a:t>Normalizing the labels to encode non numerical values.</a:t>
            </a:r>
            <a:br>
              <a:rPr lang="en-US" sz="2000">
                <a:latin typeface="Times New Roman" panose="02020603050405020304" pitchFamily="18" charset="0"/>
                <a:cs typeface="Times New Roman" panose="02020603050405020304" pitchFamily="18" charset="0"/>
              </a:rPr>
            </a:br>
            <a:br>
              <a:rPr lang="en-US" sz="2000">
                <a:latin typeface="Times New Roman" panose="02020603050405020304" pitchFamily="18" charset="0"/>
                <a:cs typeface="Times New Roman" panose="02020603050405020304" pitchFamily="18" charset="0"/>
              </a:rPr>
            </a:br>
            <a:r>
              <a:rPr lang="en-US" sz="2000">
                <a:solidFill>
                  <a:schemeClr val="tx1"/>
                </a:solidFill>
                <a:latin typeface="Times New Roman"/>
                <a:cs typeface="Times New Roman"/>
              </a:rPr>
              <a:t>Application of label encoder for </a:t>
            </a:r>
            <a:r>
              <a:rPr lang="en-US" sz="2000" err="1">
                <a:solidFill>
                  <a:schemeClr val="tx1"/>
                </a:solidFill>
                <a:latin typeface="Times New Roman"/>
                <a:cs typeface="Times New Roman"/>
              </a:rPr>
              <a:t>NaN</a:t>
            </a:r>
            <a:r>
              <a:rPr lang="en-US" sz="2000">
                <a:solidFill>
                  <a:schemeClr val="tx1"/>
                </a:solidFill>
                <a:latin typeface="Times New Roman"/>
                <a:cs typeface="Times New Roman"/>
              </a:rPr>
              <a:t> values.</a:t>
            </a:r>
            <a:br>
              <a:rPr lang="en-US" sz="2000">
                <a:latin typeface="Times New Roman" panose="02020603050405020304" pitchFamily="18" charset="0"/>
                <a:cs typeface="Times New Roman" panose="02020603050405020304" pitchFamily="18" charset="0"/>
              </a:rPr>
            </a:br>
            <a:br>
              <a:rPr lang="en-US" sz="2000">
                <a:latin typeface="Times New Roman" panose="02020603050405020304" pitchFamily="18" charset="0"/>
                <a:cs typeface="Times New Roman" panose="02020603050405020304" pitchFamily="18" charset="0"/>
              </a:rPr>
            </a:br>
            <a:r>
              <a:rPr lang="en-US" sz="2000">
                <a:solidFill>
                  <a:schemeClr val="tx1"/>
                </a:solidFill>
                <a:latin typeface="Times New Roman"/>
                <a:ea typeface="+mj-lt"/>
                <a:cs typeface="Times New Roman"/>
              </a:rPr>
              <a:t>Deleting features which are highly correlated with other features to avoid </a:t>
            </a:r>
            <a:r>
              <a:rPr lang="en-US" sz="2000" err="1">
                <a:solidFill>
                  <a:schemeClr val="tx1"/>
                </a:solidFill>
                <a:latin typeface="Times New Roman"/>
                <a:ea typeface="+mj-lt"/>
                <a:cs typeface="Times New Roman"/>
              </a:rPr>
              <a:t>multicollinarity</a:t>
            </a:r>
            <a:r>
              <a:rPr lang="en-US" sz="2000">
                <a:solidFill>
                  <a:schemeClr val="tx1"/>
                </a:solidFill>
                <a:latin typeface="Times New Roman"/>
                <a:ea typeface="+mj-lt"/>
                <a:cs typeface="Times New Roman"/>
              </a:rPr>
              <a:t>.</a:t>
            </a:r>
            <a:br>
              <a:rPr lang="en-US" sz="2000">
                <a:latin typeface="Times New Roman" panose="02020603050405020304" pitchFamily="18" charset="0"/>
                <a:cs typeface="Times New Roman" panose="02020603050405020304" pitchFamily="18" charset="0"/>
              </a:rPr>
            </a:br>
            <a:br>
              <a:rPr lang="en-US" sz="900"/>
            </a:br>
            <a:endParaRPr lang="en-US" sz="900">
              <a:solidFill>
                <a:schemeClr val="tx1"/>
              </a:solidFill>
            </a:endParaRPr>
          </a:p>
        </p:txBody>
      </p:sp>
      <p:pic>
        <p:nvPicPr>
          <p:cNvPr id="5" name="Picture 5" descr="Chart, treemap chart&#10;&#10;Description automatically generated">
            <a:extLst>
              <a:ext uri="{FF2B5EF4-FFF2-40B4-BE49-F238E27FC236}">
                <a16:creationId xmlns:a16="http://schemas.microsoft.com/office/drawing/2014/main" id="{DF2D388B-52D7-192C-4AF6-2F547C1CB908}"/>
              </a:ext>
            </a:extLst>
          </p:cNvPr>
          <p:cNvPicPr>
            <a:picLocks noChangeAspect="1"/>
          </p:cNvPicPr>
          <p:nvPr/>
        </p:nvPicPr>
        <p:blipFill rotWithShape="1">
          <a:blip r:embed="rId2"/>
          <a:srcRect l="13811" r="12844" b="-1"/>
          <a:stretch/>
        </p:blipFill>
        <p:spPr>
          <a:xfrm>
            <a:off x="5194607" y="803751"/>
            <a:ext cx="6391533" cy="5250498"/>
          </a:xfrm>
          <a:prstGeom prst="rect">
            <a:avLst/>
          </a:prstGeom>
        </p:spPr>
      </p:pic>
      <p:sp>
        <p:nvSpPr>
          <p:cNvPr id="64" name="Rectangle 28">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5" name="Oval 30">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6" name="Oval 32">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8"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118179401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000C36E-AAFD-4188-BB55-FAE4A8272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13CB6D4A-4ADE-4BAF-BB67-7E9E8AB2C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343043" y="402165"/>
            <a:ext cx="673865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2065753A-F15B-43F6-B811-03D543426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9519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219AED55-7F29-4A42-9B4E-43EA0551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6355223"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3394EDF3-F539-40F8-9354-FE02885829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51206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1" name="Oval 20">
            <a:extLst>
              <a:ext uri="{FF2B5EF4-FFF2-40B4-BE49-F238E27FC236}">
                <a16:creationId xmlns:a16="http://schemas.microsoft.com/office/drawing/2014/main" id="{25236E71-242B-4CE7-96BC-B66F91F9D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18848"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a:extLst>
              <a:ext uri="{FF2B5EF4-FFF2-40B4-BE49-F238E27FC236}">
                <a16:creationId xmlns:a16="http://schemas.microsoft.com/office/drawing/2014/main" id="{683A5930-ABB0-4C7A-8E96-AB945DFB0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D876852E-D050-67C6-E489-94C97C43C5A3}"/>
              </a:ext>
            </a:extLst>
          </p:cNvPr>
          <p:cNvSpPr>
            <a:spLocks noGrp="1"/>
          </p:cNvSpPr>
          <p:nvPr>
            <p:ph type="title"/>
          </p:nvPr>
        </p:nvSpPr>
        <p:spPr>
          <a:xfrm>
            <a:off x="8471239" y="973667"/>
            <a:ext cx="2942210" cy="4833745"/>
          </a:xfrm>
        </p:spPr>
        <p:txBody>
          <a:bodyPr>
            <a:normAutofit/>
          </a:bodyPr>
          <a:lstStyle/>
          <a:p>
            <a:r>
              <a:rPr lang="en-US">
                <a:solidFill>
                  <a:srgbClr val="EBEBEB"/>
                </a:solidFill>
                <a:latin typeface="Times New Roman" panose="02020603050405020304" pitchFamily="18" charset="0"/>
                <a:cs typeface="Times New Roman" panose="02020603050405020304" pitchFamily="18" charset="0"/>
              </a:rPr>
              <a:t>Algorithms Implemented</a:t>
            </a:r>
          </a:p>
        </p:txBody>
      </p:sp>
      <p:sp>
        <p:nvSpPr>
          <p:cNvPr id="25" name="Rectangle 24">
            <a:extLst>
              <a:ext uri="{FF2B5EF4-FFF2-40B4-BE49-F238E27FC236}">
                <a16:creationId xmlns:a16="http://schemas.microsoft.com/office/drawing/2014/main" id="{33E51D9F-DA72-49DE-9183-76B062B38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610310A7-CB05-8C96-F0CA-2D5A46ADB285}"/>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graphicFrame>
        <p:nvGraphicFramePr>
          <p:cNvPr id="7" name="Content Placeholder 2">
            <a:extLst>
              <a:ext uri="{FF2B5EF4-FFF2-40B4-BE49-F238E27FC236}">
                <a16:creationId xmlns:a16="http://schemas.microsoft.com/office/drawing/2014/main" id="{20C9F65B-4157-7EA0-C684-F492F52AD943}"/>
              </a:ext>
            </a:extLst>
          </p:cNvPr>
          <p:cNvGraphicFramePr>
            <a:graphicFrameLocks noGrp="1"/>
          </p:cNvGraphicFramePr>
          <p:nvPr>
            <p:ph idx="1"/>
            <p:extLst>
              <p:ext uri="{D42A27DB-BD31-4B8C-83A1-F6EECF244321}">
                <p14:modId xmlns:p14="http://schemas.microsoft.com/office/powerpoint/2010/main" val="2165778621"/>
              </p:ext>
            </p:extLst>
          </p:nvPr>
        </p:nvGraphicFramePr>
        <p:xfrm>
          <a:off x="964907" y="973667"/>
          <a:ext cx="6116795" cy="4928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4399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92" name="Group 91">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3" name="Rectangle 92">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4"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96" name="Rectangle 95">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98" name="Group 97">
            <a:extLst>
              <a:ext uri="{FF2B5EF4-FFF2-40B4-BE49-F238E27FC236}">
                <a16:creationId xmlns:a16="http://schemas.microsoft.com/office/drawing/2014/main" id="{5F72ECA3-2A46-4A5A-8330-12F7E22105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99" name="Rectangle 98">
              <a:extLst>
                <a:ext uri="{FF2B5EF4-FFF2-40B4-BE49-F238E27FC236}">
                  <a16:creationId xmlns:a16="http://schemas.microsoft.com/office/drawing/2014/main" id="{2A4A5C4D-76C1-47EA-A0B6-CF294A5F4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0" name="Freeform 5">
              <a:extLst>
                <a:ext uri="{FF2B5EF4-FFF2-40B4-BE49-F238E27FC236}">
                  <a16:creationId xmlns:a16="http://schemas.microsoft.com/office/drawing/2014/main" id="{29BC618C-AD3C-444D-B8CB-6FB6920D48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A1BBEF12-9E4E-4AE4-4882-2DA4AD364E50}"/>
              </a:ext>
            </a:extLst>
          </p:cNvPr>
          <p:cNvSpPr>
            <a:spLocks noGrp="1"/>
          </p:cNvSpPr>
          <p:nvPr>
            <p:ph type="title"/>
          </p:nvPr>
        </p:nvSpPr>
        <p:spPr>
          <a:xfrm>
            <a:off x="441435" y="572502"/>
            <a:ext cx="10620005" cy="828326"/>
          </a:xfrm>
        </p:spPr>
        <p:txBody>
          <a:bodyPr vert="horz" lIns="91440" tIns="45720" rIns="91440" bIns="45720" rtlCol="0" anchor="t">
            <a:normAutofit fontScale="90000"/>
          </a:bodyPr>
          <a:lstStyle/>
          <a:p>
            <a:r>
              <a:rPr lang="en-US" sz="5400">
                <a:solidFill>
                  <a:schemeClr val="tx1"/>
                </a:solidFill>
              </a:rPr>
              <a:t>Classification Scores Comparison</a:t>
            </a:r>
          </a:p>
        </p:txBody>
      </p:sp>
      <p:sp>
        <p:nvSpPr>
          <p:cNvPr id="102" name="Rectangle 101">
            <a:extLst>
              <a:ext uri="{FF2B5EF4-FFF2-40B4-BE49-F238E27FC236}">
                <a16:creationId xmlns:a16="http://schemas.microsoft.com/office/drawing/2014/main" id="{029C0D00-401D-42B7-94D8-008C7DAA8E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7" name="Table 6">
            <a:extLst>
              <a:ext uri="{FF2B5EF4-FFF2-40B4-BE49-F238E27FC236}">
                <a16:creationId xmlns:a16="http://schemas.microsoft.com/office/drawing/2014/main" id="{9083AEE8-EE3E-6995-B815-1BBE90EB1DD6}"/>
              </a:ext>
            </a:extLst>
          </p:cNvPr>
          <p:cNvGraphicFramePr>
            <a:graphicFrameLocks noGrp="1"/>
          </p:cNvGraphicFramePr>
          <p:nvPr>
            <p:extLst>
              <p:ext uri="{D42A27DB-BD31-4B8C-83A1-F6EECF244321}">
                <p14:modId xmlns:p14="http://schemas.microsoft.com/office/powerpoint/2010/main" val="2450067354"/>
              </p:ext>
            </p:extLst>
          </p:nvPr>
        </p:nvGraphicFramePr>
        <p:xfrm>
          <a:off x="563671" y="1753645"/>
          <a:ext cx="10895485" cy="4526412"/>
        </p:xfrm>
        <a:graphic>
          <a:graphicData uri="http://schemas.openxmlformats.org/drawingml/2006/table">
            <a:tbl>
              <a:tblPr firstRow="1" bandRow="1">
                <a:tableStyleId>{5C22544A-7EE6-4342-B048-85BDC9FD1C3A}</a:tableStyleId>
              </a:tblPr>
              <a:tblGrid>
                <a:gridCol w="1852807">
                  <a:extLst>
                    <a:ext uri="{9D8B030D-6E8A-4147-A177-3AD203B41FA5}">
                      <a16:colId xmlns:a16="http://schemas.microsoft.com/office/drawing/2014/main" val="1341258477"/>
                    </a:ext>
                  </a:extLst>
                </a:gridCol>
                <a:gridCol w="1715011">
                  <a:extLst>
                    <a:ext uri="{9D8B030D-6E8A-4147-A177-3AD203B41FA5}">
                      <a16:colId xmlns:a16="http://schemas.microsoft.com/office/drawing/2014/main" val="1122964752"/>
                    </a:ext>
                  </a:extLst>
                </a:gridCol>
                <a:gridCol w="1493197">
                  <a:extLst>
                    <a:ext uri="{9D8B030D-6E8A-4147-A177-3AD203B41FA5}">
                      <a16:colId xmlns:a16="http://schemas.microsoft.com/office/drawing/2014/main" val="957922519"/>
                    </a:ext>
                  </a:extLst>
                </a:gridCol>
                <a:gridCol w="1774520">
                  <a:extLst>
                    <a:ext uri="{9D8B030D-6E8A-4147-A177-3AD203B41FA5}">
                      <a16:colId xmlns:a16="http://schemas.microsoft.com/office/drawing/2014/main" val="4075452738"/>
                    </a:ext>
                  </a:extLst>
                </a:gridCol>
                <a:gridCol w="1604894">
                  <a:extLst>
                    <a:ext uri="{9D8B030D-6E8A-4147-A177-3AD203B41FA5}">
                      <a16:colId xmlns:a16="http://schemas.microsoft.com/office/drawing/2014/main" val="1011995780"/>
                    </a:ext>
                  </a:extLst>
                </a:gridCol>
                <a:gridCol w="1525015">
                  <a:extLst>
                    <a:ext uri="{9D8B030D-6E8A-4147-A177-3AD203B41FA5}">
                      <a16:colId xmlns:a16="http://schemas.microsoft.com/office/drawing/2014/main" val="3608486228"/>
                    </a:ext>
                  </a:extLst>
                </a:gridCol>
                <a:gridCol w="930041">
                  <a:extLst>
                    <a:ext uri="{9D8B030D-6E8A-4147-A177-3AD203B41FA5}">
                      <a16:colId xmlns:a16="http://schemas.microsoft.com/office/drawing/2014/main" val="1306651768"/>
                    </a:ext>
                  </a:extLst>
                </a:gridCol>
              </a:tblGrid>
              <a:tr h="873968">
                <a:tc>
                  <a:txBody>
                    <a:bodyPr/>
                    <a:lstStyle/>
                    <a:p>
                      <a:pPr lvl="0" algn="l">
                        <a:buNone/>
                      </a:pPr>
                      <a:r>
                        <a:rPr lang="en-US" sz="1400" b="1" i="0" u="none" strike="noStrike" noProof="0">
                          <a:effectLst/>
                          <a:latin typeface="Times New Roman"/>
                        </a:rPr>
                        <a:t>Classification Model</a:t>
                      </a:r>
                      <a:endParaRPr lang="en-US" sz="1400">
                        <a:latin typeface="Times New Roman"/>
                      </a:endParaRPr>
                    </a:p>
                  </a:txBody>
                  <a:tcPr marL="76200" marR="76200" marT="38100" marB="38100" anchor="ctr"/>
                </a:tc>
                <a:tc>
                  <a:txBody>
                    <a:bodyPr/>
                    <a:lstStyle/>
                    <a:p>
                      <a:pPr lvl="0" algn="l">
                        <a:buNone/>
                      </a:pPr>
                      <a:r>
                        <a:rPr lang="en-US" sz="1400" b="1" i="0" u="none" strike="noStrike" noProof="0">
                          <a:effectLst/>
                          <a:latin typeface="Times New Roman"/>
                        </a:rPr>
                        <a:t>Accuracy Score for Fraud Detection</a:t>
                      </a:r>
                      <a:endParaRPr lang="en-US" sz="1400">
                        <a:latin typeface="Times New Roman"/>
                      </a:endParaRPr>
                    </a:p>
                  </a:txBody>
                  <a:tcPr marL="76200" marR="76200" marT="38100" marB="38100" anchor="ctr"/>
                </a:tc>
                <a:tc>
                  <a:txBody>
                    <a:bodyPr/>
                    <a:lstStyle/>
                    <a:p>
                      <a:pPr lvl="0" algn="l">
                        <a:buNone/>
                      </a:pPr>
                      <a:r>
                        <a:rPr lang="en-US" sz="1400" b="1" i="0" u="none" strike="noStrike" noProof="0">
                          <a:effectLst/>
                          <a:latin typeface="Times New Roman"/>
                        </a:rPr>
                        <a:t>Recall Score for Fraud Detection</a:t>
                      </a:r>
                      <a:endParaRPr lang="en-US" sz="1400">
                        <a:latin typeface="Times New Roman"/>
                      </a:endParaRPr>
                    </a:p>
                  </a:txBody>
                  <a:tcPr marL="76200" marR="76200" marT="38100" marB="38100" anchor="ctr"/>
                </a:tc>
                <a:tc>
                  <a:txBody>
                    <a:bodyPr/>
                    <a:lstStyle/>
                    <a:p>
                      <a:pPr lvl="0" algn="l">
                        <a:buNone/>
                      </a:pPr>
                      <a:r>
                        <a:rPr lang="en-US" sz="1400" b="1" i="0" u="none" strike="noStrike" noProof="0">
                          <a:effectLst/>
                          <a:latin typeface="Times New Roman"/>
                        </a:rPr>
                        <a:t>F1 Score for Fraud Detection</a:t>
                      </a:r>
                      <a:endParaRPr lang="en-US" sz="1400">
                        <a:latin typeface="Times New Roman"/>
                      </a:endParaRPr>
                    </a:p>
                  </a:txBody>
                  <a:tcPr marL="76200" marR="76200" marT="38100" marB="38100" anchor="ctr"/>
                </a:tc>
                <a:tc>
                  <a:txBody>
                    <a:bodyPr/>
                    <a:lstStyle/>
                    <a:p>
                      <a:pPr lvl="0" algn="l">
                        <a:buNone/>
                      </a:pPr>
                      <a:r>
                        <a:rPr lang="en-US" sz="1400" b="1" i="0" u="none" strike="noStrike" noProof="0">
                          <a:effectLst/>
                          <a:latin typeface="Times New Roman"/>
                        </a:rPr>
                        <a:t>Accuracy Score for Late Delivery</a:t>
                      </a:r>
                      <a:endParaRPr lang="en-US" sz="1400">
                        <a:latin typeface="Times New Roman"/>
                      </a:endParaRPr>
                    </a:p>
                  </a:txBody>
                  <a:tcPr marL="76200" marR="76200" marT="38100" marB="38100" anchor="ctr"/>
                </a:tc>
                <a:tc>
                  <a:txBody>
                    <a:bodyPr/>
                    <a:lstStyle/>
                    <a:p>
                      <a:pPr lvl="0" algn="l">
                        <a:buNone/>
                      </a:pPr>
                      <a:r>
                        <a:rPr lang="en-US" sz="1400" b="1" i="0" u="none" strike="noStrike" noProof="0">
                          <a:effectLst/>
                          <a:latin typeface="Times New Roman"/>
                        </a:rPr>
                        <a:t>Recall Score for Late Delivery</a:t>
                      </a:r>
                      <a:endParaRPr lang="en-US" sz="1400">
                        <a:latin typeface="Times New Roman"/>
                      </a:endParaRPr>
                    </a:p>
                  </a:txBody>
                  <a:tcPr marL="76200" marR="76200" marT="38100" marB="38100" anchor="ctr"/>
                </a:tc>
                <a:tc>
                  <a:txBody>
                    <a:bodyPr/>
                    <a:lstStyle/>
                    <a:p>
                      <a:pPr lvl="0">
                        <a:buNone/>
                      </a:pPr>
                      <a:r>
                        <a:rPr lang="en-US" sz="1400" b="1" i="0" u="none" strike="noStrike" noProof="0">
                          <a:latin typeface="Times New Roman"/>
                        </a:rPr>
                        <a:t>F1 Score for Late Delivery</a:t>
                      </a:r>
                      <a:endParaRPr lang="en-US" sz="1400">
                        <a:latin typeface="Times New Roman"/>
                      </a:endParaRPr>
                    </a:p>
                  </a:txBody>
                  <a:tcPr/>
                </a:tc>
                <a:extLst>
                  <a:ext uri="{0D108BD9-81ED-4DB2-BD59-A6C34878D82A}">
                    <a16:rowId xmlns:a16="http://schemas.microsoft.com/office/drawing/2014/main" val="1318141775"/>
                  </a:ext>
                </a:extLst>
              </a:tr>
              <a:tr h="266453">
                <a:tc>
                  <a:txBody>
                    <a:bodyPr/>
                    <a:lstStyle/>
                    <a:p>
                      <a:pPr algn="l" fontAlgn="ctr"/>
                      <a:r>
                        <a:rPr lang="en-US" sz="1400">
                          <a:effectLst/>
                          <a:latin typeface="Times New Roman"/>
                        </a:rPr>
                        <a:t>Logistic</a:t>
                      </a:r>
                    </a:p>
                  </a:txBody>
                  <a:tcPr marL="76200" marR="76200" marT="38100" marB="38100" anchor="ctr"/>
                </a:tc>
                <a:tc>
                  <a:txBody>
                    <a:bodyPr/>
                    <a:lstStyle/>
                    <a:p>
                      <a:pPr algn="l" fontAlgn="ctr"/>
                      <a:r>
                        <a:rPr lang="en-US" sz="1400">
                          <a:effectLst/>
                          <a:latin typeface="Times New Roman"/>
                        </a:rPr>
                        <a:t>97.80</a:t>
                      </a:r>
                    </a:p>
                  </a:txBody>
                  <a:tcPr marL="76200" marR="76200" marT="38100" marB="38100" anchor="ctr"/>
                </a:tc>
                <a:tc>
                  <a:txBody>
                    <a:bodyPr/>
                    <a:lstStyle/>
                    <a:p>
                      <a:pPr algn="l" fontAlgn="ctr"/>
                      <a:r>
                        <a:rPr lang="en-US" sz="1400">
                          <a:effectLst/>
                          <a:latin typeface="Times New Roman"/>
                        </a:rPr>
                        <a:t>59.40</a:t>
                      </a:r>
                    </a:p>
                  </a:txBody>
                  <a:tcPr marL="76200" marR="76200" marT="38100" marB="38100" anchor="ctr"/>
                </a:tc>
                <a:tc>
                  <a:txBody>
                    <a:bodyPr/>
                    <a:lstStyle/>
                    <a:p>
                      <a:pPr algn="l" fontAlgn="ctr"/>
                      <a:r>
                        <a:rPr lang="en-US" sz="1400">
                          <a:effectLst/>
                          <a:latin typeface="Times New Roman"/>
                        </a:rPr>
                        <a:t>31.22</a:t>
                      </a:r>
                    </a:p>
                  </a:txBody>
                  <a:tcPr marL="76200" marR="76200" marT="38100" marB="38100" anchor="ctr"/>
                </a:tc>
                <a:tc>
                  <a:txBody>
                    <a:bodyPr/>
                    <a:lstStyle/>
                    <a:p>
                      <a:pPr algn="l" fontAlgn="ctr"/>
                      <a:r>
                        <a:rPr lang="en-US" sz="1400">
                          <a:effectLst/>
                          <a:latin typeface="Times New Roman"/>
                        </a:rPr>
                        <a:t>98.84</a:t>
                      </a:r>
                    </a:p>
                  </a:txBody>
                  <a:tcPr marL="76200" marR="76200" marT="38100" marB="38100" anchor="ctr"/>
                </a:tc>
                <a:tc>
                  <a:txBody>
                    <a:bodyPr/>
                    <a:lstStyle/>
                    <a:p>
                      <a:pPr algn="l" fontAlgn="ctr"/>
                      <a:r>
                        <a:rPr lang="en-US" sz="1400">
                          <a:effectLst/>
                          <a:latin typeface="Times New Roman"/>
                        </a:rPr>
                        <a:t>97.94</a:t>
                      </a:r>
                    </a:p>
                  </a:txBody>
                  <a:tcPr marL="76200" marR="76200" marT="38100" marB="38100" anchor="ctr"/>
                </a:tc>
                <a:tc>
                  <a:txBody>
                    <a:bodyPr/>
                    <a:lstStyle/>
                    <a:p>
                      <a:pPr algn="l" fontAlgn="ctr"/>
                      <a:r>
                        <a:rPr lang="en-US" sz="1400">
                          <a:effectLst/>
                          <a:latin typeface="Times New Roman"/>
                        </a:rPr>
                        <a:t>98.96</a:t>
                      </a:r>
                    </a:p>
                  </a:txBody>
                  <a:tcPr marL="76200" marR="76200" marT="38100" marB="38100" anchor="ctr"/>
                </a:tc>
                <a:extLst>
                  <a:ext uri="{0D108BD9-81ED-4DB2-BD59-A6C34878D82A}">
                    <a16:rowId xmlns:a16="http://schemas.microsoft.com/office/drawing/2014/main" val="3059620036"/>
                  </a:ext>
                </a:extLst>
              </a:tr>
              <a:tr h="468958">
                <a:tc>
                  <a:txBody>
                    <a:bodyPr/>
                    <a:lstStyle/>
                    <a:p>
                      <a:pPr algn="l" fontAlgn="ctr"/>
                      <a:r>
                        <a:rPr lang="en-US" sz="1400" err="1">
                          <a:effectLst/>
                          <a:latin typeface="Times New Roman"/>
                        </a:rPr>
                        <a:t>Gausian</a:t>
                      </a:r>
                      <a:r>
                        <a:rPr lang="en-US" sz="1400">
                          <a:effectLst/>
                          <a:latin typeface="Times New Roman"/>
                        </a:rPr>
                        <a:t> Naive bayes</a:t>
                      </a:r>
                    </a:p>
                  </a:txBody>
                  <a:tcPr marL="76200" marR="76200" marT="38100" marB="38100" anchor="ctr"/>
                </a:tc>
                <a:tc>
                  <a:txBody>
                    <a:bodyPr/>
                    <a:lstStyle/>
                    <a:p>
                      <a:pPr algn="l" fontAlgn="ctr"/>
                      <a:r>
                        <a:rPr lang="en-US" sz="1400">
                          <a:effectLst/>
                          <a:latin typeface="Times New Roman"/>
                        </a:rPr>
                        <a:t>87.84</a:t>
                      </a:r>
                    </a:p>
                  </a:txBody>
                  <a:tcPr marL="76200" marR="76200" marT="38100" marB="38100" anchor="ctr"/>
                </a:tc>
                <a:tc>
                  <a:txBody>
                    <a:bodyPr/>
                    <a:lstStyle/>
                    <a:p>
                      <a:pPr algn="l" fontAlgn="ctr"/>
                      <a:r>
                        <a:rPr lang="en-US" sz="1400">
                          <a:effectLst/>
                          <a:latin typeface="Times New Roman"/>
                        </a:rPr>
                        <a:t>16.23</a:t>
                      </a:r>
                    </a:p>
                  </a:txBody>
                  <a:tcPr marL="76200" marR="76200" marT="38100" marB="38100" anchor="ctr"/>
                </a:tc>
                <a:tc>
                  <a:txBody>
                    <a:bodyPr/>
                    <a:lstStyle/>
                    <a:p>
                      <a:pPr algn="l" fontAlgn="ctr"/>
                      <a:r>
                        <a:rPr lang="en-US" sz="1400">
                          <a:effectLst/>
                          <a:latin typeface="Times New Roman"/>
                        </a:rPr>
                        <a:t>27.92</a:t>
                      </a:r>
                    </a:p>
                  </a:txBody>
                  <a:tcPr marL="76200" marR="76200" marT="38100" marB="38100" anchor="ctr"/>
                </a:tc>
                <a:tc>
                  <a:txBody>
                    <a:bodyPr/>
                    <a:lstStyle/>
                    <a:p>
                      <a:pPr algn="l" fontAlgn="ctr"/>
                      <a:r>
                        <a:rPr lang="en-US" sz="1400">
                          <a:effectLst/>
                          <a:latin typeface="Times New Roman"/>
                        </a:rPr>
                        <a:t>57.27</a:t>
                      </a:r>
                    </a:p>
                  </a:txBody>
                  <a:tcPr marL="76200" marR="76200" marT="38100" marB="38100" anchor="ctr"/>
                </a:tc>
                <a:tc>
                  <a:txBody>
                    <a:bodyPr/>
                    <a:lstStyle/>
                    <a:p>
                      <a:pPr algn="l" fontAlgn="ctr"/>
                      <a:r>
                        <a:rPr lang="en-US" sz="1400">
                          <a:effectLst/>
                          <a:latin typeface="Times New Roman"/>
                        </a:rPr>
                        <a:t>56.20</a:t>
                      </a:r>
                    </a:p>
                  </a:txBody>
                  <a:tcPr marL="76200" marR="76200" marT="38100" marB="38100" anchor="ctr"/>
                </a:tc>
                <a:tc>
                  <a:txBody>
                    <a:bodyPr/>
                    <a:lstStyle/>
                    <a:p>
                      <a:pPr algn="l" fontAlgn="ctr"/>
                      <a:r>
                        <a:rPr lang="en-US" sz="1400">
                          <a:effectLst/>
                          <a:latin typeface="Times New Roman"/>
                        </a:rPr>
                        <a:t>71.95</a:t>
                      </a:r>
                    </a:p>
                  </a:txBody>
                  <a:tcPr marL="76200" marR="76200" marT="38100" marB="38100" anchor="ctr"/>
                </a:tc>
                <a:extLst>
                  <a:ext uri="{0D108BD9-81ED-4DB2-BD59-A6C34878D82A}">
                    <a16:rowId xmlns:a16="http://schemas.microsoft.com/office/drawing/2014/main" val="2038547219"/>
                  </a:ext>
                </a:extLst>
              </a:tr>
              <a:tr h="468958">
                <a:tc>
                  <a:txBody>
                    <a:bodyPr/>
                    <a:lstStyle/>
                    <a:p>
                      <a:pPr algn="l" fontAlgn="ctr"/>
                      <a:r>
                        <a:rPr lang="en-US" sz="1400">
                          <a:effectLst/>
                          <a:latin typeface="Times New Roman"/>
                        </a:rPr>
                        <a:t>Support Vector Machines</a:t>
                      </a:r>
                    </a:p>
                  </a:txBody>
                  <a:tcPr marL="76200" marR="76200" marT="38100" marB="38100" anchor="ctr"/>
                </a:tc>
                <a:tc>
                  <a:txBody>
                    <a:bodyPr/>
                    <a:lstStyle/>
                    <a:p>
                      <a:pPr algn="l" fontAlgn="ctr"/>
                      <a:r>
                        <a:rPr lang="en-US" sz="1400">
                          <a:effectLst/>
                          <a:latin typeface="Times New Roman"/>
                        </a:rPr>
                        <a:t>97.75</a:t>
                      </a:r>
                    </a:p>
                  </a:txBody>
                  <a:tcPr marL="76200" marR="76200" marT="38100" marB="38100" anchor="ctr"/>
                </a:tc>
                <a:tc>
                  <a:txBody>
                    <a:bodyPr/>
                    <a:lstStyle/>
                    <a:p>
                      <a:pPr algn="l" fontAlgn="ctr"/>
                      <a:r>
                        <a:rPr lang="en-US" sz="1400">
                          <a:effectLst/>
                          <a:latin typeface="Times New Roman"/>
                        </a:rPr>
                        <a:t>56.89</a:t>
                      </a:r>
                    </a:p>
                  </a:txBody>
                  <a:tcPr marL="76200" marR="76200" marT="38100" marB="38100" anchor="ctr"/>
                </a:tc>
                <a:tc>
                  <a:txBody>
                    <a:bodyPr/>
                    <a:lstStyle/>
                    <a:p>
                      <a:pPr algn="l" fontAlgn="ctr"/>
                      <a:r>
                        <a:rPr lang="en-US" sz="1400">
                          <a:effectLst/>
                          <a:latin typeface="Times New Roman"/>
                        </a:rPr>
                        <a:t>28.42</a:t>
                      </a:r>
                    </a:p>
                  </a:txBody>
                  <a:tcPr marL="76200" marR="76200" marT="38100" marB="38100" anchor="ctr"/>
                </a:tc>
                <a:tc>
                  <a:txBody>
                    <a:bodyPr/>
                    <a:lstStyle/>
                    <a:p>
                      <a:pPr algn="l" fontAlgn="ctr"/>
                      <a:r>
                        <a:rPr lang="en-US" sz="1400">
                          <a:effectLst/>
                          <a:latin typeface="Times New Roman"/>
                        </a:rPr>
                        <a:t>98.84</a:t>
                      </a:r>
                    </a:p>
                  </a:txBody>
                  <a:tcPr marL="76200" marR="76200" marT="38100" marB="38100" anchor="ctr"/>
                </a:tc>
                <a:tc>
                  <a:txBody>
                    <a:bodyPr/>
                    <a:lstStyle/>
                    <a:p>
                      <a:pPr algn="l" fontAlgn="ctr"/>
                      <a:r>
                        <a:rPr lang="en-US" sz="1400">
                          <a:effectLst/>
                          <a:latin typeface="Times New Roman"/>
                        </a:rPr>
                        <a:t>97.94</a:t>
                      </a:r>
                    </a:p>
                  </a:txBody>
                  <a:tcPr marL="76200" marR="76200" marT="38100" marB="38100" anchor="ctr"/>
                </a:tc>
                <a:tc>
                  <a:txBody>
                    <a:bodyPr/>
                    <a:lstStyle/>
                    <a:p>
                      <a:pPr algn="l" fontAlgn="ctr"/>
                      <a:r>
                        <a:rPr lang="en-US" sz="1400">
                          <a:effectLst/>
                          <a:latin typeface="Times New Roman"/>
                        </a:rPr>
                        <a:t>98.96</a:t>
                      </a:r>
                    </a:p>
                  </a:txBody>
                  <a:tcPr marL="76200" marR="76200" marT="38100" marB="38100" anchor="ctr"/>
                </a:tc>
                <a:extLst>
                  <a:ext uri="{0D108BD9-81ED-4DB2-BD59-A6C34878D82A}">
                    <a16:rowId xmlns:a16="http://schemas.microsoft.com/office/drawing/2014/main" val="3514052192"/>
                  </a:ext>
                </a:extLst>
              </a:tr>
              <a:tr h="468958">
                <a:tc>
                  <a:txBody>
                    <a:bodyPr/>
                    <a:lstStyle/>
                    <a:p>
                      <a:pPr algn="l" fontAlgn="ctr"/>
                      <a:r>
                        <a:rPr lang="en-US" sz="1400">
                          <a:effectLst/>
                          <a:latin typeface="Times New Roman"/>
                        </a:rPr>
                        <a:t>K nearest Neighbour</a:t>
                      </a:r>
                    </a:p>
                  </a:txBody>
                  <a:tcPr marL="76200" marR="76200" marT="38100" marB="38100" anchor="ctr"/>
                </a:tc>
                <a:tc>
                  <a:txBody>
                    <a:bodyPr/>
                    <a:lstStyle/>
                    <a:p>
                      <a:pPr algn="l" fontAlgn="ctr"/>
                      <a:r>
                        <a:rPr lang="en-US" sz="1400">
                          <a:effectLst/>
                          <a:latin typeface="Times New Roman"/>
                        </a:rPr>
                        <a:t>97.36</a:t>
                      </a:r>
                    </a:p>
                  </a:txBody>
                  <a:tcPr marL="76200" marR="76200" marT="38100" marB="38100" anchor="ctr"/>
                </a:tc>
                <a:tc>
                  <a:txBody>
                    <a:bodyPr/>
                    <a:lstStyle/>
                    <a:p>
                      <a:pPr algn="l" fontAlgn="ctr"/>
                      <a:r>
                        <a:rPr lang="en-US" sz="1400">
                          <a:effectLst/>
                          <a:latin typeface="Times New Roman"/>
                        </a:rPr>
                        <a:t>41.90</a:t>
                      </a:r>
                    </a:p>
                  </a:txBody>
                  <a:tcPr marL="76200" marR="76200" marT="38100" marB="38100" anchor="ctr"/>
                </a:tc>
                <a:tc>
                  <a:txBody>
                    <a:bodyPr/>
                    <a:lstStyle/>
                    <a:p>
                      <a:pPr algn="l" fontAlgn="ctr"/>
                      <a:r>
                        <a:rPr lang="en-US" sz="1400">
                          <a:effectLst/>
                          <a:latin typeface="Times New Roman"/>
                        </a:rPr>
                        <a:t>35.67</a:t>
                      </a:r>
                    </a:p>
                  </a:txBody>
                  <a:tcPr marL="76200" marR="76200" marT="38100" marB="38100" anchor="ctr"/>
                </a:tc>
                <a:tc>
                  <a:txBody>
                    <a:bodyPr/>
                    <a:lstStyle/>
                    <a:p>
                      <a:pPr algn="l" fontAlgn="ctr"/>
                      <a:r>
                        <a:rPr lang="en-US" sz="1400">
                          <a:effectLst/>
                          <a:latin typeface="Times New Roman"/>
                        </a:rPr>
                        <a:t>80.82</a:t>
                      </a:r>
                    </a:p>
                  </a:txBody>
                  <a:tcPr marL="76200" marR="76200" marT="38100" marB="38100" anchor="ctr"/>
                </a:tc>
                <a:tc>
                  <a:txBody>
                    <a:bodyPr/>
                    <a:lstStyle/>
                    <a:p>
                      <a:pPr algn="l" fontAlgn="ctr"/>
                      <a:r>
                        <a:rPr lang="en-US" sz="1400">
                          <a:effectLst/>
                          <a:latin typeface="Times New Roman"/>
                        </a:rPr>
                        <a:t>83.45</a:t>
                      </a:r>
                    </a:p>
                  </a:txBody>
                  <a:tcPr marL="76200" marR="76200" marT="38100" marB="38100" anchor="ctr"/>
                </a:tc>
                <a:tc>
                  <a:txBody>
                    <a:bodyPr/>
                    <a:lstStyle/>
                    <a:p>
                      <a:pPr algn="l" fontAlgn="ctr"/>
                      <a:r>
                        <a:rPr lang="en-US" sz="1400">
                          <a:effectLst/>
                          <a:latin typeface="Times New Roman"/>
                        </a:rPr>
                        <a:t>82.26</a:t>
                      </a:r>
                    </a:p>
                  </a:txBody>
                  <a:tcPr marL="76200" marR="76200" marT="38100" marB="38100" anchor="ctr"/>
                </a:tc>
                <a:extLst>
                  <a:ext uri="{0D108BD9-81ED-4DB2-BD59-A6C34878D82A}">
                    <a16:rowId xmlns:a16="http://schemas.microsoft.com/office/drawing/2014/main" val="3575637905"/>
                  </a:ext>
                </a:extLst>
              </a:tr>
              <a:tr h="671464">
                <a:tc>
                  <a:txBody>
                    <a:bodyPr/>
                    <a:lstStyle/>
                    <a:p>
                      <a:pPr algn="l" fontAlgn="ctr"/>
                      <a:r>
                        <a:rPr lang="en-US" sz="1400">
                          <a:effectLst/>
                          <a:latin typeface="Times New Roman"/>
                        </a:rPr>
                        <a:t>Linear Discriminant Analysis</a:t>
                      </a:r>
                    </a:p>
                  </a:txBody>
                  <a:tcPr marL="76200" marR="76200" marT="38100" marB="38100" anchor="ctr"/>
                </a:tc>
                <a:tc>
                  <a:txBody>
                    <a:bodyPr/>
                    <a:lstStyle/>
                    <a:p>
                      <a:pPr algn="l" fontAlgn="ctr"/>
                      <a:r>
                        <a:rPr lang="en-US" sz="1400">
                          <a:effectLst/>
                          <a:latin typeface="Times New Roman"/>
                        </a:rPr>
                        <a:t>97.88</a:t>
                      </a:r>
                    </a:p>
                  </a:txBody>
                  <a:tcPr marL="76200" marR="76200" marT="38100" marB="38100" anchor="ctr"/>
                </a:tc>
                <a:tc>
                  <a:txBody>
                    <a:bodyPr/>
                    <a:lstStyle/>
                    <a:p>
                      <a:pPr algn="l" fontAlgn="ctr"/>
                      <a:r>
                        <a:rPr lang="en-US" sz="1400">
                          <a:effectLst/>
                          <a:latin typeface="Times New Roman"/>
                        </a:rPr>
                        <a:t>56.57</a:t>
                      </a:r>
                    </a:p>
                  </a:txBody>
                  <a:tcPr marL="76200" marR="76200" marT="38100" marB="38100" anchor="ctr"/>
                </a:tc>
                <a:tc>
                  <a:txBody>
                    <a:bodyPr/>
                    <a:lstStyle/>
                    <a:p>
                      <a:pPr algn="l" fontAlgn="ctr"/>
                      <a:r>
                        <a:rPr lang="en-US" sz="1400">
                          <a:effectLst/>
                          <a:latin typeface="Times New Roman"/>
                        </a:rPr>
                        <a:t>49.20</a:t>
                      </a:r>
                    </a:p>
                  </a:txBody>
                  <a:tcPr marL="76200" marR="76200" marT="38100" marB="38100" anchor="ctr"/>
                </a:tc>
                <a:tc>
                  <a:txBody>
                    <a:bodyPr/>
                    <a:lstStyle/>
                    <a:p>
                      <a:pPr algn="l" fontAlgn="ctr"/>
                      <a:r>
                        <a:rPr lang="en-US" sz="1400">
                          <a:effectLst/>
                          <a:latin typeface="Times New Roman"/>
                        </a:rPr>
                        <a:t>98.37</a:t>
                      </a:r>
                    </a:p>
                  </a:txBody>
                  <a:tcPr marL="76200" marR="76200" marT="38100" marB="38100" anchor="ctr"/>
                </a:tc>
                <a:tc>
                  <a:txBody>
                    <a:bodyPr/>
                    <a:lstStyle/>
                    <a:p>
                      <a:pPr algn="l" fontAlgn="ctr"/>
                      <a:r>
                        <a:rPr lang="en-US" sz="1400">
                          <a:effectLst/>
                          <a:latin typeface="Times New Roman"/>
                        </a:rPr>
                        <a:t>97.68</a:t>
                      </a:r>
                    </a:p>
                  </a:txBody>
                  <a:tcPr marL="76200" marR="76200" marT="38100" marB="38100" anchor="ctr"/>
                </a:tc>
                <a:tc>
                  <a:txBody>
                    <a:bodyPr/>
                    <a:lstStyle/>
                    <a:p>
                      <a:pPr algn="l" fontAlgn="ctr"/>
                      <a:r>
                        <a:rPr lang="en-US" sz="1400">
                          <a:effectLst/>
                          <a:latin typeface="Times New Roman"/>
                        </a:rPr>
                        <a:t>98.52</a:t>
                      </a:r>
                    </a:p>
                  </a:txBody>
                  <a:tcPr marL="76200" marR="76200" marT="38100" marB="38100" anchor="ctr"/>
                </a:tc>
                <a:extLst>
                  <a:ext uri="{0D108BD9-81ED-4DB2-BD59-A6C34878D82A}">
                    <a16:rowId xmlns:a16="http://schemas.microsoft.com/office/drawing/2014/main" val="868282118"/>
                  </a:ext>
                </a:extLst>
              </a:tr>
              <a:tr h="277112">
                <a:tc>
                  <a:txBody>
                    <a:bodyPr/>
                    <a:lstStyle/>
                    <a:p>
                      <a:pPr algn="l" fontAlgn="ctr"/>
                      <a:r>
                        <a:rPr lang="en-US" sz="1400">
                          <a:effectLst/>
                          <a:latin typeface="Times New Roman"/>
                        </a:rPr>
                        <a:t>Random Forest</a:t>
                      </a:r>
                    </a:p>
                  </a:txBody>
                  <a:tcPr marL="76200" marR="76200" marT="38100" marB="38100" anchor="ctr"/>
                </a:tc>
                <a:tc>
                  <a:txBody>
                    <a:bodyPr/>
                    <a:lstStyle/>
                    <a:p>
                      <a:pPr algn="l" fontAlgn="ctr"/>
                      <a:r>
                        <a:rPr lang="en-US" sz="1400">
                          <a:effectLst/>
                          <a:latin typeface="Times New Roman"/>
                        </a:rPr>
                        <a:t>98.48</a:t>
                      </a:r>
                    </a:p>
                  </a:txBody>
                  <a:tcPr marL="76200" marR="76200" marT="38100" marB="38100" anchor="ctr"/>
                </a:tc>
                <a:tc>
                  <a:txBody>
                    <a:bodyPr/>
                    <a:lstStyle/>
                    <a:p>
                      <a:pPr algn="l" fontAlgn="ctr"/>
                      <a:r>
                        <a:rPr lang="en-US" sz="1400">
                          <a:effectLst/>
                          <a:latin typeface="Times New Roman"/>
                        </a:rPr>
                        <a:t>93.18</a:t>
                      </a:r>
                    </a:p>
                  </a:txBody>
                  <a:tcPr marL="76200" marR="76200" marT="38100" marB="38100" anchor="ctr"/>
                </a:tc>
                <a:tc>
                  <a:txBody>
                    <a:bodyPr/>
                    <a:lstStyle/>
                    <a:p>
                      <a:pPr algn="l" fontAlgn="ctr"/>
                      <a:r>
                        <a:rPr lang="en-US" sz="1400">
                          <a:effectLst/>
                          <a:latin typeface="Times New Roman"/>
                        </a:rPr>
                        <a:t>54.57</a:t>
                      </a:r>
                    </a:p>
                  </a:txBody>
                  <a:tcPr marL="76200" marR="76200" marT="38100" marB="38100" anchor="ctr"/>
                </a:tc>
                <a:tc>
                  <a:txBody>
                    <a:bodyPr/>
                    <a:lstStyle/>
                    <a:p>
                      <a:pPr algn="l" fontAlgn="ctr"/>
                      <a:r>
                        <a:rPr lang="en-US" sz="1400">
                          <a:effectLst/>
                          <a:latin typeface="Times New Roman"/>
                        </a:rPr>
                        <a:t>98.60</a:t>
                      </a:r>
                    </a:p>
                  </a:txBody>
                  <a:tcPr marL="76200" marR="76200" marT="38100" marB="38100" anchor="ctr"/>
                </a:tc>
                <a:tc>
                  <a:txBody>
                    <a:bodyPr/>
                    <a:lstStyle/>
                    <a:p>
                      <a:pPr algn="l" fontAlgn="ctr"/>
                      <a:r>
                        <a:rPr lang="en-US" sz="1400">
                          <a:effectLst/>
                          <a:latin typeface="Times New Roman"/>
                        </a:rPr>
                        <a:t>97.52</a:t>
                      </a:r>
                    </a:p>
                  </a:txBody>
                  <a:tcPr marL="76200" marR="76200" marT="38100" marB="38100" anchor="ctr"/>
                </a:tc>
                <a:tc>
                  <a:txBody>
                    <a:bodyPr/>
                    <a:lstStyle/>
                    <a:p>
                      <a:pPr algn="l" fontAlgn="ctr"/>
                      <a:r>
                        <a:rPr lang="en-US" sz="1400">
                          <a:effectLst/>
                          <a:latin typeface="Times New Roman"/>
                        </a:rPr>
                        <a:t>98.74</a:t>
                      </a:r>
                    </a:p>
                  </a:txBody>
                  <a:tcPr marL="76200" marR="76200" marT="38100" marB="38100" anchor="ctr"/>
                </a:tc>
                <a:extLst>
                  <a:ext uri="{0D108BD9-81ED-4DB2-BD59-A6C34878D82A}">
                    <a16:rowId xmlns:a16="http://schemas.microsoft.com/office/drawing/2014/main" val="1177744064"/>
                  </a:ext>
                </a:extLst>
              </a:tr>
              <a:tr h="671464">
                <a:tc>
                  <a:txBody>
                    <a:bodyPr/>
                    <a:lstStyle/>
                    <a:p>
                      <a:pPr algn="l" fontAlgn="ctr"/>
                      <a:r>
                        <a:rPr lang="en-US" sz="1400">
                          <a:effectLst/>
                          <a:latin typeface="Times New Roman"/>
                        </a:rPr>
                        <a:t>Extreme gradient boosting</a:t>
                      </a:r>
                    </a:p>
                  </a:txBody>
                  <a:tcPr marL="76200" marR="76200" marT="38100" marB="38100" anchor="ctr"/>
                </a:tc>
                <a:tc>
                  <a:txBody>
                    <a:bodyPr/>
                    <a:lstStyle/>
                    <a:p>
                      <a:pPr algn="l" fontAlgn="ctr"/>
                      <a:r>
                        <a:rPr lang="en-US" sz="1400">
                          <a:effectLst/>
                          <a:latin typeface="Times New Roman"/>
                        </a:rPr>
                        <a:t>98.93</a:t>
                      </a:r>
                    </a:p>
                  </a:txBody>
                  <a:tcPr marL="76200" marR="76200" marT="38100" marB="38100" anchor="ctr"/>
                </a:tc>
                <a:tc>
                  <a:txBody>
                    <a:bodyPr/>
                    <a:lstStyle/>
                    <a:p>
                      <a:pPr algn="l" fontAlgn="ctr"/>
                      <a:r>
                        <a:rPr lang="en-US" sz="1400">
                          <a:effectLst/>
                          <a:latin typeface="Times New Roman"/>
                        </a:rPr>
                        <a:t>89.89</a:t>
                      </a:r>
                    </a:p>
                  </a:txBody>
                  <a:tcPr marL="76200" marR="76200" marT="38100" marB="38100" anchor="ctr"/>
                </a:tc>
                <a:tc>
                  <a:txBody>
                    <a:bodyPr/>
                    <a:lstStyle/>
                    <a:p>
                      <a:pPr algn="l" fontAlgn="ctr"/>
                      <a:r>
                        <a:rPr lang="en-US" sz="1400">
                          <a:effectLst/>
                          <a:latin typeface="Times New Roman"/>
                        </a:rPr>
                        <a:t>73.22</a:t>
                      </a:r>
                    </a:p>
                  </a:txBody>
                  <a:tcPr marL="76200" marR="76200" marT="38100" marB="38100" anchor="ctr"/>
                </a:tc>
                <a:tc>
                  <a:txBody>
                    <a:bodyPr/>
                    <a:lstStyle/>
                    <a:p>
                      <a:pPr algn="l" fontAlgn="ctr"/>
                      <a:r>
                        <a:rPr lang="en-US" sz="1400">
                          <a:effectLst/>
                          <a:latin typeface="Times New Roman"/>
                        </a:rPr>
                        <a:t>99.24</a:t>
                      </a:r>
                    </a:p>
                  </a:txBody>
                  <a:tcPr marL="76200" marR="76200" marT="38100" marB="38100" anchor="ctr"/>
                </a:tc>
                <a:tc>
                  <a:txBody>
                    <a:bodyPr/>
                    <a:lstStyle/>
                    <a:p>
                      <a:pPr algn="l" fontAlgn="ctr"/>
                      <a:r>
                        <a:rPr lang="en-US" sz="1400">
                          <a:effectLst/>
                          <a:latin typeface="Times New Roman"/>
                        </a:rPr>
                        <a:t>98.65</a:t>
                      </a:r>
                    </a:p>
                  </a:txBody>
                  <a:tcPr marL="76200" marR="76200" marT="38100" marB="38100" anchor="ctr"/>
                </a:tc>
                <a:tc>
                  <a:txBody>
                    <a:bodyPr/>
                    <a:lstStyle/>
                    <a:p>
                      <a:pPr algn="l" fontAlgn="ctr"/>
                      <a:r>
                        <a:rPr lang="en-US" sz="1400">
                          <a:effectLst/>
                          <a:latin typeface="Times New Roman"/>
                        </a:rPr>
                        <a:t>99.31</a:t>
                      </a:r>
                    </a:p>
                  </a:txBody>
                  <a:tcPr marL="76200" marR="76200" marT="38100" marB="38100" anchor="ctr"/>
                </a:tc>
                <a:extLst>
                  <a:ext uri="{0D108BD9-81ED-4DB2-BD59-A6C34878D82A}">
                    <a16:rowId xmlns:a16="http://schemas.microsoft.com/office/drawing/2014/main" val="1606813569"/>
                  </a:ext>
                </a:extLst>
              </a:tr>
              <a:tr h="266453">
                <a:tc>
                  <a:txBody>
                    <a:bodyPr/>
                    <a:lstStyle/>
                    <a:p>
                      <a:pPr algn="l" fontAlgn="ctr"/>
                      <a:r>
                        <a:rPr lang="en-US" sz="1400">
                          <a:effectLst/>
                          <a:latin typeface="Times New Roman"/>
                        </a:rPr>
                        <a:t>Decision tree</a:t>
                      </a:r>
                    </a:p>
                  </a:txBody>
                  <a:tcPr marL="76200" marR="76200" marT="38100" marB="38100" anchor="ctr"/>
                </a:tc>
                <a:tc>
                  <a:txBody>
                    <a:bodyPr/>
                    <a:lstStyle/>
                    <a:p>
                      <a:pPr algn="l" fontAlgn="ctr"/>
                      <a:r>
                        <a:rPr lang="en-US" sz="1400">
                          <a:effectLst/>
                          <a:latin typeface="Times New Roman"/>
                        </a:rPr>
                        <a:t>99.12</a:t>
                      </a:r>
                    </a:p>
                  </a:txBody>
                  <a:tcPr marL="76200" marR="76200" marT="38100" marB="38100" anchor="ctr"/>
                </a:tc>
                <a:tc>
                  <a:txBody>
                    <a:bodyPr/>
                    <a:lstStyle/>
                    <a:p>
                      <a:pPr algn="l" fontAlgn="ctr"/>
                      <a:r>
                        <a:rPr lang="en-US" sz="1400">
                          <a:effectLst/>
                          <a:latin typeface="Times New Roman"/>
                        </a:rPr>
                        <a:t>82.53</a:t>
                      </a:r>
                    </a:p>
                  </a:txBody>
                  <a:tcPr marL="76200" marR="76200" marT="38100" marB="38100" anchor="ctr"/>
                </a:tc>
                <a:tc>
                  <a:txBody>
                    <a:bodyPr/>
                    <a:lstStyle/>
                    <a:p>
                      <a:pPr algn="l" fontAlgn="ctr"/>
                      <a:r>
                        <a:rPr lang="en-US" sz="1400">
                          <a:effectLst/>
                          <a:latin typeface="Times New Roman"/>
                        </a:rPr>
                        <a:t>81.00</a:t>
                      </a:r>
                    </a:p>
                  </a:txBody>
                  <a:tcPr marL="76200" marR="76200" marT="38100" marB="38100" anchor="ctr"/>
                </a:tc>
                <a:tc>
                  <a:txBody>
                    <a:bodyPr/>
                    <a:lstStyle/>
                    <a:p>
                      <a:pPr algn="l" fontAlgn="ctr"/>
                      <a:r>
                        <a:rPr lang="en-US" sz="1400">
                          <a:effectLst/>
                          <a:latin typeface="Times New Roman"/>
                        </a:rPr>
                        <a:t>99.37</a:t>
                      </a:r>
                    </a:p>
                  </a:txBody>
                  <a:tcPr marL="76200" marR="76200" marT="38100" marB="38100" anchor="ctr"/>
                </a:tc>
                <a:tc>
                  <a:txBody>
                    <a:bodyPr/>
                    <a:lstStyle/>
                    <a:p>
                      <a:pPr algn="l" fontAlgn="ctr"/>
                      <a:r>
                        <a:rPr lang="en-US" sz="1400">
                          <a:effectLst/>
                          <a:latin typeface="Times New Roman"/>
                        </a:rPr>
                        <a:t>99.44</a:t>
                      </a:r>
                    </a:p>
                  </a:txBody>
                  <a:tcPr marL="76200" marR="76200" marT="38100" marB="38100" anchor="ctr"/>
                </a:tc>
                <a:tc>
                  <a:txBody>
                    <a:bodyPr/>
                    <a:lstStyle/>
                    <a:p>
                      <a:pPr algn="l" fontAlgn="ctr"/>
                      <a:r>
                        <a:rPr lang="en-US" sz="1400">
                          <a:effectLst/>
                          <a:latin typeface="Times New Roman"/>
                        </a:rPr>
                        <a:t>99.42</a:t>
                      </a:r>
                    </a:p>
                  </a:txBody>
                  <a:tcPr marL="76200" marR="76200" marT="38100" marB="38100" anchor="ctr"/>
                </a:tc>
                <a:extLst>
                  <a:ext uri="{0D108BD9-81ED-4DB2-BD59-A6C34878D82A}">
                    <a16:rowId xmlns:a16="http://schemas.microsoft.com/office/drawing/2014/main" val="916136668"/>
                  </a:ext>
                </a:extLst>
              </a:tr>
            </a:tbl>
          </a:graphicData>
        </a:graphic>
      </p:graphicFrame>
    </p:spTree>
    <p:extLst>
      <p:ext uri="{BB962C8B-B14F-4D97-AF65-F5344CB8AC3E}">
        <p14:creationId xmlns:p14="http://schemas.microsoft.com/office/powerpoint/2010/main" val="50825825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97" name="Group 63">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65" name="Rectangle 64">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6"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98" name="Rectangle 67">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99" name="Group 69">
            <a:extLst>
              <a:ext uri="{FF2B5EF4-FFF2-40B4-BE49-F238E27FC236}">
                <a16:creationId xmlns:a16="http://schemas.microsoft.com/office/drawing/2014/main" id="{5F72ECA3-2A46-4A5A-8330-12F7E22105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71" name="Rectangle 70">
              <a:extLst>
                <a:ext uri="{FF2B5EF4-FFF2-40B4-BE49-F238E27FC236}">
                  <a16:creationId xmlns:a16="http://schemas.microsoft.com/office/drawing/2014/main" id="{2A4A5C4D-76C1-47EA-A0B6-CF294A5F4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0" name="Freeform 5">
              <a:extLst>
                <a:ext uri="{FF2B5EF4-FFF2-40B4-BE49-F238E27FC236}">
                  <a16:creationId xmlns:a16="http://schemas.microsoft.com/office/drawing/2014/main" id="{29BC618C-AD3C-444D-B8CB-6FB6920D48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7" name="TextBox 6">
            <a:extLst>
              <a:ext uri="{FF2B5EF4-FFF2-40B4-BE49-F238E27FC236}">
                <a16:creationId xmlns:a16="http://schemas.microsoft.com/office/drawing/2014/main" id="{E6E88938-9B10-37F6-C6AF-C9ED503EC31B}"/>
              </a:ext>
            </a:extLst>
          </p:cNvPr>
          <p:cNvSpPr txBox="1"/>
          <p:nvPr/>
        </p:nvSpPr>
        <p:spPr>
          <a:xfrm>
            <a:off x="744147" y="603817"/>
            <a:ext cx="10578253" cy="744819"/>
          </a:xfrm>
          <a:prstGeom prst="rect">
            <a:avLst/>
          </a:prstGeom>
        </p:spPr>
        <p:txBody>
          <a:bodyPr vert="horz" lIns="91440" tIns="45720" rIns="91440" bIns="45720" rtlCol="0" anchor="t">
            <a:normAutofit fontScale="85000" lnSpcReduction="10000"/>
          </a:bodyPr>
          <a:lstStyle/>
          <a:p>
            <a:pPr defTabSz="457200">
              <a:spcBef>
                <a:spcPct val="0"/>
              </a:spcBef>
              <a:spcAft>
                <a:spcPts val="600"/>
              </a:spcAft>
            </a:pPr>
            <a:r>
              <a:rPr lang="en-US" sz="5400">
                <a:latin typeface="Times New Roman"/>
                <a:ea typeface="+mj-ea"/>
                <a:cs typeface="Times New Roman"/>
              </a:rPr>
              <a:t>Comparison for Regression Model Scores</a:t>
            </a:r>
          </a:p>
        </p:txBody>
      </p:sp>
      <p:sp>
        <p:nvSpPr>
          <p:cNvPr id="101" name="Rectangle 73">
            <a:extLst>
              <a:ext uri="{FF2B5EF4-FFF2-40B4-BE49-F238E27FC236}">
                <a16:creationId xmlns:a16="http://schemas.microsoft.com/office/drawing/2014/main" id="{029C0D00-401D-42B7-94D8-008C7DAA8E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 name="Table 3">
            <a:extLst>
              <a:ext uri="{FF2B5EF4-FFF2-40B4-BE49-F238E27FC236}">
                <a16:creationId xmlns:a16="http://schemas.microsoft.com/office/drawing/2014/main" id="{B31CC7FF-5DB1-406B-38A0-D5A6778DA15F}"/>
              </a:ext>
            </a:extLst>
          </p:cNvPr>
          <p:cNvGraphicFramePr>
            <a:graphicFrameLocks noGrp="1"/>
          </p:cNvGraphicFramePr>
          <p:nvPr>
            <p:extLst>
              <p:ext uri="{D42A27DB-BD31-4B8C-83A1-F6EECF244321}">
                <p14:modId xmlns:p14="http://schemas.microsoft.com/office/powerpoint/2010/main" val="2803552782"/>
              </p:ext>
            </p:extLst>
          </p:nvPr>
        </p:nvGraphicFramePr>
        <p:xfrm>
          <a:off x="678493" y="1711890"/>
          <a:ext cx="10482299" cy="4485782"/>
        </p:xfrm>
        <a:graphic>
          <a:graphicData uri="http://schemas.openxmlformats.org/drawingml/2006/table">
            <a:tbl>
              <a:tblPr firstRow="1" bandRow="1">
                <a:tableStyleId>{5C22544A-7EE6-4342-B048-85BDC9FD1C3A}</a:tableStyleId>
              </a:tblPr>
              <a:tblGrid>
                <a:gridCol w="3292187">
                  <a:extLst>
                    <a:ext uri="{9D8B030D-6E8A-4147-A177-3AD203B41FA5}">
                      <a16:colId xmlns:a16="http://schemas.microsoft.com/office/drawing/2014/main" val="3533863769"/>
                    </a:ext>
                  </a:extLst>
                </a:gridCol>
                <a:gridCol w="1723657">
                  <a:extLst>
                    <a:ext uri="{9D8B030D-6E8A-4147-A177-3AD203B41FA5}">
                      <a16:colId xmlns:a16="http://schemas.microsoft.com/office/drawing/2014/main" val="870272821"/>
                    </a:ext>
                  </a:extLst>
                </a:gridCol>
                <a:gridCol w="1723657">
                  <a:extLst>
                    <a:ext uri="{9D8B030D-6E8A-4147-A177-3AD203B41FA5}">
                      <a16:colId xmlns:a16="http://schemas.microsoft.com/office/drawing/2014/main" val="3399292954"/>
                    </a:ext>
                  </a:extLst>
                </a:gridCol>
                <a:gridCol w="1723657">
                  <a:extLst>
                    <a:ext uri="{9D8B030D-6E8A-4147-A177-3AD203B41FA5}">
                      <a16:colId xmlns:a16="http://schemas.microsoft.com/office/drawing/2014/main" val="2628606838"/>
                    </a:ext>
                  </a:extLst>
                </a:gridCol>
                <a:gridCol w="2019141">
                  <a:extLst>
                    <a:ext uri="{9D8B030D-6E8A-4147-A177-3AD203B41FA5}">
                      <a16:colId xmlns:a16="http://schemas.microsoft.com/office/drawing/2014/main" val="897763346"/>
                    </a:ext>
                  </a:extLst>
                </a:gridCol>
              </a:tblGrid>
              <a:tr h="1255534">
                <a:tc>
                  <a:txBody>
                    <a:bodyPr/>
                    <a:lstStyle/>
                    <a:p>
                      <a:pPr lvl="0" algn="l">
                        <a:buNone/>
                      </a:pPr>
                      <a:r>
                        <a:rPr lang="en-US" sz="1800" b="1" i="0" u="none" strike="noStrike" noProof="0">
                          <a:effectLst/>
                          <a:latin typeface="Century Gothic"/>
                        </a:rPr>
                        <a:t>Regression Model</a:t>
                      </a:r>
                      <a:endParaRPr lang="en-US"/>
                    </a:p>
                  </a:txBody>
                  <a:tcPr marL="76200" marR="76200" marT="38100" marB="38100" anchor="ctr"/>
                </a:tc>
                <a:tc>
                  <a:txBody>
                    <a:bodyPr/>
                    <a:lstStyle/>
                    <a:p>
                      <a:pPr lvl="0" algn="l">
                        <a:buNone/>
                      </a:pPr>
                      <a:r>
                        <a:rPr lang="en-US" sz="1800" b="1" i="0" u="none" strike="noStrike" noProof="0">
                          <a:effectLst/>
                          <a:latin typeface="Century Gothic"/>
                        </a:rPr>
                        <a:t>MAE Value for Sales</a:t>
                      </a:r>
                      <a:endParaRPr lang="en-US"/>
                    </a:p>
                  </a:txBody>
                  <a:tcPr marL="76200" marR="76200" marT="38100" marB="38100" anchor="ctr"/>
                </a:tc>
                <a:tc>
                  <a:txBody>
                    <a:bodyPr/>
                    <a:lstStyle/>
                    <a:p>
                      <a:pPr lvl="0" algn="l">
                        <a:buNone/>
                      </a:pPr>
                      <a:r>
                        <a:rPr lang="en-US" sz="1800" b="1" i="0" u="none" strike="noStrike" noProof="0">
                          <a:effectLst/>
                          <a:latin typeface="Century Gothic"/>
                        </a:rPr>
                        <a:t>RMSE Value for Sales</a:t>
                      </a:r>
                      <a:endParaRPr lang="en-US"/>
                    </a:p>
                  </a:txBody>
                  <a:tcPr marL="76200" marR="76200" marT="38100" marB="38100" anchor="ctr"/>
                </a:tc>
                <a:tc>
                  <a:txBody>
                    <a:bodyPr/>
                    <a:lstStyle/>
                    <a:p>
                      <a:pPr lvl="0" algn="l">
                        <a:buNone/>
                      </a:pPr>
                      <a:r>
                        <a:rPr lang="en-US" sz="1800" b="1" i="0" u="none" strike="noStrike" noProof="0">
                          <a:effectLst/>
                          <a:latin typeface="Century Gothic"/>
                        </a:rPr>
                        <a:t>MAE Value for Quantity</a:t>
                      </a:r>
                      <a:endParaRPr lang="en-US"/>
                    </a:p>
                  </a:txBody>
                  <a:tcPr marL="76200" marR="76200" marT="38100" marB="38100" anchor="ctr"/>
                </a:tc>
                <a:tc>
                  <a:txBody>
                    <a:bodyPr/>
                    <a:lstStyle/>
                    <a:p>
                      <a:pPr lvl="0">
                        <a:buNone/>
                      </a:pPr>
                      <a:r>
                        <a:rPr lang="en-US" sz="1800" b="1" i="0" u="none" strike="noStrike" noProof="0">
                          <a:latin typeface="Century Gothic"/>
                        </a:rPr>
                        <a:t>RMSE Value for Quantity</a:t>
                      </a:r>
                      <a:endParaRPr lang="en-US"/>
                    </a:p>
                  </a:txBody>
                  <a:tcPr/>
                </a:tc>
                <a:extLst>
                  <a:ext uri="{0D108BD9-81ED-4DB2-BD59-A6C34878D82A}">
                    <a16:rowId xmlns:a16="http://schemas.microsoft.com/office/drawing/2014/main" val="1889619784"/>
                  </a:ext>
                </a:extLst>
              </a:tr>
              <a:tr h="377878">
                <a:tc>
                  <a:txBody>
                    <a:bodyPr/>
                    <a:lstStyle/>
                    <a:p>
                      <a:pPr algn="l" fontAlgn="ctr"/>
                      <a:r>
                        <a:rPr lang="en-US">
                          <a:effectLst/>
                        </a:rPr>
                        <a:t>Lasso</a:t>
                      </a:r>
                    </a:p>
                  </a:txBody>
                  <a:tcPr marL="76200" marR="76200" marT="38100" marB="38100" anchor="ctr"/>
                </a:tc>
                <a:tc>
                  <a:txBody>
                    <a:bodyPr/>
                    <a:lstStyle/>
                    <a:p>
                      <a:pPr algn="l" fontAlgn="ctr"/>
                      <a:r>
                        <a:rPr lang="en-US">
                          <a:effectLst/>
                        </a:rPr>
                        <a:t>1.5500</a:t>
                      </a:r>
                    </a:p>
                  </a:txBody>
                  <a:tcPr marL="76200" marR="76200" marT="38100" marB="38100" anchor="ctr"/>
                </a:tc>
                <a:tc>
                  <a:txBody>
                    <a:bodyPr/>
                    <a:lstStyle/>
                    <a:p>
                      <a:pPr algn="l" fontAlgn="ctr"/>
                      <a:r>
                        <a:rPr lang="en-US">
                          <a:effectLst/>
                        </a:rPr>
                        <a:t>2.3300</a:t>
                      </a:r>
                    </a:p>
                  </a:txBody>
                  <a:tcPr marL="76200" marR="76200" marT="38100" marB="38100" anchor="ctr"/>
                </a:tc>
                <a:tc>
                  <a:txBody>
                    <a:bodyPr/>
                    <a:lstStyle/>
                    <a:p>
                      <a:pPr algn="l" fontAlgn="ctr"/>
                      <a:r>
                        <a:rPr lang="en-US">
                          <a:effectLst/>
                        </a:rPr>
                        <a:t>0.9000</a:t>
                      </a:r>
                    </a:p>
                  </a:txBody>
                  <a:tcPr marL="76200" marR="76200" marT="38100" marB="38100" anchor="ctr"/>
                </a:tc>
                <a:tc>
                  <a:txBody>
                    <a:bodyPr/>
                    <a:lstStyle/>
                    <a:p>
                      <a:pPr algn="l" fontAlgn="ctr"/>
                      <a:r>
                        <a:rPr lang="en-US">
                          <a:effectLst/>
                        </a:rPr>
                        <a:t>1.030</a:t>
                      </a:r>
                    </a:p>
                  </a:txBody>
                  <a:tcPr marL="76200" marR="76200" marT="38100" marB="38100" anchor="ctr"/>
                </a:tc>
                <a:extLst>
                  <a:ext uri="{0D108BD9-81ED-4DB2-BD59-A6C34878D82A}">
                    <a16:rowId xmlns:a16="http://schemas.microsoft.com/office/drawing/2014/main" val="2542190662"/>
                  </a:ext>
                </a:extLst>
              </a:tr>
              <a:tr h="377878">
                <a:tc>
                  <a:txBody>
                    <a:bodyPr/>
                    <a:lstStyle/>
                    <a:p>
                      <a:pPr algn="l" fontAlgn="ctr"/>
                      <a:r>
                        <a:rPr lang="en-US">
                          <a:effectLst/>
                        </a:rPr>
                        <a:t>Ridge</a:t>
                      </a:r>
                    </a:p>
                  </a:txBody>
                  <a:tcPr marL="76200" marR="76200" marT="38100" marB="38100" anchor="ctr"/>
                </a:tc>
                <a:tc>
                  <a:txBody>
                    <a:bodyPr/>
                    <a:lstStyle/>
                    <a:p>
                      <a:pPr algn="l" fontAlgn="ctr"/>
                      <a:r>
                        <a:rPr lang="en-US">
                          <a:effectLst/>
                        </a:rPr>
                        <a:t>0.7500</a:t>
                      </a:r>
                    </a:p>
                  </a:txBody>
                  <a:tcPr marL="76200" marR="76200" marT="38100" marB="38100" anchor="ctr"/>
                </a:tc>
                <a:tc>
                  <a:txBody>
                    <a:bodyPr/>
                    <a:lstStyle/>
                    <a:p>
                      <a:pPr algn="l" fontAlgn="ctr"/>
                      <a:r>
                        <a:rPr lang="en-US">
                          <a:effectLst/>
                        </a:rPr>
                        <a:t>0.9700</a:t>
                      </a:r>
                    </a:p>
                  </a:txBody>
                  <a:tcPr marL="76200" marR="76200" marT="38100" marB="38100" anchor="ctr"/>
                </a:tc>
                <a:tc>
                  <a:txBody>
                    <a:bodyPr/>
                    <a:lstStyle/>
                    <a:p>
                      <a:pPr algn="l" fontAlgn="ctr"/>
                      <a:r>
                        <a:rPr lang="en-US">
                          <a:effectLst/>
                        </a:rPr>
                        <a:t>0.3400</a:t>
                      </a:r>
                    </a:p>
                  </a:txBody>
                  <a:tcPr marL="76200" marR="76200" marT="38100" marB="38100" anchor="ctr"/>
                </a:tc>
                <a:tc>
                  <a:txBody>
                    <a:bodyPr/>
                    <a:lstStyle/>
                    <a:p>
                      <a:pPr algn="l" fontAlgn="ctr"/>
                      <a:r>
                        <a:rPr lang="en-US">
                          <a:effectLst/>
                        </a:rPr>
                        <a:t>0.520</a:t>
                      </a:r>
                    </a:p>
                  </a:txBody>
                  <a:tcPr marL="76200" marR="76200" marT="38100" marB="38100" anchor="ctr"/>
                </a:tc>
                <a:extLst>
                  <a:ext uri="{0D108BD9-81ED-4DB2-BD59-A6C34878D82A}">
                    <a16:rowId xmlns:a16="http://schemas.microsoft.com/office/drawing/2014/main" val="151617234"/>
                  </a:ext>
                </a:extLst>
              </a:tr>
              <a:tr h="670429">
                <a:tc>
                  <a:txBody>
                    <a:bodyPr/>
                    <a:lstStyle/>
                    <a:p>
                      <a:pPr algn="l" fontAlgn="ctr"/>
                      <a:r>
                        <a:rPr lang="en-US">
                          <a:effectLst/>
                        </a:rPr>
                        <a:t>Light Gradient Boosting</a:t>
                      </a:r>
                    </a:p>
                  </a:txBody>
                  <a:tcPr marL="76200" marR="76200" marT="38100" marB="38100" anchor="ctr"/>
                </a:tc>
                <a:tc>
                  <a:txBody>
                    <a:bodyPr/>
                    <a:lstStyle/>
                    <a:p>
                      <a:pPr algn="l" fontAlgn="ctr"/>
                      <a:r>
                        <a:rPr lang="en-US">
                          <a:effectLst/>
                        </a:rPr>
                        <a:t>0.4600</a:t>
                      </a:r>
                    </a:p>
                  </a:txBody>
                  <a:tcPr marL="76200" marR="76200" marT="38100" marB="38100" anchor="ctr"/>
                </a:tc>
                <a:tc>
                  <a:txBody>
                    <a:bodyPr/>
                    <a:lstStyle/>
                    <a:p>
                      <a:pPr algn="l" fontAlgn="ctr"/>
                      <a:r>
                        <a:rPr lang="en-US">
                          <a:effectLst/>
                        </a:rPr>
                        <a:t>1.6600</a:t>
                      </a:r>
                    </a:p>
                  </a:txBody>
                  <a:tcPr marL="76200" marR="76200" marT="38100" marB="38100" anchor="ctr"/>
                </a:tc>
                <a:tc>
                  <a:txBody>
                    <a:bodyPr/>
                    <a:lstStyle/>
                    <a:p>
                      <a:pPr algn="l" fontAlgn="ctr"/>
                      <a:r>
                        <a:rPr lang="en-US">
                          <a:effectLst/>
                        </a:rPr>
                        <a:t>0.0010</a:t>
                      </a:r>
                    </a:p>
                  </a:txBody>
                  <a:tcPr marL="76200" marR="76200" marT="38100" marB="38100" anchor="ctr"/>
                </a:tc>
                <a:tc>
                  <a:txBody>
                    <a:bodyPr/>
                    <a:lstStyle/>
                    <a:p>
                      <a:pPr algn="l" fontAlgn="ctr"/>
                      <a:r>
                        <a:rPr lang="en-US">
                          <a:effectLst/>
                        </a:rPr>
                        <a:t>0.011</a:t>
                      </a:r>
                    </a:p>
                  </a:txBody>
                  <a:tcPr marL="76200" marR="76200" marT="38100" marB="38100" anchor="ctr"/>
                </a:tc>
                <a:extLst>
                  <a:ext uri="{0D108BD9-81ED-4DB2-BD59-A6C34878D82A}">
                    <a16:rowId xmlns:a16="http://schemas.microsoft.com/office/drawing/2014/main" val="28737594"/>
                  </a:ext>
                </a:extLst>
              </a:tr>
              <a:tr h="377878">
                <a:tc>
                  <a:txBody>
                    <a:bodyPr/>
                    <a:lstStyle/>
                    <a:p>
                      <a:pPr algn="l" fontAlgn="ctr"/>
                      <a:r>
                        <a:rPr lang="en-US">
                          <a:effectLst/>
                        </a:rPr>
                        <a:t>Random Forest</a:t>
                      </a:r>
                    </a:p>
                  </a:txBody>
                  <a:tcPr marL="76200" marR="76200" marT="38100" marB="38100" anchor="ctr"/>
                </a:tc>
                <a:tc>
                  <a:txBody>
                    <a:bodyPr/>
                    <a:lstStyle/>
                    <a:p>
                      <a:pPr algn="l" fontAlgn="ctr"/>
                      <a:r>
                        <a:rPr lang="en-US">
                          <a:effectLst/>
                        </a:rPr>
                        <a:t>0.1900</a:t>
                      </a:r>
                    </a:p>
                  </a:txBody>
                  <a:tcPr marL="76200" marR="76200" marT="38100" marB="38100" anchor="ctr"/>
                </a:tc>
                <a:tc>
                  <a:txBody>
                    <a:bodyPr/>
                    <a:lstStyle/>
                    <a:p>
                      <a:pPr algn="l" fontAlgn="ctr"/>
                      <a:r>
                        <a:rPr lang="en-US">
                          <a:effectLst/>
                        </a:rPr>
                        <a:t>1.7900</a:t>
                      </a:r>
                    </a:p>
                  </a:txBody>
                  <a:tcPr marL="76200" marR="76200" marT="38100" marB="38100" anchor="ctr"/>
                </a:tc>
                <a:tc>
                  <a:txBody>
                    <a:bodyPr/>
                    <a:lstStyle/>
                    <a:p>
                      <a:pPr algn="l" fontAlgn="ctr"/>
                      <a:r>
                        <a:rPr lang="en-US">
                          <a:effectLst/>
                        </a:rPr>
                        <a:t>0.0001</a:t>
                      </a:r>
                    </a:p>
                  </a:txBody>
                  <a:tcPr marL="76200" marR="76200" marT="38100" marB="38100" anchor="ctr"/>
                </a:tc>
                <a:tc>
                  <a:txBody>
                    <a:bodyPr/>
                    <a:lstStyle/>
                    <a:p>
                      <a:pPr algn="l" fontAlgn="ctr"/>
                      <a:r>
                        <a:rPr lang="en-US">
                          <a:effectLst/>
                        </a:rPr>
                        <a:t>0.006</a:t>
                      </a:r>
                    </a:p>
                  </a:txBody>
                  <a:tcPr marL="76200" marR="76200" marT="38100" marB="38100" anchor="ctr"/>
                </a:tc>
                <a:extLst>
                  <a:ext uri="{0D108BD9-81ED-4DB2-BD59-A6C34878D82A}">
                    <a16:rowId xmlns:a16="http://schemas.microsoft.com/office/drawing/2014/main" val="202374260"/>
                  </a:ext>
                </a:extLst>
              </a:tr>
              <a:tr h="670429">
                <a:tc>
                  <a:txBody>
                    <a:bodyPr/>
                    <a:lstStyle/>
                    <a:p>
                      <a:pPr algn="l" fontAlgn="ctr"/>
                      <a:r>
                        <a:rPr lang="en-US" err="1">
                          <a:effectLst/>
                        </a:rPr>
                        <a:t>eXtreme</a:t>
                      </a:r>
                      <a:r>
                        <a:rPr lang="en-US">
                          <a:effectLst/>
                        </a:rPr>
                        <a:t> gradient boosting</a:t>
                      </a:r>
                    </a:p>
                  </a:txBody>
                  <a:tcPr marL="76200" marR="76200" marT="38100" marB="38100" anchor="ctr"/>
                </a:tc>
                <a:tc>
                  <a:txBody>
                    <a:bodyPr/>
                    <a:lstStyle/>
                    <a:p>
                      <a:pPr algn="l" fontAlgn="ctr"/>
                      <a:r>
                        <a:rPr lang="en-US">
                          <a:effectLst/>
                        </a:rPr>
                        <a:t>0.1540</a:t>
                      </a:r>
                    </a:p>
                  </a:txBody>
                  <a:tcPr marL="76200" marR="76200" marT="38100" marB="38100" anchor="ctr"/>
                </a:tc>
                <a:tc>
                  <a:txBody>
                    <a:bodyPr/>
                    <a:lstStyle/>
                    <a:p>
                      <a:pPr algn="l" fontAlgn="ctr"/>
                      <a:r>
                        <a:rPr lang="en-US">
                          <a:effectLst/>
                        </a:rPr>
                        <a:t>3.1300</a:t>
                      </a:r>
                    </a:p>
                  </a:txBody>
                  <a:tcPr marL="76200" marR="76200" marT="38100" marB="38100" anchor="ctr"/>
                </a:tc>
                <a:tc>
                  <a:txBody>
                    <a:bodyPr/>
                    <a:lstStyle/>
                    <a:p>
                      <a:pPr algn="l" fontAlgn="ctr"/>
                      <a:r>
                        <a:rPr lang="en-US">
                          <a:effectLst/>
                        </a:rPr>
                        <a:t>0.0005</a:t>
                      </a:r>
                    </a:p>
                  </a:txBody>
                  <a:tcPr marL="76200" marR="76200" marT="38100" marB="38100" anchor="ctr"/>
                </a:tc>
                <a:tc>
                  <a:txBody>
                    <a:bodyPr/>
                    <a:lstStyle/>
                    <a:p>
                      <a:pPr algn="l" fontAlgn="ctr"/>
                      <a:r>
                        <a:rPr lang="en-US">
                          <a:effectLst/>
                        </a:rPr>
                        <a:t>0.004</a:t>
                      </a:r>
                    </a:p>
                  </a:txBody>
                  <a:tcPr marL="76200" marR="76200" marT="38100" marB="38100" anchor="ctr"/>
                </a:tc>
                <a:extLst>
                  <a:ext uri="{0D108BD9-81ED-4DB2-BD59-A6C34878D82A}">
                    <a16:rowId xmlns:a16="http://schemas.microsoft.com/office/drawing/2014/main" val="3587077006"/>
                  </a:ext>
                </a:extLst>
              </a:tr>
              <a:tr h="377878">
                <a:tc>
                  <a:txBody>
                    <a:bodyPr/>
                    <a:lstStyle/>
                    <a:p>
                      <a:pPr algn="l" fontAlgn="ctr"/>
                      <a:r>
                        <a:rPr lang="en-US">
                          <a:effectLst/>
                        </a:rPr>
                        <a:t>Decision tree</a:t>
                      </a:r>
                    </a:p>
                  </a:txBody>
                  <a:tcPr marL="76200" marR="76200" marT="38100" marB="38100" anchor="ctr"/>
                </a:tc>
                <a:tc>
                  <a:txBody>
                    <a:bodyPr/>
                    <a:lstStyle/>
                    <a:p>
                      <a:pPr algn="l" fontAlgn="ctr"/>
                      <a:r>
                        <a:rPr lang="en-US">
                          <a:effectLst/>
                        </a:rPr>
                        <a:t>0.0130</a:t>
                      </a:r>
                    </a:p>
                  </a:txBody>
                  <a:tcPr marL="76200" marR="76200" marT="38100" marB="38100" anchor="ctr"/>
                </a:tc>
                <a:tc>
                  <a:txBody>
                    <a:bodyPr/>
                    <a:lstStyle/>
                    <a:p>
                      <a:pPr algn="l" fontAlgn="ctr"/>
                      <a:r>
                        <a:rPr lang="en-US">
                          <a:effectLst/>
                        </a:rPr>
                        <a:t>0.9180</a:t>
                      </a:r>
                    </a:p>
                  </a:txBody>
                  <a:tcPr marL="76200" marR="76200" marT="38100" marB="38100" anchor="ctr"/>
                </a:tc>
                <a:tc>
                  <a:txBody>
                    <a:bodyPr/>
                    <a:lstStyle/>
                    <a:p>
                      <a:pPr algn="l" fontAlgn="ctr"/>
                      <a:r>
                        <a:rPr lang="en-US">
                          <a:effectLst/>
                        </a:rPr>
                        <a:t>3.6900</a:t>
                      </a:r>
                    </a:p>
                  </a:txBody>
                  <a:tcPr marL="76200" marR="76200" marT="38100" marB="38100" anchor="ctr"/>
                </a:tc>
                <a:tc>
                  <a:txBody>
                    <a:bodyPr/>
                    <a:lstStyle/>
                    <a:p>
                      <a:pPr algn="l" fontAlgn="ctr"/>
                      <a:r>
                        <a:rPr lang="en-US">
                          <a:effectLst/>
                        </a:rPr>
                        <a:t>0.006</a:t>
                      </a:r>
                    </a:p>
                  </a:txBody>
                  <a:tcPr marL="76200" marR="76200" marT="38100" marB="38100" anchor="ctr"/>
                </a:tc>
                <a:extLst>
                  <a:ext uri="{0D108BD9-81ED-4DB2-BD59-A6C34878D82A}">
                    <a16:rowId xmlns:a16="http://schemas.microsoft.com/office/drawing/2014/main" val="2137087321"/>
                  </a:ext>
                </a:extLst>
              </a:tr>
              <a:tr h="377878">
                <a:tc>
                  <a:txBody>
                    <a:bodyPr/>
                    <a:lstStyle/>
                    <a:p>
                      <a:pPr algn="l" fontAlgn="ctr"/>
                      <a:r>
                        <a:rPr lang="en-US">
                          <a:effectLst/>
                        </a:rPr>
                        <a:t>Linear Regression</a:t>
                      </a:r>
                    </a:p>
                  </a:txBody>
                  <a:tcPr marL="76200" marR="76200" marT="38100" marB="38100" anchor="ctr"/>
                </a:tc>
                <a:tc>
                  <a:txBody>
                    <a:bodyPr/>
                    <a:lstStyle/>
                    <a:p>
                      <a:pPr algn="l" fontAlgn="ctr"/>
                      <a:r>
                        <a:rPr lang="en-US">
                          <a:effectLst/>
                        </a:rPr>
                        <a:t>0.0005</a:t>
                      </a:r>
                    </a:p>
                  </a:txBody>
                  <a:tcPr marL="76200" marR="76200" marT="38100" marB="38100" anchor="ctr"/>
                </a:tc>
                <a:tc>
                  <a:txBody>
                    <a:bodyPr/>
                    <a:lstStyle/>
                    <a:p>
                      <a:pPr algn="l" fontAlgn="ctr"/>
                      <a:r>
                        <a:rPr lang="en-US">
                          <a:effectLst/>
                        </a:rPr>
                        <a:t>0.0014</a:t>
                      </a:r>
                    </a:p>
                  </a:txBody>
                  <a:tcPr marL="76200" marR="76200" marT="38100" marB="38100" anchor="ctr"/>
                </a:tc>
                <a:tc>
                  <a:txBody>
                    <a:bodyPr/>
                    <a:lstStyle/>
                    <a:p>
                      <a:pPr algn="l" fontAlgn="ctr"/>
                      <a:r>
                        <a:rPr lang="en-US">
                          <a:effectLst/>
                        </a:rPr>
                        <a:t>0.3400</a:t>
                      </a:r>
                    </a:p>
                  </a:txBody>
                  <a:tcPr marL="76200" marR="76200" marT="38100" marB="38100" anchor="ctr"/>
                </a:tc>
                <a:tc>
                  <a:txBody>
                    <a:bodyPr/>
                    <a:lstStyle/>
                    <a:p>
                      <a:pPr algn="l" fontAlgn="ctr"/>
                      <a:r>
                        <a:rPr lang="en-US">
                          <a:effectLst/>
                        </a:rPr>
                        <a:t>0.520</a:t>
                      </a:r>
                    </a:p>
                  </a:txBody>
                  <a:tcPr marL="76200" marR="76200" marT="38100" marB="38100" anchor="ctr"/>
                </a:tc>
                <a:extLst>
                  <a:ext uri="{0D108BD9-81ED-4DB2-BD59-A6C34878D82A}">
                    <a16:rowId xmlns:a16="http://schemas.microsoft.com/office/drawing/2014/main" val="1406151151"/>
                  </a:ext>
                </a:extLst>
              </a:tr>
            </a:tbl>
          </a:graphicData>
        </a:graphic>
      </p:graphicFrame>
      <p:sp>
        <p:nvSpPr>
          <p:cNvPr id="5" name="TextBox 4">
            <a:extLst>
              <a:ext uri="{FF2B5EF4-FFF2-40B4-BE49-F238E27FC236}">
                <a16:creationId xmlns:a16="http://schemas.microsoft.com/office/drawing/2014/main" id="{6DB4CD07-8491-C7A0-7CA3-0D4E0E70CE40}"/>
              </a:ext>
            </a:extLst>
          </p:cNvPr>
          <p:cNvSpPr txBox="1"/>
          <p:nvPr/>
        </p:nvSpPr>
        <p:spPr>
          <a:xfrm>
            <a:off x="4724400" y="32004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a:p>
        </p:txBody>
      </p:sp>
    </p:spTree>
    <p:extLst>
      <p:ext uri="{BB962C8B-B14F-4D97-AF65-F5344CB8AC3E}">
        <p14:creationId xmlns:p14="http://schemas.microsoft.com/office/powerpoint/2010/main" val="262994255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AB40F-D274-1A79-CB45-D451A2AE9956}"/>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837021B-92AE-0F83-EB4E-E068B13456B0}"/>
              </a:ext>
            </a:extLst>
          </p:cNvPr>
          <p:cNvSpPr>
            <a:spLocks noGrp="1"/>
          </p:cNvSpPr>
          <p:nvPr>
            <p:ph idx="1"/>
          </p:nvPr>
        </p:nvSpPr>
        <p:spPr>
          <a:xfrm>
            <a:off x="938645" y="2320413"/>
            <a:ext cx="10565098" cy="3915697"/>
          </a:xfrm>
        </p:spPr>
        <p:txBody>
          <a:bodyPr>
            <a:normAutofit/>
          </a:bodyPr>
          <a:lstStyle/>
          <a:p>
            <a:r>
              <a:rPr lang="en-US">
                <a:latin typeface="Times New Roman" panose="02020603050405020304" pitchFamily="18" charset="0"/>
                <a:cs typeface="Times New Roman" panose="02020603050405020304" pitchFamily="18" charset="0"/>
              </a:rPr>
              <a:t>B</a:t>
            </a:r>
            <a:r>
              <a:rPr lang="en-US" b="0" i="0">
                <a:effectLst/>
                <a:latin typeface="Times New Roman" panose="02020603050405020304" pitchFamily="18" charset="0"/>
                <a:cs typeface="Times New Roman" panose="02020603050405020304" pitchFamily="18" charset="0"/>
              </a:rPr>
              <a:t>oth Western Europe and Central America are the regions with the highest number of sales but also the company lost most revenue from these regions suspecting to the highest number of fraudulent transactions from wire transfer and orders with more late deliveries</a:t>
            </a:r>
          </a:p>
          <a:p>
            <a:r>
              <a:rPr lang="en-US">
                <a:latin typeface="Times New Roman" panose="02020603050405020304" pitchFamily="18" charset="0"/>
                <a:cs typeface="Times New Roman" panose="02020603050405020304" pitchFamily="18" charset="0"/>
              </a:rPr>
              <a:t>T</a:t>
            </a:r>
            <a:r>
              <a:rPr lang="en-US" b="0" i="0">
                <a:effectLst/>
                <a:latin typeface="Times New Roman" panose="02020603050405020304" pitchFamily="18" charset="0"/>
                <a:cs typeface="Times New Roman" panose="02020603050405020304" pitchFamily="18" charset="0"/>
              </a:rPr>
              <a:t>he Neural Network classifier model trained for fraud detection outperformed all machine learning classifier models with an f1 score of 0.96. </a:t>
            </a:r>
          </a:p>
          <a:p>
            <a:r>
              <a:rPr lang="en-US">
                <a:latin typeface="Times New Roman" panose="02020603050405020304" pitchFamily="18" charset="0"/>
                <a:cs typeface="Times New Roman" panose="02020603050405020304" pitchFamily="18" charset="0"/>
              </a:rPr>
              <a:t>C</a:t>
            </a:r>
            <a:r>
              <a:rPr lang="en-US" b="0" i="0">
                <a:effectLst/>
                <a:latin typeface="Times New Roman" panose="02020603050405020304" pitchFamily="18" charset="0"/>
                <a:cs typeface="Times New Roman" panose="02020603050405020304" pitchFamily="18" charset="0"/>
              </a:rPr>
              <a:t>ompared with other classification machine learning models Decision Tree model did a good job of identifying orders with later delivery and detecting fraudulent transactions with an f1 score of 0.80. </a:t>
            </a:r>
          </a:p>
          <a:p>
            <a:r>
              <a:rPr lang="en-US">
                <a:latin typeface="Times New Roman" panose="02020603050405020304" pitchFamily="18" charset="0"/>
                <a:cs typeface="Times New Roman" panose="02020603050405020304" pitchFamily="18" charset="0"/>
              </a:rPr>
              <a:t>T</a:t>
            </a:r>
            <a:r>
              <a:rPr lang="en-US" b="0" i="0">
                <a:effectLst/>
                <a:latin typeface="Times New Roman" panose="02020603050405020304" pitchFamily="18" charset="0"/>
                <a:cs typeface="Times New Roman" panose="02020603050405020304" pitchFamily="18" charset="0"/>
              </a:rPr>
              <a:t>he Linear Regression model did better for predicting sales revenue, both Random forest and </a:t>
            </a:r>
            <a:r>
              <a:rPr lang="en-US" b="0" i="0" err="1">
                <a:effectLst/>
                <a:latin typeface="Times New Roman" panose="02020603050405020304" pitchFamily="18" charset="0"/>
                <a:cs typeface="Times New Roman" panose="02020603050405020304" pitchFamily="18" charset="0"/>
              </a:rPr>
              <a:t>eXtreme</a:t>
            </a:r>
            <a:r>
              <a:rPr lang="en-US" b="0" i="0">
                <a:effectLst/>
                <a:latin typeface="Times New Roman" panose="02020603050405020304" pitchFamily="18" charset="0"/>
                <a:cs typeface="Times New Roman" panose="02020603050405020304" pitchFamily="18" charset="0"/>
              </a:rPr>
              <a:t> Gradient Boosting Regression outperformed and predicted the demand more accurately with MAE and RMSE scores lower than the Neural Network model.</a:t>
            </a:r>
          </a:p>
          <a:p>
            <a:endParaRPr lang="en-US" b="0" i="0">
              <a:effectLst/>
              <a:latin typeface="Inter"/>
            </a:endParaRPr>
          </a:p>
        </p:txBody>
      </p:sp>
    </p:spTree>
    <p:extLst>
      <p:ext uri="{BB962C8B-B14F-4D97-AF65-F5344CB8AC3E}">
        <p14:creationId xmlns:p14="http://schemas.microsoft.com/office/powerpoint/2010/main" val="8388146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BB8D4969FD27E4AA62BAEC4E82545B6" ma:contentTypeVersion="11" ma:contentTypeDescription="Create a new document." ma:contentTypeScope="" ma:versionID="b04d9a85293553235630ce150c60d9d5">
  <xsd:schema xmlns:xsd="http://www.w3.org/2001/XMLSchema" xmlns:xs="http://www.w3.org/2001/XMLSchema" xmlns:p="http://schemas.microsoft.com/office/2006/metadata/properties" xmlns:ns3="a75b19cc-7c82-4bda-9a58-6710218331d5" xmlns:ns4="37215a60-4244-46a7-9ebb-3c3fc3a673e8" targetNamespace="http://schemas.microsoft.com/office/2006/metadata/properties" ma:root="true" ma:fieldsID="4fa376d91e8a5fd5631e094df7b94a88" ns3:_="" ns4:_="">
    <xsd:import namespace="a75b19cc-7c82-4bda-9a58-6710218331d5"/>
    <xsd:import namespace="37215a60-4244-46a7-9ebb-3c3fc3a673e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5b19cc-7c82-4bda-9a58-6710218331d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215a60-4244-46a7-9ebb-3c3fc3a673e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9C80C6-501F-4C83-ACE7-09E0EE24A3B0}">
  <ds:schemaRefs>
    <ds:schemaRef ds:uri="37215a60-4244-46a7-9ebb-3c3fc3a673e8"/>
    <ds:schemaRef ds:uri="a75b19cc-7c82-4bda-9a58-6710218331d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53874F9-C188-4B3A-B4AC-CB320955064D}">
  <ds:schemaRefs>
    <ds:schemaRef ds:uri="37215a60-4244-46a7-9ebb-3c3fc3a673e8"/>
    <ds:schemaRef ds:uri="a75b19cc-7c82-4bda-9a58-6710218331d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9E3A3A5-1E73-446C-97FF-0D304E13024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Ion Boardroom</vt:lpstr>
      <vt:lpstr>Forecasting Sales Prediction and Fraud Detection Using Machine Learning</vt:lpstr>
      <vt:lpstr>Problem Statement  The main aim of this project is to predict the sales and fraud detection from the supply chain dataset. These prediction mitigate fraudulent transactionate delivery of orders, improve sales revenue and quantity of products Without these estimates, firms  risk  wasting  money  by  overstocking a  store  or,  even  worse,  losing income because a store lacks sufficient supplies to accommodate expected revenue          </vt:lpstr>
      <vt:lpstr>Dataset Under Consideration</vt:lpstr>
      <vt:lpstr>Data Analysis</vt:lpstr>
      <vt:lpstr>Normalizing the labels to encode non numerical values.  Application of label encoder for NaN values.  Deleting features which are highly correlated with other features to avoid multicollinarity.  </vt:lpstr>
      <vt:lpstr>Algorithms Implemented</vt:lpstr>
      <vt:lpstr>Classification Scores Comparison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2022-04-30T15:10:37Z</dcterms:created>
  <dcterms:modified xsi:type="dcterms:W3CDTF">2022-08-12T23:09:00Z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0x0101003BB8D4969FD27E4AA62BAEC4E82545B6</vt:lpwstr>
  </property>
</Properties>
</file>