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99" r:id="rId3"/>
    <p:sldId id="301" r:id="rId4"/>
    <p:sldId id="303" r:id="rId5"/>
    <p:sldId id="304" r:id="rId6"/>
    <p:sldId id="271" r:id="rId7"/>
    <p:sldId id="384" r:id="rId8"/>
    <p:sldId id="385" r:id="rId9"/>
    <p:sldId id="395" r:id="rId10"/>
    <p:sldId id="272" r:id="rId11"/>
    <p:sldId id="273" r:id="rId12"/>
    <p:sldId id="275" r:id="rId13"/>
    <p:sldId id="392" r:id="rId14"/>
    <p:sldId id="393" r:id="rId15"/>
    <p:sldId id="396" r:id="rId16"/>
    <p:sldId id="397" r:id="rId17"/>
    <p:sldId id="394" r:id="rId18"/>
    <p:sldId id="39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63DE4-4326-4F73-817D-8DB050ECC5EC}" type="datetimeFigureOut">
              <a:rPr lang="en-IN" smtClean="0"/>
              <a:t>10-03-2023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E9238-8A20-44A6-8D00-5F8E522276F9}" type="slidenum">
              <a:rPr lang="en-IN" smtClean="0"/>
              <a:t>‹#›</a:t>
            </a:fld>
            <a:endParaRPr lang="en-IN"/>
          </a:p>
        </p:txBody>
      </p:sp>
    </p:spTree>
    <p:extLst>
      <p:ext uri="{BB962C8B-B14F-4D97-AF65-F5344CB8AC3E}">
        <p14:creationId xmlns:p14="http://schemas.microsoft.com/office/powerpoint/2010/main" val="1766099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C0A7274D-53BE-FF2B-1239-0EBA876BB8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sz="1600">
                <a:solidFill>
                  <a:schemeClr val="accent1"/>
                </a:solidFill>
                <a:latin typeface="Times New Roman" panose="02020603050405020304" pitchFamily="18" charset="0"/>
              </a:defRPr>
            </a:lvl1pPr>
            <a:lvl2pPr marL="742950" indent="-285750" defTabSz="958850">
              <a:defRPr sz="1600">
                <a:solidFill>
                  <a:schemeClr val="accent1"/>
                </a:solidFill>
                <a:latin typeface="Times New Roman" panose="02020603050405020304" pitchFamily="18" charset="0"/>
              </a:defRPr>
            </a:lvl2pPr>
            <a:lvl3pPr marL="1143000" indent="-228600" defTabSz="958850">
              <a:defRPr sz="1600">
                <a:solidFill>
                  <a:schemeClr val="accent1"/>
                </a:solidFill>
                <a:latin typeface="Times New Roman" panose="02020603050405020304" pitchFamily="18" charset="0"/>
              </a:defRPr>
            </a:lvl3pPr>
            <a:lvl4pPr marL="1600200" indent="-228600" defTabSz="958850">
              <a:defRPr sz="1600">
                <a:solidFill>
                  <a:schemeClr val="accent1"/>
                </a:solidFill>
                <a:latin typeface="Times New Roman" panose="02020603050405020304" pitchFamily="18" charset="0"/>
              </a:defRPr>
            </a:lvl4pPr>
            <a:lvl5pPr marL="2057400" indent="-228600" defTabSz="958850">
              <a:defRPr sz="1600">
                <a:solidFill>
                  <a:schemeClr val="accent1"/>
                </a:solidFill>
                <a:latin typeface="Times New Roman" panose="02020603050405020304" pitchFamily="18" charset="0"/>
              </a:defRPr>
            </a:lvl5pPr>
            <a:lvl6pPr marL="25146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6pPr>
            <a:lvl7pPr marL="29718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7pPr>
            <a:lvl8pPr marL="34290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8pPr>
            <a:lvl9pPr marL="38862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9pPr>
          </a:lstStyle>
          <a:p>
            <a:fld id="{A9FDCCBE-67D5-4718-AE86-BA7E741DB3BF}" type="slidenum">
              <a:rPr lang="en-US" altLang="en-US" sz="1400">
                <a:solidFill>
                  <a:schemeClr val="tx1"/>
                </a:solidFill>
              </a:rPr>
              <a:pPr/>
              <a:t>7</a:t>
            </a:fld>
            <a:endParaRPr lang="en-US" altLang="en-US" sz="1400">
              <a:solidFill>
                <a:schemeClr val="tx1"/>
              </a:solidFill>
            </a:endParaRPr>
          </a:p>
        </p:txBody>
      </p:sp>
      <p:sp>
        <p:nvSpPr>
          <p:cNvPr id="102403" name="Rectangle 2">
            <a:extLst>
              <a:ext uri="{FF2B5EF4-FFF2-40B4-BE49-F238E27FC236}">
                <a16:creationId xmlns:a16="http://schemas.microsoft.com/office/drawing/2014/main" id="{18292E78-D491-A71E-B184-4E04FFA63CC4}"/>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2A435C5E-ACCF-D4A0-8E7F-3DFDF396B6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Okay, so the point of all those pretty pictures is to show that, while constants matter, they don’t really matter as much as the </a:t>
            </a:r>
            <a:r>
              <a:rPr lang="en-US" altLang="en-US" i="1"/>
              <a:t>order</a:t>
            </a:r>
            <a:r>
              <a:rPr lang="en-US" altLang="en-US"/>
              <a:t> for “sufficiently large” input (“large” depends, of course, on the constants).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AE1A5B5-E0AA-764D-9C84-2D63559A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sz="1600">
                <a:solidFill>
                  <a:schemeClr val="accent1"/>
                </a:solidFill>
                <a:latin typeface="Times New Roman" panose="02020603050405020304" pitchFamily="18" charset="0"/>
              </a:defRPr>
            </a:lvl1pPr>
            <a:lvl2pPr marL="742950" indent="-285750" defTabSz="958850">
              <a:defRPr sz="1600">
                <a:solidFill>
                  <a:schemeClr val="accent1"/>
                </a:solidFill>
                <a:latin typeface="Times New Roman" panose="02020603050405020304" pitchFamily="18" charset="0"/>
              </a:defRPr>
            </a:lvl2pPr>
            <a:lvl3pPr marL="1143000" indent="-228600" defTabSz="958850">
              <a:defRPr sz="1600">
                <a:solidFill>
                  <a:schemeClr val="accent1"/>
                </a:solidFill>
                <a:latin typeface="Times New Roman" panose="02020603050405020304" pitchFamily="18" charset="0"/>
              </a:defRPr>
            </a:lvl3pPr>
            <a:lvl4pPr marL="1600200" indent="-228600" defTabSz="958850">
              <a:defRPr sz="1600">
                <a:solidFill>
                  <a:schemeClr val="accent1"/>
                </a:solidFill>
                <a:latin typeface="Times New Roman" panose="02020603050405020304" pitchFamily="18" charset="0"/>
              </a:defRPr>
            </a:lvl4pPr>
            <a:lvl5pPr marL="2057400" indent="-228600" defTabSz="958850">
              <a:defRPr sz="1600">
                <a:solidFill>
                  <a:schemeClr val="accent1"/>
                </a:solidFill>
                <a:latin typeface="Times New Roman" panose="02020603050405020304" pitchFamily="18" charset="0"/>
              </a:defRPr>
            </a:lvl5pPr>
            <a:lvl6pPr marL="25146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6pPr>
            <a:lvl7pPr marL="29718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7pPr>
            <a:lvl8pPr marL="34290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8pPr>
            <a:lvl9pPr marL="38862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9pPr>
          </a:lstStyle>
          <a:p>
            <a:fld id="{8865E48E-5D28-4D12-8D03-1003FD3BD7F1}" type="slidenum">
              <a:rPr lang="en-US" altLang="en-US" sz="1400">
                <a:solidFill>
                  <a:schemeClr val="tx1"/>
                </a:solidFill>
              </a:rPr>
              <a:pPr/>
              <a:t>8</a:t>
            </a:fld>
            <a:endParaRPr lang="en-US" altLang="en-US" sz="1400">
              <a:solidFill>
                <a:schemeClr val="tx1"/>
              </a:solidFill>
            </a:endParaRPr>
          </a:p>
        </p:txBody>
      </p:sp>
      <p:sp>
        <p:nvSpPr>
          <p:cNvPr id="103427" name="Rectangle 2">
            <a:extLst>
              <a:ext uri="{FF2B5EF4-FFF2-40B4-BE49-F238E27FC236}">
                <a16:creationId xmlns:a16="http://schemas.microsoft.com/office/drawing/2014/main" id="{23EE33C8-B937-0647-6992-21C28719191D}"/>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04CB82DD-FE59-8FDB-69C5-13FB648450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didn’t get very precise in our analysis of the UWID info finder; why?</a:t>
            </a:r>
          </a:p>
          <a:p>
            <a:endParaRPr lang="en-US" altLang="en-US"/>
          </a:p>
          <a:p>
            <a:r>
              <a:rPr lang="en-US" altLang="en-US"/>
              <a:t>Didn’t know the machine we’d use.</a:t>
            </a:r>
          </a:p>
          <a:p>
            <a:endParaRPr lang="en-US" altLang="en-US"/>
          </a:p>
          <a:p>
            <a:r>
              <a:rPr lang="en-US" altLang="en-US"/>
              <a:t>Is this always true? Do you buy that coefficients and low order terms don’t matter?</a:t>
            </a:r>
          </a:p>
          <a:p>
            <a:endParaRPr lang="en-US" altLang="en-US"/>
          </a:p>
          <a:p>
            <a:r>
              <a:rPr lang="en-US" altLang="en-US"/>
              <a:t>When might they matter?</a:t>
            </a:r>
          </a:p>
          <a:p>
            <a:endParaRPr lang="en-US" altLang="en-US"/>
          </a:p>
          <a:p>
            <a:r>
              <a:rPr lang="en-US" altLang="en-US"/>
              <a:t>(Linked list memory usage)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24FE7173-FDC9-9280-8C1D-C75FFFDD5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sz="1600">
                <a:solidFill>
                  <a:schemeClr val="accent1"/>
                </a:solidFill>
                <a:latin typeface="Times New Roman" panose="02020603050405020304" pitchFamily="18" charset="0"/>
              </a:defRPr>
            </a:lvl1pPr>
            <a:lvl2pPr marL="742950" indent="-285750" defTabSz="958850">
              <a:defRPr sz="1600">
                <a:solidFill>
                  <a:schemeClr val="accent1"/>
                </a:solidFill>
                <a:latin typeface="Times New Roman" panose="02020603050405020304" pitchFamily="18" charset="0"/>
              </a:defRPr>
            </a:lvl2pPr>
            <a:lvl3pPr marL="1143000" indent="-228600" defTabSz="958850">
              <a:defRPr sz="1600">
                <a:solidFill>
                  <a:schemeClr val="accent1"/>
                </a:solidFill>
                <a:latin typeface="Times New Roman" panose="02020603050405020304" pitchFamily="18" charset="0"/>
              </a:defRPr>
            </a:lvl3pPr>
            <a:lvl4pPr marL="1600200" indent="-228600" defTabSz="958850">
              <a:defRPr sz="1600">
                <a:solidFill>
                  <a:schemeClr val="accent1"/>
                </a:solidFill>
                <a:latin typeface="Times New Roman" panose="02020603050405020304" pitchFamily="18" charset="0"/>
              </a:defRPr>
            </a:lvl4pPr>
            <a:lvl5pPr marL="2057400" indent="-228600" defTabSz="958850">
              <a:defRPr sz="1600">
                <a:solidFill>
                  <a:schemeClr val="accent1"/>
                </a:solidFill>
                <a:latin typeface="Times New Roman" panose="02020603050405020304" pitchFamily="18" charset="0"/>
              </a:defRPr>
            </a:lvl5pPr>
            <a:lvl6pPr marL="25146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6pPr>
            <a:lvl7pPr marL="29718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7pPr>
            <a:lvl8pPr marL="34290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8pPr>
            <a:lvl9pPr marL="3886200" indent="-228600" defTabSz="95885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9pPr>
          </a:lstStyle>
          <a:p>
            <a:fld id="{64EB258B-C09E-4D10-84C1-47E5F8E055BC}" type="slidenum">
              <a:rPr lang="en-US" altLang="en-US" sz="1400">
                <a:solidFill>
                  <a:schemeClr val="tx1"/>
                </a:solidFill>
              </a:rPr>
              <a:pPr/>
              <a:t>13</a:t>
            </a:fld>
            <a:endParaRPr lang="en-US" altLang="en-US" sz="1400">
              <a:solidFill>
                <a:schemeClr val="tx1"/>
              </a:solidFill>
            </a:endParaRPr>
          </a:p>
        </p:txBody>
      </p:sp>
      <p:sp>
        <p:nvSpPr>
          <p:cNvPr id="110595" name="Rectangle 2">
            <a:extLst>
              <a:ext uri="{FF2B5EF4-FFF2-40B4-BE49-F238E27FC236}">
                <a16:creationId xmlns:a16="http://schemas.microsoft.com/office/drawing/2014/main" id="{77B76C7A-A07D-57EC-12BA-B93EECE285A2}"/>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CD14D2E3-B752-7DC2-A090-7271A2DC1043}"/>
              </a:ext>
            </a:extLst>
          </p:cNvPr>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02" tIns="48250" rIns="96502" bIns="48250"/>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3A7D43-A25D-4EE8-A226-06D4E6E51C09}"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2030171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3A7D43-A25D-4EE8-A226-06D4E6E51C09}"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249083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3A7D43-A25D-4EE8-A226-06D4E6E51C09}"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337330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3A7D43-A25D-4EE8-A226-06D4E6E51C09}"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EE9984-887C-4442-8AB8-D37E5190A60D}"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0871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3A7D43-A25D-4EE8-A226-06D4E6E51C09}"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1949750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3A7D43-A25D-4EE8-A226-06D4E6E51C09}"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2493584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3A7D43-A25D-4EE8-A226-06D4E6E51C09}"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3411529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A7D43-A25D-4EE8-A226-06D4E6E51C09}"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3077283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A7D43-A25D-4EE8-A226-06D4E6E51C09}"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179100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A7D43-A25D-4EE8-A226-06D4E6E51C09}"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351309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3A7D43-A25D-4EE8-A226-06D4E6E51C09}"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23782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3A7D43-A25D-4EE8-A226-06D4E6E51C09}"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109948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3A7D43-A25D-4EE8-A226-06D4E6E51C09}"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745331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3A7D43-A25D-4EE8-A226-06D4E6E51C09}"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290275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A7D43-A25D-4EE8-A226-06D4E6E51C09}" type="datetimeFigureOut">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3742272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3A7D43-A25D-4EE8-A226-06D4E6E51C09}"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157887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3A7D43-A25D-4EE8-A226-06D4E6E51C09}"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EE9984-887C-4442-8AB8-D37E5190A60D}" type="slidenum">
              <a:rPr lang="en-IN" smtClean="0"/>
              <a:t>‹#›</a:t>
            </a:fld>
            <a:endParaRPr lang="en-IN"/>
          </a:p>
        </p:txBody>
      </p:sp>
    </p:spTree>
    <p:extLst>
      <p:ext uri="{BB962C8B-B14F-4D97-AF65-F5344CB8AC3E}">
        <p14:creationId xmlns:p14="http://schemas.microsoft.com/office/powerpoint/2010/main" val="1002280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B3A7D43-A25D-4EE8-A226-06D4E6E51C09}" type="datetimeFigureOut">
              <a:rPr lang="en-IN" smtClean="0"/>
              <a:t>10-03-2023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EE9984-887C-4442-8AB8-D37E5190A60D}" type="slidenum">
              <a:rPr lang="en-IN" smtClean="0"/>
              <a:t>‹#›</a:t>
            </a:fld>
            <a:endParaRPr lang="en-IN"/>
          </a:p>
        </p:txBody>
      </p:sp>
    </p:spTree>
    <p:extLst>
      <p:ext uri="{BB962C8B-B14F-4D97-AF65-F5344CB8AC3E}">
        <p14:creationId xmlns:p14="http://schemas.microsoft.com/office/powerpoint/2010/main" val="256690879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7.xml"/><Relationship Id="rId7"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0E3F-4307-04E1-B0C5-94DAE73DBD0B}"/>
              </a:ext>
            </a:extLst>
          </p:cNvPr>
          <p:cNvSpPr>
            <a:spLocks noGrp="1"/>
          </p:cNvSpPr>
          <p:nvPr>
            <p:ph type="ctrTitle"/>
          </p:nvPr>
        </p:nvSpPr>
        <p:spPr/>
        <p:txBody>
          <a:bodyPr/>
          <a:lstStyle/>
          <a:p>
            <a:r>
              <a:rPr lang="en-US" b="1" dirty="0">
                <a:solidFill>
                  <a:srgbClr val="FFFF00"/>
                </a:solidFill>
              </a:rPr>
              <a:t>INTRODUCTION TO ALGORITHMS</a:t>
            </a:r>
            <a:endParaRPr lang="en-IN" b="1" dirty="0">
              <a:solidFill>
                <a:srgbClr val="FFFF00"/>
              </a:solidFill>
            </a:endParaRPr>
          </a:p>
        </p:txBody>
      </p:sp>
      <p:sp>
        <p:nvSpPr>
          <p:cNvPr id="3" name="Subtitle 2">
            <a:extLst>
              <a:ext uri="{FF2B5EF4-FFF2-40B4-BE49-F238E27FC236}">
                <a16:creationId xmlns:a16="http://schemas.microsoft.com/office/drawing/2014/main" id="{03509E7A-03C9-5E8B-B8F3-237D03C269F6}"/>
              </a:ext>
            </a:extLst>
          </p:cNvPr>
          <p:cNvSpPr>
            <a:spLocks noGrp="1"/>
          </p:cNvSpPr>
          <p:nvPr>
            <p:ph type="subTitle" idx="1"/>
          </p:nvPr>
        </p:nvSpPr>
        <p:spPr/>
        <p:txBody>
          <a:bodyPr/>
          <a:lstStyle/>
          <a:p>
            <a:r>
              <a:rPr lang="en-US" dirty="0"/>
              <a:t>MANISH PATEL</a:t>
            </a:r>
            <a:endParaRPr lang="en-IN" dirty="0"/>
          </a:p>
        </p:txBody>
      </p:sp>
    </p:spTree>
    <p:extLst>
      <p:ext uri="{BB962C8B-B14F-4D97-AF65-F5344CB8AC3E}">
        <p14:creationId xmlns:p14="http://schemas.microsoft.com/office/powerpoint/2010/main" val="672720403"/>
      </p:ext>
    </p:extLst>
  </p:cSld>
  <p:clrMapOvr>
    <a:masterClrMapping/>
  </p:clrMapOvr>
  <mc:AlternateContent xmlns:mc="http://schemas.openxmlformats.org/markup-compatibility/2006">
    <mc:Choice xmlns:p14="http://schemas.microsoft.com/office/powerpoint/2010/main" Requires="p14">
      <p:transition spd="slow" p14:dur="2000" advTm="2936915"/>
    </mc:Choice>
    <mc:Fallback>
      <p:transition spd="slow" advTm="29369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5E632EE-8920-14EA-2F8B-4ACA281C44AB}"/>
              </a:ext>
            </a:extLst>
          </p:cNvPr>
          <p:cNvSpPr>
            <a:spLocks noGrp="1" noChangeArrowheads="1"/>
          </p:cNvSpPr>
          <p:nvPr>
            <p:ph type="title"/>
          </p:nvPr>
        </p:nvSpPr>
        <p:spPr>
          <a:xfrm>
            <a:off x="2209800" y="609600"/>
            <a:ext cx="7772400" cy="609600"/>
          </a:xfrm>
        </p:spPr>
        <p:txBody>
          <a:bodyPr>
            <a:normAutofit fontScale="90000"/>
          </a:bodyPr>
          <a:lstStyle/>
          <a:p>
            <a:pPr marL="838200" indent="-838200"/>
            <a:r>
              <a:rPr lang="en-US" altLang="en-US" b="1" dirty="0">
                <a:solidFill>
                  <a:srgbClr val="FFFF00"/>
                </a:solidFill>
              </a:rPr>
              <a:t>Big-O Notation</a:t>
            </a:r>
          </a:p>
        </p:txBody>
      </p:sp>
      <p:sp>
        <p:nvSpPr>
          <p:cNvPr id="23555" name="Rectangle 3">
            <a:extLst>
              <a:ext uri="{FF2B5EF4-FFF2-40B4-BE49-F238E27FC236}">
                <a16:creationId xmlns:a16="http://schemas.microsoft.com/office/drawing/2014/main" id="{B90A5AD7-744A-F3BE-C2FB-52B711B82F65}"/>
              </a:ext>
            </a:extLst>
          </p:cNvPr>
          <p:cNvSpPr>
            <a:spLocks noGrp="1" noChangeArrowheads="1"/>
          </p:cNvSpPr>
          <p:nvPr>
            <p:ph type="body" idx="1"/>
          </p:nvPr>
        </p:nvSpPr>
        <p:spPr>
          <a:xfrm>
            <a:off x="919119" y="1732449"/>
            <a:ext cx="10353762" cy="4058751"/>
          </a:xfrm>
        </p:spPr>
        <p:txBody>
          <a:bodyPr>
            <a:normAutofit lnSpcReduction="10000"/>
          </a:bodyPr>
          <a:lstStyle/>
          <a:p>
            <a:r>
              <a:rPr lang="en-US" altLang="en-US" sz="2800" dirty="0"/>
              <a:t>Let n be a non-negative integer representing the size of the input to an algorithm</a:t>
            </a:r>
          </a:p>
          <a:p>
            <a:r>
              <a:rPr lang="en-US" altLang="en-US" sz="2800" dirty="0"/>
              <a:t>Let f(n) and g(n) be two positive functions, representing the number of basic calculations (operations, instructions) that an algorithm takes (or the number of memory words an algorithm  needs).</a:t>
            </a:r>
          </a:p>
          <a:p>
            <a:pPr algn="l"/>
            <a:r>
              <a:rPr lang="en-US" sz="2800" b="0" i="0" dirty="0">
                <a:effectLst/>
              </a:rPr>
              <a:t>Big-O notation represents the upper bound of the running time of an algorithm. Thus, it gives the worst-case complexity of an algorithm.</a:t>
            </a:r>
          </a:p>
          <a:p>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D0FB1D2-98BF-4A3B-A782-89C518AA821F}"/>
              </a:ext>
            </a:extLst>
          </p:cNvPr>
          <p:cNvSpPr>
            <a:spLocks noGrp="1" noChangeArrowheads="1"/>
          </p:cNvSpPr>
          <p:nvPr>
            <p:ph type="title"/>
          </p:nvPr>
        </p:nvSpPr>
        <p:spPr/>
        <p:txBody>
          <a:bodyPr/>
          <a:lstStyle/>
          <a:p>
            <a:r>
              <a:rPr lang="en-US" altLang="en-US" b="1" dirty="0">
                <a:solidFill>
                  <a:srgbClr val="FFFF00"/>
                </a:solidFill>
              </a:rPr>
              <a:t>Big-O Notation (</a:t>
            </a:r>
            <a:r>
              <a:rPr lang="en-US" altLang="en-US" dirty="0">
                <a:solidFill>
                  <a:srgbClr val="FFFF00"/>
                </a:solidFill>
              </a:rPr>
              <a:t>contd.)</a:t>
            </a:r>
          </a:p>
        </p:txBody>
      </p:sp>
      <p:sp>
        <p:nvSpPr>
          <p:cNvPr id="24579" name="Rectangle 3">
            <a:extLst>
              <a:ext uri="{FF2B5EF4-FFF2-40B4-BE49-F238E27FC236}">
                <a16:creationId xmlns:a16="http://schemas.microsoft.com/office/drawing/2014/main" id="{04AAD5A5-AECF-B5E3-EB10-14BB7E289A8F}"/>
              </a:ext>
            </a:extLst>
          </p:cNvPr>
          <p:cNvSpPr>
            <a:spLocks noGrp="1" noChangeArrowheads="1"/>
          </p:cNvSpPr>
          <p:nvPr>
            <p:ph type="body" idx="1"/>
          </p:nvPr>
        </p:nvSpPr>
        <p:spPr>
          <a:xfrm>
            <a:off x="913795" y="1732449"/>
            <a:ext cx="5182205" cy="4058751"/>
          </a:xfrm>
        </p:spPr>
        <p:txBody>
          <a:bodyPr/>
          <a:lstStyle/>
          <a:p>
            <a:r>
              <a:rPr lang="en-US" altLang="en-US" dirty="0"/>
              <a:t>f(n)=O(g(n)) </a:t>
            </a:r>
            <a:r>
              <a:rPr lang="en-US" altLang="en-US" dirty="0" err="1"/>
              <a:t>iff</a:t>
            </a:r>
            <a:r>
              <a:rPr lang="en-US" altLang="en-US" dirty="0"/>
              <a:t> there exist a positive constant C and non-negative integer n</a:t>
            </a:r>
            <a:r>
              <a:rPr lang="en-US" altLang="en-US" baseline="-25000" dirty="0"/>
              <a:t>0</a:t>
            </a:r>
            <a:r>
              <a:rPr lang="en-US" altLang="en-US" dirty="0"/>
              <a:t> such that</a:t>
            </a:r>
          </a:p>
          <a:p>
            <a:pPr algn="ctr">
              <a:buFontTx/>
              <a:buNone/>
            </a:pPr>
            <a:r>
              <a:rPr lang="en-US" altLang="en-US" dirty="0"/>
              <a:t>f(n) </a:t>
            </a:r>
            <a:r>
              <a:rPr lang="en-US" altLang="en-US" dirty="0">
                <a:sym typeface="Symbol" panose="05050102010706020507" pitchFamily="18" charset="2"/>
              </a:rPr>
              <a:t></a:t>
            </a:r>
            <a:r>
              <a:rPr lang="en-US" altLang="en-US" dirty="0"/>
              <a:t> Cg(n)  for all n</a:t>
            </a:r>
            <a:r>
              <a:rPr lang="en-US" altLang="en-US" dirty="0">
                <a:sym typeface="Symbol" panose="05050102010706020507" pitchFamily="18" charset="2"/>
              </a:rPr>
              <a:t></a:t>
            </a:r>
            <a:r>
              <a:rPr lang="en-US" altLang="en-US" dirty="0"/>
              <a:t>n0.</a:t>
            </a:r>
          </a:p>
          <a:p>
            <a:pPr algn="just"/>
            <a:r>
              <a:rPr lang="en-US" altLang="en-US" dirty="0"/>
              <a:t>g(n) is said to be an upper bound of f(n). </a:t>
            </a:r>
          </a:p>
        </p:txBody>
      </p:sp>
      <p:pic>
        <p:nvPicPr>
          <p:cNvPr id="4" name="Picture 2" descr="What is Big O Notation Explained: Space and Time Complexity">
            <a:extLst>
              <a:ext uri="{FF2B5EF4-FFF2-40B4-BE49-F238E27FC236}">
                <a16:creationId xmlns:a16="http://schemas.microsoft.com/office/drawing/2014/main" id="{E4596379-57F1-F171-F1EA-CE41BFD17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881" y="1732449"/>
            <a:ext cx="5821817" cy="43663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9436100-8E75-7201-B9B9-EE6CE63B4DD4}"/>
              </a:ext>
            </a:extLst>
          </p:cNvPr>
          <p:cNvSpPr>
            <a:spLocks noGrp="1" noChangeArrowheads="1"/>
          </p:cNvSpPr>
          <p:nvPr>
            <p:ph type="title"/>
          </p:nvPr>
        </p:nvSpPr>
        <p:spPr/>
        <p:txBody>
          <a:bodyPr>
            <a:normAutofit fontScale="90000"/>
          </a:bodyPr>
          <a:lstStyle/>
          <a:p>
            <a:r>
              <a:rPr lang="en-US" altLang="en-US" b="1" dirty="0">
                <a:solidFill>
                  <a:srgbClr val="FFFF00"/>
                </a:solidFill>
              </a:rPr>
              <a:t>Big-O Notation</a:t>
            </a:r>
            <a:br>
              <a:rPr lang="en-US" altLang="en-US" b="1" dirty="0">
                <a:solidFill>
                  <a:srgbClr val="FFFF00"/>
                </a:solidFill>
              </a:rPr>
            </a:br>
            <a:r>
              <a:rPr lang="en-US" altLang="en-US" b="1" dirty="0">
                <a:solidFill>
                  <a:srgbClr val="FFFF00"/>
                </a:solidFill>
              </a:rPr>
              <a:t>(Examples)</a:t>
            </a:r>
          </a:p>
        </p:txBody>
      </p:sp>
      <p:sp>
        <p:nvSpPr>
          <p:cNvPr id="27651" name="Rectangle 3">
            <a:extLst>
              <a:ext uri="{FF2B5EF4-FFF2-40B4-BE49-F238E27FC236}">
                <a16:creationId xmlns:a16="http://schemas.microsoft.com/office/drawing/2014/main" id="{6CBA9E1D-DE14-5FDC-D339-90C049A7C306}"/>
              </a:ext>
            </a:extLst>
          </p:cNvPr>
          <p:cNvSpPr>
            <a:spLocks noGrp="1" noChangeArrowheads="1"/>
          </p:cNvSpPr>
          <p:nvPr>
            <p:ph type="body" idx="1"/>
          </p:nvPr>
        </p:nvSpPr>
        <p:spPr/>
        <p:txBody>
          <a:bodyPr/>
          <a:lstStyle/>
          <a:p>
            <a:pPr>
              <a:lnSpc>
                <a:spcPct val="90000"/>
              </a:lnSpc>
            </a:pPr>
            <a:r>
              <a:rPr lang="en-US" altLang="en-US"/>
              <a:t>f(n) = 5n+2 = O(n)	// g(n) = n</a:t>
            </a:r>
          </a:p>
          <a:p>
            <a:pPr lvl="1">
              <a:lnSpc>
                <a:spcPct val="90000"/>
              </a:lnSpc>
            </a:pPr>
            <a:r>
              <a:rPr lang="en-US" altLang="en-US"/>
              <a:t>   f(n) </a:t>
            </a:r>
            <a:r>
              <a:rPr lang="en-US" altLang="en-US">
                <a:sym typeface="Symbol" panose="05050102010706020507" pitchFamily="18" charset="2"/>
              </a:rPr>
              <a:t></a:t>
            </a:r>
            <a:r>
              <a:rPr lang="en-US" altLang="en-US"/>
              <a:t> 6n, for n </a:t>
            </a:r>
            <a:r>
              <a:rPr lang="en-US" altLang="en-US">
                <a:sym typeface="Symbol" panose="05050102010706020507" pitchFamily="18" charset="2"/>
              </a:rPr>
              <a:t></a:t>
            </a:r>
            <a:r>
              <a:rPr lang="en-US" altLang="en-US"/>
              <a:t>  3   (C=6, n</a:t>
            </a:r>
            <a:r>
              <a:rPr lang="en-US" altLang="en-US" baseline="-25000"/>
              <a:t>0</a:t>
            </a:r>
            <a:r>
              <a:rPr lang="en-US" altLang="en-US"/>
              <a:t>=3)</a:t>
            </a:r>
          </a:p>
          <a:p>
            <a:pPr>
              <a:lnSpc>
                <a:spcPct val="90000"/>
              </a:lnSpc>
            </a:pPr>
            <a:r>
              <a:rPr lang="en-US" altLang="en-US"/>
              <a:t>f(n)=n/2 –3 = O(n)</a:t>
            </a:r>
          </a:p>
          <a:p>
            <a:pPr lvl="1">
              <a:lnSpc>
                <a:spcPct val="90000"/>
              </a:lnSpc>
            </a:pPr>
            <a:r>
              <a:rPr lang="en-US" altLang="en-US"/>
              <a:t>   f(n) </a:t>
            </a:r>
            <a:r>
              <a:rPr lang="en-US" altLang="en-US">
                <a:sym typeface="Symbol" panose="05050102010706020507" pitchFamily="18" charset="2"/>
              </a:rPr>
              <a:t></a:t>
            </a:r>
            <a:r>
              <a:rPr lang="en-US" altLang="en-US"/>
              <a:t> 0.5 n  for n </a:t>
            </a:r>
            <a:r>
              <a:rPr lang="en-US" altLang="en-US">
                <a:sym typeface="Symbol" panose="05050102010706020507" pitchFamily="18" charset="2"/>
              </a:rPr>
              <a:t> 0 (C=0.5, </a:t>
            </a:r>
            <a:r>
              <a:rPr lang="en-US" altLang="en-US"/>
              <a:t>n</a:t>
            </a:r>
            <a:r>
              <a:rPr lang="en-US" altLang="en-US" baseline="-25000"/>
              <a:t>0</a:t>
            </a:r>
            <a:r>
              <a:rPr lang="en-US" altLang="en-US"/>
              <a:t>=0)</a:t>
            </a:r>
          </a:p>
          <a:p>
            <a:pPr>
              <a:lnSpc>
                <a:spcPct val="90000"/>
              </a:lnSpc>
            </a:pPr>
            <a:r>
              <a:rPr lang="en-US" altLang="en-US"/>
              <a:t>n</a:t>
            </a:r>
            <a:r>
              <a:rPr lang="en-US" altLang="en-US" baseline="30000"/>
              <a:t>2</a:t>
            </a:r>
            <a:r>
              <a:rPr lang="en-US" altLang="en-US"/>
              <a:t>-n = O(n</a:t>
            </a:r>
            <a:r>
              <a:rPr lang="en-US" altLang="en-US" baseline="30000"/>
              <a:t>2</a:t>
            </a:r>
            <a:r>
              <a:rPr lang="en-US" altLang="en-US"/>
              <a:t>) 	// g(n) = n</a:t>
            </a:r>
            <a:r>
              <a:rPr lang="en-US" altLang="en-US" baseline="30000"/>
              <a:t>2</a:t>
            </a:r>
            <a:endParaRPr lang="en-US" altLang="en-US"/>
          </a:p>
          <a:p>
            <a:pPr lvl="1">
              <a:lnSpc>
                <a:spcPct val="90000"/>
              </a:lnSpc>
            </a:pPr>
            <a:r>
              <a:rPr lang="en-US" altLang="en-US"/>
              <a:t>   n</a:t>
            </a:r>
            <a:r>
              <a:rPr lang="en-US" altLang="en-US" baseline="30000"/>
              <a:t>2</a:t>
            </a:r>
            <a:r>
              <a:rPr lang="en-US" altLang="en-US"/>
              <a:t>-n </a:t>
            </a:r>
            <a:r>
              <a:rPr lang="en-US" altLang="en-US">
                <a:sym typeface="Symbol" panose="05050102010706020507" pitchFamily="18" charset="2"/>
              </a:rPr>
              <a:t></a:t>
            </a:r>
            <a:r>
              <a:rPr lang="en-US" altLang="en-US"/>
              <a:t> n</a:t>
            </a:r>
            <a:r>
              <a:rPr lang="en-US" altLang="en-US" baseline="30000"/>
              <a:t>2</a:t>
            </a:r>
            <a:r>
              <a:rPr lang="en-US" altLang="en-US"/>
              <a:t>  for n </a:t>
            </a:r>
            <a:r>
              <a:rPr lang="en-US" altLang="en-US">
                <a:sym typeface="Symbol" panose="05050102010706020507" pitchFamily="18" charset="2"/>
              </a:rPr>
              <a:t> 0 (C=1, </a:t>
            </a:r>
            <a:r>
              <a:rPr lang="en-US" altLang="en-US"/>
              <a:t>n</a:t>
            </a:r>
            <a:r>
              <a:rPr lang="en-US" altLang="en-US" baseline="-25000"/>
              <a:t>0</a:t>
            </a:r>
            <a:r>
              <a:rPr lang="en-US" altLang="en-US"/>
              <a:t>=0)</a:t>
            </a:r>
          </a:p>
          <a:p>
            <a:pPr>
              <a:lnSpc>
                <a:spcPct val="90000"/>
              </a:lnSpc>
            </a:pPr>
            <a:r>
              <a:rPr lang="en-US" altLang="en-US"/>
              <a:t>n(n+1)/2 = O(n</a:t>
            </a:r>
            <a:r>
              <a:rPr lang="en-US" altLang="en-US" baseline="30000"/>
              <a:t>2</a:t>
            </a:r>
            <a:r>
              <a:rPr lang="en-US" altLang="en-US"/>
              <a:t>)</a:t>
            </a:r>
          </a:p>
          <a:p>
            <a:pPr lvl="1">
              <a:lnSpc>
                <a:spcPct val="90000"/>
              </a:lnSpc>
            </a:pPr>
            <a:r>
              <a:rPr lang="en-US" altLang="en-US"/>
              <a:t>   n(n+1)/2 </a:t>
            </a:r>
            <a:r>
              <a:rPr lang="en-US" altLang="en-US">
                <a:sym typeface="Symbol" panose="05050102010706020507" pitchFamily="18" charset="2"/>
              </a:rPr>
              <a:t></a:t>
            </a:r>
            <a:r>
              <a:rPr lang="en-US" altLang="en-US"/>
              <a:t> n</a:t>
            </a:r>
            <a:r>
              <a:rPr lang="en-US" altLang="en-US" baseline="30000"/>
              <a:t>2 </a:t>
            </a:r>
            <a:r>
              <a:rPr lang="en-US" altLang="en-US"/>
              <a:t> for n </a:t>
            </a:r>
            <a:r>
              <a:rPr lang="en-US" altLang="en-US">
                <a:sym typeface="Symbol" panose="05050102010706020507" pitchFamily="18" charset="2"/>
              </a:rPr>
              <a:t> 0 (C=1, </a:t>
            </a:r>
            <a:r>
              <a:rPr lang="en-US" altLang="en-US"/>
              <a:t>n</a:t>
            </a:r>
            <a:r>
              <a:rPr lang="en-US" altLang="en-US" baseline="-25000"/>
              <a:t>0</a:t>
            </a:r>
            <a:r>
              <a:rPr lang="en-US" altLang="en-US"/>
              <a:t>=0)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D2A7AB9-ED99-D0D0-231A-F261A31D31C2}"/>
              </a:ext>
            </a:extLst>
          </p:cNvPr>
          <p:cNvSpPr>
            <a:spLocks noGrp="1" noChangeArrowheads="1"/>
          </p:cNvSpPr>
          <p:nvPr>
            <p:ph type="title"/>
            <p:custDataLst>
              <p:tags r:id="rId1"/>
            </p:custDataLst>
          </p:nvPr>
        </p:nvSpPr>
        <p:spPr/>
        <p:txBody>
          <a:bodyPr/>
          <a:lstStyle/>
          <a:p>
            <a:pPr eaLnBrk="1" hangingPunct="1"/>
            <a:r>
              <a:rPr lang="en-US" altLang="en-US" b="1" dirty="0">
                <a:solidFill>
                  <a:srgbClr val="FFFF00"/>
                </a:solidFill>
              </a:rPr>
              <a:t>Big-O: Common Names</a:t>
            </a:r>
          </a:p>
        </p:txBody>
      </p:sp>
      <p:sp>
        <p:nvSpPr>
          <p:cNvPr id="52227" name="Rectangle 3">
            <a:extLst>
              <a:ext uri="{FF2B5EF4-FFF2-40B4-BE49-F238E27FC236}">
                <a16:creationId xmlns:a16="http://schemas.microsoft.com/office/drawing/2014/main" id="{9275C921-876E-0F62-6CE2-5B6152F7A863}"/>
              </a:ext>
            </a:extLst>
          </p:cNvPr>
          <p:cNvSpPr>
            <a:spLocks noGrp="1" noChangeArrowheads="1"/>
          </p:cNvSpPr>
          <p:nvPr>
            <p:ph idx="1"/>
            <p:custDataLst>
              <p:tags r:id="rId2"/>
            </p:custDataLst>
          </p:nvPr>
        </p:nvSpPr>
        <p:spPr>
          <a:xfrm>
            <a:off x="2209800" y="1752600"/>
            <a:ext cx="8077200" cy="4114800"/>
          </a:xfrm>
        </p:spPr>
        <p:txBody>
          <a:bodyPr/>
          <a:lstStyle/>
          <a:p>
            <a:pPr lvl="1" eaLnBrk="1" hangingPunct="1"/>
            <a:r>
              <a:rPr lang="en-US" altLang="en-US" sz="2000" dirty="0"/>
              <a:t>constant:		O(1)</a:t>
            </a:r>
          </a:p>
          <a:p>
            <a:pPr lvl="1" eaLnBrk="1" hangingPunct="1"/>
            <a:r>
              <a:rPr lang="en-US" altLang="en-US" sz="2000" dirty="0"/>
              <a:t>logarithmic:	O(log n)	(</a:t>
            </a:r>
            <a:r>
              <a:rPr lang="en-US" altLang="en-US" sz="2000" dirty="0" err="1"/>
              <a:t>log</a:t>
            </a:r>
            <a:r>
              <a:rPr lang="en-US" altLang="en-US" sz="2000" baseline="-25000" dirty="0" err="1"/>
              <a:t>k</a:t>
            </a:r>
            <a:r>
              <a:rPr lang="en-US" altLang="en-US" sz="2000" dirty="0" err="1"/>
              <a:t>n</a:t>
            </a:r>
            <a:r>
              <a:rPr lang="en-US" altLang="en-US" sz="2000" dirty="0"/>
              <a:t>, log n</a:t>
            </a:r>
            <a:r>
              <a:rPr lang="en-US" altLang="en-US" sz="2000" baseline="30000" dirty="0"/>
              <a:t>2</a:t>
            </a:r>
            <a:r>
              <a:rPr lang="en-US" altLang="en-US" sz="2000" dirty="0"/>
              <a:t> </a:t>
            </a:r>
            <a:r>
              <a:rPr lang="en-US" altLang="en-US" sz="2000" dirty="0">
                <a:sym typeface="Symbol" panose="05050102010706020507" pitchFamily="18" charset="2"/>
              </a:rPr>
              <a:t> O(log n))</a:t>
            </a:r>
            <a:endParaRPr lang="en-US" altLang="en-US" sz="2000" dirty="0"/>
          </a:p>
          <a:p>
            <a:pPr lvl="1" eaLnBrk="1" hangingPunct="1"/>
            <a:r>
              <a:rPr lang="en-US" altLang="en-US" sz="2000" dirty="0"/>
              <a:t>linear:		O(n)</a:t>
            </a:r>
          </a:p>
          <a:p>
            <a:pPr lvl="1" eaLnBrk="1" hangingPunct="1"/>
            <a:r>
              <a:rPr lang="en-US" altLang="en-US" sz="2000" dirty="0"/>
              <a:t>log-linear:		O(n log n)</a:t>
            </a:r>
          </a:p>
          <a:p>
            <a:pPr lvl="1" eaLnBrk="1" hangingPunct="1"/>
            <a:r>
              <a:rPr lang="en-US" altLang="en-US" sz="2000" dirty="0"/>
              <a:t>quadratic:		O(n</a:t>
            </a:r>
            <a:r>
              <a:rPr lang="en-US" altLang="en-US" sz="2000" baseline="30000" dirty="0"/>
              <a:t>2</a:t>
            </a:r>
            <a:r>
              <a:rPr lang="en-US" altLang="en-US" sz="2000" dirty="0"/>
              <a:t>)</a:t>
            </a:r>
          </a:p>
          <a:p>
            <a:pPr lvl="1" eaLnBrk="1" hangingPunct="1"/>
            <a:r>
              <a:rPr lang="en-US" altLang="en-US" sz="2000" dirty="0"/>
              <a:t>cubic:			O(n</a:t>
            </a:r>
            <a:r>
              <a:rPr lang="en-US" altLang="en-US" sz="2000" baseline="30000" dirty="0"/>
              <a:t>3</a:t>
            </a:r>
            <a:r>
              <a:rPr lang="en-US" altLang="en-US" sz="2000" dirty="0"/>
              <a:t>)</a:t>
            </a:r>
          </a:p>
          <a:p>
            <a:pPr lvl="1" eaLnBrk="1" hangingPunct="1"/>
            <a:r>
              <a:rPr lang="en-US" altLang="en-US" sz="2000" dirty="0"/>
              <a:t>polynomial:	O(</a:t>
            </a:r>
            <a:r>
              <a:rPr lang="en-US" altLang="en-US" sz="2000" dirty="0" err="1"/>
              <a:t>n</a:t>
            </a:r>
            <a:r>
              <a:rPr lang="en-US" altLang="en-US" sz="2000" baseline="30000" dirty="0" err="1"/>
              <a:t>k</a:t>
            </a:r>
            <a:r>
              <a:rPr lang="en-US" altLang="en-US" sz="2000" dirty="0"/>
              <a:t>)		(k is a constant)</a:t>
            </a:r>
          </a:p>
          <a:p>
            <a:pPr lvl="1" eaLnBrk="1" hangingPunct="1"/>
            <a:r>
              <a:rPr lang="en-US" altLang="en-US" sz="2000" dirty="0"/>
              <a:t>exponential:	O(</a:t>
            </a:r>
            <a:r>
              <a:rPr lang="en-US" altLang="en-US" sz="2000" dirty="0" err="1"/>
              <a:t>c</a:t>
            </a:r>
            <a:r>
              <a:rPr lang="en-US" altLang="en-US" sz="2000" baseline="30000" dirty="0" err="1"/>
              <a:t>n</a:t>
            </a:r>
            <a:r>
              <a:rPr lang="en-US" altLang="en-US" sz="2000" dirty="0"/>
              <a:t>)		(c is a constant &gt; 1)</a:t>
            </a:r>
          </a:p>
        </p:txBody>
      </p:sp>
      <p:sp>
        <p:nvSpPr>
          <p:cNvPr id="52228" name="AutoShape 4">
            <a:extLst>
              <a:ext uri="{FF2B5EF4-FFF2-40B4-BE49-F238E27FC236}">
                <a16:creationId xmlns:a16="http://schemas.microsoft.com/office/drawing/2014/main" id="{A34EE848-AF57-8352-B8F9-27684CC5E848}"/>
              </a:ext>
            </a:extLst>
          </p:cNvPr>
          <p:cNvSpPr>
            <a:spLocks noChangeArrowheads="1"/>
          </p:cNvSpPr>
          <p:nvPr>
            <p:custDataLst>
              <p:tags r:id="rId3"/>
            </p:custDataLst>
          </p:nvPr>
        </p:nvSpPr>
        <p:spPr bwMode="auto">
          <a:xfrm>
            <a:off x="1905000" y="1828800"/>
            <a:ext cx="304800" cy="4114800"/>
          </a:xfrm>
          <a:prstGeom prst="downArrow">
            <a:avLst>
              <a:gd name="adj1" fmla="val 50000"/>
              <a:gd name="adj2" fmla="val 337500"/>
            </a:avLst>
          </a:prstGeom>
          <a:solidFill>
            <a:schemeClr val="bg2"/>
          </a:solidFill>
          <a:ln w="9525">
            <a:solidFill>
              <a:schemeClr val="tx1"/>
            </a:solidFill>
            <a:miter lim="800000"/>
            <a:headEnd/>
            <a:tailEnd/>
          </a:ln>
        </p:spPr>
        <p:txBody>
          <a:bodyPr vert="eaVert" wrap="none" anchor="ctr"/>
          <a:lstStyle>
            <a:lvl1pPr>
              <a:defRPr sz="1600">
                <a:solidFill>
                  <a:schemeClr val="accent1"/>
                </a:solidFill>
                <a:latin typeface="Times New Roman" panose="02020603050405020304" pitchFamily="18" charset="0"/>
              </a:defRPr>
            </a:lvl1pPr>
            <a:lvl2pPr marL="742950" indent="-285750">
              <a:defRPr sz="1600">
                <a:solidFill>
                  <a:schemeClr val="accent1"/>
                </a:solidFill>
                <a:latin typeface="Times New Roman" panose="02020603050405020304" pitchFamily="18" charset="0"/>
              </a:defRPr>
            </a:lvl2pPr>
            <a:lvl3pPr marL="1143000" indent="-228600">
              <a:defRPr sz="1600">
                <a:solidFill>
                  <a:schemeClr val="accent1"/>
                </a:solidFill>
                <a:latin typeface="Times New Roman" panose="02020603050405020304" pitchFamily="18" charset="0"/>
              </a:defRPr>
            </a:lvl3pPr>
            <a:lvl4pPr marL="1600200" indent="-228600">
              <a:defRPr sz="1600">
                <a:solidFill>
                  <a:schemeClr val="accent1"/>
                </a:solidFill>
                <a:latin typeface="Times New Roman" panose="02020603050405020304" pitchFamily="18" charset="0"/>
              </a:defRPr>
            </a:lvl4pPr>
            <a:lvl5pPr marL="2057400" indent="-228600">
              <a:defRPr sz="1600">
                <a:solidFill>
                  <a:schemeClr val="accent1"/>
                </a:solidFill>
                <a:latin typeface="Times New Roman" panose="02020603050405020304" pitchFamily="18" charset="0"/>
              </a:defRPr>
            </a:lvl5pPr>
            <a:lvl6pPr marL="25146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6pPr>
            <a:lvl7pPr marL="29718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7pPr>
            <a:lvl8pPr marL="34290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8pPr>
            <a:lvl9pPr marL="38862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9pPr>
          </a:lstStyle>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l you need to know about “Big O Notation” to crack your next coding  interview">
            <a:extLst>
              <a:ext uri="{FF2B5EF4-FFF2-40B4-BE49-F238E27FC236}">
                <a16:creationId xmlns:a16="http://schemas.microsoft.com/office/drawing/2014/main" id="{78FB75EF-63AD-76DE-667D-70E2873EA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8" y="609600"/>
            <a:ext cx="8593512" cy="5972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65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FAF8-5855-C6B0-891E-457542F8DAF9}"/>
              </a:ext>
            </a:extLst>
          </p:cNvPr>
          <p:cNvSpPr>
            <a:spLocks noGrp="1"/>
          </p:cNvSpPr>
          <p:nvPr>
            <p:ph type="title"/>
          </p:nvPr>
        </p:nvSpPr>
        <p:spPr/>
        <p:txBody>
          <a:bodyPr>
            <a:normAutofit fontScale="90000"/>
          </a:bodyPr>
          <a:lstStyle/>
          <a:p>
            <a:r>
              <a:rPr lang="en-US" b="1" dirty="0">
                <a:solidFill>
                  <a:srgbClr val="FFFF00"/>
                </a:solidFill>
              </a:rPr>
              <a:t>Omega Notation (Ω-notation)</a:t>
            </a:r>
            <a:br>
              <a:rPr lang="en-US" b="1" dirty="0">
                <a:solidFill>
                  <a:srgbClr val="FFFF00"/>
                </a:solidFill>
              </a:rPr>
            </a:br>
            <a:endParaRPr lang="en-IN" b="1" dirty="0">
              <a:solidFill>
                <a:srgbClr val="FFFF00"/>
              </a:solidFill>
            </a:endParaRPr>
          </a:p>
        </p:txBody>
      </p:sp>
      <p:sp>
        <p:nvSpPr>
          <p:cNvPr id="3" name="Content Placeholder 2">
            <a:extLst>
              <a:ext uri="{FF2B5EF4-FFF2-40B4-BE49-F238E27FC236}">
                <a16:creationId xmlns:a16="http://schemas.microsoft.com/office/drawing/2014/main" id="{15E93E21-5653-6E18-053B-4B3CC3E06818}"/>
              </a:ext>
            </a:extLst>
          </p:cNvPr>
          <p:cNvSpPr>
            <a:spLocks noGrp="1"/>
          </p:cNvSpPr>
          <p:nvPr>
            <p:ph idx="1"/>
          </p:nvPr>
        </p:nvSpPr>
        <p:spPr/>
        <p:txBody>
          <a:bodyPr/>
          <a:lstStyle/>
          <a:p>
            <a:r>
              <a:rPr lang="en-US" dirty="0"/>
              <a:t>Omega notation represents the lower bound of the running time of an algorithm. Thus, it provides the best case complexity of an algorithm.</a:t>
            </a:r>
          </a:p>
        </p:txBody>
      </p:sp>
      <p:pic>
        <p:nvPicPr>
          <p:cNvPr id="13314" name="Picture 2" descr="Asymptotic Analysis: Omega Notation">
            <a:extLst>
              <a:ext uri="{FF2B5EF4-FFF2-40B4-BE49-F238E27FC236}">
                <a16:creationId xmlns:a16="http://schemas.microsoft.com/office/drawing/2014/main" id="{50CE19F3-03B9-E95B-338C-EF8FF516A4F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22485" y="2259105"/>
            <a:ext cx="4087252" cy="4437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11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0BEF-8220-8EEF-0B27-A900A30A460D}"/>
              </a:ext>
            </a:extLst>
          </p:cNvPr>
          <p:cNvSpPr>
            <a:spLocks noGrp="1"/>
          </p:cNvSpPr>
          <p:nvPr>
            <p:ph type="title"/>
          </p:nvPr>
        </p:nvSpPr>
        <p:spPr/>
        <p:txBody>
          <a:bodyPr>
            <a:normAutofit fontScale="90000"/>
          </a:bodyPr>
          <a:lstStyle/>
          <a:p>
            <a:r>
              <a:rPr lang="en-US" b="1" dirty="0">
                <a:solidFill>
                  <a:srgbClr val="FFFF00"/>
                </a:solidFill>
              </a:rPr>
              <a:t>Theta Notation (Θ-notation)</a:t>
            </a:r>
            <a:br>
              <a:rPr lang="en-US" b="1" dirty="0">
                <a:solidFill>
                  <a:srgbClr val="FFFF00"/>
                </a:solidFill>
              </a:rPr>
            </a:br>
            <a:endParaRPr lang="en-IN" b="1" dirty="0">
              <a:solidFill>
                <a:srgbClr val="FFFF00"/>
              </a:solidFill>
            </a:endParaRPr>
          </a:p>
        </p:txBody>
      </p:sp>
      <p:sp>
        <p:nvSpPr>
          <p:cNvPr id="3" name="Content Placeholder 2">
            <a:extLst>
              <a:ext uri="{FF2B5EF4-FFF2-40B4-BE49-F238E27FC236}">
                <a16:creationId xmlns:a16="http://schemas.microsoft.com/office/drawing/2014/main" id="{05212B1C-DD93-DBF0-D90C-DCDC6AD3E3B6}"/>
              </a:ext>
            </a:extLst>
          </p:cNvPr>
          <p:cNvSpPr>
            <a:spLocks noGrp="1"/>
          </p:cNvSpPr>
          <p:nvPr>
            <p:ph idx="1"/>
          </p:nvPr>
        </p:nvSpPr>
        <p:spPr/>
        <p:txBody>
          <a:bodyPr/>
          <a:lstStyle/>
          <a:p>
            <a:r>
              <a:rPr lang="en-US" dirty="0"/>
              <a:t>Theta notation encloses the function from above and below. Since it represents the upper and the lower bound of the running time of an algorithm, it is used for analyzing the average-case complexity of an algorithm.</a:t>
            </a:r>
          </a:p>
          <a:p>
            <a:endParaRPr lang="en-IN" dirty="0"/>
          </a:p>
        </p:txBody>
      </p:sp>
      <p:pic>
        <p:nvPicPr>
          <p:cNvPr id="15362" name="Picture 2" descr="Asymptotic Analysis: Theta notation">
            <a:extLst>
              <a:ext uri="{FF2B5EF4-FFF2-40B4-BE49-F238E27FC236}">
                <a16:creationId xmlns:a16="http://schemas.microsoft.com/office/drawing/2014/main" id="{6BEFA72C-D34C-7E0F-99ED-5010F9A20515}"/>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105835" y="2597592"/>
            <a:ext cx="3822140" cy="409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8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Big O notation : Time complexity of an algorithm">
            <a:extLst>
              <a:ext uri="{FF2B5EF4-FFF2-40B4-BE49-F238E27FC236}">
                <a16:creationId xmlns:a16="http://schemas.microsoft.com/office/drawing/2014/main" id="{722CA950-4DC0-0CE8-5AF7-9259147B7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861" y="879319"/>
            <a:ext cx="10182810" cy="546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586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44FBCC-B73F-3944-F563-02B47170ABAB}"/>
              </a:ext>
            </a:extLst>
          </p:cNvPr>
          <p:cNvPicPr>
            <a:picLocks noChangeAspect="1"/>
          </p:cNvPicPr>
          <p:nvPr/>
        </p:nvPicPr>
        <p:blipFill>
          <a:blip r:embed="rId2"/>
          <a:stretch>
            <a:fillRect/>
          </a:stretch>
        </p:blipFill>
        <p:spPr>
          <a:xfrm>
            <a:off x="1474069" y="495046"/>
            <a:ext cx="9243861" cy="5867908"/>
          </a:xfrm>
          <a:prstGeom prst="rect">
            <a:avLst/>
          </a:prstGeom>
        </p:spPr>
      </p:pic>
    </p:spTree>
    <p:extLst>
      <p:ext uri="{BB962C8B-B14F-4D97-AF65-F5344CB8AC3E}">
        <p14:creationId xmlns:p14="http://schemas.microsoft.com/office/powerpoint/2010/main" val="396281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54C468B-0BF5-695E-6869-A2DDD6714394}"/>
              </a:ext>
            </a:extLst>
          </p:cNvPr>
          <p:cNvSpPr>
            <a:spLocks noGrp="1" noChangeArrowheads="1"/>
          </p:cNvSpPr>
          <p:nvPr>
            <p:ph type="title"/>
          </p:nvPr>
        </p:nvSpPr>
        <p:spPr/>
        <p:txBody>
          <a:bodyPr/>
          <a:lstStyle/>
          <a:p>
            <a:r>
              <a:rPr lang="en-US" altLang="en-US" b="1" dirty="0">
                <a:solidFill>
                  <a:srgbClr val="FFFF00"/>
                </a:solidFill>
              </a:rPr>
              <a:t>What is an algorithm?</a:t>
            </a:r>
          </a:p>
        </p:txBody>
      </p:sp>
      <p:sp>
        <p:nvSpPr>
          <p:cNvPr id="78851" name="Rectangle 3">
            <a:extLst>
              <a:ext uri="{FF2B5EF4-FFF2-40B4-BE49-F238E27FC236}">
                <a16:creationId xmlns:a16="http://schemas.microsoft.com/office/drawing/2014/main" id="{AE6073C7-B1BB-89A3-F787-F8A58F16AFA4}"/>
              </a:ext>
            </a:extLst>
          </p:cNvPr>
          <p:cNvSpPr>
            <a:spLocks noGrp="1" noChangeArrowheads="1"/>
          </p:cNvSpPr>
          <p:nvPr>
            <p:ph idx="1"/>
          </p:nvPr>
        </p:nvSpPr>
        <p:spPr/>
        <p:txBody>
          <a:bodyPr/>
          <a:lstStyle/>
          <a:p>
            <a:r>
              <a:rPr lang="en-US" altLang="en-US" dirty="0"/>
              <a:t>An algorithm is “a finite set of precise instructions for performing a computation or for solving a problem”</a:t>
            </a:r>
          </a:p>
          <a:p>
            <a:pPr lvl="1"/>
            <a:r>
              <a:rPr lang="en-US" altLang="en-US" dirty="0"/>
              <a:t>A program is one type of algorithm</a:t>
            </a:r>
          </a:p>
          <a:p>
            <a:pPr lvl="2"/>
            <a:r>
              <a:rPr lang="en-US" altLang="en-US" dirty="0"/>
              <a:t>All programs are algorithms</a:t>
            </a:r>
          </a:p>
          <a:p>
            <a:pPr lvl="2"/>
            <a:r>
              <a:rPr lang="en-US" altLang="en-US" dirty="0"/>
              <a:t>Not all algorithms are programs!</a:t>
            </a:r>
          </a:p>
          <a:p>
            <a:pPr lvl="1"/>
            <a:r>
              <a:rPr lang="en-US" altLang="en-US" dirty="0"/>
              <a:t>Directions to somebody’s house is an algorithm</a:t>
            </a:r>
          </a:p>
          <a:p>
            <a:pPr lvl="1"/>
            <a:r>
              <a:rPr lang="en-US" altLang="en-US" dirty="0"/>
              <a:t>A recipe for cooking a cake is an algorithm</a:t>
            </a:r>
          </a:p>
          <a:p>
            <a:pPr lvl="1"/>
            <a:r>
              <a:rPr lang="en-US" altLang="en-US" dirty="0"/>
              <a:t>The steps to compute the cosine of 90</a:t>
            </a:r>
            <a:r>
              <a:rPr lang="en-US" altLang="en-US" dirty="0">
                <a:latin typeface="Times New Roman" panose="02020603050405020304" pitchFamily="18" charset="0"/>
                <a:cs typeface="Times New Roman" panose="02020603050405020304" pitchFamily="18" charset="0"/>
              </a:rPr>
              <a:t>°</a:t>
            </a:r>
            <a:r>
              <a:rPr lang="en-US" altLang="en-US" dirty="0">
                <a:cs typeface="Times New Roman" panose="02020603050405020304" pitchFamily="18" charset="0"/>
              </a:rPr>
              <a:t> is an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DA6DCDA-D7FD-FB01-6CE6-A56F4E9266C4}"/>
              </a:ext>
            </a:extLst>
          </p:cNvPr>
          <p:cNvSpPr>
            <a:spLocks noGrp="1" noChangeArrowheads="1"/>
          </p:cNvSpPr>
          <p:nvPr>
            <p:ph type="title"/>
          </p:nvPr>
        </p:nvSpPr>
        <p:spPr/>
        <p:txBody>
          <a:bodyPr/>
          <a:lstStyle/>
          <a:p>
            <a:r>
              <a:rPr lang="en-US" altLang="en-US" sz="4000" b="1" dirty="0">
                <a:solidFill>
                  <a:srgbClr val="FFFF00"/>
                </a:solidFill>
              </a:rPr>
              <a:t>Some algorithms are harder than others</a:t>
            </a:r>
          </a:p>
        </p:txBody>
      </p:sp>
      <p:sp>
        <p:nvSpPr>
          <p:cNvPr id="79875" name="Rectangle 3">
            <a:extLst>
              <a:ext uri="{FF2B5EF4-FFF2-40B4-BE49-F238E27FC236}">
                <a16:creationId xmlns:a16="http://schemas.microsoft.com/office/drawing/2014/main" id="{F280EC96-D0B7-74EC-E946-ADE9FBF62F1E}"/>
              </a:ext>
            </a:extLst>
          </p:cNvPr>
          <p:cNvSpPr>
            <a:spLocks noGrp="1" noChangeArrowheads="1"/>
          </p:cNvSpPr>
          <p:nvPr>
            <p:ph idx="1"/>
          </p:nvPr>
        </p:nvSpPr>
        <p:spPr/>
        <p:txBody>
          <a:bodyPr>
            <a:normAutofit/>
          </a:bodyPr>
          <a:lstStyle/>
          <a:p>
            <a:pPr>
              <a:lnSpc>
                <a:spcPct val="80000"/>
              </a:lnSpc>
            </a:pPr>
            <a:r>
              <a:rPr lang="en-US" altLang="en-US" dirty="0"/>
              <a:t>Some algorithms are easy</a:t>
            </a:r>
          </a:p>
          <a:p>
            <a:pPr lvl="1">
              <a:lnSpc>
                <a:spcPct val="80000"/>
              </a:lnSpc>
            </a:pPr>
            <a:r>
              <a:rPr lang="en-US" altLang="en-US" dirty="0"/>
              <a:t>Finding the largest (or smallest) value in a list</a:t>
            </a:r>
          </a:p>
          <a:p>
            <a:pPr lvl="1">
              <a:lnSpc>
                <a:spcPct val="80000"/>
              </a:lnSpc>
            </a:pPr>
            <a:r>
              <a:rPr lang="en-US" altLang="en-US" dirty="0"/>
              <a:t>Finding a specific value in a list</a:t>
            </a:r>
          </a:p>
          <a:p>
            <a:pPr>
              <a:lnSpc>
                <a:spcPct val="80000"/>
              </a:lnSpc>
            </a:pPr>
            <a:r>
              <a:rPr lang="en-US" altLang="en-US" dirty="0"/>
              <a:t>Some algorithms are a bit harder</a:t>
            </a:r>
          </a:p>
          <a:p>
            <a:pPr lvl="1">
              <a:lnSpc>
                <a:spcPct val="80000"/>
              </a:lnSpc>
            </a:pPr>
            <a:r>
              <a:rPr lang="en-US" altLang="en-US" dirty="0"/>
              <a:t>Sorting a list</a:t>
            </a:r>
          </a:p>
          <a:p>
            <a:pPr>
              <a:lnSpc>
                <a:spcPct val="80000"/>
              </a:lnSpc>
            </a:pPr>
            <a:r>
              <a:rPr lang="en-US" altLang="en-US" dirty="0"/>
              <a:t>Some algorithms are very hard</a:t>
            </a:r>
          </a:p>
          <a:p>
            <a:pPr lvl="1">
              <a:lnSpc>
                <a:spcPct val="80000"/>
              </a:lnSpc>
            </a:pPr>
            <a:r>
              <a:rPr lang="en-US" altLang="en-US" dirty="0"/>
              <a:t>Finding the shortest path between Miami and Seattle</a:t>
            </a:r>
          </a:p>
          <a:p>
            <a:pPr>
              <a:lnSpc>
                <a:spcPct val="80000"/>
              </a:lnSpc>
            </a:pPr>
            <a:r>
              <a:rPr lang="en-US" altLang="en-US" dirty="0"/>
              <a:t>Some algorithms are essentially impossible</a:t>
            </a:r>
          </a:p>
          <a:p>
            <a:pPr lvl="1">
              <a:lnSpc>
                <a:spcPct val="80000"/>
              </a:lnSpc>
            </a:pPr>
            <a:r>
              <a:rPr lang="en-US" altLang="en-US" dirty="0"/>
              <a:t>Factoring large composite numbers</a:t>
            </a:r>
          </a:p>
          <a:p>
            <a:pPr marL="0" indent="0">
              <a:lnSpc>
                <a:spcPct val="80000"/>
              </a:lnSpc>
              <a:buNone/>
            </a:pPr>
            <a:endParaRPr lang="en-US" altLang="en-US" dirty="0"/>
          </a:p>
        </p:txBody>
      </p:sp>
      <p:sp>
        <p:nvSpPr>
          <p:cNvPr id="2" name="Slide Number Placeholder 1">
            <a:extLst>
              <a:ext uri="{FF2B5EF4-FFF2-40B4-BE49-F238E27FC236}">
                <a16:creationId xmlns:a16="http://schemas.microsoft.com/office/drawing/2014/main" id="{E950AC1B-5234-DC6A-2441-C397822DA17C}"/>
              </a:ext>
            </a:extLst>
          </p:cNvPr>
          <p:cNvSpPr>
            <a:spLocks noGrp="1"/>
          </p:cNvSpPr>
          <p:nvPr>
            <p:ph type="sldNum" sz="quarter" idx="12"/>
          </p:nvPr>
        </p:nvSpPr>
        <p:spPr/>
        <p:txBody>
          <a:bodyPr/>
          <a:lstStyle/>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1FD097B-2F96-12B2-5C06-E64E2840B047}"/>
              </a:ext>
            </a:extLst>
          </p:cNvPr>
          <p:cNvSpPr>
            <a:spLocks noGrp="1" noChangeArrowheads="1"/>
          </p:cNvSpPr>
          <p:nvPr>
            <p:ph type="title"/>
          </p:nvPr>
        </p:nvSpPr>
        <p:spPr/>
        <p:txBody>
          <a:bodyPr/>
          <a:lstStyle/>
          <a:p>
            <a:r>
              <a:rPr lang="en-US" altLang="en-US" b="1" dirty="0">
                <a:solidFill>
                  <a:srgbClr val="FFFF00"/>
                </a:solidFill>
              </a:rPr>
              <a:t>Properties of algorithms</a:t>
            </a:r>
          </a:p>
        </p:txBody>
      </p:sp>
      <p:sp>
        <p:nvSpPr>
          <p:cNvPr id="82947" name="Rectangle 3">
            <a:extLst>
              <a:ext uri="{FF2B5EF4-FFF2-40B4-BE49-F238E27FC236}">
                <a16:creationId xmlns:a16="http://schemas.microsoft.com/office/drawing/2014/main" id="{6E001BD7-C160-ABA0-E94D-BFB71F7DA682}"/>
              </a:ext>
            </a:extLst>
          </p:cNvPr>
          <p:cNvSpPr>
            <a:spLocks noGrp="1" noChangeArrowheads="1"/>
          </p:cNvSpPr>
          <p:nvPr>
            <p:ph type="body" idx="1"/>
          </p:nvPr>
        </p:nvSpPr>
        <p:spPr>
          <a:effectLst>
            <a:outerShdw blurRad="25400" dir="17880000">
              <a:srgbClr val="000000">
                <a:alpha val="46000"/>
              </a:srgbClr>
            </a:outerShdw>
          </a:effectLst>
        </p:spPr>
        <p:txBody>
          <a:bodyPr vert="horz" lIns="91440" tIns="45720" rIns="91440" bIns="45720" rtlCol="0" anchor="t">
            <a:normAutofit/>
          </a:bodyPr>
          <a:lstStyle/>
          <a:p>
            <a:r>
              <a:rPr lang="en-US" altLang="en-US" dirty="0"/>
              <a:t>Algorithms generally share a set of properties:</a:t>
            </a:r>
          </a:p>
          <a:p>
            <a:pPr lvl="1"/>
            <a:r>
              <a:rPr lang="en-US" altLang="en-US" dirty="0"/>
              <a:t>Input: what the algorithm takes in as input</a:t>
            </a:r>
          </a:p>
          <a:p>
            <a:pPr lvl="1"/>
            <a:r>
              <a:rPr lang="en-US" altLang="en-US" dirty="0"/>
              <a:t>Output: what the algorithm produces as output</a:t>
            </a:r>
          </a:p>
          <a:p>
            <a:pPr lvl="1"/>
            <a:r>
              <a:rPr lang="en-US" altLang="en-US" dirty="0"/>
              <a:t>Definiteness: the steps are defined precisely</a:t>
            </a:r>
          </a:p>
          <a:p>
            <a:pPr lvl="1"/>
            <a:r>
              <a:rPr lang="en-US" altLang="en-US" dirty="0"/>
              <a:t>Correctness: should produce the correct output</a:t>
            </a:r>
          </a:p>
          <a:p>
            <a:pPr lvl="1"/>
            <a:r>
              <a:rPr lang="en-US" altLang="en-US" dirty="0"/>
              <a:t>Finiteness: the steps required should be finite</a:t>
            </a:r>
          </a:p>
          <a:p>
            <a:pPr lvl="1"/>
            <a:r>
              <a:rPr lang="en-US" altLang="en-US" dirty="0"/>
              <a:t>Effectiveness: each step must be able to be performed in a finite amount of time</a:t>
            </a:r>
          </a:p>
          <a:p>
            <a:pPr lvl="1"/>
            <a:r>
              <a:rPr lang="en-US" altLang="en-US" dirty="0"/>
              <a:t>Generality: the algorithm should be applicable to all problems of a similar form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29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29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1B33-EBC8-EC60-E919-AB48D6B1A913}"/>
              </a:ext>
            </a:extLst>
          </p:cNvPr>
          <p:cNvSpPr>
            <a:spLocks noGrp="1"/>
          </p:cNvSpPr>
          <p:nvPr>
            <p:ph type="title"/>
          </p:nvPr>
        </p:nvSpPr>
        <p:spPr/>
        <p:txBody>
          <a:bodyPr>
            <a:normAutofit fontScale="90000"/>
          </a:bodyPr>
          <a:lstStyle/>
          <a:p>
            <a:r>
              <a:rPr lang="en-US" b="1" dirty="0">
                <a:solidFill>
                  <a:srgbClr val="FFFF00"/>
                </a:solidFill>
              </a:rPr>
              <a:t>STEPS FOR ALGORITHM DEVELOPMENT</a:t>
            </a:r>
            <a:endParaRPr lang="en-IN" b="1" dirty="0">
              <a:solidFill>
                <a:srgbClr val="FFFF00"/>
              </a:solidFill>
            </a:endParaRPr>
          </a:p>
        </p:txBody>
      </p:sp>
      <p:pic>
        <p:nvPicPr>
          <p:cNvPr id="5" name="Picture 4">
            <a:extLst>
              <a:ext uri="{FF2B5EF4-FFF2-40B4-BE49-F238E27FC236}">
                <a16:creationId xmlns:a16="http://schemas.microsoft.com/office/drawing/2014/main" id="{E5F1816A-908A-F4A4-4ABC-D9E30B44D50A}"/>
              </a:ext>
            </a:extLst>
          </p:cNvPr>
          <p:cNvPicPr>
            <a:picLocks noChangeAspect="1"/>
          </p:cNvPicPr>
          <p:nvPr/>
        </p:nvPicPr>
        <p:blipFill rotWithShape="1">
          <a:blip r:embed="rId2"/>
          <a:srcRect t="15337"/>
          <a:stretch/>
        </p:blipFill>
        <p:spPr>
          <a:xfrm>
            <a:off x="2440379" y="1829494"/>
            <a:ext cx="7300593" cy="3864659"/>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418391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8ADCE29-C720-F3ED-367A-857BD4FF3226}"/>
              </a:ext>
            </a:extLst>
          </p:cNvPr>
          <p:cNvSpPr>
            <a:spLocks noGrp="1" noChangeArrowheads="1"/>
          </p:cNvSpPr>
          <p:nvPr>
            <p:ph type="title"/>
          </p:nvPr>
        </p:nvSpPr>
        <p:spPr/>
        <p:txBody>
          <a:bodyPr/>
          <a:lstStyle/>
          <a:p>
            <a:r>
              <a:rPr lang="en-US" altLang="en-US" b="1" dirty="0">
                <a:solidFill>
                  <a:srgbClr val="FFFF00"/>
                </a:solidFill>
              </a:rPr>
              <a:t>Performance Analysis</a:t>
            </a:r>
          </a:p>
        </p:txBody>
      </p:sp>
      <p:sp>
        <p:nvSpPr>
          <p:cNvPr id="22531" name="Rectangle 3">
            <a:extLst>
              <a:ext uri="{FF2B5EF4-FFF2-40B4-BE49-F238E27FC236}">
                <a16:creationId xmlns:a16="http://schemas.microsoft.com/office/drawing/2014/main" id="{854A8A04-9307-7DF7-73E5-369A1E538AE5}"/>
              </a:ext>
            </a:extLst>
          </p:cNvPr>
          <p:cNvSpPr>
            <a:spLocks noGrp="1" noChangeArrowheads="1"/>
          </p:cNvSpPr>
          <p:nvPr>
            <p:ph type="body" idx="1"/>
          </p:nvPr>
        </p:nvSpPr>
        <p:spPr/>
        <p:txBody>
          <a:bodyPr/>
          <a:lstStyle/>
          <a:p>
            <a:pPr marL="609600" indent="-609600">
              <a:lnSpc>
                <a:spcPct val="80000"/>
              </a:lnSpc>
            </a:pPr>
            <a:r>
              <a:rPr lang="en-US" altLang="en-US" sz="2800"/>
              <a:t>Determining an estimate of the time and memory requirement of the algorithm. </a:t>
            </a:r>
          </a:p>
          <a:p>
            <a:pPr marL="609600" indent="-609600">
              <a:lnSpc>
                <a:spcPct val="80000"/>
              </a:lnSpc>
            </a:pPr>
            <a:r>
              <a:rPr lang="en-US" altLang="en-US" sz="2800"/>
              <a:t>Time estimation is called time complexity analysis </a:t>
            </a:r>
          </a:p>
          <a:p>
            <a:pPr marL="609600" indent="-609600">
              <a:lnSpc>
                <a:spcPct val="80000"/>
              </a:lnSpc>
            </a:pPr>
            <a:r>
              <a:rPr lang="en-US" altLang="en-US" sz="2800"/>
              <a:t>Memory size estimation is called space complexity analysis.</a:t>
            </a:r>
          </a:p>
          <a:p>
            <a:pPr marL="609600" indent="-609600">
              <a:lnSpc>
                <a:spcPct val="80000"/>
              </a:lnSpc>
            </a:pPr>
            <a:r>
              <a:rPr lang="en-US" altLang="en-US" sz="2800"/>
              <a:t>Because memory is cheap and abundant, we rarely do space complexity analysis</a:t>
            </a:r>
          </a:p>
          <a:p>
            <a:pPr marL="609600" indent="-609600">
              <a:lnSpc>
                <a:spcPct val="80000"/>
              </a:lnSpc>
            </a:pPr>
            <a:r>
              <a:rPr lang="en-US" altLang="en-US" sz="2800"/>
              <a:t>Since time is “expensive” , analysis now defaults to time complexity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81E3DF9-8DD9-18A5-865F-7DE0DA00DB0F}"/>
              </a:ext>
            </a:extLst>
          </p:cNvPr>
          <p:cNvSpPr>
            <a:spLocks noGrp="1" noChangeArrowheads="1"/>
          </p:cNvSpPr>
          <p:nvPr>
            <p:ph type="title"/>
            <p:custDataLst>
              <p:tags r:id="rId1"/>
            </p:custDataLst>
          </p:nvPr>
        </p:nvSpPr>
        <p:spPr/>
        <p:txBody>
          <a:bodyPr/>
          <a:lstStyle/>
          <a:p>
            <a:r>
              <a:rPr lang="en-US" altLang="en-US" b="1" dirty="0">
                <a:solidFill>
                  <a:srgbClr val="FFFF00"/>
                </a:solidFill>
              </a:rPr>
              <a:t>Asymptotic Analysis</a:t>
            </a:r>
          </a:p>
        </p:txBody>
      </p:sp>
      <p:sp>
        <p:nvSpPr>
          <p:cNvPr id="282627" name="Rectangle 3">
            <a:extLst>
              <a:ext uri="{FF2B5EF4-FFF2-40B4-BE49-F238E27FC236}">
                <a16:creationId xmlns:a16="http://schemas.microsoft.com/office/drawing/2014/main" id="{6A67553F-98B6-615D-718F-1A596C9050F2}"/>
              </a:ext>
            </a:extLst>
          </p:cNvPr>
          <p:cNvSpPr>
            <a:spLocks noGrp="1" noChangeArrowheads="1"/>
          </p:cNvSpPr>
          <p:nvPr>
            <p:ph idx="1"/>
            <p:custDataLst>
              <p:tags r:id="rId2"/>
            </p:custDataLst>
          </p:nvPr>
        </p:nvSpPr>
        <p:spPr/>
        <p:txBody>
          <a:bodyPr>
            <a:normAutofit fontScale="92500" lnSpcReduction="20000"/>
          </a:bodyPr>
          <a:lstStyle/>
          <a:p>
            <a:r>
              <a:rPr lang="en-US" sz="2800" dirty="0"/>
              <a:t>Asymptotic analysis looks at the order of the running time of the algorithm</a:t>
            </a:r>
          </a:p>
          <a:p>
            <a:pPr lvl="1"/>
            <a:r>
              <a:rPr lang="en-US" sz="2400" dirty="0"/>
              <a:t>A valuable tool when the input gets “large”</a:t>
            </a:r>
          </a:p>
          <a:p>
            <a:pPr lvl="1"/>
            <a:r>
              <a:rPr lang="en-US" sz="2400" dirty="0"/>
              <a:t>Ignores the effects of different machines or different implementations of an algorithm</a:t>
            </a:r>
          </a:p>
          <a:p>
            <a:pPr lvl="1"/>
            <a:endParaRPr lang="en-US" sz="2400" dirty="0"/>
          </a:p>
          <a:p>
            <a:r>
              <a:rPr lang="en-US" sz="2800" dirty="0"/>
              <a:t>Intuitively, to find the asymptotic runtime, throw away the constants and low-order terms</a:t>
            </a:r>
          </a:p>
          <a:p>
            <a:pPr lvl="1"/>
            <a:r>
              <a:rPr lang="en-US" sz="2400" dirty="0"/>
              <a:t>Linear search is T(n) = 3n + 2 </a:t>
            </a:r>
            <a:r>
              <a:rPr lang="en-US" sz="2400" dirty="0">
                <a:sym typeface="Symbol" pitchFamily="18" charset="2"/>
              </a:rPr>
              <a:t></a:t>
            </a:r>
            <a:r>
              <a:rPr lang="en-US" sz="2400" dirty="0"/>
              <a:t> O(n)</a:t>
            </a:r>
          </a:p>
          <a:p>
            <a:pPr lvl="1"/>
            <a:r>
              <a:rPr lang="en-US" sz="2400" dirty="0"/>
              <a:t>Binary search is T(n) = 4 log2n + 4 </a:t>
            </a:r>
            <a:r>
              <a:rPr lang="en-US" sz="2400" dirty="0">
                <a:sym typeface="Symbol" pitchFamily="18" charset="2"/>
              </a:rPr>
              <a:t></a:t>
            </a:r>
            <a:r>
              <a:rPr lang="en-US" sz="2400" dirty="0"/>
              <a:t> O(log n)</a:t>
            </a:r>
          </a:p>
        </p:txBody>
      </p:sp>
      <p:sp>
        <p:nvSpPr>
          <p:cNvPr id="45061" name="Text Box 4">
            <a:extLst>
              <a:ext uri="{FF2B5EF4-FFF2-40B4-BE49-F238E27FC236}">
                <a16:creationId xmlns:a16="http://schemas.microsoft.com/office/drawing/2014/main" id="{9F9E8C64-1710-DAE9-0459-3AC689B6C19D}"/>
              </a:ext>
            </a:extLst>
          </p:cNvPr>
          <p:cNvSpPr txBox="1">
            <a:spLocks noChangeArrowheads="1"/>
          </p:cNvSpPr>
          <p:nvPr>
            <p:custDataLst>
              <p:tags r:id="rId3"/>
            </p:custDataLst>
          </p:nvPr>
        </p:nvSpPr>
        <p:spPr bwMode="auto">
          <a:xfrm>
            <a:off x="5410200" y="5791200"/>
            <a:ext cx="4800600" cy="707886"/>
          </a:xfrm>
          <a:prstGeom prst="rect">
            <a:avLst/>
          </a:prstGeom>
          <a:noFill/>
          <a:ln w="9525">
            <a:noFill/>
            <a:miter lim="800000"/>
            <a:headEnd/>
            <a:tailEnd/>
          </a:ln>
        </p:spPr>
        <p:txBody>
          <a:bodyPr>
            <a:spAutoFit/>
          </a:bodyPr>
          <a:lstStyle/>
          <a:p>
            <a:pPr algn="r">
              <a:spcBef>
                <a:spcPct val="0"/>
              </a:spcBef>
              <a:defRPr/>
            </a:pPr>
            <a:r>
              <a:rPr lang="en-US" sz="2000" i="1" dirty="0">
                <a:solidFill>
                  <a:schemeClr val="accent2"/>
                </a:solidFill>
                <a:latin typeface="+mj-lt"/>
              </a:rPr>
              <a:t>Remember: the fastest algorithm has the slowest growing function for its runtime</a:t>
            </a:r>
          </a:p>
        </p:txBody>
      </p:sp>
      <p:sp>
        <p:nvSpPr>
          <p:cNvPr id="2" name="Text Box 5" hidden="1">
            <a:extLst>
              <a:ext uri="{FF2B5EF4-FFF2-40B4-BE49-F238E27FC236}">
                <a16:creationId xmlns:a16="http://schemas.microsoft.com/office/drawing/2014/main" id="{063BD0D6-5E43-DA5C-B752-E2514407E39D}"/>
              </a:ext>
            </a:extLst>
          </p:cNvPr>
          <p:cNvSpPr txBox="1">
            <a:spLocks noChangeArrowheads="1"/>
          </p:cNvSpPr>
          <p:nvPr>
            <p:custDataLst>
              <p:tags r:id="rId4"/>
            </p:custDataLst>
          </p:nvPr>
        </p:nvSpPr>
        <p:spPr bwMode="auto">
          <a:xfrm>
            <a:off x="1752600" y="5638800"/>
            <a:ext cx="3886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chemeClr val="accent1"/>
                </a:solidFill>
                <a:latin typeface="Times New Roman" panose="02020603050405020304" pitchFamily="18" charset="0"/>
              </a:defRPr>
            </a:lvl1pPr>
            <a:lvl2pPr marL="742950" indent="-285750">
              <a:defRPr sz="1600">
                <a:solidFill>
                  <a:schemeClr val="accent1"/>
                </a:solidFill>
                <a:latin typeface="Times New Roman" panose="02020603050405020304" pitchFamily="18" charset="0"/>
              </a:defRPr>
            </a:lvl2pPr>
            <a:lvl3pPr marL="1143000" indent="-228600">
              <a:defRPr sz="1600">
                <a:solidFill>
                  <a:schemeClr val="accent1"/>
                </a:solidFill>
                <a:latin typeface="Times New Roman" panose="02020603050405020304" pitchFamily="18" charset="0"/>
              </a:defRPr>
            </a:lvl3pPr>
            <a:lvl4pPr marL="1600200" indent="-228600">
              <a:defRPr sz="1600">
                <a:solidFill>
                  <a:schemeClr val="accent1"/>
                </a:solidFill>
                <a:latin typeface="Times New Roman" panose="02020603050405020304" pitchFamily="18" charset="0"/>
              </a:defRPr>
            </a:lvl4pPr>
            <a:lvl5pPr marL="2057400" indent="-228600">
              <a:defRPr sz="1600">
                <a:solidFill>
                  <a:schemeClr val="accent1"/>
                </a:solidFill>
                <a:latin typeface="Times New Roman" panose="02020603050405020304" pitchFamily="18" charset="0"/>
              </a:defRPr>
            </a:lvl5pPr>
            <a:lvl6pPr marL="25146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6pPr>
            <a:lvl7pPr marL="29718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7pPr>
            <a:lvl8pPr marL="34290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8pPr>
            <a:lvl9pPr marL="38862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9pPr>
          </a:lstStyle>
          <a:p>
            <a:r>
              <a:rPr lang="en-US" altLang="en-US"/>
              <a:t>Bases don’t matter, more in a sec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DE82E57-1827-1735-17EB-9065225B0F51}"/>
              </a:ext>
            </a:extLst>
          </p:cNvPr>
          <p:cNvSpPr>
            <a:spLocks noGrp="1" noChangeArrowheads="1"/>
          </p:cNvSpPr>
          <p:nvPr>
            <p:ph type="title"/>
            <p:custDataLst>
              <p:tags r:id="rId1"/>
            </p:custDataLst>
          </p:nvPr>
        </p:nvSpPr>
        <p:spPr/>
        <p:txBody>
          <a:bodyPr/>
          <a:lstStyle/>
          <a:p>
            <a:pPr eaLnBrk="1" hangingPunct="1"/>
            <a:r>
              <a:rPr lang="en-US" altLang="en-US" b="1" dirty="0">
                <a:solidFill>
                  <a:srgbClr val="FFFF00"/>
                </a:solidFill>
              </a:rPr>
              <a:t>Asymptotic Analysis</a:t>
            </a:r>
          </a:p>
        </p:txBody>
      </p:sp>
      <p:sp>
        <p:nvSpPr>
          <p:cNvPr id="46083" name="Rectangle 3">
            <a:extLst>
              <a:ext uri="{FF2B5EF4-FFF2-40B4-BE49-F238E27FC236}">
                <a16:creationId xmlns:a16="http://schemas.microsoft.com/office/drawing/2014/main" id="{67A31FBE-3C98-1965-AFDD-91D093FDD5E2}"/>
              </a:ext>
            </a:extLst>
          </p:cNvPr>
          <p:cNvSpPr>
            <a:spLocks noGrp="1" noChangeArrowheads="1"/>
          </p:cNvSpPr>
          <p:nvPr>
            <p:ph idx="1"/>
            <p:custDataLst>
              <p:tags r:id="rId2"/>
            </p:custDataLst>
          </p:nvPr>
        </p:nvSpPr>
        <p:spPr/>
        <p:txBody>
          <a:bodyPr>
            <a:normAutofit/>
          </a:bodyPr>
          <a:lstStyle/>
          <a:p>
            <a:pPr eaLnBrk="1" hangingPunct="1"/>
            <a:r>
              <a:rPr lang="en-US" altLang="en-US" sz="3200" dirty="0"/>
              <a:t>Eliminate low order terms</a:t>
            </a:r>
          </a:p>
          <a:p>
            <a:pPr lvl="1" eaLnBrk="1" hangingPunct="1"/>
            <a:r>
              <a:rPr lang="en-US" altLang="en-US" sz="2800" dirty="0"/>
              <a:t>4n + 5 </a:t>
            </a:r>
            <a:r>
              <a:rPr lang="en-US" altLang="en-US" sz="2800" dirty="0">
                <a:sym typeface="Symbol" panose="05050102010706020507" pitchFamily="18" charset="2"/>
              </a:rPr>
              <a:t></a:t>
            </a:r>
          </a:p>
          <a:p>
            <a:pPr lvl="1" eaLnBrk="1" hangingPunct="1"/>
            <a:r>
              <a:rPr lang="en-US" altLang="en-US" sz="2800" dirty="0"/>
              <a:t>0.5 n log n + 2n + 7 </a:t>
            </a:r>
            <a:r>
              <a:rPr lang="en-US" altLang="en-US" sz="2800" dirty="0">
                <a:sym typeface="Symbol" panose="05050102010706020507" pitchFamily="18" charset="2"/>
              </a:rPr>
              <a:t> </a:t>
            </a:r>
          </a:p>
          <a:p>
            <a:pPr eaLnBrk="1" hangingPunct="1"/>
            <a:r>
              <a:rPr lang="en-US" altLang="en-US" sz="3200" dirty="0"/>
              <a:t>Eliminate coefficients</a:t>
            </a:r>
          </a:p>
          <a:p>
            <a:pPr lvl="1" eaLnBrk="1" hangingPunct="1"/>
            <a:r>
              <a:rPr lang="en-US" altLang="en-US" sz="2800" dirty="0"/>
              <a:t>4n </a:t>
            </a:r>
            <a:r>
              <a:rPr lang="en-US" altLang="en-US" sz="2800" dirty="0">
                <a:sym typeface="Symbol" panose="05050102010706020507" pitchFamily="18" charset="2"/>
              </a:rPr>
              <a:t></a:t>
            </a:r>
          </a:p>
          <a:p>
            <a:pPr lvl="1" eaLnBrk="1" hangingPunct="1"/>
            <a:r>
              <a:rPr lang="en-US" altLang="en-US" sz="2800" dirty="0">
                <a:sym typeface="Symbol" panose="05050102010706020507" pitchFamily="18" charset="2"/>
              </a:rPr>
              <a:t>0.5 n log n </a:t>
            </a:r>
          </a:p>
        </p:txBody>
      </p:sp>
      <p:sp>
        <p:nvSpPr>
          <p:cNvPr id="46084" name="Text Box 4" hidden="1">
            <a:extLst>
              <a:ext uri="{FF2B5EF4-FFF2-40B4-BE49-F238E27FC236}">
                <a16:creationId xmlns:a16="http://schemas.microsoft.com/office/drawing/2014/main" id="{D8519167-46CE-F51A-CFD7-2FE83993C3B8}"/>
              </a:ext>
            </a:extLst>
          </p:cNvPr>
          <p:cNvSpPr txBox="1">
            <a:spLocks noChangeArrowheads="1"/>
          </p:cNvSpPr>
          <p:nvPr>
            <p:custDataLst>
              <p:tags r:id="rId3"/>
            </p:custDataLst>
          </p:nvPr>
        </p:nvSpPr>
        <p:spPr bwMode="auto">
          <a:xfrm>
            <a:off x="9144000" y="1447801"/>
            <a:ext cx="152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chemeClr val="accent1"/>
                </a:solidFill>
                <a:latin typeface="Times New Roman" panose="02020603050405020304" pitchFamily="18" charset="0"/>
              </a:defRPr>
            </a:lvl1pPr>
            <a:lvl2pPr marL="742950" indent="-285750">
              <a:defRPr sz="1600">
                <a:solidFill>
                  <a:schemeClr val="accent1"/>
                </a:solidFill>
                <a:latin typeface="Times New Roman" panose="02020603050405020304" pitchFamily="18" charset="0"/>
              </a:defRPr>
            </a:lvl2pPr>
            <a:lvl3pPr marL="1143000" indent="-228600">
              <a:defRPr sz="1600">
                <a:solidFill>
                  <a:schemeClr val="accent1"/>
                </a:solidFill>
                <a:latin typeface="Times New Roman" panose="02020603050405020304" pitchFamily="18" charset="0"/>
              </a:defRPr>
            </a:lvl3pPr>
            <a:lvl4pPr marL="1600200" indent="-228600">
              <a:defRPr sz="1600">
                <a:solidFill>
                  <a:schemeClr val="accent1"/>
                </a:solidFill>
                <a:latin typeface="Times New Roman" panose="02020603050405020304" pitchFamily="18" charset="0"/>
              </a:defRPr>
            </a:lvl4pPr>
            <a:lvl5pPr marL="2057400" indent="-228600">
              <a:defRPr sz="1600">
                <a:solidFill>
                  <a:schemeClr val="accent1"/>
                </a:solidFill>
                <a:latin typeface="Times New Roman" panose="02020603050405020304" pitchFamily="18" charset="0"/>
              </a:defRPr>
            </a:lvl5pPr>
            <a:lvl6pPr marL="25146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6pPr>
            <a:lvl7pPr marL="29718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7pPr>
            <a:lvl8pPr marL="34290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8pPr>
            <a:lvl9pPr marL="38862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9pPr>
          </a:lstStyle>
          <a:p>
            <a:r>
              <a:rPr lang="en-US" altLang="en-US"/>
              <a:t>4n</a:t>
            </a:r>
          </a:p>
          <a:p>
            <a:r>
              <a:rPr lang="en-US" altLang="en-US"/>
              <a:t>0.5 n log n</a:t>
            </a:r>
          </a:p>
          <a:p>
            <a:r>
              <a:rPr lang="en-US" altLang="en-US"/>
              <a:t>2^n</a:t>
            </a:r>
          </a:p>
          <a:p>
            <a:r>
              <a:rPr lang="en-US" altLang="en-US"/>
              <a:t>---</a:t>
            </a:r>
          </a:p>
          <a:p>
            <a:r>
              <a:rPr lang="en-US" altLang="en-US"/>
              <a:t>n</a:t>
            </a:r>
          </a:p>
          <a:p>
            <a:r>
              <a:rPr lang="en-US" altLang="en-US"/>
              <a:t>n log n</a:t>
            </a:r>
          </a:p>
          <a:p>
            <a:r>
              <a:rPr lang="en-US" altLang="en-US"/>
              <a:t>= 2 n log n</a:t>
            </a:r>
          </a:p>
          <a:p>
            <a:r>
              <a:rPr lang="en-US" altLang="en-US"/>
              <a:t>= n log n</a:t>
            </a:r>
          </a:p>
        </p:txBody>
      </p:sp>
      <p:sp>
        <p:nvSpPr>
          <p:cNvPr id="46085" name="Text Box 5" hidden="1">
            <a:extLst>
              <a:ext uri="{FF2B5EF4-FFF2-40B4-BE49-F238E27FC236}">
                <a16:creationId xmlns:a16="http://schemas.microsoft.com/office/drawing/2014/main" id="{2A0F2142-3AAC-8C5D-C42B-1A10054100FB}"/>
              </a:ext>
            </a:extLst>
          </p:cNvPr>
          <p:cNvSpPr txBox="1">
            <a:spLocks noChangeArrowheads="1"/>
          </p:cNvSpPr>
          <p:nvPr>
            <p:custDataLst>
              <p:tags r:id="rId4"/>
            </p:custDataLst>
          </p:nvPr>
        </p:nvSpPr>
        <p:spPr bwMode="auto">
          <a:xfrm>
            <a:off x="1524000" y="5410201"/>
            <a:ext cx="2819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chemeClr val="accent1"/>
                </a:solidFill>
                <a:latin typeface="Times New Roman" panose="02020603050405020304" pitchFamily="18" charset="0"/>
              </a:defRPr>
            </a:lvl1pPr>
            <a:lvl2pPr marL="742950" indent="-285750">
              <a:defRPr sz="1600">
                <a:solidFill>
                  <a:schemeClr val="accent1"/>
                </a:solidFill>
                <a:latin typeface="Times New Roman" panose="02020603050405020304" pitchFamily="18" charset="0"/>
              </a:defRPr>
            </a:lvl2pPr>
            <a:lvl3pPr marL="1143000" indent="-228600">
              <a:defRPr sz="1600">
                <a:solidFill>
                  <a:schemeClr val="accent1"/>
                </a:solidFill>
                <a:latin typeface="Times New Roman" panose="02020603050405020304" pitchFamily="18" charset="0"/>
              </a:defRPr>
            </a:lvl3pPr>
            <a:lvl4pPr marL="1600200" indent="-228600">
              <a:defRPr sz="1600">
                <a:solidFill>
                  <a:schemeClr val="accent1"/>
                </a:solidFill>
                <a:latin typeface="Times New Roman" panose="02020603050405020304" pitchFamily="18" charset="0"/>
              </a:defRPr>
            </a:lvl4pPr>
            <a:lvl5pPr marL="2057400" indent="-228600">
              <a:defRPr sz="1600">
                <a:solidFill>
                  <a:schemeClr val="accent1"/>
                </a:solidFill>
                <a:latin typeface="Times New Roman" panose="02020603050405020304" pitchFamily="18" charset="0"/>
              </a:defRPr>
            </a:lvl5pPr>
            <a:lvl6pPr marL="25146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6pPr>
            <a:lvl7pPr marL="29718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7pPr>
            <a:lvl8pPr marL="34290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8pPr>
            <a:lvl9pPr marL="38862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9pPr>
          </a:lstStyle>
          <a:p>
            <a:r>
              <a:rPr lang="en-US" altLang="en-US"/>
              <a:t>log_A B = log_x B</a:t>
            </a:r>
            <a:br>
              <a:rPr lang="en-US" altLang="en-US"/>
            </a:br>
            <a:r>
              <a:rPr lang="en-US" altLang="en-US"/>
              <a:t> 	     -------------</a:t>
            </a:r>
            <a:br>
              <a:rPr lang="en-US" altLang="en-US"/>
            </a:br>
            <a:r>
              <a:rPr lang="en-US" altLang="en-US"/>
              <a:t>   	      log_x A</a:t>
            </a:r>
          </a:p>
        </p:txBody>
      </p:sp>
      <p:sp>
        <p:nvSpPr>
          <p:cNvPr id="46086" name="Text Box 6" hidden="1">
            <a:extLst>
              <a:ext uri="{FF2B5EF4-FFF2-40B4-BE49-F238E27FC236}">
                <a16:creationId xmlns:a16="http://schemas.microsoft.com/office/drawing/2014/main" id="{697659AA-3B2C-A115-95D6-8B4DBBDE6C4F}"/>
              </a:ext>
            </a:extLst>
          </p:cNvPr>
          <p:cNvSpPr txBox="1">
            <a:spLocks noChangeArrowheads="1"/>
          </p:cNvSpPr>
          <p:nvPr>
            <p:custDataLst>
              <p:tags r:id="rId5"/>
            </p:custDataLst>
          </p:nvPr>
        </p:nvSpPr>
        <p:spPr bwMode="auto">
          <a:xfrm>
            <a:off x="6934200" y="3352801"/>
            <a:ext cx="2057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chemeClr val="accent1"/>
                </a:solidFill>
                <a:latin typeface="Times New Roman" panose="02020603050405020304" pitchFamily="18" charset="0"/>
              </a:defRPr>
            </a:lvl1pPr>
            <a:lvl2pPr marL="742950" indent="-285750">
              <a:defRPr sz="1600">
                <a:solidFill>
                  <a:schemeClr val="accent1"/>
                </a:solidFill>
                <a:latin typeface="Times New Roman" panose="02020603050405020304" pitchFamily="18" charset="0"/>
              </a:defRPr>
            </a:lvl2pPr>
            <a:lvl3pPr marL="1143000" indent="-228600">
              <a:defRPr sz="1600">
                <a:solidFill>
                  <a:schemeClr val="accent1"/>
                </a:solidFill>
                <a:latin typeface="Times New Roman" panose="02020603050405020304" pitchFamily="18" charset="0"/>
              </a:defRPr>
            </a:lvl3pPr>
            <a:lvl4pPr marL="1600200" indent="-228600">
              <a:defRPr sz="1600">
                <a:solidFill>
                  <a:schemeClr val="accent1"/>
                </a:solidFill>
                <a:latin typeface="Times New Roman" panose="02020603050405020304" pitchFamily="18" charset="0"/>
              </a:defRPr>
            </a:lvl4pPr>
            <a:lvl5pPr marL="2057400" indent="-228600">
              <a:defRPr sz="1600">
                <a:solidFill>
                  <a:schemeClr val="accent1"/>
                </a:solidFill>
                <a:latin typeface="Times New Roman" panose="02020603050405020304" pitchFamily="18" charset="0"/>
              </a:defRPr>
            </a:lvl5pPr>
            <a:lvl6pPr marL="25146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6pPr>
            <a:lvl7pPr marL="29718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7pPr>
            <a:lvl8pPr marL="34290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8pPr>
            <a:lvl9pPr marL="38862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9pPr>
          </a:lstStyle>
          <a:p>
            <a:r>
              <a:rPr lang="en-US" altLang="en-US" sz="2000"/>
              <a:t>Any base x log is equivalent to a base 2 log within a constant factor</a:t>
            </a:r>
          </a:p>
        </p:txBody>
      </p:sp>
      <p:sp>
        <p:nvSpPr>
          <p:cNvPr id="46087" name="Text Box 7" hidden="1">
            <a:extLst>
              <a:ext uri="{FF2B5EF4-FFF2-40B4-BE49-F238E27FC236}">
                <a16:creationId xmlns:a16="http://schemas.microsoft.com/office/drawing/2014/main" id="{A7C18B50-5693-6B35-9B44-DDB5EDC99E98}"/>
              </a:ext>
            </a:extLst>
          </p:cNvPr>
          <p:cNvSpPr txBox="1">
            <a:spLocks noChangeArrowheads="1"/>
          </p:cNvSpPr>
          <p:nvPr>
            <p:custDataLst>
              <p:tags r:id="rId6"/>
            </p:custDataLst>
          </p:nvPr>
        </p:nvSpPr>
        <p:spPr bwMode="auto">
          <a:xfrm>
            <a:off x="4724400" y="5410201"/>
            <a:ext cx="2819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chemeClr val="accent1"/>
                </a:solidFill>
                <a:latin typeface="Times New Roman" panose="02020603050405020304" pitchFamily="18" charset="0"/>
              </a:defRPr>
            </a:lvl1pPr>
            <a:lvl2pPr marL="742950" indent="-285750">
              <a:defRPr sz="1600">
                <a:solidFill>
                  <a:schemeClr val="accent1"/>
                </a:solidFill>
                <a:latin typeface="Times New Roman" panose="02020603050405020304" pitchFamily="18" charset="0"/>
              </a:defRPr>
            </a:lvl2pPr>
            <a:lvl3pPr marL="1143000" indent="-228600">
              <a:defRPr sz="1600">
                <a:solidFill>
                  <a:schemeClr val="accent1"/>
                </a:solidFill>
                <a:latin typeface="Times New Roman" panose="02020603050405020304" pitchFamily="18" charset="0"/>
              </a:defRPr>
            </a:lvl3pPr>
            <a:lvl4pPr marL="1600200" indent="-228600">
              <a:defRPr sz="1600">
                <a:solidFill>
                  <a:schemeClr val="accent1"/>
                </a:solidFill>
                <a:latin typeface="Times New Roman" panose="02020603050405020304" pitchFamily="18" charset="0"/>
              </a:defRPr>
            </a:lvl4pPr>
            <a:lvl5pPr marL="2057400" indent="-228600">
              <a:defRPr sz="1600">
                <a:solidFill>
                  <a:schemeClr val="accent1"/>
                </a:solidFill>
                <a:latin typeface="Times New Roman" panose="02020603050405020304" pitchFamily="18" charset="0"/>
              </a:defRPr>
            </a:lvl5pPr>
            <a:lvl6pPr marL="25146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6pPr>
            <a:lvl7pPr marL="29718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7pPr>
            <a:lvl8pPr marL="34290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8pPr>
            <a:lvl9pPr marL="3886200" indent="-228600" eaLnBrk="0" fontAlgn="base" hangingPunct="0">
              <a:lnSpc>
                <a:spcPct val="90000"/>
              </a:lnSpc>
              <a:spcBef>
                <a:spcPct val="50000"/>
              </a:spcBef>
              <a:spcAft>
                <a:spcPct val="0"/>
              </a:spcAft>
              <a:defRPr sz="1600">
                <a:solidFill>
                  <a:schemeClr val="accent1"/>
                </a:solidFill>
                <a:latin typeface="Times New Roman" panose="02020603050405020304" pitchFamily="18" charset="0"/>
              </a:defRPr>
            </a:lvl9pPr>
          </a:lstStyle>
          <a:p>
            <a:r>
              <a:rPr lang="en-US" altLang="en-US"/>
              <a:t>log_x B = log_2 B</a:t>
            </a:r>
            <a:br>
              <a:rPr lang="en-US" altLang="en-US"/>
            </a:br>
            <a:r>
              <a:rPr lang="en-US" altLang="en-US"/>
              <a:t> 	     -------------</a:t>
            </a:r>
            <a:br>
              <a:rPr lang="en-US" altLang="en-US"/>
            </a:br>
            <a:r>
              <a:rPr lang="en-US" altLang="en-US"/>
              <a:t>   	      log_2 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8ABCBB-497D-2757-F609-267E668DE532}"/>
              </a:ext>
            </a:extLst>
          </p:cNvPr>
          <p:cNvSpPr txBox="1"/>
          <p:nvPr/>
        </p:nvSpPr>
        <p:spPr>
          <a:xfrm>
            <a:off x="824752" y="304809"/>
            <a:ext cx="10775577" cy="646330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spcBef>
                <a:spcPct val="20000"/>
              </a:spcBef>
              <a:spcAft>
                <a:spcPts val="600"/>
              </a:spcAft>
              <a:buClr>
                <a:schemeClr val="tx2"/>
              </a:buClr>
              <a:buSzPct val="70000"/>
              <a:buFont typeface="Wingdings 2" charset="2"/>
              <a:buChar char=""/>
              <a:defRPr sz="2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1pPr>
            <a:lvl2pPr marL="720000" lvl="1" indent="-270000">
              <a:spcBef>
                <a:spcPct val="20000"/>
              </a:spcBef>
              <a:spcAft>
                <a:spcPts val="600"/>
              </a:spcAft>
              <a:buClr>
                <a:schemeClr val="tx2"/>
              </a:buClr>
              <a:buSzPct val="70000"/>
              <a:buFont typeface="Wingdings 2" charset="2"/>
              <a:buChar char=""/>
              <a:defRPr>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2pPr>
            <a:lvl3pPr marL="1026000" lvl="2" indent="-216000">
              <a:spcBef>
                <a:spcPct val="20000"/>
              </a:spcBef>
              <a:spcAft>
                <a:spcPts val="600"/>
              </a:spcAft>
              <a:buClr>
                <a:schemeClr val="tx2"/>
              </a:buClr>
              <a:buSzPct val="70000"/>
              <a:buFont typeface="Wingdings 2" charset="2"/>
              <a:buChar char=""/>
              <a:defRPr sz="1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3pPr>
            <a:lvl4pPr marL="1386000" indent="-2160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4pPr>
            <a:lvl5pPr marL="1674000" indent="-2160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5pPr>
            <a:lvl6pPr marL="20146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6pPr>
            <a:lvl7pPr marL="24018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7pPr>
            <a:lvl8pPr marL="27890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8pPr>
            <a:lvl9pPr marL="31062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9pPr>
          </a:lstStyle>
          <a:p>
            <a:r>
              <a:rPr lang="en-US" dirty="0"/>
              <a:t>Time Complexity is categorized into three types:</a:t>
            </a:r>
          </a:p>
          <a:p>
            <a:pPr marL="36900" indent="0">
              <a:buNone/>
            </a:pPr>
            <a:r>
              <a:rPr lang="en-US" b="1" dirty="0">
                <a:solidFill>
                  <a:srgbClr val="FFFF00"/>
                </a:solidFill>
              </a:rPr>
              <a:t>Best Case Running Time–</a:t>
            </a:r>
          </a:p>
          <a:p>
            <a:r>
              <a:rPr lang="en-US" dirty="0"/>
              <a:t>The performance of the algorithm is best under optimal conditions. For example, the best case for a binary search occurs when the desired element is the middle</a:t>
            </a:r>
            <a:br>
              <a:rPr lang="en-US" dirty="0"/>
            </a:br>
            <a:r>
              <a:rPr lang="en-US" dirty="0"/>
              <a:t>element of the list. Another example is that of sorting; that is, if the elements are already sorted in a list, then the algorithm will execute in the best time.</a:t>
            </a:r>
            <a:br>
              <a:rPr lang="en-US" dirty="0"/>
            </a:br>
            <a:endParaRPr lang="en-US" dirty="0"/>
          </a:p>
          <a:p>
            <a:pPr marL="36900" indent="0">
              <a:buNone/>
            </a:pPr>
            <a:r>
              <a:rPr lang="en-US" b="1" dirty="0">
                <a:solidFill>
                  <a:srgbClr val="FFFF00"/>
                </a:solidFill>
              </a:rPr>
              <a:t>Average Case Running Time–</a:t>
            </a:r>
          </a:p>
          <a:p>
            <a:r>
              <a:rPr lang="en-US" dirty="0"/>
              <a:t>This denotes the behavior of an algorithm when the input is randomly drawn from a given collection or distribution. It is an estimate of the running time for “average” input. It is usually assumed that all inputs of a given size are likely to occur with equal probability.</a:t>
            </a:r>
            <a:br>
              <a:rPr lang="en-US" dirty="0"/>
            </a:br>
            <a:endParaRPr lang="en-US" dirty="0"/>
          </a:p>
          <a:p>
            <a:pPr marL="36900" indent="0">
              <a:buNone/>
            </a:pPr>
            <a:r>
              <a:rPr lang="en-US" b="1" dirty="0">
                <a:solidFill>
                  <a:srgbClr val="FFFF00"/>
                </a:solidFill>
              </a:rPr>
              <a:t>Worst Case Running Time–</a:t>
            </a:r>
          </a:p>
          <a:p>
            <a:r>
              <a:rPr lang="en-US" dirty="0"/>
              <a:t>The behavior of the algorithm during the worst possible case of the input instance. The worst case running time of an algorithm is an upper bound on the running time for any input. For example, the worst case for a linear search occurs when the desired element is the last element in the list or the element does not exist in the list.</a:t>
            </a:r>
            <a:endParaRPr lang="en-IN" dirty="0"/>
          </a:p>
        </p:txBody>
      </p:sp>
    </p:spTree>
    <p:extLst>
      <p:ext uri="{BB962C8B-B14F-4D97-AF65-F5344CB8AC3E}">
        <p14:creationId xmlns:p14="http://schemas.microsoft.com/office/powerpoint/2010/main" val="1883413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231</TotalTime>
  <Words>1261</Words>
  <Application>Microsoft Office PowerPoint</Application>
  <PresentationFormat>Widescreen</PresentationFormat>
  <Paragraphs>114</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Calisto MT</vt:lpstr>
      <vt:lpstr>Times New Roman</vt:lpstr>
      <vt:lpstr>Wingdings 2</vt:lpstr>
      <vt:lpstr>Slate</vt:lpstr>
      <vt:lpstr>INTRODUCTION TO ALGORITHMS</vt:lpstr>
      <vt:lpstr>What is an algorithm?</vt:lpstr>
      <vt:lpstr>Some algorithms are harder than others</vt:lpstr>
      <vt:lpstr>Properties of algorithms</vt:lpstr>
      <vt:lpstr>STEPS FOR ALGORITHM DEVELOPMENT</vt:lpstr>
      <vt:lpstr>Performance Analysis</vt:lpstr>
      <vt:lpstr>Asymptotic Analysis</vt:lpstr>
      <vt:lpstr>Asymptotic Analysis</vt:lpstr>
      <vt:lpstr>PowerPoint Presentation</vt:lpstr>
      <vt:lpstr>Big-O Notation</vt:lpstr>
      <vt:lpstr>Big-O Notation (contd.)</vt:lpstr>
      <vt:lpstr>Big-O Notation (Examples)</vt:lpstr>
      <vt:lpstr>Big-O: Common Names</vt:lpstr>
      <vt:lpstr>PowerPoint Presentation</vt:lpstr>
      <vt:lpstr>Omega Notation (Ω-notation) </vt:lpstr>
      <vt:lpstr>Theta Notation (Θ-notation)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ALGORITHMS</dc:title>
  <dc:creator>Manish patel</dc:creator>
  <cp:lastModifiedBy>Lenovo</cp:lastModifiedBy>
  <cp:revision>24</cp:revision>
  <dcterms:created xsi:type="dcterms:W3CDTF">2023-03-09T16:10:22Z</dcterms:created>
  <dcterms:modified xsi:type="dcterms:W3CDTF">2023-03-10T15:40:18Z</dcterms:modified>
</cp:coreProperties>
</file>