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2" r:id="rId6"/>
    <p:sldId id="263" r:id="rId7"/>
    <p:sldId id="270" r:id="rId8"/>
    <p:sldId id="271" r:id="rId9"/>
    <p:sldId id="260" r:id="rId10"/>
    <p:sldId id="267" r:id="rId11"/>
    <p:sldId id="277" r:id="rId12"/>
    <p:sldId id="266" r:id="rId13"/>
    <p:sldId id="268" r:id="rId14"/>
    <p:sldId id="269" r:id="rId15"/>
    <p:sldId id="264" r:id="rId16"/>
    <p:sldId id="265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41384-95B0-4E3C-82E0-87A0B29540A5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C572E-D730-44D8-9F01-D58506B746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74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299EBD-A859-451F-B149-7F0100F6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F37A-866A-4295-BD0D-BBDFDC35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6E0B6-71A7-4F35-ADEE-E671F5DE4E4E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BE3D9-B8BB-4D89-99C5-C2AC9EF4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8DDB-C808-4EFC-991C-71D104D1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95D97C-8E99-44A7-84F4-C5C5720E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F7E28-7892-41B3-AA55-16DAF747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A3A0-2CAD-4C58-99DD-E2B2AF719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751D-98B2-47D8-9C21-DDFCE13A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A7D64-B9D9-46DD-AE0D-3ED6D8922036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510D-3147-4892-9862-AB843FE6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8939-A03A-48B4-948C-1F021232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6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4802A-F0FD-44A7-8BA5-7D98210D1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34B26-696F-4448-B8DF-98110314E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9A74-978B-4AE2-B36C-0EB95C8B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8BF3-3BB1-4359-806A-8BDCFC0B5604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CEB76-B817-4836-BA2D-4B846614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38328-B48C-499C-925F-B2F47965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30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69226-9402-4CCC-A0C4-A6ECB8CD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F7C39-7116-429E-9AC8-A10E8C6AF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47B4E-B2DE-4932-9C61-095C021B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724-A1B5-4EB5-86E0-3892E4A925D1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B323-3C93-4872-9810-B1C84BA3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5AF43-25D6-48AB-B1EC-0385A66C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54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92F7-AC66-458A-A1D4-93BF5A39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68318-FD17-44F6-B9DA-1E7707455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2682-0352-43E9-82F6-C4898308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297D6-78E3-4BBF-818B-EA16EA0FF77F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760F-4397-489B-BCDC-C0B92674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A267C-EEB2-4FB6-AAED-1B49A15D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1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614-F835-48AC-9F1D-2947ACDB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3BF72-75A4-4347-BB9D-A74011EE4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30E3-CFB7-4F56-8C1D-A4DD31A9A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DC941-7ACE-4DBB-999C-FFC2F35A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3140-E165-4F21-B7BE-45BAECA14C7B}" type="datetime1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D366-CB98-4E77-B578-7700FC51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40578-E1BE-490A-A6EF-868DA311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7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1C77-01D1-4408-A624-AF3BC57B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E239-8DD2-4C08-B341-A498C1FA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7C343-2D0B-4A7E-A1AC-3E0EF6A17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99E35-B88E-434C-969A-53B78BB81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E5F94-25A2-40F0-9FF4-7DE7010FB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486EA-07AD-4C3E-9690-C03A91D6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D45C-2E43-4E5D-88EF-028B82545F93}" type="datetime1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8FD4A-02E7-4139-8986-F6C8BE18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C3EFC-465F-4BF8-87C3-D9E4E941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62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6A7-8328-4388-A62C-68D22885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C984-86BA-45B9-B6FF-2CDC67B3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B03FE-9788-4350-9CB1-668EFC427004}" type="datetime1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2EA1F-496C-46F2-B867-AFA71431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96E92A-A8A1-4D7D-9265-BE32F36D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2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2A6C7-86C0-4DF1-B87A-52B6D9936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70683-7D82-4273-ACD9-550FB5011062}" type="datetime1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9CD37-7B9B-42DF-88FF-95A3B3C6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1143E-4C6D-4EC3-B64D-0380EEA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94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505B-21F7-474E-9C46-92379C721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5A3E0-0A92-40C2-A407-B85945BA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62BBC-CF11-48F1-B9AD-653E60E5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94AE-14CA-4B2C-B509-B759EE3A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02F6-C48C-4DEC-A2C9-A6E41AE28690}" type="datetime1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271BF-25BD-4253-BFAF-1169579D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E645-909D-4008-B27B-B35B58B7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BD2E-9AEB-4C8A-BF0F-0D656BE3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DB801-F45E-4D43-9F59-06A90E89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F02FE-2A92-404C-825C-1BD8C38A5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38720-EF3B-40C2-BF0B-21F8169F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9761C-82F1-40D0-8695-88D41A2AA56F}" type="datetime1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EB94E-4549-40E9-818C-37B8EF1B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06207-093B-4AF5-90A6-0F3BAB0A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6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F79B9-754D-4580-8343-4681C158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CAF6-F0A7-474B-9CDE-334D863FD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CA0C-A4E2-4962-95E8-999C06ADC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61BA-4DFC-4E63-9EEC-0C439F03806E}" type="datetime1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851D5-FC66-44E3-A28B-FF9D13446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33FD8-2DC5-48A9-A8BF-85B62FDE5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461A2-5988-49D0-83EE-DB7B86AB95DA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2" descr="scikit-learn - Wikipedia">
            <a:extLst>
              <a:ext uri="{FF2B5EF4-FFF2-40B4-BE49-F238E27FC236}">
                <a16:creationId xmlns:a16="http://schemas.microsoft.com/office/drawing/2014/main" id="{BFA4CD60-9B37-4A98-B033-CB41EB29A9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670" y="136525"/>
            <a:ext cx="1519517" cy="818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893BE85C-1D29-4D5D-9672-567C4AB78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" y="254826"/>
            <a:ext cx="12093388" cy="651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0F57D-563B-4FEF-B16D-896934A49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ctr"/>
            <a:br>
              <a:rPr lang="en-US" sz="6600" b="1" dirty="0"/>
            </a:br>
            <a:r>
              <a:rPr lang="en-US" sz="6600" b="1" dirty="0" err="1"/>
              <a:t>Scikitlearn</a:t>
            </a:r>
            <a:r>
              <a:rPr lang="en-US" sz="6600" b="1" dirty="0"/>
              <a:t> – a tool for ML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42630-0CF7-4692-8211-1272A9B52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Manish Patel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757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1B8FB9-E96B-4E67-8A31-77B1F6403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82" y="1168198"/>
            <a:ext cx="11779150" cy="560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68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FFC0-228D-4CE2-AA8B-57CD696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70934-3A74-4A25-9591-1355A8DAC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Pipelines and columntransformer in Sklearn – Data stories">
            <a:extLst>
              <a:ext uri="{FF2B5EF4-FFF2-40B4-BE49-F238E27FC236}">
                <a16:creationId xmlns:a16="http://schemas.microsoft.com/office/drawing/2014/main" id="{32EEC972-B8E9-4B49-9E94-87DF83340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757238"/>
            <a:ext cx="9317131" cy="576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00FE-114B-48FC-B9A6-0949C402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SCIKITLEARN PIPELINE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5A29B-3CA3-4F83-9DCE-704AA2F7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Machine Learning Sklearn Pipeline - Python Example - Data Analytics">
            <a:extLst>
              <a:ext uri="{FF2B5EF4-FFF2-40B4-BE49-F238E27FC236}">
                <a16:creationId xmlns:a16="http://schemas.microsoft.com/office/drawing/2014/main" id="{096AFE7E-5CDC-4760-8428-E29AD790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41" y="1421187"/>
            <a:ext cx="7210425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97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21A3-1044-452E-BA8E-A4E54906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To Data Pipeline(Transformer Stage)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3DCB3-0A18-4D2E-908B-80A721CF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involves the stage in which we take in or ingest data and then produce as an output data.</a:t>
            </a:r>
          </a:p>
          <a:p>
            <a:r>
              <a:rPr lang="en-US" dirty="0"/>
              <a:t>It is achieved via the use of </a:t>
            </a:r>
            <a:r>
              <a:rPr lang="en-US" b="1" dirty="0"/>
              <a:t>Transformers</a:t>
            </a:r>
            <a:r>
              <a:rPr lang="en-US" dirty="0"/>
              <a:t>.</a:t>
            </a:r>
          </a:p>
          <a:p>
            <a:r>
              <a:rPr lang="en-US" b="1" dirty="0"/>
              <a:t>A Transformer  </a:t>
            </a:r>
            <a:r>
              <a:rPr lang="en-US" dirty="0"/>
              <a:t>is a function that takes in data as input and convert/transforms that data into another form of data that is usually augmented or feature ready.</a:t>
            </a:r>
          </a:p>
          <a:p>
            <a:r>
              <a:rPr lang="en-US" dirty="0"/>
              <a:t>This starts from data ingestion to data cleaning to data transformation and verification as well as feature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338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C785-3931-4A19-BA20-58618C2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to Model Pipeline(Estimator Stage)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D7D53-2E8A-4C0B-8D98-BFEC839C5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stage in which we take in data (usually a prepared data) as input and then learns from it to produce a model.</a:t>
            </a:r>
          </a:p>
          <a:p>
            <a:r>
              <a:rPr lang="en-US" dirty="0"/>
              <a:t>We take in data and using an </a:t>
            </a:r>
            <a:r>
              <a:rPr lang="en-US" b="1" dirty="0"/>
              <a:t>Estimator</a:t>
            </a:r>
            <a:r>
              <a:rPr lang="en-US" dirty="0"/>
              <a:t> we fit the data and build a model that can be used on other dataset to perform predictive task</a:t>
            </a:r>
          </a:p>
          <a:p>
            <a:r>
              <a:rPr lang="en-US" dirty="0"/>
              <a:t>The main concept here is via the use of </a:t>
            </a:r>
            <a:r>
              <a:rPr lang="en-US" b="1" dirty="0"/>
              <a:t>Estimators</a:t>
            </a:r>
          </a:p>
          <a:p>
            <a:pPr lvl="1"/>
            <a:r>
              <a:rPr lang="en-US" dirty="0"/>
              <a:t>An Estimator is a function that fit data and yields a model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All the ML Algorithms such as KNN, Logistic </a:t>
            </a:r>
            <a:r>
              <a:rPr lang="en-US" dirty="0" err="1"/>
              <a:t>Regression,MLP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437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8171-12B9-465D-9CC2-87D53FB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ESTIMATOR (CamelCase)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B532C-1454-4E29-9278-897F3FEF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"An estimator is any object that learns from data; it may be a classification, regression or clustering algorithm or a transformer that extracts/filters useful features from raw data." </a:t>
            </a:r>
          </a:p>
          <a:p>
            <a:r>
              <a:rPr lang="en-US" dirty="0"/>
              <a:t>Regressors — Supervised learning with continuous data</a:t>
            </a:r>
          </a:p>
          <a:p>
            <a:r>
              <a:rPr lang="en-US" dirty="0"/>
              <a:t>Classifiers — Supervised learning with categorical data</a:t>
            </a:r>
          </a:p>
          <a:p>
            <a:r>
              <a:rPr lang="en-US" dirty="0" err="1"/>
              <a:t>Clusterers</a:t>
            </a:r>
            <a:r>
              <a:rPr lang="en-US" dirty="0"/>
              <a:t> — Used in Unsupervised learning</a:t>
            </a:r>
          </a:p>
          <a:p>
            <a:r>
              <a:rPr lang="en-US" dirty="0"/>
              <a:t>Transformers — Transform the input/output data</a:t>
            </a:r>
          </a:p>
          <a:p>
            <a:r>
              <a:rPr lang="en-US" dirty="0"/>
              <a:t>Meta-estimators — Learn from other estimators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046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C94F-E13C-4385-84C9-8DF5B6F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FF-13C0-44F4-8E60-E9DFC1ADF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fit(</a:t>
            </a:r>
            <a:r>
              <a:rPr lang="en-US" dirty="0" err="1"/>
              <a:t>X,y</a:t>
            </a:r>
            <a:r>
              <a:rPr lang="en-US" dirty="0"/>
              <a:t>) sets the state of the estimator. </a:t>
            </a:r>
          </a:p>
          <a:p>
            <a:r>
              <a:rPr lang="en-US" dirty="0"/>
              <a:t>- X is usually a 2D </a:t>
            </a:r>
            <a:r>
              <a:rPr lang="en-US" dirty="0" err="1"/>
              <a:t>numpy</a:t>
            </a:r>
            <a:r>
              <a:rPr lang="en-US" dirty="0"/>
              <a:t> array of shape (num _ samples, </a:t>
            </a:r>
            <a:r>
              <a:rPr lang="en-US" dirty="0" err="1"/>
              <a:t>num_features</a:t>
            </a:r>
            <a:r>
              <a:rPr lang="en-US" dirty="0"/>
              <a:t>). </a:t>
            </a:r>
          </a:p>
          <a:p>
            <a:r>
              <a:rPr lang="en-US" dirty="0"/>
              <a:t>- y is a ID array with shape (n _ samples, ) </a:t>
            </a:r>
          </a:p>
          <a:p>
            <a:r>
              <a:rPr lang="en-US" dirty="0"/>
              <a:t>predict(X) returns the class or value </a:t>
            </a:r>
          </a:p>
          <a:p>
            <a:r>
              <a:rPr lang="en-US" dirty="0" err="1"/>
              <a:t>predict_proba</a:t>
            </a:r>
            <a:r>
              <a:rPr lang="en-US" dirty="0"/>
              <a:t>() returns a 2D array of shape (n _ samples, </a:t>
            </a:r>
            <a:r>
              <a:rPr lang="en-US" dirty="0" err="1"/>
              <a:t>n_classes</a:t>
            </a:r>
            <a:r>
              <a:rPr lang="en-US" dirty="0"/>
              <a:t>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25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11C5-1D2D-45DD-9862-5AAF91A5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AD59-4800-401E-B3D9-AAA0A767A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A0FCE-ED99-474A-9109-8F9A2FCAC6D3}"/>
              </a:ext>
            </a:extLst>
          </p:cNvPr>
          <p:cNvSpPr txBox="1"/>
          <p:nvPr/>
        </p:nvSpPr>
        <p:spPr>
          <a:xfrm>
            <a:off x="1497105" y="2147519"/>
            <a:ext cx="7100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##### Estimators from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sklearn.linear_model</a:t>
            </a:r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 import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LogisticRegression</a:t>
            </a:r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 from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sklearn.neighbors</a:t>
            </a:r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 import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KNeighborsClassifier</a:t>
            </a:r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 from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sklearn.tree</a:t>
            </a:r>
            <a:r>
              <a:rPr lang="en-IN" b="0" i="0" dirty="0">
                <a:solidFill>
                  <a:srgbClr val="3A3A3A"/>
                </a:solidFill>
                <a:effectLst/>
                <a:latin typeface="Monaco"/>
              </a:rPr>
              <a:t> import </a:t>
            </a:r>
            <a:r>
              <a:rPr lang="en-IN" b="0" i="0" dirty="0" err="1">
                <a:solidFill>
                  <a:srgbClr val="3A3A3A"/>
                </a:solidFill>
                <a:effectLst/>
                <a:latin typeface="Monaco"/>
              </a:rPr>
              <a:t>DecisionTreeClassifier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6A5F0-A106-40D9-8EE2-CB4A41A1D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97" y="3367929"/>
            <a:ext cx="10792046" cy="2560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90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309B-718E-42F1-BFE9-6E238624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RIGHT ESTIMATOR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67A05-C874-4BB4-B8C6-F57AB38EF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28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Move mouse over image">
            <a:extLst>
              <a:ext uri="{FF2B5EF4-FFF2-40B4-BE49-F238E27FC236}">
                <a16:creationId xmlns:a16="http://schemas.microsoft.com/office/drawing/2014/main" id="{39534C9B-594A-40A6-A7F4-8B8A4D4F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" y="0"/>
            <a:ext cx="1213298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70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87A3-ED6E-4644-82D8-C9AEF3F5B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scikitlearn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36D2-B6C5-470E-B0D4-D7A66944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data mining and analysis library in Python</a:t>
            </a:r>
          </a:p>
          <a:p>
            <a:r>
              <a:rPr lang="en-US" dirty="0"/>
              <a:t>Classification, regression, and clustering algorithms </a:t>
            </a:r>
          </a:p>
          <a:p>
            <a:r>
              <a:rPr lang="en-US" dirty="0"/>
              <a:t>First released in 2007</a:t>
            </a:r>
          </a:p>
          <a:p>
            <a:r>
              <a:rPr lang="en-US" dirty="0"/>
              <a:t>Mostly written in Python:</a:t>
            </a:r>
          </a:p>
          <a:p>
            <a:pPr lvl="1"/>
            <a:r>
              <a:rPr lang="en-US" dirty="0"/>
              <a:t>Built using NumPy  and SciPy</a:t>
            </a:r>
          </a:p>
          <a:p>
            <a:pPr lvl="1"/>
            <a:r>
              <a:rPr lang="en-US" dirty="0"/>
              <a:t>Integrates with matplotlib and </a:t>
            </a:r>
            <a:r>
              <a:rPr lang="en-US" dirty="0" err="1"/>
              <a:t>plotly</a:t>
            </a:r>
            <a:r>
              <a:rPr lang="en-US" dirty="0"/>
              <a:t> for plotting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15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B584-218B-4C73-A40F-8B1BB718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scikitlearn</a:t>
            </a:r>
            <a:r>
              <a:rPr lang="en-US" b="1" dirty="0"/>
              <a:t>?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7BCAF-248E-46F0-B7BD-2B974BE8B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82" y="1690688"/>
            <a:ext cx="5764306" cy="474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B8B6-C485-4EB0-9230-9306A7D0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Scikitlearn</a:t>
            </a:r>
            <a:r>
              <a:rPr lang="en-US" b="1" dirty="0"/>
              <a:t> features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980E-5BF8-4453-B1E0-1B90B7190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Popular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Ranked as second top machine learning projects on GitHub</a:t>
            </a:r>
          </a:p>
          <a:p>
            <a:r>
              <a:rPr lang="en-US" b="1" dirty="0"/>
              <a:t>Simple</a:t>
            </a:r>
          </a:p>
          <a:p>
            <a:pPr lvl="1"/>
            <a:r>
              <a:rPr lang="en-US" dirty="0"/>
              <a:t>Fewer dependencies, makes for easier distribution</a:t>
            </a:r>
          </a:p>
          <a:p>
            <a:r>
              <a:rPr lang="en-US" b="1" dirty="0"/>
              <a:t>Efficient</a:t>
            </a:r>
          </a:p>
          <a:p>
            <a:pPr lvl="1"/>
            <a:r>
              <a:rPr lang="en-US" dirty="0"/>
              <a:t>Written in high level language, computation time is faster in comparison to other machine learning libraries in Python</a:t>
            </a:r>
          </a:p>
          <a:p>
            <a:r>
              <a:rPr lang="en-US" b="1" dirty="0"/>
              <a:t>Standard Python API interface </a:t>
            </a:r>
          </a:p>
          <a:p>
            <a:r>
              <a:rPr lang="en-US" b="1" dirty="0"/>
              <a:t>Sits on top of c libraries, LAPACK, </a:t>
            </a:r>
            <a:r>
              <a:rPr lang="en-US" b="1" dirty="0" err="1"/>
              <a:t>LibSVM</a:t>
            </a:r>
            <a:r>
              <a:rPr lang="en-US" b="1" dirty="0"/>
              <a:t>, and </a:t>
            </a:r>
            <a:r>
              <a:rPr lang="en-US" b="1" dirty="0" err="1"/>
              <a:t>Cython</a:t>
            </a:r>
            <a:r>
              <a:rPr lang="en-US" b="1" dirty="0"/>
              <a:t> </a:t>
            </a:r>
          </a:p>
          <a:p>
            <a:r>
              <a:rPr lang="en-US" b="1" dirty="0"/>
              <a:t>Open Source: BSD License (part of Linux)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0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13EB-0FD7-4021-90B6-17BBF2A2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5504-28D0-40B6-9BA2-588B0691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02795-12C2-45BF-A6A1-BE345CC1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56812" cy="61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8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2F03A84-C949-4903-9F6F-02652299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85725"/>
            <a:ext cx="8334375" cy="668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76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78B1-55E5-4EE3-8BD4-E28F09F5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1A7C-E133-4022-B848-C4A0656E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Pipeline consists of a chain of processing elements or functions arranged so that the output of each element is the input of the next.</a:t>
            </a:r>
          </a:p>
          <a:p>
            <a:r>
              <a:rPr lang="en-US" dirty="0"/>
              <a:t>It is a means of automating a workflow.</a:t>
            </a:r>
          </a:p>
          <a:p>
            <a:r>
              <a:rPr lang="en-US" dirty="0"/>
              <a:t>It is used in several fields such as Data Science, Machine Learning and DevOps ,Manufacturing as well as General Software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55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868F-3068-4275-A48B-83241054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SCIENCE PIPELINES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A64E-59C5-4D71-8105-4717E068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ETL/EDA Pipeline</a:t>
            </a:r>
          </a:p>
          <a:p>
            <a:r>
              <a:rPr lang="it-IT" dirty="0"/>
              <a:t>NLP Pipeline</a:t>
            </a:r>
          </a:p>
          <a:p>
            <a:r>
              <a:rPr lang="it-IT" dirty="0"/>
              <a:t>ML Pipeline</a:t>
            </a:r>
          </a:p>
          <a:p>
            <a:r>
              <a:rPr lang="it-IT" dirty="0"/>
              <a:t>CI/CD Pipeline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3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E349-14E1-4090-B416-E1A42F59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8B2D-7A58-4080-AE14-8C980DA25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Machine Learning Pipeline: Architecture of ML Platform | AltexSoft">
            <a:extLst>
              <a:ext uri="{FF2B5EF4-FFF2-40B4-BE49-F238E27FC236}">
                <a16:creationId xmlns:a16="http://schemas.microsoft.com/office/drawing/2014/main" id="{0548DD5F-CB64-4113-B33F-838CC003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47" y="365125"/>
            <a:ext cx="9268759" cy="640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51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554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Monaco</vt:lpstr>
      <vt:lpstr>Office Theme</vt:lpstr>
      <vt:lpstr> Scikitlearn – a tool for ML</vt:lpstr>
      <vt:lpstr>scikitlearn</vt:lpstr>
      <vt:lpstr>Why scikitlearn?</vt:lpstr>
      <vt:lpstr>Scikitlearn features</vt:lpstr>
      <vt:lpstr>PowerPoint Presentation</vt:lpstr>
      <vt:lpstr>PowerPoint Presentation</vt:lpstr>
      <vt:lpstr>PIPELINE</vt:lpstr>
      <vt:lpstr>TYPES OF DATA SCIENCE PIPELINES</vt:lpstr>
      <vt:lpstr>PowerPoint Presentation</vt:lpstr>
      <vt:lpstr>PowerPoint Presentation</vt:lpstr>
      <vt:lpstr>PowerPoint Presentation</vt:lpstr>
      <vt:lpstr>SCIKITLEARN PIPELINE</vt:lpstr>
      <vt:lpstr>Data To Data Pipeline(Transformer Stage)</vt:lpstr>
      <vt:lpstr>Data to Model Pipeline(Estimator Stage)</vt:lpstr>
      <vt:lpstr>ESTIMATOR (CamelCase)</vt:lpstr>
      <vt:lpstr>ESTIMATOR</vt:lpstr>
      <vt:lpstr>PowerPoint Presentation</vt:lpstr>
      <vt:lpstr>CHOOSING RIGHT ESTIMATOR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Scikitlearn – a tool for ML</dc:title>
  <dc:creator>Lenovo</dc:creator>
  <cp:lastModifiedBy>Lenovo</cp:lastModifiedBy>
  <cp:revision>16</cp:revision>
  <dcterms:created xsi:type="dcterms:W3CDTF">2023-05-14T02:08:20Z</dcterms:created>
  <dcterms:modified xsi:type="dcterms:W3CDTF">2023-05-15T11:27:45Z</dcterms:modified>
</cp:coreProperties>
</file>