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58" r:id="rId6"/>
    <p:sldId id="260"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566C-4C48-4B30-8F78-282303178C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A69C24-F211-4514-9562-7D8371B33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6203F9-200A-45D6-82B0-1137A8EC3EE2}"/>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5" name="Footer Placeholder 4">
            <a:extLst>
              <a:ext uri="{FF2B5EF4-FFF2-40B4-BE49-F238E27FC236}">
                <a16:creationId xmlns:a16="http://schemas.microsoft.com/office/drawing/2014/main" id="{0B8D881F-3C08-407A-B9A6-C2C46D8072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DC572-D40A-4CE3-B4CE-C421A3CB2490}"/>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297995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B393-BB83-49E6-949F-4F6FF74046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9EADF7-D424-4267-A362-B36A15FF5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1205F-50B9-4C81-9EC9-6E6B7ADD91D8}"/>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5" name="Footer Placeholder 4">
            <a:extLst>
              <a:ext uri="{FF2B5EF4-FFF2-40B4-BE49-F238E27FC236}">
                <a16:creationId xmlns:a16="http://schemas.microsoft.com/office/drawing/2014/main" id="{880D42F4-9397-493E-890C-5C9AA949C9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81C5EF-2AC2-44EF-B69C-1694DE325AB0}"/>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157999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902C04-9EC9-421D-AD9A-6DCD243B17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17F2C1-9053-47B6-9648-3F16BB9C7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670C5A-F294-44E7-907A-1BB9BCE893CF}"/>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5" name="Footer Placeholder 4">
            <a:extLst>
              <a:ext uri="{FF2B5EF4-FFF2-40B4-BE49-F238E27FC236}">
                <a16:creationId xmlns:a16="http://schemas.microsoft.com/office/drawing/2014/main" id="{03BF86D7-E64A-4425-9EA9-9D228646E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C2906-149D-430B-AF65-04C05525EAEC}"/>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180379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F938-720D-4D4A-AFA9-90BEFCFF9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5C5C1F-F180-4ACC-869E-939BA9B895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A2A0F-E548-4AEF-BB10-975500A4DB21}"/>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5" name="Footer Placeholder 4">
            <a:extLst>
              <a:ext uri="{FF2B5EF4-FFF2-40B4-BE49-F238E27FC236}">
                <a16:creationId xmlns:a16="http://schemas.microsoft.com/office/drawing/2014/main" id="{A35D2F55-E9B4-452E-8EB2-A72275E95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90D8B-9CC9-4746-B647-57F8301E1A03}"/>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296523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F02E-29D3-4921-8A25-20E863F57A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1605DF-71B9-4BC1-A360-E93DA83F47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44C11-BB77-47C1-89BE-70294944EBE7}"/>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5" name="Footer Placeholder 4">
            <a:extLst>
              <a:ext uri="{FF2B5EF4-FFF2-40B4-BE49-F238E27FC236}">
                <a16:creationId xmlns:a16="http://schemas.microsoft.com/office/drawing/2014/main" id="{5E654AE1-9C79-4DA4-86FE-5994F2FEB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38E35-D19D-42FF-A706-C090A47DBF81}"/>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59385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DEDF-6F2B-4B69-96C8-F25C5068CA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7E250D-676F-4280-8622-F924F9606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B5D9B3-F4D4-44DC-9E5D-7964F9632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18B81A-C761-4883-8166-1DCFA5E5C0A7}"/>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6" name="Footer Placeholder 5">
            <a:extLst>
              <a:ext uri="{FF2B5EF4-FFF2-40B4-BE49-F238E27FC236}">
                <a16:creationId xmlns:a16="http://schemas.microsoft.com/office/drawing/2014/main" id="{586C15BA-0B67-4ACC-8856-EBD2425BE7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2F8150-D6DF-437E-A2BB-B1C5F35E871C}"/>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287631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FBA4-C161-40D2-955D-6D8537BE5D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10F427-357E-4413-B30D-9C3543E96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4A12BC-CC6D-4E59-A409-75A640373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2D11A-6E57-49CA-A3F9-8FBCB8229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025B12-A779-4B35-BBF3-2107E42186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C7B860-0E8F-43A0-B595-BA5041381F95}"/>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8" name="Footer Placeholder 7">
            <a:extLst>
              <a:ext uri="{FF2B5EF4-FFF2-40B4-BE49-F238E27FC236}">
                <a16:creationId xmlns:a16="http://schemas.microsoft.com/office/drawing/2014/main" id="{CA9654B5-0040-4E90-8868-BC895AD0EA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03F64D-66CA-4FFC-B760-0559939D93B1}"/>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16731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A0AC-D14C-403C-B13F-01914F30F0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B49797-5675-4894-A6FE-C4D2ADA7102F}"/>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4" name="Footer Placeholder 3">
            <a:extLst>
              <a:ext uri="{FF2B5EF4-FFF2-40B4-BE49-F238E27FC236}">
                <a16:creationId xmlns:a16="http://schemas.microsoft.com/office/drawing/2014/main" id="{1F3F386F-0B5B-4873-B887-C17329A970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2D1621-DE68-4DA9-8A58-78DFD079BDAA}"/>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26162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BB99E8-DF32-4E94-A164-063A94C18883}"/>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3" name="Footer Placeholder 2">
            <a:extLst>
              <a:ext uri="{FF2B5EF4-FFF2-40B4-BE49-F238E27FC236}">
                <a16:creationId xmlns:a16="http://schemas.microsoft.com/office/drawing/2014/main" id="{BCDB42E6-77FB-4890-9FF8-F10DA23A35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8B57EA-7526-4772-99D0-F2ACA7207472}"/>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289047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0846-804B-469E-9859-533EFE673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CE38F6-20C1-4587-A2F7-D9B0C67E7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41F735-2D67-4AA0-92C4-882DEB7D5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07F9F-7DEF-431B-AC0F-749909034702}"/>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6" name="Footer Placeholder 5">
            <a:extLst>
              <a:ext uri="{FF2B5EF4-FFF2-40B4-BE49-F238E27FC236}">
                <a16:creationId xmlns:a16="http://schemas.microsoft.com/office/drawing/2014/main" id="{586EA8AC-608E-486E-BC1D-E890A55819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8639B2-07CA-4BFC-89C7-17DC59F306D1}"/>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2023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3EA2-1573-4520-BAB4-E18CFC35E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9DCF2E-14CC-4EEC-B148-CC4DC2E85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6296E1-3988-4600-9A5A-665A5748B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5341B-9DE5-4908-AF3C-BBD47500E2EF}"/>
              </a:ext>
            </a:extLst>
          </p:cNvPr>
          <p:cNvSpPr>
            <a:spLocks noGrp="1"/>
          </p:cNvSpPr>
          <p:nvPr>
            <p:ph type="dt" sz="half" idx="10"/>
          </p:nvPr>
        </p:nvSpPr>
        <p:spPr/>
        <p:txBody>
          <a:bodyPr/>
          <a:lstStyle/>
          <a:p>
            <a:fld id="{2BF7A76D-2D31-4BF2-8E30-25D948719674}" type="datetimeFigureOut">
              <a:rPr lang="en-IN" smtClean="0"/>
              <a:t>08-05-2023</a:t>
            </a:fld>
            <a:endParaRPr lang="en-IN"/>
          </a:p>
        </p:txBody>
      </p:sp>
      <p:sp>
        <p:nvSpPr>
          <p:cNvPr id="6" name="Footer Placeholder 5">
            <a:extLst>
              <a:ext uri="{FF2B5EF4-FFF2-40B4-BE49-F238E27FC236}">
                <a16:creationId xmlns:a16="http://schemas.microsoft.com/office/drawing/2014/main" id="{83E15BAD-881A-493B-BDB6-7040B2B059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A0AF3F-5D0B-435C-9E9F-679626C5A242}"/>
              </a:ext>
            </a:extLst>
          </p:cNvPr>
          <p:cNvSpPr>
            <a:spLocks noGrp="1"/>
          </p:cNvSpPr>
          <p:nvPr>
            <p:ph type="sldNum" sz="quarter" idx="12"/>
          </p:nvPr>
        </p:nvSpPr>
        <p:spPr/>
        <p:txBody>
          <a:bodyPr/>
          <a:lstStyle/>
          <a:p>
            <a:fld id="{56DB6EA6-41A4-4CD8-80E9-5F1E79DBFF4D}" type="slidenum">
              <a:rPr lang="en-IN" smtClean="0"/>
              <a:t>‹#›</a:t>
            </a:fld>
            <a:endParaRPr lang="en-IN"/>
          </a:p>
        </p:txBody>
      </p:sp>
    </p:spTree>
    <p:extLst>
      <p:ext uri="{BB962C8B-B14F-4D97-AF65-F5344CB8AC3E}">
        <p14:creationId xmlns:p14="http://schemas.microsoft.com/office/powerpoint/2010/main" val="648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8DCBE7-503C-4B81-9E6E-CEF32D42F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210952-F507-4854-A926-C7734AAB5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C3AE88-84A3-4CBF-B6A0-B4FD8066E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7A76D-2D31-4BF2-8E30-25D948719674}" type="datetimeFigureOut">
              <a:rPr lang="en-IN" smtClean="0"/>
              <a:t>08-05-2023</a:t>
            </a:fld>
            <a:endParaRPr lang="en-IN"/>
          </a:p>
        </p:txBody>
      </p:sp>
      <p:sp>
        <p:nvSpPr>
          <p:cNvPr id="5" name="Footer Placeholder 4">
            <a:extLst>
              <a:ext uri="{FF2B5EF4-FFF2-40B4-BE49-F238E27FC236}">
                <a16:creationId xmlns:a16="http://schemas.microsoft.com/office/drawing/2014/main" id="{D5930D18-433F-47D5-8EF5-8958F8C91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FE772B-2D0E-4F7D-90E9-BB1A5CE54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B6EA6-41A4-4CD8-80E9-5F1E79DBFF4D}" type="slidenum">
              <a:rPr lang="en-IN" smtClean="0"/>
              <a:t>‹#›</a:t>
            </a:fld>
            <a:endParaRPr lang="en-IN"/>
          </a:p>
        </p:txBody>
      </p:sp>
    </p:spTree>
    <p:extLst>
      <p:ext uri="{BB962C8B-B14F-4D97-AF65-F5344CB8AC3E}">
        <p14:creationId xmlns:p14="http://schemas.microsoft.com/office/powerpoint/2010/main" val="400356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1401-1C19-4AC4-B5E9-B6732928736A}"/>
              </a:ext>
            </a:extLst>
          </p:cNvPr>
          <p:cNvSpPr>
            <a:spLocks noGrp="1"/>
          </p:cNvSpPr>
          <p:nvPr>
            <p:ph type="title"/>
          </p:nvPr>
        </p:nvSpPr>
        <p:spPr/>
        <p:txBody>
          <a:bodyPr/>
          <a:lstStyle/>
          <a:p>
            <a:r>
              <a:rPr lang="en-US" dirty="0"/>
              <a:t>Data science lifecycle – key terms</a:t>
            </a:r>
            <a:endParaRPr lang="en-IN" dirty="0"/>
          </a:p>
        </p:txBody>
      </p:sp>
      <p:sp>
        <p:nvSpPr>
          <p:cNvPr id="3" name="Subtitle 2">
            <a:extLst>
              <a:ext uri="{FF2B5EF4-FFF2-40B4-BE49-F238E27FC236}">
                <a16:creationId xmlns:a16="http://schemas.microsoft.com/office/drawing/2014/main" id="{477CE18A-97E0-46C5-A65D-7B2D275A0181}"/>
              </a:ext>
            </a:extLst>
          </p:cNvPr>
          <p:cNvSpPr>
            <a:spLocks noGrp="1"/>
          </p:cNvSpPr>
          <p:nvPr>
            <p:ph type="body" idx="1"/>
          </p:nvPr>
        </p:nvSpPr>
        <p:spPr/>
        <p:txBody>
          <a:bodyPr/>
          <a:lstStyle/>
          <a:p>
            <a:pPr algn="ctr"/>
            <a:r>
              <a:rPr lang="en-US" dirty="0"/>
              <a:t>Manish Patel</a:t>
            </a:r>
            <a:endParaRPr lang="en-IN" dirty="0"/>
          </a:p>
        </p:txBody>
      </p:sp>
    </p:spTree>
    <p:extLst>
      <p:ext uri="{BB962C8B-B14F-4D97-AF65-F5344CB8AC3E}">
        <p14:creationId xmlns:p14="http://schemas.microsoft.com/office/powerpoint/2010/main" val="318931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3ACD-35E5-4056-AFA2-DFE1EB4FA7DD}"/>
              </a:ext>
            </a:extLst>
          </p:cNvPr>
          <p:cNvSpPr>
            <a:spLocks noGrp="1"/>
          </p:cNvSpPr>
          <p:nvPr>
            <p:ph type="title"/>
          </p:nvPr>
        </p:nvSpPr>
        <p:spPr/>
        <p:txBody>
          <a:bodyPr/>
          <a:lstStyle/>
          <a:p>
            <a:r>
              <a:rPr lang="en-US" b="1" dirty="0"/>
              <a:t>Key Terms</a:t>
            </a:r>
            <a:endParaRPr lang="en-IN" b="1" dirty="0"/>
          </a:p>
        </p:txBody>
      </p:sp>
      <p:sp>
        <p:nvSpPr>
          <p:cNvPr id="3" name="Content Placeholder 2">
            <a:extLst>
              <a:ext uri="{FF2B5EF4-FFF2-40B4-BE49-F238E27FC236}">
                <a16:creationId xmlns:a16="http://schemas.microsoft.com/office/drawing/2014/main" id="{B870F1C1-E17D-4FDF-8B35-3A8B63E8C635}"/>
              </a:ext>
            </a:extLst>
          </p:cNvPr>
          <p:cNvSpPr>
            <a:spLocks noGrp="1"/>
          </p:cNvSpPr>
          <p:nvPr>
            <p:ph idx="1"/>
          </p:nvPr>
        </p:nvSpPr>
        <p:spPr/>
        <p:txBody>
          <a:bodyPr>
            <a:normAutofit fontScale="92500" lnSpcReduction="20000"/>
          </a:bodyPr>
          <a:lstStyle/>
          <a:p>
            <a:pPr algn="just">
              <a:buFont typeface="Webdings" panose="05030102010509060703" pitchFamily="18" charset="2"/>
              <a:buChar char=""/>
            </a:pPr>
            <a:r>
              <a:rPr lang="en-US" b="1" dirty="0"/>
              <a:t>Business Understanding - </a:t>
            </a:r>
            <a:r>
              <a:rPr lang="en-US" dirty="0"/>
              <a:t>Understanding what customer exactly wants from the business perspective is Business Understanding.</a:t>
            </a:r>
          </a:p>
          <a:p>
            <a:pPr algn="just">
              <a:buFont typeface="Webdings" panose="05030102010509060703" pitchFamily="18" charset="2"/>
              <a:buChar char=""/>
            </a:pPr>
            <a:r>
              <a:rPr lang="en-US" b="1" dirty="0"/>
              <a:t>KPI - </a:t>
            </a:r>
            <a:r>
              <a:rPr lang="en-US" dirty="0"/>
              <a:t>KPI stands for key performance indicator, a quantifiable measure of performance over time for a specific objective. </a:t>
            </a:r>
          </a:p>
          <a:p>
            <a:pPr algn="just">
              <a:buFont typeface="Webdings" panose="05030102010509060703" pitchFamily="18" charset="2"/>
              <a:buChar char=""/>
            </a:pPr>
            <a:r>
              <a:rPr lang="en-US" b="1" dirty="0"/>
              <a:t>A service-level agreement (SLA) </a:t>
            </a:r>
            <a:r>
              <a:rPr lang="en-US" dirty="0"/>
              <a:t>sets the expectations between the service provider and the customer and describes the products or services to be delivered, the single point of contact for end-user problems, and the metrics by which the effectiveness of the process is monitored and approved.</a:t>
            </a:r>
          </a:p>
          <a:p>
            <a:pPr algn="just">
              <a:buFont typeface="Webdings" panose="05030102010509060703" pitchFamily="18" charset="2"/>
              <a:buChar char=""/>
            </a:pPr>
            <a:r>
              <a:rPr lang="en-US" b="1" dirty="0"/>
              <a:t>Data Drift Analysis </a:t>
            </a:r>
            <a:r>
              <a:rPr lang="en-US" dirty="0"/>
              <a:t>- Changes in input data is called as data drift. Data drift is common phenomenon in data science as depending on the situation there will be changes in data. Analysis of this change is called Data Drift Analysis. </a:t>
            </a:r>
            <a:endParaRPr lang="en-IN" dirty="0"/>
          </a:p>
        </p:txBody>
      </p:sp>
    </p:spTree>
    <p:extLst>
      <p:ext uri="{BB962C8B-B14F-4D97-AF65-F5344CB8AC3E}">
        <p14:creationId xmlns:p14="http://schemas.microsoft.com/office/powerpoint/2010/main" val="237843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3ACD-35E5-4056-AFA2-DFE1EB4FA7DD}"/>
              </a:ext>
            </a:extLst>
          </p:cNvPr>
          <p:cNvSpPr>
            <a:spLocks noGrp="1"/>
          </p:cNvSpPr>
          <p:nvPr>
            <p:ph type="title"/>
          </p:nvPr>
        </p:nvSpPr>
        <p:spPr/>
        <p:txBody>
          <a:bodyPr/>
          <a:lstStyle/>
          <a:p>
            <a:r>
              <a:rPr lang="en-US" b="1" dirty="0"/>
              <a:t>Key Terms</a:t>
            </a:r>
            <a:endParaRPr lang="en-IN" b="1" dirty="0"/>
          </a:p>
        </p:txBody>
      </p:sp>
      <p:sp>
        <p:nvSpPr>
          <p:cNvPr id="3" name="Content Placeholder 2">
            <a:extLst>
              <a:ext uri="{FF2B5EF4-FFF2-40B4-BE49-F238E27FC236}">
                <a16:creationId xmlns:a16="http://schemas.microsoft.com/office/drawing/2014/main" id="{B870F1C1-E17D-4FDF-8B35-3A8B63E8C635}"/>
              </a:ext>
            </a:extLst>
          </p:cNvPr>
          <p:cNvSpPr>
            <a:spLocks noGrp="1"/>
          </p:cNvSpPr>
          <p:nvPr>
            <p:ph idx="1"/>
          </p:nvPr>
        </p:nvSpPr>
        <p:spPr/>
        <p:txBody>
          <a:bodyPr>
            <a:normAutofit fontScale="77500" lnSpcReduction="20000"/>
          </a:bodyPr>
          <a:lstStyle/>
          <a:p>
            <a:pPr algn="just">
              <a:buFont typeface="Webdings" panose="05030102010509060703" pitchFamily="18" charset="2"/>
              <a:buChar char=""/>
            </a:pPr>
            <a:r>
              <a:rPr lang="en-US" b="1" dirty="0"/>
              <a:t>Machine learning models </a:t>
            </a:r>
            <a:r>
              <a:rPr lang="en-US" dirty="0"/>
              <a:t>are computer programs that are used to recognize patterns in data or make predictions. </a:t>
            </a:r>
          </a:p>
          <a:p>
            <a:pPr algn="just">
              <a:buFont typeface="Webdings" panose="05030102010509060703" pitchFamily="18" charset="2"/>
              <a:buChar char=""/>
            </a:pPr>
            <a:r>
              <a:rPr lang="en-US" b="1" dirty="0"/>
              <a:t>Feature</a:t>
            </a:r>
            <a:r>
              <a:rPr lang="en-US" dirty="0"/>
              <a:t> - A feature, or column, represents a measurable piece of data that can be used for analysis: Name, Age </a:t>
            </a:r>
            <a:r>
              <a:rPr lang="en-US" dirty="0" err="1"/>
              <a:t>etc</a:t>
            </a:r>
            <a:endParaRPr lang="en-US" dirty="0"/>
          </a:p>
          <a:p>
            <a:pPr algn="just">
              <a:buFont typeface="Webdings" panose="05030102010509060703" pitchFamily="18" charset="2"/>
              <a:buChar char=""/>
            </a:pPr>
            <a:r>
              <a:rPr lang="en-US" b="1" dirty="0"/>
              <a:t>Data pipeline - </a:t>
            </a:r>
            <a:r>
              <a:rPr lang="en-US" dirty="0"/>
              <a:t>A data pipeline is a method in which raw data is ingested from various data sources and then ported to data store, like a data lake or data warehouse, for analysis.</a:t>
            </a:r>
          </a:p>
          <a:p>
            <a:pPr algn="just">
              <a:buFont typeface="Webdings" panose="05030102010509060703" pitchFamily="18" charset="2"/>
              <a:buChar char=""/>
            </a:pPr>
            <a:r>
              <a:rPr lang="en-IN" b="1" dirty="0"/>
              <a:t>Data Warehouse </a:t>
            </a:r>
            <a:r>
              <a:rPr lang="en-IN" dirty="0"/>
              <a:t>- </a:t>
            </a:r>
            <a:r>
              <a:rPr lang="en-US" dirty="0"/>
              <a:t>A data warehouse is a type of data management system that is designed to enable and support business intelligence (BI) activities, especially analytics. </a:t>
            </a:r>
          </a:p>
          <a:p>
            <a:pPr algn="just">
              <a:buFont typeface="Webdings" panose="05030102010509060703" pitchFamily="18" charset="2"/>
              <a:buChar char=""/>
            </a:pPr>
            <a:r>
              <a:rPr lang="en-US" b="1" dirty="0"/>
              <a:t>Deployment - </a:t>
            </a:r>
            <a:r>
              <a:rPr lang="en-US" dirty="0"/>
              <a:t>Deployment is the method by which you integrate a machine learning model into an existing production environment to make practical business decisions based on data.</a:t>
            </a:r>
          </a:p>
          <a:p>
            <a:pPr algn="just">
              <a:buFont typeface="Webdings" panose="05030102010509060703" pitchFamily="18" charset="2"/>
              <a:buChar char=""/>
            </a:pPr>
            <a:r>
              <a:rPr lang="en-US" b="1" dirty="0"/>
              <a:t>Feature Engineering </a:t>
            </a:r>
            <a:r>
              <a:rPr lang="en-US" dirty="0"/>
              <a:t>– it is the process of selecting, manipulating, and transforming raw data into features that can be used in Machine learning.</a:t>
            </a:r>
            <a:endParaRPr lang="en-IN" dirty="0"/>
          </a:p>
        </p:txBody>
      </p:sp>
    </p:spTree>
    <p:extLst>
      <p:ext uri="{BB962C8B-B14F-4D97-AF65-F5344CB8AC3E}">
        <p14:creationId xmlns:p14="http://schemas.microsoft.com/office/powerpoint/2010/main" val="20344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2487-A42A-48D0-AB83-0BFD059811B9}"/>
              </a:ext>
            </a:extLst>
          </p:cNvPr>
          <p:cNvSpPr>
            <a:spLocks noGrp="1"/>
          </p:cNvSpPr>
          <p:nvPr>
            <p:ph type="title"/>
          </p:nvPr>
        </p:nvSpPr>
        <p:spPr/>
        <p:txBody>
          <a:bodyPr/>
          <a:lstStyle/>
          <a:p>
            <a:r>
              <a:rPr lang="en-US" b="1" dirty="0"/>
              <a:t>Key Terms</a:t>
            </a:r>
            <a:endParaRPr lang="en-IN" b="1" dirty="0"/>
          </a:p>
        </p:txBody>
      </p:sp>
      <p:sp>
        <p:nvSpPr>
          <p:cNvPr id="3" name="Content Placeholder 2">
            <a:extLst>
              <a:ext uri="{FF2B5EF4-FFF2-40B4-BE49-F238E27FC236}">
                <a16:creationId xmlns:a16="http://schemas.microsoft.com/office/drawing/2014/main" id="{372DB0FC-D374-407D-9AD9-8206CCB256F6}"/>
              </a:ext>
            </a:extLst>
          </p:cNvPr>
          <p:cNvSpPr>
            <a:spLocks noGrp="1"/>
          </p:cNvSpPr>
          <p:nvPr>
            <p:ph idx="1"/>
          </p:nvPr>
        </p:nvSpPr>
        <p:spPr/>
        <p:txBody>
          <a:bodyPr>
            <a:normAutofit fontScale="92500" lnSpcReduction="10000"/>
          </a:bodyPr>
          <a:lstStyle/>
          <a:p>
            <a:pPr algn="just">
              <a:buFont typeface="Webdings" panose="05030102010509060703" pitchFamily="18" charset="2"/>
              <a:buChar char="4"/>
            </a:pPr>
            <a:r>
              <a:rPr lang="en-US" b="1" dirty="0"/>
              <a:t>Model training </a:t>
            </a:r>
            <a:r>
              <a:rPr lang="en-US" dirty="0"/>
              <a:t>is the phase in the data science development lifecycle where practitioners try to fit the best combination of weights and bias to a machine learning algorithm to minimize a loss function over the prediction range.</a:t>
            </a:r>
          </a:p>
          <a:p>
            <a:pPr algn="just">
              <a:buFont typeface="Webdings" panose="05030102010509060703" pitchFamily="18" charset="2"/>
              <a:buChar char="4"/>
            </a:pPr>
            <a:r>
              <a:rPr lang="en-US" b="1" dirty="0"/>
              <a:t>Model testing </a:t>
            </a:r>
            <a:r>
              <a:rPr lang="en-US" dirty="0"/>
              <a:t>is referred to as the process where the performance of a fully trained model is evaluated on a testing set.</a:t>
            </a:r>
          </a:p>
          <a:p>
            <a:pPr algn="just">
              <a:buFont typeface="Webdings" panose="05030102010509060703" pitchFamily="18" charset="2"/>
              <a:buChar char="4"/>
            </a:pPr>
            <a:r>
              <a:rPr lang="en-US" b="1" dirty="0"/>
              <a:t>Model evaluation </a:t>
            </a:r>
            <a:r>
              <a:rPr lang="en-US" dirty="0"/>
              <a:t>is the process of using different evaluation metrics to understand a machine learning model's performance, as well as its strengths and weaknesses. </a:t>
            </a:r>
          </a:p>
          <a:p>
            <a:pPr algn="just">
              <a:buFont typeface="Webdings" panose="05030102010509060703" pitchFamily="18" charset="2"/>
              <a:buChar char="4"/>
            </a:pPr>
            <a:r>
              <a:rPr lang="en-US" b="1" dirty="0"/>
              <a:t>Model validation </a:t>
            </a:r>
            <a:r>
              <a:rPr lang="en-US" dirty="0"/>
              <a:t>is the process by which model outputs are (systematically) compared to independent real-world observations to judge the quantitative and qualitative correspondence with reality.</a:t>
            </a:r>
            <a:endParaRPr lang="en-IN" dirty="0"/>
          </a:p>
        </p:txBody>
      </p:sp>
    </p:spTree>
    <p:extLst>
      <p:ext uri="{BB962C8B-B14F-4D97-AF65-F5344CB8AC3E}">
        <p14:creationId xmlns:p14="http://schemas.microsoft.com/office/powerpoint/2010/main" val="153936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BCEB-91D6-4AD7-B9BD-6D9C3883A8CB}"/>
              </a:ext>
            </a:extLst>
          </p:cNvPr>
          <p:cNvSpPr>
            <a:spLocks noGrp="1"/>
          </p:cNvSpPr>
          <p:nvPr>
            <p:ph type="title"/>
          </p:nvPr>
        </p:nvSpPr>
        <p:spPr/>
        <p:txBody>
          <a:bodyPr/>
          <a:lstStyle/>
          <a:p>
            <a:r>
              <a:rPr lang="en-US" dirty="0"/>
              <a:t>ETL Pipeline</a:t>
            </a:r>
            <a:endParaRPr lang="en-IN" dirty="0"/>
          </a:p>
        </p:txBody>
      </p:sp>
      <p:sp>
        <p:nvSpPr>
          <p:cNvPr id="3" name="Content Placeholder 2">
            <a:extLst>
              <a:ext uri="{FF2B5EF4-FFF2-40B4-BE49-F238E27FC236}">
                <a16:creationId xmlns:a16="http://schemas.microsoft.com/office/drawing/2014/main" id="{9776EF62-A187-40F1-9D9D-3BD91FA24AC8}"/>
              </a:ext>
            </a:extLst>
          </p:cNvPr>
          <p:cNvSpPr>
            <a:spLocks noGrp="1"/>
          </p:cNvSpPr>
          <p:nvPr>
            <p:ph idx="1"/>
          </p:nvPr>
        </p:nvSpPr>
        <p:spPr/>
        <p:txBody>
          <a:bodyPr/>
          <a:lstStyle/>
          <a:p>
            <a:endParaRPr lang="en-IN"/>
          </a:p>
        </p:txBody>
      </p:sp>
      <p:pic>
        <p:nvPicPr>
          <p:cNvPr id="1026" name="Picture 2" descr="What is Data Pipeline: Components, Types, and Use Cases | AltexSoft">
            <a:extLst>
              <a:ext uri="{FF2B5EF4-FFF2-40B4-BE49-F238E27FC236}">
                <a16:creationId xmlns:a16="http://schemas.microsoft.com/office/drawing/2014/main" id="{BABDE644-B484-4A82-A407-74EF6E880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17" y="1835805"/>
            <a:ext cx="9981566" cy="406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5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D639-E044-41AA-88CE-6120087AD1FC}"/>
              </a:ext>
            </a:extLst>
          </p:cNvPr>
          <p:cNvSpPr>
            <a:spLocks noGrp="1"/>
          </p:cNvSpPr>
          <p:nvPr>
            <p:ph type="title"/>
          </p:nvPr>
        </p:nvSpPr>
        <p:spPr>
          <a:xfrm>
            <a:off x="838200" y="485028"/>
            <a:ext cx="10515600" cy="1325563"/>
          </a:xfrm>
        </p:spPr>
        <p:txBody>
          <a:bodyPr/>
          <a:lstStyle/>
          <a:p>
            <a:r>
              <a:rPr lang="en-US" b="1" dirty="0"/>
              <a:t>Machine Learning Process Flow</a:t>
            </a:r>
            <a:endParaRPr lang="en-IN" b="1" dirty="0"/>
          </a:p>
        </p:txBody>
      </p:sp>
      <p:sp>
        <p:nvSpPr>
          <p:cNvPr id="3" name="Content Placeholder 2">
            <a:extLst>
              <a:ext uri="{FF2B5EF4-FFF2-40B4-BE49-F238E27FC236}">
                <a16:creationId xmlns:a16="http://schemas.microsoft.com/office/drawing/2014/main" id="{AD4B44C4-D8FD-4386-AC8F-E12E14D1CCB7}"/>
              </a:ext>
            </a:extLst>
          </p:cNvPr>
          <p:cNvSpPr>
            <a:spLocks noGrp="1"/>
          </p:cNvSpPr>
          <p:nvPr>
            <p:ph idx="1"/>
          </p:nvPr>
        </p:nvSpPr>
        <p:spPr/>
        <p:txBody>
          <a:bodyPr/>
          <a:lstStyle/>
          <a:p>
            <a:endParaRPr lang="en-IN"/>
          </a:p>
        </p:txBody>
      </p:sp>
      <p:pic>
        <p:nvPicPr>
          <p:cNvPr id="2050" name="Picture 2" descr="4 Stages of the Machine Learning (ML) Modeling Cycle">
            <a:extLst>
              <a:ext uri="{FF2B5EF4-FFF2-40B4-BE49-F238E27FC236}">
                <a16:creationId xmlns:a16="http://schemas.microsoft.com/office/drawing/2014/main" id="{9AEF3DE4-9EFB-4689-A34F-056DB56B4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9806"/>
            <a:ext cx="12192000" cy="6438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8FC6FC6-6641-480C-9115-280B5363191A}"/>
              </a:ext>
            </a:extLst>
          </p:cNvPr>
          <p:cNvSpPr/>
          <p:nvPr/>
        </p:nvSpPr>
        <p:spPr>
          <a:xfrm>
            <a:off x="394447" y="2886635"/>
            <a:ext cx="2259106" cy="21607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2145D6D4-BD3D-45AE-9091-7BD719AF2FA2}"/>
              </a:ext>
            </a:extLst>
          </p:cNvPr>
          <p:cNvSpPr/>
          <p:nvPr/>
        </p:nvSpPr>
        <p:spPr>
          <a:xfrm>
            <a:off x="11609293" y="3854822"/>
            <a:ext cx="188259" cy="2061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128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7.40741E-7 L 0.24557 -0.00301 " pathEditMode="relative" rAng="0" ptsTypes="AA">
                                      <p:cBhvr>
                                        <p:cTn id="6" dur="2000" fill="hold"/>
                                        <p:tgtEl>
                                          <p:spTgt spid="4"/>
                                        </p:tgtEl>
                                        <p:attrNameLst>
                                          <p:attrName>ppt_x</p:attrName>
                                          <p:attrName>ppt_y</p:attrName>
                                        </p:attrNameLst>
                                      </p:cBhvr>
                                      <p:rCtr x="12279" y="-16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4557 -0.00301 L 0.49336 -0.00185 " pathEditMode="relative" rAng="0" ptsTypes="AA">
                                      <p:cBhvr>
                                        <p:cTn id="10" dur="2000" fill="hold"/>
                                        <p:tgtEl>
                                          <p:spTgt spid="4"/>
                                        </p:tgtEl>
                                        <p:attrNameLst>
                                          <p:attrName>ppt_x</p:attrName>
                                          <p:attrName>ppt_y</p:attrName>
                                        </p:attrNameLst>
                                      </p:cBhvr>
                                      <p:rCtr x="12383" y="4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9336 -0.00185 L 0.73893 -0.00301 " pathEditMode="relative" rAng="0" ptsTypes="AA">
                                      <p:cBhvr>
                                        <p:cTn id="14" dur="2000" fill="hold"/>
                                        <p:tgtEl>
                                          <p:spTgt spid="4"/>
                                        </p:tgtEl>
                                        <p:attrNameLst>
                                          <p:attrName>ppt_x</p:attrName>
                                          <p:attrName>ppt_y</p:attrName>
                                        </p:attrNameLst>
                                      </p:cBhvr>
                                      <p:rCtr x="12279" y="-6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4.16667E-6 -3.33333E-6 L 0.02174 0.0007 " pathEditMode="relative" rAng="0" ptsTypes="AA">
                                      <p:cBhvr>
                                        <p:cTn id="18" dur="2000" fill="hold"/>
                                        <p:tgtEl>
                                          <p:spTgt spid="5"/>
                                        </p:tgtEl>
                                        <p:attrNameLst>
                                          <p:attrName>ppt_x</p:attrName>
                                          <p:attrName>ppt_y</p:attrName>
                                        </p:attrNameLst>
                                      </p:cBhvr>
                                      <p:rCtr x="1081" y="23"/>
                                    </p:animMotion>
                                  </p:childTnLst>
                                </p:cTn>
                              </p:par>
                            </p:childTnLst>
                          </p:cTn>
                        </p:par>
                        <p:par>
                          <p:cTn id="19" fill="hold">
                            <p:stCondLst>
                              <p:cond delay="2000"/>
                            </p:stCondLst>
                            <p:childTnLst>
                              <p:par>
                                <p:cTn id="20" presetID="42" presetClass="path" presetSubtype="0" accel="50000" decel="50000" fill="hold" grpId="1" nodeType="afterEffect">
                                  <p:stCondLst>
                                    <p:cond delay="0"/>
                                  </p:stCondLst>
                                  <p:childTnLst>
                                    <p:animMotion origin="layout" path="M 0.02174 0.0007 L 0.02096 0.2882 " pathEditMode="relative" rAng="0" ptsTypes="AA">
                                      <p:cBhvr>
                                        <p:cTn id="21" dur="2000" fill="hold"/>
                                        <p:tgtEl>
                                          <p:spTgt spid="5"/>
                                        </p:tgtEl>
                                        <p:attrNameLst>
                                          <p:attrName>ppt_x</p:attrName>
                                          <p:attrName>ppt_y</p:attrName>
                                        </p:attrNameLst>
                                      </p:cBhvr>
                                      <p:rCtr x="-39" y="14375"/>
                                    </p:animMotion>
                                  </p:childTnLst>
                                </p:cTn>
                              </p:par>
                            </p:childTnLst>
                          </p:cTn>
                        </p:par>
                        <p:par>
                          <p:cTn id="22" fill="hold">
                            <p:stCondLst>
                              <p:cond delay="4000"/>
                            </p:stCondLst>
                            <p:childTnLst>
                              <p:par>
                                <p:cTn id="23" presetID="42" presetClass="path" presetSubtype="0" accel="50000" decel="50000" fill="hold" grpId="2" nodeType="afterEffect">
                                  <p:stCondLst>
                                    <p:cond delay="0"/>
                                  </p:stCondLst>
                                  <p:childTnLst>
                                    <p:animMotion origin="layout" path="M 0.02096 0.2882 L -0.83568 0.29491 " pathEditMode="relative" rAng="0" ptsTypes="AA">
                                      <p:cBhvr>
                                        <p:cTn id="24" dur="2000" fill="hold"/>
                                        <p:tgtEl>
                                          <p:spTgt spid="5"/>
                                        </p:tgtEl>
                                        <p:attrNameLst>
                                          <p:attrName>ppt_x</p:attrName>
                                          <p:attrName>ppt_y</p:attrName>
                                        </p:attrNameLst>
                                      </p:cBhvr>
                                      <p:rCtr x="-42839" y="324"/>
                                    </p:animMotion>
                                  </p:childTnLst>
                                </p:cTn>
                              </p:par>
                            </p:childTnLst>
                          </p:cTn>
                        </p:par>
                        <p:par>
                          <p:cTn id="25" fill="hold">
                            <p:stCondLst>
                              <p:cond delay="6000"/>
                            </p:stCondLst>
                            <p:childTnLst>
                              <p:par>
                                <p:cTn id="26" presetID="42" presetClass="path" presetSubtype="0" accel="50000" decel="50000" fill="hold" grpId="3" nodeType="afterEffect">
                                  <p:stCondLst>
                                    <p:cond delay="0"/>
                                  </p:stCondLst>
                                  <p:childTnLst>
                                    <p:animMotion origin="layout" path="M -0.83568 0.29491 L -0.83711 0.16111 " pathEditMode="relative" rAng="0" ptsTypes="AA">
                                      <p:cBhvr>
                                        <p:cTn id="27" dur="2000" fill="hold"/>
                                        <p:tgtEl>
                                          <p:spTgt spid="5"/>
                                        </p:tgtEl>
                                        <p:attrNameLst>
                                          <p:attrName>ppt_x</p:attrName>
                                          <p:attrName>ppt_y</p:attrName>
                                        </p:attrNameLst>
                                      </p:cBhvr>
                                      <p:rCtr x="-78"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5" grpId="3"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8AC7-444F-4A75-83C9-2829443741AD}"/>
              </a:ext>
            </a:extLst>
          </p:cNvPr>
          <p:cNvSpPr>
            <a:spLocks noGrp="1"/>
          </p:cNvSpPr>
          <p:nvPr>
            <p:ph type="title"/>
          </p:nvPr>
        </p:nvSpPr>
        <p:spPr/>
        <p:txBody>
          <a:bodyPr/>
          <a:lstStyle/>
          <a:p>
            <a:r>
              <a:rPr lang="en-US" dirty="0"/>
              <a:t>The Team Data Science Process lifecycle</a:t>
            </a:r>
            <a:endParaRPr lang="en-IN" dirty="0"/>
          </a:p>
        </p:txBody>
      </p:sp>
      <p:sp>
        <p:nvSpPr>
          <p:cNvPr id="3" name="Content Placeholder 2">
            <a:extLst>
              <a:ext uri="{FF2B5EF4-FFF2-40B4-BE49-F238E27FC236}">
                <a16:creationId xmlns:a16="http://schemas.microsoft.com/office/drawing/2014/main" id="{FE3FA6C8-F8C3-4F01-A3D2-19AA6E6D2CBE}"/>
              </a:ext>
            </a:extLst>
          </p:cNvPr>
          <p:cNvSpPr>
            <a:spLocks noGrp="1"/>
          </p:cNvSpPr>
          <p:nvPr>
            <p:ph idx="1"/>
          </p:nvPr>
        </p:nvSpPr>
        <p:spPr/>
        <p:txBody>
          <a:bodyPr>
            <a:normAutofit lnSpcReduction="10000"/>
          </a:bodyPr>
          <a:lstStyle/>
          <a:p>
            <a:r>
              <a:rPr lang="en-US" dirty="0"/>
              <a:t>Five lifecycle stages</a:t>
            </a:r>
          </a:p>
          <a:p>
            <a:r>
              <a:rPr lang="en-US" dirty="0"/>
              <a:t>The TDSP lifecycle is composed of five major stages that are executed iteratively. These stages include:</a:t>
            </a:r>
          </a:p>
          <a:p>
            <a:endParaRPr lang="en-US" dirty="0"/>
          </a:p>
          <a:p>
            <a:pPr marL="514350" indent="-514350">
              <a:buFont typeface="+mj-lt"/>
              <a:buAutoNum type="arabicPeriod"/>
            </a:pPr>
            <a:r>
              <a:rPr lang="en-US" dirty="0"/>
              <a:t>Business understanding</a:t>
            </a:r>
          </a:p>
          <a:p>
            <a:pPr marL="514350" indent="-514350">
              <a:buFont typeface="+mj-lt"/>
              <a:buAutoNum type="arabicPeriod"/>
            </a:pPr>
            <a:r>
              <a:rPr lang="en-US" dirty="0"/>
              <a:t>Data acquisition and understanding</a:t>
            </a:r>
          </a:p>
          <a:p>
            <a:pPr marL="514350" indent="-514350">
              <a:buFont typeface="+mj-lt"/>
              <a:buAutoNum type="arabicPeriod"/>
            </a:pPr>
            <a:r>
              <a:rPr lang="en-US" dirty="0"/>
              <a:t>Modeling</a:t>
            </a:r>
          </a:p>
          <a:p>
            <a:pPr marL="514350" indent="-514350">
              <a:buFont typeface="+mj-lt"/>
              <a:buAutoNum type="arabicPeriod"/>
            </a:pPr>
            <a:r>
              <a:rPr lang="en-US" dirty="0"/>
              <a:t>Deployment</a:t>
            </a:r>
          </a:p>
          <a:p>
            <a:pPr marL="514350" indent="-514350">
              <a:buFont typeface="+mj-lt"/>
              <a:buAutoNum type="arabicPeriod"/>
            </a:pPr>
            <a:r>
              <a:rPr lang="en-US" dirty="0"/>
              <a:t>Customer acceptance</a:t>
            </a:r>
            <a:endParaRPr lang="en-IN" dirty="0"/>
          </a:p>
        </p:txBody>
      </p:sp>
    </p:spTree>
    <p:extLst>
      <p:ext uri="{BB962C8B-B14F-4D97-AF65-F5344CB8AC3E}">
        <p14:creationId xmlns:p14="http://schemas.microsoft.com/office/powerpoint/2010/main" val="302691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988A-F3AB-4841-B6AD-3DF3F02B8BC3}"/>
              </a:ext>
            </a:extLst>
          </p:cNvPr>
          <p:cNvSpPr>
            <a:spLocks noGrp="1"/>
          </p:cNvSpPr>
          <p:nvPr>
            <p:ph type="title"/>
          </p:nvPr>
        </p:nvSpPr>
        <p:spPr/>
        <p:txBody>
          <a:bodyPr/>
          <a:lstStyle/>
          <a:p>
            <a:r>
              <a:rPr lang="en-US" dirty="0"/>
              <a:t>CRISP DM MODEL</a:t>
            </a:r>
            <a:endParaRPr lang="en-IN" dirty="0"/>
          </a:p>
        </p:txBody>
      </p:sp>
      <p:sp>
        <p:nvSpPr>
          <p:cNvPr id="3" name="Content Placeholder 2">
            <a:extLst>
              <a:ext uri="{FF2B5EF4-FFF2-40B4-BE49-F238E27FC236}">
                <a16:creationId xmlns:a16="http://schemas.microsoft.com/office/drawing/2014/main" id="{120F0141-1E9F-49B3-84CF-DB26393C4651}"/>
              </a:ext>
            </a:extLst>
          </p:cNvPr>
          <p:cNvSpPr>
            <a:spLocks noGrp="1"/>
          </p:cNvSpPr>
          <p:nvPr>
            <p:ph idx="1"/>
          </p:nvPr>
        </p:nvSpPr>
        <p:spPr/>
        <p:txBody>
          <a:bodyPr>
            <a:normAutofit fontScale="92500" lnSpcReduction="10000"/>
          </a:bodyPr>
          <a:lstStyle/>
          <a:p>
            <a:r>
              <a:rPr lang="en-US" dirty="0" err="1"/>
              <a:t>CRoss</a:t>
            </a:r>
            <a:r>
              <a:rPr lang="en-US" dirty="0"/>
              <a:t> Industry Standard Process for Data Mining (CRISP-DM) is a process model that serves as the base for a data science process. It has six sequential phases:</a:t>
            </a:r>
          </a:p>
          <a:p>
            <a:endParaRPr lang="en-US" dirty="0"/>
          </a:p>
          <a:p>
            <a:pPr marL="514350" indent="-514350">
              <a:buFont typeface="+mj-lt"/>
              <a:buAutoNum type="arabicPeriod"/>
            </a:pPr>
            <a:r>
              <a:rPr lang="en-US" dirty="0"/>
              <a:t>Business understanding – What does the business need?</a:t>
            </a:r>
          </a:p>
          <a:p>
            <a:pPr marL="514350" indent="-514350">
              <a:buFont typeface="+mj-lt"/>
              <a:buAutoNum type="arabicPeriod"/>
            </a:pPr>
            <a:r>
              <a:rPr lang="en-US" dirty="0"/>
              <a:t>Data understanding – What data do we have / need? Is it clean?</a:t>
            </a:r>
          </a:p>
          <a:p>
            <a:pPr marL="514350" indent="-514350">
              <a:buFont typeface="+mj-lt"/>
              <a:buAutoNum type="arabicPeriod"/>
            </a:pPr>
            <a:r>
              <a:rPr lang="en-US" dirty="0"/>
              <a:t>Data preparation – How do we organize the data for modeling?</a:t>
            </a:r>
          </a:p>
          <a:p>
            <a:pPr marL="514350" indent="-514350">
              <a:buFont typeface="+mj-lt"/>
              <a:buAutoNum type="arabicPeriod"/>
            </a:pPr>
            <a:r>
              <a:rPr lang="en-US" dirty="0"/>
              <a:t>Modeling – What modeling techniques should we apply?</a:t>
            </a:r>
          </a:p>
          <a:p>
            <a:pPr marL="514350" indent="-514350">
              <a:buFont typeface="+mj-lt"/>
              <a:buAutoNum type="arabicPeriod"/>
            </a:pPr>
            <a:r>
              <a:rPr lang="en-US" dirty="0"/>
              <a:t>Evaluation – Which model best meets the business objectives?</a:t>
            </a:r>
          </a:p>
          <a:p>
            <a:pPr marL="514350" indent="-514350">
              <a:buFont typeface="+mj-lt"/>
              <a:buAutoNum type="arabicPeriod"/>
            </a:pPr>
            <a:r>
              <a:rPr lang="en-US" dirty="0"/>
              <a:t>Deployment – How do stakeholders access the results?</a:t>
            </a:r>
            <a:endParaRPr lang="en-IN" dirty="0"/>
          </a:p>
        </p:txBody>
      </p:sp>
    </p:spTree>
    <p:extLst>
      <p:ext uri="{BB962C8B-B14F-4D97-AF65-F5344CB8AC3E}">
        <p14:creationId xmlns:p14="http://schemas.microsoft.com/office/powerpoint/2010/main" val="3160581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565</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Webdings</vt:lpstr>
      <vt:lpstr>Office Theme</vt:lpstr>
      <vt:lpstr>Data science lifecycle – key terms</vt:lpstr>
      <vt:lpstr>Key Terms</vt:lpstr>
      <vt:lpstr>Key Terms</vt:lpstr>
      <vt:lpstr>Key Terms</vt:lpstr>
      <vt:lpstr>ETL Pipeline</vt:lpstr>
      <vt:lpstr>Machine Learning Process Flow</vt:lpstr>
      <vt:lpstr>The Team Data Science Process lifecycle</vt:lpstr>
      <vt:lpstr>CRISP DM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lifecycle</dc:title>
  <dc:creator>Lenovo</dc:creator>
  <cp:lastModifiedBy>Lenovo</cp:lastModifiedBy>
  <cp:revision>22</cp:revision>
  <dcterms:created xsi:type="dcterms:W3CDTF">2023-05-08T12:35:56Z</dcterms:created>
  <dcterms:modified xsi:type="dcterms:W3CDTF">2023-05-08T14:25:06Z</dcterms:modified>
</cp:coreProperties>
</file>