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3"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6F22870-D030-411D-B7B4-C962C6784384}" type="datetimeFigureOut">
              <a:rPr lang="en-IN" smtClean="0"/>
              <a:t>25-10-2025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B1C6237-AC89-42FA-B779-7C06A15A6624}" type="slidenum">
              <a:rPr lang="en-IN" smtClean="0"/>
              <a:t>‹#›</a:t>
            </a:fld>
            <a:endParaRPr lang="en-IN"/>
          </a:p>
        </p:txBody>
      </p:sp>
    </p:spTree>
    <p:extLst>
      <p:ext uri="{BB962C8B-B14F-4D97-AF65-F5344CB8AC3E}">
        <p14:creationId xmlns:p14="http://schemas.microsoft.com/office/powerpoint/2010/main" val="3330058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22870-D030-411D-B7B4-C962C6784384}" type="datetimeFigureOut">
              <a:rPr lang="en-IN" smtClean="0"/>
              <a:t>25-10-2025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B1C6237-AC89-42FA-B779-7C06A15A6624}" type="slidenum">
              <a:rPr lang="en-IN" smtClean="0"/>
              <a:t>‹#›</a:t>
            </a:fld>
            <a:endParaRPr lang="en-IN"/>
          </a:p>
        </p:txBody>
      </p:sp>
    </p:spTree>
    <p:extLst>
      <p:ext uri="{BB962C8B-B14F-4D97-AF65-F5344CB8AC3E}">
        <p14:creationId xmlns:p14="http://schemas.microsoft.com/office/powerpoint/2010/main" val="464175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F22870-D030-411D-B7B4-C962C6784384}" type="datetimeFigureOut">
              <a:rPr lang="en-IN" smtClean="0"/>
              <a:t>25-10-2025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1C6237-AC89-42FA-B779-7C06A15A6624}" type="slidenum">
              <a:rPr lang="en-IN" smtClean="0"/>
              <a:t>‹#›</a:t>
            </a:fld>
            <a:endParaRPr lang="en-IN"/>
          </a:p>
        </p:txBody>
      </p:sp>
    </p:spTree>
    <p:extLst>
      <p:ext uri="{BB962C8B-B14F-4D97-AF65-F5344CB8AC3E}">
        <p14:creationId xmlns:p14="http://schemas.microsoft.com/office/powerpoint/2010/main" val="2838797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F22870-D030-411D-B7B4-C962C6784384}" type="datetimeFigureOut">
              <a:rPr lang="en-IN" smtClean="0"/>
              <a:t>25-10-2025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1C6237-AC89-42FA-B779-7C06A15A6624}" type="slidenum">
              <a:rPr lang="en-IN" smtClean="0"/>
              <a:t>‹#›</a:t>
            </a:fld>
            <a:endParaRPr lang="en-IN"/>
          </a:p>
        </p:txBody>
      </p:sp>
    </p:spTree>
    <p:extLst>
      <p:ext uri="{BB962C8B-B14F-4D97-AF65-F5344CB8AC3E}">
        <p14:creationId xmlns:p14="http://schemas.microsoft.com/office/powerpoint/2010/main" val="4294120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22870-D030-411D-B7B4-C962C6784384}" type="datetimeFigureOut">
              <a:rPr lang="en-IN" smtClean="0"/>
              <a:t>25-10-2025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1C6237-AC89-42FA-B779-7C06A15A6624}" type="slidenum">
              <a:rPr lang="en-IN" smtClean="0"/>
              <a:t>‹#›</a:t>
            </a:fld>
            <a:endParaRPr lang="en-IN"/>
          </a:p>
        </p:txBody>
      </p:sp>
    </p:spTree>
    <p:extLst>
      <p:ext uri="{BB962C8B-B14F-4D97-AF65-F5344CB8AC3E}">
        <p14:creationId xmlns:p14="http://schemas.microsoft.com/office/powerpoint/2010/main" val="4251078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F22870-D030-411D-B7B4-C962C6784384}" type="datetimeFigureOut">
              <a:rPr lang="en-IN" smtClean="0"/>
              <a:t>25-10-2025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1C6237-AC89-42FA-B779-7C06A15A6624}" type="slidenum">
              <a:rPr lang="en-IN" smtClean="0"/>
              <a:t>‹#›</a:t>
            </a:fld>
            <a:endParaRPr lang="en-IN"/>
          </a:p>
        </p:txBody>
      </p:sp>
    </p:spTree>
    <p:extLst>
      <p:ext uri="{BB962C8B-B14F-4D97-AF65-F5344CB8AC3E}">
        <p14:creationId xmlns:p14="http://schemas.microsoft.com/office/powerpoint/2010/main" val="2323890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F22870-D030-411D-B7B4-C962C6784384}" type="datetimeFigureOut">
              <a:rPr lang="en-IN" smtClean="0"/>
              <a:t>25-10-2025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B1C6237-AC89-42FA-B779-7C06A15A6624}" type="slidenum">
              <a:rPr lang="en-IN" smtClean="0"/>
              <a:t>‹#›</a:t>
            </a:fld>
            <a:endParaRPr lang="en-IN"/>
          </a:p>
        </p:txBody>
      </p:sp>
    </p:spTree>
    <p:extLst>
      <p:ext uri="{BB962C8B-B14F-4D97-AF65-F5344CB8AC3E}">
        <p14:creationId xmlns:p14="http://schemas.microsoft.com/office/powerpoint/2010/main" val="607019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6F22870-D030-411D-B7B4-C962C6784384}" type="datetimeFigureOut">
              <a:rPr lang="en-IN" smtClean="0"/>
              <a:t>25-10-2025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C6237-AC89-42FA-B779-7C06A15A6624}" type="slidenum">
              <a:rPr lang="en-IN" smtClean="0"/>
              <a:t>‹#›</a:t>
            </a:fld>
            <a:endParaRPr lang="en-IN"/>
          </a:p>
        </p:txBody>
      </p:sp>
    </p:spTree>
    <p:extLst>
      <p:ext uri="{BB962C8B-B14F-4D97-AF65-F5344CB8AC3E}">
        <p14:creationId xmlns:p14="http://schemas.microsoft.com/office/powerpoint/2010/main" val="603582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6F22870-D030-411D-B7B4-C962C6784384}" type="datetimeFigureOut">
              <a:rPr lang="en-IN" smtClean="0"/>
              <a:t>25-10-2025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1C6237-AC89-42FA-B779-7C06A15A6624}" type="slidenum">
              <a:rPr lang="en-IN" smtClean="0"/>
              <a:t>‹#›</a:t>
            </a:fld>
            <a:endParaRPr lang="en-IN"/>
          </a:p>
        </p:txBody>
      </p:sp>
    </p:spTree>
    <p:extLst>
      <p:ext uri="{BB962C8B-B14F-4D97-AF65-F5344CB8AC3E}">
        <p14:creationId xmlns:p14="http://schemas.microsoft.com/office/powerpoint/2010/main" val="59209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F22870-D030-411D-B7B4-C962C6784384}" type="datetimeFigureOut">
              <a:rPr lang="en-IN" smtClean="0"/>
              <a:t>25-10-2025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1C6237-AC89-42FA-B779-7C06A15A6624}" type="slidenum">
              <a:rPr lang="en-IN" smtClean="0"/>
              <a:t>‹#›</a:t>
            </a:fld>
            <a:endParaRPr lang="en-IN"/>
          </a:p>
        </p:txBody>
      </p:sp>
    </p:spTree>
    <p:extLst>
      <p:ext uri="{BB962C8B-B14F-4D97-AF65-F5344CB8AC3E}">
        <p14:creationId xmlns:p14="http://schemas.microsoft.com/office/powerpoint/2010/main" val="217608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F22870-D030-411D-B7B4-C962C6784384}" type="datetimeFigureOut">
              <a:rPr lang="en-IN" smtClean="0"/>
              <a:t>25-10-2025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B1C6237-AC89-42FA-B779-7C06A15A6624}" type="slidenum">
              <a:rPr lang="en-IN" smtClean="0"/>
              <a:t>‹#›</a:t>
            </a:fld>
            <a:endParaRPr lang="en-IN"/>
          </a:p>
        </p:txBody>
      </p:sp>
    </p:spTree>
    <p:extLst>
      <p:ext uri="{BB962C8B-B14F-4D97-AF65-F5344CB8AC3E}">
        <p14:creationId xmlns:p14="http://schemas.microsoft.com/office/powerpoint/2010/main" val="173478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F22870-D030-411D-B7B4-C962C6784384}" type="datetimeFigureOut">
              <a:rPr lang="en-IN" smtClean="0"/>
              <a:t>25-10-2025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1C6237-AC89-42FA-B779-7C06A15A6624}" type="slidenum">
              <a:rPr lang="en-IN" smtClean="0"/>
              <a:t>‹#›</a:t>
            </a:fld>
            <a:endParaRPr lang="en-IN"/>
          </a:p>
        </p:txBody>
      </p:sp>
    </p:spTree>
    <p:extLst>
      <p:ext uri="{BB962C8B-B14F-4D97-AF65-F5344CB8AC3E}">
        <p14:creationId xmlns:p14="http://schemas.microsoft.com/office/powerpoint/2010/main" val="47669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F22870-D030-411D-B7B4-C962C6784384}" type="datetimeFigureOut">
              <a:rPr lang="en-IN" smtClean="0"/>
              <a:t>25-10-2025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1C6237-AC89-42FA-B779-7C06A15A6624}" type="slidenum">
              <a:rPr lang="en-IN" smtClean="0"/>
              <a:t>‹#›</a:t>
            </a:fld>
            <a:endParaRPr lang="en-IN"/>
          </a:p>
        </p:txBody>
      </p:sp>
    </p:spTree>
    <p:extLst>
      <p:ext uri="{BB962C8B-B14F-4D97-AF65-F5344CB8AC3E}">
        <p14:creationId xmlns:p14="http://schemas.microsoft.com/office/powerpoint/2010/main" val="382215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F22870-D030-411D-B7B4-C962C6784384}" type="datetimeFigureOut">
              <a:rPr lang="en-IN" smtClean="0"/>
              <a:t>25-10-2025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1C6237-AC89-42FA-B779-7C06A15A6624}" type="slidenum">
              <a:rPr lang="en-IN" smtClean="0"/>
              <a:t>‹#›</a:t>
            </a:fld>
            <a:endParaRPr lang="en-IN"/>
          </a:p>
        </p:txBody>
      </p:sp>
    </p:spTree>
    <p:extLst>
      <p:ext uri="{BB962C8B-B14F-4D97-AF65-F5344CB8AC3E}">
        <p14:creationId xmlns:p14="http://schemas.microsoft.com/office/powerpoint/2010/main" val="185829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22870-D030-411D-B7B4-C962C6784384}" type="datetimeFigureOut">
              <a:rPr lang="en-IN" smtClean="0"/>
              <a:t>25-10-2025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B1C6237-AC89-42FA-B779-7C06A15A6624}" type="slidenum">
              <a:rPr lang="en-IN" smtClean="0"/>
              <a:t>‹#›</a:t>
            </a:fld>
            <a:endParaRPr lang="en-IN"/>
          </a:p>
        </p:txBody>
      </p:sp>
    </p:spTree>
    <p:extLst>
      <p:ext uri="{BB962C8B-B14F-4D97-AF65-F5344CB8AC3E}">
        <p14:creationId xmlns:p14="http://schemas.microsoft.com/office/powerpoint/2010/main" val="317425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22870-D030-411D-B7B4-C962C6784384}" type="datetimeFigureOut">
              <a:rPr lang="en-IN" smtClean="0"/>
              <a:t>25-10-2025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B1C6237-AC89-42FA-B779-7C06A15A6624}" type="slidenum">
              <a:rPr lang="en-IN" smtClean="0"/>
              <a:t>‹#›</a:t>
            </a:fld>
            <a:endParaRPr lang="en-IN"/>
          </a:p>
        </p:txBody>
      </p:sp>
    </p:spTree>
    <p:extLst>
      <p:ext uri="{BB962C8B-B14F-4D97-AF65-F5344CB8AC3E}">
        <p14:creationId xmlns:p14="http://schemas.microsoft.com/office/powerpoint/2010/main" val="2577457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22870-D030-411D-B7B4-C962C6784384}" type="datetimeFigureOut">
              <a:rPr lang="en-IN" smtClean="0"/>
              <a:t>25-10-2025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B1C6237-AC89-42FA-B779-7C06A15A6624}" type="slidenum">
              <a:rPr lang="en-IN" smtClean="0"/>
              <a:t>‹#›</a:t>
            </a:fld>
            <a:endParaRPr lang="en-IN"/>
          </a:p>
        </p:txBody>
      </p:sp>
    </p:spTree>
    <p:extLst>
      <p:ext uri="{BB962C8B-B14F-4D97-AF65-F5344CB8AC3E}">
        <p14:creationId xmlns:p14="http://schemas.microsoft.com/office/powerpoint/2010/main" val="308908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6F22870-D030-411D-B7B4-C962C6784384}" type="datetimeFigureOut">
              <a:rPr lang="en-IN" smtClean="0"/>
              <a:t>25-10-2025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B1C6237-AC89-42FA-B779-7C06A15A6624}" type="slidenum">
              <a:rPr lang="en-IN" smtClean="0"/>
              <a:t>‹#›</a:t>
            </a:fld>
            <a:endParaRPr lang="en-IN"/>
          </a:p>
        </p:txBody>
      </p:sp>
    </p:spTree>
    <p:extLst>
      <p:ext uri="{BB962C8B-B14F-4D97-AF65-F5344CB8AC3E}">
        <p14:creationId xmlns:p14="http://schemas.microsoft.com/office/powerpoint/2010/main" val="867413824"/>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hehackernews.com/2025/04/chinese-smishing-kit-behind-widespread.html" TargetMode="External"/><Relationship Id="rId2" Type="http://schemas.openxmlformats.org/officeDocument/2006/relationships/hyperlink" Target="https://unit42.paloaltonetworks.com/global-smishing-campaign/" TargetMode="External"/><Relationship Id="rId1" Type="http://schemas.openxmlformats.org/officeDocument/2006/relationships/slideLayout" Target="../slideLayouts/slideLayout7.xml"/><Relationship Id="rId4" Type="http://schemas.openxmlformats.org/officeDocument/2006/relationships/hyperlink" Target="https://thehackernews.com/2025/10/threatsday-bulletin-15b-crypto-bust.html#fake-texts-fund-global-frau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5ADF6-7C4B-AA4F-EC4A-A65F83659045}"/>
              </a:ext>
            </a:extLst>
          </p:cNvPr>
          <p:cNvSpPr>
            <a:spLocks noGrp="1"/>
          </p:cNvSpPr>
          <p:nvPr>
            <p:ph type="ctrTitle"/>
          </p:nvPr>
        </p:nvSpPr>
        <p:spPr/>
        <p:txBody>
          <a:bodyPr>
            <a:normAutofit/>
          </a:bodyPr>
          <a:lstStyle/>
          <a:p>
            <a:r>
              <a:rPr lang="en-IN" dirty="0"/>
              <a:t>Phishing Awareness Training</a:t>
            </a:r>
          </a:p>
        </p:txBody>
      </p:sp>
      <p:sp>
        <p:nvSpPr>
          <p:cNvPr id="3" name="Subtitle 2">
            <a:extLst>
              <a:ext uri="{FF2B5EF4-FFF2-40B4-BE49-F238E27FC236}">
                <a16:creationId xmlns:a16="http://schemas.microsoft.com/office/drawing/2014/main" id="{72C75A26-EAFA-D9A7-C25D-15C436B7BB66}"/>
              </a:ext>
            </a:extLst>
          </p:cNvPr>
          <p:cNvSpPr>
            <a:spLocks noGrp="1"/>
          </p:cNvSpPr>
          <p:nvPr>
            <p:ph type="subTitle" idx="1"/>
          </p:nvPr>
        </p:nvSpPr>
        <p:spPr/>
        <p:txBody>
          <a:bodyPr/>
          <a:lstStyle/>
          <a:p>
            <a:r>
              <a:rPr lang="en-IN" dirty="0"/>
              <a:t>By NAIYA PATEL</a:t>
            </a:r>
          </a:p>
        </p:txBody>
      </p:sp>
    </p:spTree>
    <p:extLst>
      <p:ext uri="{BB962C8B-B14F-4D97-AF65-F5344CB8AC3E}">
        <p14:creationId xmlns:p14="http://schemas.microsoft.com/office/powerpoint/2010/main" val="39978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C77970-266B-DB23-85B2-30F943D53C5B}"/>
              </a:ext>
            </a:extLst>
          </p:cNvPr>
          <p:cNvSpPr txBox="1"/>
          <p:nvPr/>
        </p:nvSpPr>
        <p:spPr>
          <a:xfrm>
            <a:off x="439220" y="622057"/>
            <a:ext cx="6097712" cy="523220"/>
          </a:xfrm>
          <a:prstGeom prst="rect">
            <a:avLst/>
          </a:prstGeom>
          <a:noFill/>
        </p:spPr>
        <p:txBody>
          <a:bodyPr wrap="square">
            <a:spAutoFit/>
          </a:bodyPr>
          <a:lstStyle/>
          <a:p>
            <a:pPr>
              <a:buNone/>
            </a:pPr>
            <a:r>
              <a:rPr lang="en-US" sz="2800" b="1" dirty="0"/>
              <a:t>Introduction to Phishing</a:t>
            </a:r>
            <a:endParaRPr lang="en-US" sz="2800" dirty="0"/>
          </a:p>
        </p:txBody>
      </p:sp>
      <p:sp>
        <p:nvSpPr>
          <p:cNvPr id="7" name="TextBox 6">
            <a:extLst>
              <a:ext uri="{FF2B5EF4-FFF2-40B4-BE49-F238E27FC236}">
                <a16:creationId xmlns:a16="http://schemas.microsoft.com/office/drawing/2014/main" id="{A6354213-CDB4-B366-33E9-37F70A749EA7}"/>
              </a:ext>
            </a:extLst>
          </p:cNvPr>
          <p:cNvSpPr txBox="1"/>
          <p:nvPr/>
        </p:nvSpPr>
        <p:spPr>
          <a:xfrm>
            <a:off x="439220" y="1361595"/>
            <a:ext cx="6097712" cy="523220"/>
          </a:xfrm>
          <a:prstGeom prst="rect">
            <a:avLst/>
          </a:prstGeom>
          <a:noFill/>
        </p:spPr>
        <p:txBody>
          <a:bodyPr wrap="square">
            <a:spAutoFit/>
          </a:bodyPr>
          <a:lstStyle/>
          <a:p>
            <a:r>
              <a:rPr lang="en-US" sz="2800" dirty="0"/>
              <a:t>What is phishing?</a:t>
            </a:r>
          </a:p>
        </p:txBody>
      </p:sp>
      <p:sp>
        <p:nvSpPr>
          <p:cNvPr id="9" name="TextBox 8">
            <a:extLst>
              <a:ext uri="{FF2B5EF4-FFF2-40B4-BE49-F238E27FC236}">
                <a16:creationId xmlns:a16="http://schemas.microsoft.com/office/drawing/2014/main" id="{6D89B8FA-8103-D8E5-F326-FBF9D319CF2F}"/>
              </a:ext>
            </a:extLst>
          </p:cNvPr>
          <p:cNvSpPr txBox="1"/>
          <p:nvPr/>
        </p:nvSpPr>
        <p:spPr>
          <a:xfrm>
            <a:off x="439220" y="1884816"/>
            <a:ext cx="8707348" cy="4154984"/>
          </a:xfrm>
          <a:prstGeom prst="rect">
            <a:avLst/>
          </a:prstGeom>
          <a:noFill/>
        </p:spPr>
        <p:txBody>
          <a:bodyPr wrap="square">
            <a:spAutoFit/>
          </a:bodyPr>
          <a:lstStyle/>
          <a:p>
            <a:r>
              <a:rPr lang="en-US" b="0" i="0" dirty="0">
                <a:solidFill>
                  <a:srgbClr val="0A0A0A"/>
                </a:solidFill>
                <a:effectLst/>
                <a:latin typeface="Google Sans"/>
              </a:rPr>
              <a:t>Phishing is a type of cyberattack where attackers impersonate legitimate sources to trick people into revealing sensitive information like passwords, credit card numbers, or bank account details. They typically use deceptive emails, text messages, or websites to create a sense of urgency or fear, prompting victims to take actions like clicking malicious links or downloading harmful files. </a:t>
            </a:r>
          </a:p>
          <a:p>
            <a:endParaRPr lang="en-US" dirty="0">
              <a:solidFill>
                <a:srgbClr val="0A0A0A"/>
              </a:solidFill>
              <a:latin typeface="Google Sans"/>
            </a:endParaRPr>
          </a:p>
          <a:p>
            <a:endParaRPr lang="en-US" dirty="0">
              <a:solidFill>
                <a:srgbClr val="0A0A0A"/>
              </a:solidFill>
              <a:latin typeface="Google Sans"/>
            </a:endParaRPr>
          </a:p>
          <a:p>
            <a:endParaRPr lang="en-US" dirty="0">
              <a:solidFill>
                <a:srgbClr val="0A0A0A"/>
              </a:solidFill>
              <a:latin typeface="Google Sans"/>
            </a:endParaRPr>
          </a:p>
          <a:p>
            <a:r>
              <a:rPr lang="en-US" sz="2000" dirty="0">
                <a:solidFill>
                  <a:srgbClr val="0A0A0A"/>
                </a:solidFill>
                <a:latin typeface="Google Sans"/>
              </a:rPr>
              <a:t>TYEPS OF PHISHING:</a:t>
            </a:r>
          </a:p>
          <a:p>
            <a:r>
              <a:rPr lang="en-US" sz="2000" dirty="0">
                <a:solidFill>
                  <a:srgbClr val="0A0A0A"/>
                </a:solidFill>
                <a:latin typeface="Google Sans"/>
              </a:rPr>
              <a:t>---------------------------</a:t>
            </a:r>
          </a:p>
          <a:p>
            <a:r>
              <a:rPr lang="en-IN" sz="2000" dirty="0"/>
              <a:t>Email Phishing       Clone/Business Email Compromise</a:t>
            </a:r>
          </a:p>
          <a:p>
            <a:r>
              <a:rPr lang="en-IN" sz="2000" dirty="0"/>
              <a:t>Spear Phishing</a:t>
            </a:r>
          </a:p>
          <a:p>
            <a:r>
              <a:rPr lang="en-IN" sz="2000" dirty="0"/>
              <a:t>Smishing (SMS)</a:t>
            </a:r>
          </a:p>
          <a:p>
            <a:r>
              <a:rPr lang="en-IN" sz="2000" dirty="0"/>
              <a:t>Vishing (Voice)</a:t>
            </a:r>
          </a:p>
        </p:txBody>
      </p:sp>
    </p:spTree>
    <p:extLst>
      <p:ext uri="{BB962C8B-B14F-4D97-AF65-F5344CB8AC3E}">
        <p14:creationId xmlns:p14="http://schemas.microsoft.com/office/powerpoint/2010/main" val="2513448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BDD4B1-02D1-73CE-3F7F-9362DBED0A17}"/>
              </a:ext>
            </a:extLst>
          </p:cNvPr>
          <p:cNvSpPr txBox="1"/>
          <p:nvPr/>
        </p:nvSpPr>
        <p:spPr>
          <a:xfrm>
            <a:off x="893852" y="554804"/>
            <a:ext cx="8252716" cy="2062103"/>
          </a:xfrm>
          <a:prstGeom prst="rect">
            <a:avLst/>
          </a:prstGeom>
          <a:noFill/>
        </p:spPr>
        <p:txBody>
          <a:bodyPr wrap="square">
            <a:spAutoFit/>
          </a:bodyPr>
          <a:lstStyle/>
          <a:p>
            <a:pPr>
              <a:buNone/>
            </a:pPr>
            <a:r>
              <a:rPr lang="en-US" sz="2800" b="1" dirty="0"/>
              <a:t>How to Recognize Phishing</a:t>
            </a:r>
          </a:p>
          <a:p>
            <a:pPr>
              <a:buNone/>
            </a:pPr>
            <a:r>
              <a:rPr lang="en-US" sz="2800" b="1" dirty="0"/>
              <a:t>-------------------------------------</a:t>
            </a:r>
            <a:endParaRPr lang="en-US" sz="2800" dirty="0"/>
          </a:p>
          <a:p>
            <a:pPr>
              <a:buFont typeface="Arial" panose="020B0604020202020204" pitchFamily="34" charset="0"/>
              <a:buChar char="•"/>
            </a:pPr>
            <a:r>
              <a:rPr lang="en-US" dirty="0"/>
              <a:t>Suspicious sender or domain</a:t>
            </a:r>
          </a:p>
          <a:p>
            <a:pPr>
              <a:buFont typeface="Arial" panose="020B0604020202020204" pitchFamily="34" charset="0"/>
              <a:buChar char="•"/>
            </a:pPr>
            <a:r>
              <a:rPr lang="en-US" dirty="0"/>
              <a:t>Urgent or threatening language</a:t>
            </a:r>
          </a:p>
          <a:p>
            <a:pPr>
              <a:buFont typeface="Arial" panose="020B0604020202020204" pitchFamily="34" charset="0"/>
              <a:buChar char="•"/>
            </a:pPr>
            <a:r>
              <a:rPr lang="en-US" dirty="0"/>
              <a:t>Mismatched URLs</a:t>
            </a:r>
          </a:p>
          <a:p>
            <a:pPr>
              <a:buFont typeface="Arial" panose="020B0604020202020204" pitchFamily="34" charset="0"/>
              <a:buChar char="•"/>
            </a:pPr>
            <a:r>
              <a:rPr lang="en-US" dirty="0"/>
              <a:t>Unexpected attachments or login prompts</a:t>
            </a:r>
          </a:p>
        </p:txBody>
      </p:sp>
    </p:spTree>
    <p:extLst>
      <p:ext uri="{BB962C8B-B14F-4D97-AF65-F5344CB8AC3E}">
        <p14:creationId xmlns:p14="http://schemas.microsoft.com/office/powerpoint/2010/main" val="99137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C86D-625F-7F35-B69D-1DE866CE751B}"/>
              </a:ext>
            </a:extLst>
          </p:cNvPr>
          <p:cNvSpPr>
            <a:spLocks noGrp="1"/>
          </p:cNvSpPr>
          <p:nvPr>
            <p:ph type="title"/>
          </p:nvPr>
        </p:nvSpPr>
        <p:spPr/>
        <p:txBody>
          <a:bodyPr/>
          <a:lstStyle/>
          <a:p>
            <a:r>
              <a:rPr lang="en-US" dirty="0"/>
              <a:t>Show phishing emails for case</a:t>
            </a:r>
            <a:endParaRPr lang="en-IN" dirty="0"/>
          </a:p>
        </p:txBody>
      </p:sp>
      <p:pic>
        <p:nvPicPr>
          <p:cNvPr id="8" name="Content Placeholder 7">
            <a:extLst>
              <a:ext uri="{FF2B5EF4-FFF2-40B4-BE49-F238E27FC236}">
                <a16:creationId xmlns:a16="http://schemas.microsoft.com/office/drawing/2014/main" id="{9946C7D7-6C75-AA33-2A08-BC3AB9358A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981" y="2054026"/>
            <a:ext cx="5648019" cy="3866083"/>
          </a:xfrm>
        </p:spPr>
      </p:pic>
      <p:sp>
        <p:nvSpPr>
          <p:cNvPr id="9" name="AutoShape 4">
            <a:extLst>
              <a:ext uri="{FF2B5EF4-FFF2-40B4-BE49-F238E27FC236}">
                <a16:creationId xmlns:a16="http://schemas.microsoft.com/office/drawing/2014/main" id="{C99E1560-49B7-DEFF-F7AC-464FCF6B1060}"/>
              </a:ext>
            </a:extLst>
          </p:cNvPr>
          <p:cNvSpPr>
            <a:spLocks noChangeAspect="1" noChangeArrowheads="1"/>
          </p:cNvSpPr>
          <p:nvPr/>
        </p:nvSpPr>
        <p:spPr bwMode="auto">
          <a:xfrm>
            <a:off x="5943599" y="165243"/>
            <a:ext cx="3416157" cy="34161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8" name="Picture 10" descr="What is phishing? How to spot and avoid it">
            <a:extLst>
              <a:ext uri="{FF2B5EF4-FFF2-40B4-BE49-F238E27FC236}">
                <a16:creationId xmlns:a16="http://schemas.microsoft.com/office/drawing/2014/main" id="{B27EAEC9-64E4-B19B-28E6-C94924C2F7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0478" y="1873321"/>
            <a:ext cx="5123541" cy="446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965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1D84B6-7530-167A-8598-C0C9831549C5}"/>
              </a:ext>
            </a:extLst>
          </p:cNvPr>
          <p:cNvSpPr txBox="1"/>
          <p:nvPr/>
        </p:nvSpPr>
        <p:spPr>
          <a:xfrm>
            <a:off x="400692" y="369870"/>
            <a:ext cx="11517330" cy="923330"/>
          </a:xfrm>
          <a:prstGeom prst="rect">
            <a:avLst/>
          </a:prstGeom>
          <a:noFill/>
        </p:spPr>
        <p:txBody>
          <a:bodyPr wrap="square">
            <a:spAutoFit/>
          </a:bodyPr>
          <a:lstStyle/>
          <a:p>
            <a:r>
              <a:rPr lang="en-US" b="0" i="0" dirty="0">
                <a:solidFill>
                  <a:srgbClr val="272A48"/>
                </a:solidFill>
                <a:effectLst/>
                <a:latin typeface="Roboto" panose="020F0502020204030204" pitchFamily="2" charset="0"/>
              </a:rPr>
              <a:t>The threat actors behind a large-scale, ongoing smishing campaign have been attributed to more than 194,000 malicious domains since January 1, 2024, targeting a broad range of services across the world, according to new findings from Palo Alto Networks Unit 42.</a:t>
            </a:r>
            <a:endParaRPr lang="en-IN" dirty="0"/>
          </a:p>
        </p:txBody>
      </p:sp>
      <p:sp>
        <p:nvSpPr>
          <p:cNvPr id="5" name="TextBox 4">
            <a:extLst>
              <a:ext uri="{FF2B5EF4-FFF2-40B4-BE49-F238E27FC236}">
                <a16:creationId xmlns:a16="http://schemas.microsoft.com/office/drawing/2014/main" id="{65C0DE40-9409-8872-E6BB-84B3859FFB17}"/>
              </a:ext>
            </a:extLst>
          </p:cNvPr>
          <p:cNvSpPr txBox="1"/>
          <p:nvPr/>
        </p:nvSpPr>
        <p:spPr>
          <a:xfrm>
            <a:off x="400692" y="1602769"/>
            <a:ext cx="11363218" cy="3180358"/>
          </a:xfrm>
          <a:prstGeom prst="rect">
            <a:avLst/>
          </a:prstGeom>
          <a:noFill/>
        </p:spPr>
        <p:txBody>
          <a:bodyPr wrap="square">
            <a:spAutoFit/>
          </a:bodyPr>
          <a:lstStyle/>
          <a:p>
            <a:pPr algn="l" fontAlgn="base">
              <a:spcBef>
                <a:spcPts val="1650"/>
              </a:spcBef>
              <a:spcAft>
                <a:spcPts val="1650"/>
              </a:spcAft>
              <a:buNone/>
            </a:pPr>
            <a:r>
              <a:rPr lang="en-US" b="0" i="0" dirty="0">
                <a:solidFill>
                  <a:srgbClr val="272A48"/>
                </a:solidFill>
                <a:effectLst/>
                <a:latin typeface="Roboto" panose="02000000000000000000" pitchFamily="2" charset="0"/>
              </a:rPr>
              <a:t>"Although these domains are registered through a Hong Kong-based registrar and use Chinese nameservers, the attack infrastructure is primarily hosted on popular U.S. cloud services," security researchers Reethika Ramesh, </a:t>
            </a:r>
            <a:r>
              <a:rPr lang="en-US" b="0" i="0" dirty="0" err="1">
                <a:solidFill>
                  <a:srgbClr val="272A48"/>
                </a:solidFill>
                <a:effectLst/>
                <a:latin typeface="Roboto" panose="02000000000000000000" pitchFamily="2" charset="0"/>
              </a:rPr>
              <a:t>Zhanhao</a:t>
            </a:r>
            <a:r>
              <a:rPr lang="en-US" b="0" i="0" dirty="0">
                <a:solidFill>
                  <a:srgbClr val="272A48"/>
                </a:solidFill>
                <a:effectLst/>
                <a:latin typeface="Roboto" panose="02000000000000000000" pitchFamily="2" charset="0"/>
              </a:rPr>
              <a:t> Chen, </a:t>
            </a:r>
            <a:r>
              <a:rPr lang="en-US" b="0" i="0" dirty="0" err="1">
                <a:solidFill>
                  <a:srgbClr val="272A48"/>
                </a:solidFill>
                <a:effectLst/>
                <a:latin typeface="Roboto" panose="02000000000000000000" pitchFamily="2" charset="0"/>
              </a:rPr>
              <a:t>Daiping</a:t>
            </a:r>
            <a:r>
              <a:rPr lang="en-US" b="0" i="0" dirty="0">
                <a:solidFill>
                  <a:srgbClr val="272A48"/>
                </a:solidFill>
                <a:effectLst/>
                <a:latin typeface="Roboto" panose="02000000000000000000" pitchFamily="2" charset="0"/>
              </a:rPr>
              <a:t> Liu, Chi-Wei Liu, Shehroze Farooqi, and Moe </a:t>
            </a:r>
            <a:r>
              <a:rPr lang="en-US" b="0" i="0" dirty="0" err="1">
                <a:solidFill>
                  <a:srgbClr val="272A48"/>
                </a:solidFill>
                <a:effectLst/>
                <a:latin typeface="Roboto" panose="02000000000000000000" pitchFamily="2" charset="0"/>
              </a:rPr>
              <a:t>Ghasemisharif</a:t>
            </a:r>
            <a:r>
              <a:rPr lang="en-US" b="0" i="0" dirty="0">
                <a:solidFill>
                  <a:srgbClr val="272A48"/>
                </a:solidFill>
                <a:effectLst/>
                <a:latin typeface="Roboto" panose="02000000000000000000" pitchFamily="2" charset="0"/>
              </a:rPr>
              <a:t> </a:t>
            </a:r>
            <a:r>
              <a:rPr lang="en-US" b="0" i="0" u="none" strike="noStrike" dirty="0">
                <a:solidFill>
                  <a:srgbClr val="4A75FF"/>
                </a:solidFill>
                <a:effectLst/>
                <a:latin typeface="Roboto" panose="02000000000000000000" pitchFamily="2" charset="0"/>
                <a:hlinkClick r:id="rId2"/>
              </a:rPr>
              <a:t>said</a:t>
            </a:r>
            <a:r>
              <a:rPr lang="en-US" b="0" i="0" dirty="0">
                <a:solidFill>
                  <a:srgbClr val="272A48"/>
                </a:solidFill>
                <a:effectLst/>
                <a:latin typeface="Roboto" panose="02000000000000000000" pitchFamily="2" charset="0"/>
              </a:rPr>
              <a:t>.</a:t>
            </a:r>
          </a:p>
          <a:p>
            <a:pPr algn="l" fontAlgn="base">
              <a:spcBef>
                <a:spcPts val="1650"/>
              </a:spcBef>
              <a:spcAft>
                <a:spcPts val="1650"/>
              </a:spcAft>
              <a:buNone/>
            </a:pPr>
            <a:r>
              <a:rPr lang="en-US" b="0" i="0" dirty="0">
                <a:solidFill>
                  <a:srgbClr val="272A48"/>
                </a:solidFill>
                <a:effectLst/>
                <a:latin typeface="Roboto" panose="02000000000000000000" pitchFamily="2" charset="0"/>
              </a:rPr>
              <a:t>The activity has been attributed to a China-linked group known as the Smishing Triad, which is known to </a:t>
            </a:r>
            <a:r>
              <a:rPr lang="en-US" b="0" i="0" u="none" strike="noStrike" dirty="0">
                <a:solidFill>
                  <a:srgbClr val="4A75FF"/>
                </a:solidFill>
                <a:effectLst/>
                <a:latin typeface="Roboto" panose="02000000000000000000" pitchFamily="2" charset="0"/>
                <a:hlinkClick r:id="rId3"/>
              </a:rPr>
              <a:t>flood mobile devices</a:t>
            </a:r>
            <a:r>
              <a:rPr lang="en-US" b="0" i="0" dirty="0">
                <a:solidFill>
                  <a:srgbClr val="272A48"/>
                </a:solidFill>
                <a:effectLst/>
                <a:latin typeface="Roboto" panose="02000000000000000000" pitchFamily="2" charset="0"/>
              </a:rPr>
              <a:t> with fraudulent toll violation and package </a:t>
            </a:r>
            <a:r>
              <a:rPr lang="en-US" b="0" i="0" dirty="0" err="1">
                <a:solidFill>
                  <a:srgbClr val="272A48"/>
                </a:solidFill>
                <a:effectLst/>
                <a:latin typeface="Roboto" panose="02000000000000000000" pitchFamily="2" charset="0"/>
              </a:rPr>
              <a:t>misdelivery</a:t>
            </a:r>
            <a:r>
              <a:rPr lang="en-US" b="0" i="0" dirty="0">
                <a:solidFill>
                  <a:srgbClr val="272A48"/>
                </a:solidFill>
                <a:effectLst/>
                <a:latin typeface="Roboto" panose="02000000000000000000" pitchFamily="2" charset="0"/>
              </a:rPr>
              <a:t> notices to trick users into taking immediate action and providing sensitive information.</a:t>
            </a:r>
          </a:p>
          <a:p>
            <a:pPr algn="l" fontAlgn="base">
              <a:spcBef>
                <a:spcPts val="1650"/>
              </a:spcBef>
              <a:spcAft>
                <a:spcPts val="1650"/>
              </a:spcAft>
              <a:buNone/>
            </a:pPr>
            <a:r>
              <a:rPr lang="en-US" b="0" i="0" dirty="0">
                <a:solidFill>
                  <a:srgbClr val="272A48"/>
                </a:solidFill>
                <a:effectLst/>
                <a:latin typeface="Roboto" panose="02000000000000000000" pitchFamily="2" charset="0"/>
              </a:rPr>
              <a:t>These campaigns have proven to be lucrative, allowing the threat actors to make more than $1 billion over the last three years, according to a </a:t>
            </a:r>
            <a:r>
              <a:rPr lang="en-US" b="0" i="0" u="none" strike="noStrike" dirty="0">
                <a:solidFill>
                  <a:srgbClr val="4A75FF"/>
                </a:solidFill>
                <a:effectLst/>
                <a:latin typeface="Roboto" panose="02000000000000000000" pitchFamily="2" charset="0"/>
                <a:hlinkClick r:id="rId4"/>
              </a:rPr>
              <a:t>recent report</a:t>
            </a:r>
            <a:r>
              <a:rPr lang="en-US" b="0" i="0" dirty="0">
                <a:solidFill>
                  <a:srgbClr val="272A48"/>
                </a:solidFill>
                <a:effectLst/>
                <a:latin typeface="Roboto" panose="02000000000000000000" pitchFamily="2" charset="0"/>
              </a:rPr>
              <a:t> from The Wall Street Journal.</a:t>
            </a:r>
          </a:p>
        </p:txBody>
      </p:sp>
    </p:spTree>
    <p:extLst>
      <p:ext uri="{BB962C8B-B14F-4D97-AF65-F5344CB8AC3E}">
        <p14:creationId xmlns:p14="http://schemas.microsoft.com/office/powerpoint/2010/main" val="2740953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0BD8-BE48-6B85-F293-979FC7FBFA8B}"/>
              </a:ext>
            </a:extLst>
          </p:cNvPr>
          <p:cNvSpPr>
            <a:spLocks noGrp="1"/>
          </p:cNvSpPr>
          <p:nvPr>
            <p:ph type="title"/>
          </p:nvPr>
        </p:nvSpPr>
        <p:spPr/>
        <p:txBody>
          <a:bodyPr/>
          <a:lstStyle/>
          <a:p>
            <a:r>
              <a:rPr lang="en-IN" dirty="0"/>
              <a:t>STEPS FOR SAVE DATA</a:t>
            </a:r>
          </a:p>
        </p:txBody>
      </p:sp>
      <p:sp>
        <p:nvSpPr>
          <p:cNvPr id="4" name="TextBox 3">
            <a:extLst>
              <a:ext uri="{FF2B5EF4-FFF2-40B4-BE49-F238E27FC236}">
                <a16:creationId xmlns:a16="http://schemas.microsoft.com/office/drawing/2014/main" id="{BCFD2281-E3DF-7189-9237-F65C3AA934CF}"/>
              </a:ext>
            </a:extLst>
          </p:cNvPr>
          <p:cNvSpPr txBox="1"/>
          <p:nvPr/>
        </p:nvSpPr>
        <p:spPr>
          <a:xfrm>
            <a:off x="838200" y="2554002"/>
            <a:ext cx="6097712" cy="1815882"/>
          </a:xfrm>
          <a:prstGeom prst="rect">
            <a:avLst/>
          </a:prstGeom>
          <a:noFill/>
        </p:spPr>
        <p:txBody>
          <a:bodyPr wrap="square">
            <a:spAutoFit/>
          </a:bodyPr>
          <a:lstStyle/>
          <a:p>
            <a:pPr>
              <a:buNone/>
            </a:pPr>
            <a:r>
              <a:rPr lang="en-US" sz="2800" b="1" dirty="0"/>
              <a:t>Incident Response Steps</a:t>
            </a:r>
            <a:endParaRPr lang="en-US" sz="2800" dirty="0"/>
          </a:p>
          <a:p>
            <a:pPr>
              <a:buFont typeface="Arial" panose="020B0604020202020204" pitchFamily="34" charset="0"/>
              <a:buChar char="•"/>
            </a:pPr>
            <a:r>
              <a:rPr lang="en-US" sz="2800" dirty="0"/>
              <a:t>Don’t click or reply</a:t>
            </a:r>
          </a:p>
          <a:p>
            <a:pPr>
              <a:buFont typeface="Arial" panose="020B0604020202020204" pitchFamily="34" charset="0"/>
              <a:buChar char="•"/>
            </a:pPr>
            <a:r>
              <a:rPr lang="en-US" sz="2800" dirty="0"/>
              <a:t>Report immediately to IT/security</a:t>
            </a:r>
          </a:p>
          <a:p>
            <a:pPr>
              <a:buFont typeface="Arial" panose="020B0604020202020204" pitchFamily="34" charset="0"/>
              <a:buChar char="•"/>
            </a:pPr>
            <a:r>
              <a:rPr lang="en-US" sz="2800" dirty="0"/>
              <a:t>Delete the message</a:t>
            </a:r>
          </a:p>
        </p:txBody>
      </p:sp>
    </p:spTree>
    <p:extLst>
      <p:ext uri="{BB962C8B-B14F-4D97-AF65-F5344CB8AC3E}">
        <p14:creationId xmlns:p14="http://schemas.microsoft.com/office/powerpoint/2010/main" val="2693624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68FCD5-656E-1271-8954-9957682BFBCA}"/>
              </a:ext>
            </a:extLst>
          </p:cNvPr>
          <p:cNvSpPr/>
          <p:nvPr/>
        </p:nvSpPr>
        <p:spPr>
          <a:xfrm>
            <a:off x="2763748" y="2589088"/>
            <a:ext cx="6369977"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 YOU </a:t>
            </a:r>
          </a:p>
        </p:txBody>
      </p:sp>
    </p:spTree>
    <p:extLst>
      <p:ext uri="{BB962C8B-B14F-4D97-AF65-F5344CB8AC3E}">
        <p14:creationId xmlns:p14="http://schemas.microsoft.com/office/powerpoint/2010/main" val="2338464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TotalTime>
  <Words>323</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Google Sans</vt:lpstr>
      <vt:lpstr>Roboto</vt:lpstr>
      <vt:lpstr>Wingdings 3</vt:lpstr>
      <vt:lpstr>Ion Boardroom</vt:lpstr>
      <vt:lpstr>Phishing Awareness Training</vt:lpstr>
      <vt:lpstr>PowerPoint Presentation</vt:lpstr>
      <vt:lpstr>PowerPoint Presentation</vt:lpstr>
      <vt:lpstr>Show phishing emails for case</vt:lpstr>
      <vt:lpstr>PowerPoint Presentation</vt:lpstr>
      <vt:lpstr>STEPS FOR SAVE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1</cp:revision>
  <dcterms:created xsi:type="dcterms:W3CDTF">2025-10-26T04:14:31Z</dcterms:created>
  <dcterms:modified xsi:type="dcterms:W3CDTF">2025-10-26T04:30:34Z</dcterms:modified>
</cp:coreProperties>
</file>