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7"/>
  </p:notesMasterIdLst>
  <p:sldIdLst>
    <p:sldId id="256" r:id="rId2"/>
    <p:sldId id="259" r:id="rId3"/>
    <p:sldId id="262" r:id="rId4"/>
    <p:sldId id="260" r:id="rId5"/>
    <p:sldId id="257" r:id="rId6"/>
    <p:sldId id="258" r:id="rId7"/>
    <p:sldId id="261" r:id="rId8"/>
    <p:sldId id="263" r:id="rId9"/>
    <p:sldId id="264" r:id="rId10"/>
    <p:sldId id="309" r:id="rId11"/>
    <p:sldId id="266" r:id="rId12"/>
    <p:sldId id="267" r:id="rId13"/>
    <p:sldId id="268" r:id="rId14"/>
    <p:sldId id="269" r:id="rId15"/>
    <p:sldId id="275" r:id="rId16"/>
    <p:sldId id="310" r:id="rId17"/>
    <p:sldId id="311" r:id="rId18"/>
    <p:sldId id="271" r:id="rId19"/>
    <p:sldId id="270" r:id="rId20"/>
    <p:sldId id="274" r:id="rId21"/>
    <p:sldId id="306" r:id="rId22"/>
    <p:sldId id="276" r:id="rId23"/>
    <p:sldId id="277" r:id="rId24"/>
    <p:sldId id="280" r:id="rId25"/>
    <p:sldId id="308" r:id="rId26"/>
    <p:sldId id="313" r:id="rId27"/>
    <p:sldId id="307" r:id="rId28"/>
    <p:sldId id="314" r:id="rId29"/>
    <p:sldId id="287" r:id="rId30"/>
    <p:sldId id="288" r:id="rId31"/>
    <p:sldId id="289" r:id="rId32"/>
    <p:sldId id="316" r:id="rId33"/>
    <p:sldId id="290" r:id="rId34"/>
    <p:sldId id="317" r:id="rId35"/>
    <p:sldId id="291" r:id="rId36"/>
    <p:sldId id="292" r:id="rId37"/>
    <p:sldId id="315" r:id="rId38"/>
    <p:sldId id="293" r:id="rId39"/>
    <p:sldId id="297" r:id="rId40"/>
    <p:sldId id="298" r:id="rId41"/>
    <p:sldId id="299" r:id="rId42"/>
    <p:sldId id="300" r:id="rId43"/>
    <p:sldId id="301" r:id="rId44"/>
    <p:sldId id="302" r:id="rId45"/>
    <p:sldId id="305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56" autoAdjust="0"/>
  </p:normalViewPr>
  <p:slideViewPr>
    <p:cSldViewPr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C134F-5385-4665-A8E3-B5EA4C7643B0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24C74-8F40-4389-B885-609409AFA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052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24C74-8F40-4389-B885-609409AFA8B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11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24C74-8F40-4389-B885-609409AFA8BF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036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090E-6441-49C1-AC78-3AD3C5FAED72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1860-881E-4580-88D5-253E25F32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090E-6441-49C1-AC78-3AD3C5FAED72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1860-881E-4580-88D5-253E25F32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090E-6441-49C1-AC78-3AD3C5FAED72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1860-881E-4580-88D5-253E25F32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090E-6441-49C1-AC78-3AD3C5FAED72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1860-881E-4580-88D5-253E25F32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090E-6441-49C1-AC78-3AD3C5FAED72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1860-881E-4580-88D5-253E25F32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090E-6441-49C1-AC78-3AD3C5FAED72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1860-881E-4580-88D5-253E25F32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090E-6441-49C1-AC78-3AD3C5FAED72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1860-881E-4580-88D5-253E25F32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090E-6441-49C1-AC78-3AD3C5FAED72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1860-881E-4580-88D5-253E25F32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090E-6441-49C1-AC78-3AD3C5FAED72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1860-881E-4580-88D5-253E25F32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090E-6441-49C1-AC78-3AD3C5FAED72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1860-881E-4580-88D5-253E25F32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090E-6441-49C1-AC78-3AD3C5FAED72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1860-881E-4580-88D5-253E25F32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A090E-6441-49C1-AC78-3AD3C5FAED72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51860-881E-4580-88D5-253E25F32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076742"/>
            <a:ext cx="8153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300" dirty="0">
                <a:ln w="11430" cmpd="sng">
                  <a:solidFill>
                    <a:schemeClr val="tx1"/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Project Title</a:t>
            </a:r>
          </a:p>
          <a:p>
            <a:pPr algn="ctr"/>
            <a:endParaRPr lang="en-US" sz="4400" b="1" spc="300" dirty="0">
              <a:ln w="11430" cmpd="sng">
                <a:solidFill>
                  <a:schemeClr val="tx1"/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4400">
                <a:ln w="1778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Online Mobile </a:t>
            </a:r>
            <a:r>
              <a:rPr lang="en-US" sz="4400" dirty="0">
                <a:ln w="1778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&amp; Laptop Shopping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5105400"/>
            <a:ext cx="426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itchFamily="18" charset="0"/>
                <a:cs typeface="Times New Roman" pitchFamily="18" charset="0"/>
              </a:rPr>
              <a:t>Present By:-</a:t>
            </a:r>
          </a:p>
          <a:p>
            <a:r>
              <a:rPr lang="en-US" sz="2800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Times New Roman" pitchFamily="18" charset="0"/>
                <a:cs typeface="Times New Roman" pitchFamily="18" charset="0"/>
              </a:rPr>
              <a:t>Patel Nishith</a:t>
            </a:r>
          </a:p>
          <a:p>
            <a:r>
              <a:rPr lang="en-US" sz="2800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Times New Roman" pitchFamily="18" charset="0"/>
                <a:cs typeface="Times New Roman" pitchFamily="18" charset="0"/>
              </a:rPr>
              <a:t>Momin</a:t>
            </a:r>
            <a:r>
              <a:rPr lang="en-US" sz="2800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Times New Roman" pitchFamily="18" charset="0"/>
                <a:cs typeface="Times New Roman" pitchFamily="18" charset="0"/>
              </a:rPr>
              <a:t>Mahedi</a:t>
            </a:r>
            <a:endParaRPr lang="en-US" sz="280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1301269771mobile_shop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959" y="3683159"/>
            <a:ext cx="1422241" cy="1422241"/>
          </a:xfrm>
          <a:prstGeom prst="rect">
            <a:avLst/>
          </a:prstGeom>
        </p:spPr>
      </p:pic>
      <p:pic>
        <p:nvPicPr>
          <p:cNvPr id="7" name="Picture 6" descr="Mobile Phone With Shopping Bag_ Online Shopping Concept_ Stock Photo ___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770376"/>
            <a:ext cx="1550122" cy="12588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-379750"/>
            <a:ext cx="8153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b="1" spc="300" dirty="0">
              <a:ln w="11430" cmpd="sng">
                <a:solidFill>
                  <a:schemeClr val="tx1"/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4400" dirty="0">
                <a:ln w="1778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I.T </a:t>
            </a:r>
            <a:r>
              <a:rPr lang="en-US" sz="4400" dirty="0" err="1">
                <a:ln w="1778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sheliyah</a:t>
            </a:r>
            <a:r>
              <a:rPr lang="en-US" sz="4400" dirty="0">
                <a:ln w="1778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n w="1778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jafri</a:t>
            </a:r>
            <a:r>
              <a:rPr lang="en-US" sz="4400" dirty="0">
                <a:ln w="1778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B.C.A college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208"/>
          <p:cNvSpPr txBox="1"/>
          <p:nvPr/>
        </p:nvSpPr>
        <p:spPr>
          <a:xfrm>
            <a:off x="533400" y="0"/>
            <a:ext cx="8077200" cy="3693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1"/>
                </a:solidFill>
              </a:rPr>
              <a:t>First level Diagram(User) </a:t>
            </a:r>
          </a:p>
        </p:txBody>
      </p:sp>
      <p:sp>
        <p:nvSpPr>
          <p:cNvPr id="78" name="Text Box 67"/>
          <p:cNvSpPr txBox="1">
            <a:spLocks noChangeArrowheads="1"/>
          </p:cNvSpPr>
          <p:nvPr/>
        </p:nvSpPr>
        <p:spPr bwMode="auto">
          <a:xfrm>
            <a:off x="1371600" y="2557462"/>
            <a:ext cx="1905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Request for Login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57200" y="1219200"/>
            <a:ext cx="1143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User</a:t>
            </a:r>
          </a:p>
        </p:txBody>
      </p:sp>
      <p:sp>
        <p:nvSpPr>
          <p:cNvPr id="84" name="Text Box 24"/>
          <p:cNvSpPr txBox="1">
            <a:spLocks noChangeArrowheads="1"/>
          </p:cNvSpPr>
          <p:nvPr/>
        </p:nvSpPr>
        <p:spPr bwMode="auto">
          <a:xfrm rot="10800000" flipV="1">
            <a:off x="7162800" y="1332011"/>
            <a:ext cx="152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 dirty="0">
                <a:latin typeface="Arial Unicode MS" pitchFamily="34" charset="-128"/>
              </a:rPr>
              <a:t>Register</a:t>
            </a:r>
          </a:p>
        </p:txBody>
      </p:sp>
      <p:sp>
        <p:nvSpPr>
          <p:cNvPr id="85" name="Text Box 67"/>
          <p:cNvSpPr txBox="1">
            <a:spLocks noChangeArrowheads="1"/>
          </p:cNvSpPr>
          <p:nvPr/>
        </p:nvSpPr>
        <p:spPr bwMode="auto">
          <a:xfrm>
            <a:off x="990600" y="1063823"/>
            <a:ext cx="3276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Request for Registration 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1143000" y="2895550"/>
            <a:ext cx="2514600" cy="1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Text Box 25"/>
          <p:cNvSpPr txBox="1">
            <a:spLocks noChangeArrowheads="1"/>
          </p:cNvSpPr>
          <p:nvPr/>
        </p:nvSpPr>
        <p:spPr bwMode="auto">
          <a:xfrm>
            <a:off x="5029200" y="2768025"/>
            <a:ext cx="3048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Response Login detail</a:t>
            </a:r>
          </a:p>
        </p:txBody>
      </p:sp>
      <p:sp>
        <p:nvSpPr>
          <p:cNvPr id="89" name="Oval 88"/>
          <p:cNvSpPr/>
          <p:nvPr/>
        </p:nvSpPr>
        <p:spPr>
          <a:xfrm>
            <a:off x="3657600" y="2286000"/>
            <a:ext cx="1447800" cy="10668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3657600" y="914400"/>
            <a:ext cx="1447800" cy="11430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Text Box 25"/>
          <p:cNvSpPr txBox="1">
            <a:spLocks noChangeArrowheads="1"/>
          </p:cNvSpPr>
          <p:nvPr/>
        </p:nvSpPr>
        <p:spPr bwMode="auto">
          <a:xfrm>
            <a:off x="5257800" y="728662"/>
            <a:ext cx="2057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Accepted user detail</a:t>
            </a:r>
          </a:p>
        </p:txBody>
      </p:sp>
      <p:cxnSp>
        <p:nvCxnSpPr>
          <p:cNvPr id="95" name="Shape 94"/>
          <p:cNvCxnSpPr/>
          <p:nvPr/>
        </p:nvCxnSpPr>
        <p:spPr>
          <a:xfrm>
            <a:off x="4876800" y="1066800"/>
            <a:ext cx="2895600" cy="25746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6" name="Text Box 67"/>
          <p:cNvSpPr txBox="1">
            <a:spLocks noChangeArrowheads="1"/>
          </p:cNvSpPr>
          <p:nvPr/>
        </p:nvSpPr>
        <p:spPr bwMode="auto">
          <a:xfrm>
            <a:off x="1752600" y="1566862"/>
            <a:ext cx="1905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Registration detail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581400" y="1167825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1.0</a:t>
            </a:r>
          </a:p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Registration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581400" y="2539425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2.0</a:t>
            </a:r>
          </a:p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Login</a:t>
            </a:r>
          </a:p>
        </p:txBody>
      </p:sp>
      <p:cxnSp>
        <p:nvCxnSpPr>
          <p:cNvPr id="101" name="Straight Arrow Connector 100"/>
          <p:cNvCxnSpPr>
            <a:cxnSpLocks/>
          </p:cNvCxnSpPr>
          <p:nvPr/>
        </p:nvCxnSpPr>
        <p:spPr>
          <a:xfrm flipV="1">
            <a:off x="832868" y="1829596"/>
            <a:ext cx="6126" cy="3580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cxnSpLocks/>
          </p:cNvCxnSpPr>
          <p:nvPr/>
        </p:nvCxnSpPr>
        <p:spPr>
          <a:xfrm>
            <a:off x="1143794" y="1829594"/>
            <a:ext cx="794" cy="342820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" name="Line 43"/>
          <p:cNvSpPr>
            <a:spLocks noChangeShapeType="1"/>
          </p:cNvSpPr>
          <p:nvPr/>
        </p:nvSpPr>
        <p:spPr bwMode="auto">
          <a:xfrm>
            <a:off x="7772400" y="1676400"/>
            <a:ext cx="0" cy="11430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Line 42"/>
          <p:cNvSpPr>
            <a:spLocks noChangeShapeType="1"/>
          </p:cNvSpPr>
          <p:nvPr/>
        </p:nvSpPr>
        <p:spPr bwMode="auto">
          <a:xfrm flipH="1">
            <a:off x="5105400" y="2819400"/>
            <a:ext cx="26670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Text Box 54"/>
          <p:cNvSpPr txBox="1">
            <a:spLocks noChangeArrowheads="1"/>
          </p:cNvSpPr>
          <p:nvPr/>
        </p:nvSpPr>
        <p:spPr bwMode="auto">
          <a:xfrm>
            <a:off x="5181600" y="3733801"/>
            <a:ext cx="2057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View product info.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581400" y="3505200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3.0</a:t>
            </a:r>
          </a:p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View </a:t>
            </a:r>
          </a:p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Product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1141230" y="4038600"/>
            <a:ext cx="2516370" cy="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2" name="Text Box 67"/>
          <p:cNvSpPr txBox="1">
            <a:spLocks noChangeArrowheads="1"/>
          </p:cNvSpPr>
          <p:nvPr/>
        </p:nvSpPr>
        <p:spPr bwMode="auto">
          <a:xfrm>
            <a:off x="1064134" y="3810000"/>
            <a:ext cx="2590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Request for view product detail</a:t>
            </a:r>
          </a:p>
        </p:txBody>
      </p:sp>
      <p:sp>
        <p:nvSpPr>
          <p:cNvPr id="113" name="Line 22"/>
          <p:cNvSpPr>
            <a:spLocks noChangeShapeType="1"/>
          </p:cNvSpPr>
          <p:nvPr/>
        </p:nvSpPr>
        <p:spPr bwMode="auto">
          <a:xfrm>
            <a:off x="6934200" y="4267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Text Box 24"/>
          <p:cNvSpPr txBox="1">
            <a:spLocks noChangeArrowheads="1"/>
          </p:cNvSpPr>
          <p:nvPr/>
        </p:nvSpPr>
        <p:spPr bwMode="auto">
          <a:xfrm rot="10800000" flipV="1">
            <a:off x="7086600" y="3943449"/>
            <a:ext cx="152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Product</a:t>
            </a:r>
          </a:p>
        </p:txBody>
      </p:sp>
      <p:sp>
        <p:nvSpPr>
          <p:cNvPr id="120" name="Line 21"/>
          <p:cNvSpPr>
            <a:spLocks noChangeShapeType="1"/>
          </p:cNvSpPr>
          <p:nvPr/>
        </p:nvSpPr>
        <p:spPr bwMode="auto">
          <a:xfrm>
            <a:off x="6934200" y="3886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Line 50"/>
          <p:cNvSpPr>
            <a:spLocks noChangeShapeType="1"/>
          </p:cNvSpPr>
          <p:nvPr/>
        </p:nvSpPr>
        <p:spPr bwMode="auto">
          <a:xfrm flipH="1">
            <a:off x="835534" y="4191000"/>
            <a:ext cx="28194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5" name="Straight Connector 124"/>
          <p:cNvCxnSpPr>
            <a:cxnSpLocks/>
            <a:endCxn id="113" idx="0"/>
          </p:cNvCxnSpPr>
          <p:nvPr/>
        </p:nvCxnSpPr>
        <p:spPr>
          <a:xfrm rot="5400000">
            <a:off x="6743700" y="4076700"/>
            <a:ext cx="381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1600200" y="1370012"/>
            <a:ext cx="2057400" cy="1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10800000" flipV="1">
            <a:off x="1600200" y="1600138"/>
            <a:ext cx="2057400" cy="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Oval 140"/>
          <p:cNvSpPr/>
          <p:nvPr/>
        </p:nvSpPr>
        <p:spPr>
          <a:xfrm>
            <a:off x="3657600" y="3505200"/>
            <a:ext cx="1447800" cy="10668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8" name="Straight Arrow Connector 167"/>
          <p:cNvCxnSpPr/>
          <p:nvPr/>
        </p:nvCxnSpPr>
        <p:spPr>
          <a:xfrm>
            <a:off x="5105400" y="3995738"/>
            <a:ext cx="18288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rot="10800000" flipV="1">
            <a:off x="5105400" y="4114800"/>
            <a:ext cx="182880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Text Box 54"/>
          <p:cNvSpPr txBox="1">
            <a:spLocks noChangeArrowheads="1"/>
          </p:cNvSpPr>
          <p:nvPr/>
        </p:nvSpPr>
        <p:spPr bwMode="auto">
          <a:xfrm>
            <a:off x="5257800" y="41148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Product info</a:t>
            </a:r>
          </a:p>
        </p:txBody>
      </p:sp>
      <p:cxnSp>
        <p:nvCxnSpPr>
          <p:cNvPr id="188" name="Straight Arrow Connector 187"/>
          <p:cNvCxnSpPr>
            <a:stCxn id="90" idx="4"/>
            <a:endCxn id="89" idx="0"/>
          </p:cNvCxnSpPr>
          <p:nvPr/>
        </p:nvCxnSpPr>
        <p:spPr>
          <a:xfrm rot="5400000">
            <a:off x="4267200" y="21717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cxnSpLocks/>
            <a:endCxn id="141" idx="0"/>
          </p:cNvCxnSpPr>
          <p:nvPr/>
        </p:nvCxnSpPr>
        <p:spPr>
          <a:xfrm rot="5400000">
            <a:off x="4305697" y="3428603"/>
            <a:ext cx="152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Text Box 25"/>
          <p:cNvSpPr txBox="1">
            <a:spLocks noChangeArrowheads="1"/>
          </p:cNvSpPr>
          <p:nvPr/>
        </p:nvSpPr>
        <p:spPr bwMode="auto">
          <a:xfrm>
            <a:off x="4267200" y="2057401"/>
            <a:ext cx="1981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Success registration</a:t>
            </a:r>
          </a:p>
        </p:txBody>
      </p:sp>
      <p:sp>
        <p:nvSpPr>
          <p:cNvPr id="191" name="Oval 190"/>
          <p:cNvSpPr/>
          <p:nvPr/>
        </p:nvSpPr>
        <p:spPr>
          <a:xfrm>
            <a:off x="3657600" y="4800600"/>
            <a:ext cx="1447800" cy="10668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2" name="Straight Arrow Connector 191"/>
          <p:cNvCxnSpPr/>
          <p:nvPr/>
        </p:nvCxnSpPr>
        <p:spPr>
          <a:xfrm rot="5400000">
            <a:off x="4267597" y="4685903"/>
            <a:ext cx="2286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3581400" y="4953000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4.0</a:t>
            </a:r>
          </a:p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Purchase</a:t>
            </a:r>
          </a:p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Product</a:t>
            </a:r>
          </a:p>
        </p:txBody>
      </p:sp>
      <p:cxnSp>
        <p:nvCxnSpPr>
          <p:cNvPr id="210" name="Straight Arrow Connector 209"/>
          <p:cNvCxnSpPr/>
          <p:nvPr/>
        </p:nvCxnSpPr>
        <p:spPr>
          <a:xfrm>
            <a:off x="1143000" y="5257800"/>
            <a:ext cx="2516370" cy="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2" name="Line 50"/>
          <p:cNvSpPr>
            <a:spLocks noChangeShapeType="1"/>
          </p:cNvSpPr>
          <p:nvPr/>
        </p:nvSpPr>
        <p:spPr bwMode="auto">
          <a:xfrm flipH="1">
            <a:off x="837304" y="5410200"/>
            <a:ext cx="28194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8" name="Line 43"/>
          <p:cNvSpPr>
            <a:spLocks noChangeShapeType="1"/>
          </p:cNvSpPr>
          <p:nvPr/>
        </p:nvSpPr>
        <p:spPr bwMode="auto">
          <a:xfrm>
            <a:off x="7772400" y="4267200"/>
            <a:ext cx="0" cy="11430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2" name="Line 42"/>
          <p:cNvSpPr>
            <a:spLocks noChangeShapeType="1"/>
          </p:cNvSpPr>
          <p:nvPr/>
        </p:nvSpPr>
        <p:spPr bwMode="auto">
          <a:xfrm flipH="1">
            <a:off x="5105400" y="5410200"/>
            <a:ext cx="26670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8" name="Straight Connector 227"/>
          <p:cNvCxnSpPr/>
          <p:nvPr/>
        </p:nvCxnSpPr>
        <p:spPr>
          <a:xfrm>
            <a:off x="5105400" y="5181600"/>
            <a:ext cx="24384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 rot="5400000" flipH="1" flipV="1">
            <a:off x="7086600" y="47244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3" name="Text Box 25"/>
          <p:cNvSpPr txBox="1">
            <a:spLocks noChangeArrowheads="1"/>
          </p:cNvSpPr>
          <p:nvPr/>
        </p:nvSpPr>
        <p:spPr bwMode="auto">
          <a:xfrm>
            <a:off x="4343400" y="4572000"/>
            <a:ext cx="1981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Success Purchase product</a:t>
            </a:r>
          </a:p>
        </p:txBody>
      </p:sp>
      <p:sp>
        <p:nvSpPr>
          <p:cNvPr id="235" name="Text Box 67"/>
          <p:cNvSpPr txBox="1">
            <a:spLocks noChangeArrowheads="1"/>
          </p:cNvSpPr>
          <p:nvPr/>
        </p:nvSpPr>
        <p:spPr bwMode="auto">
          <a:xfrm>
            <a:off x="1295400" y="4953000"/>
            <a:ext cx="2590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Request for  Product </a:t>
            </a:r>
          </a:p>
        </p:txBody>
      </p:sp>
      <p:sp>
        <p:nvSpPr>
          <p:cNvPr id="238" name="Text Box 54"/>
          <p:cNvSpPr txBox="1">
            <a:spLocks noChangeArrowheads="1"/>
          </p:cNvSpPr>
          <p:nvPr/>
        </p:nvSpPr>
        <p:spPr bwMode="auto">
          <a:xfrm>
            <a:off x="5715000" y="4876801"/>
            <a:ext cx="1752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Product information</a:t>
            </a:r>
          </a:p>
        </p:txBody>
      </p:sp>
      <p:sp>
        <p:nvSpPr>
          <p:cNvPr id="239" name="Text Box 54"/>
          <p:cNvSpPr txBox="1">
            <a:spLocks noChangeArrowheads="1"/>
          </p:cNvSpPr>
          <p:nvPr/>
        </p:nvSpPr>
        <p:spPr bwMode="auto">
          <a:xfrm>
            <a:off x="5791200" y="5410200"/>
            <a:ext cx="2133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Give Product info</a:t>
            </a:r>
          </a:p>
        </p:txBody>
      </p:sp>
      <p:sp>
        <p:nvSpPr>
          <p:cNvPr id="240" name="Text Box 54"/>
          <p:cNvSpPr txBox="1">
            <a:spLocks noChangeArrowheads="1"/>
          </p:cNvSpPr>
          <p:nvPr/>
        </p:nvSpPr>
        <p:spPr bwMode="auto">
          <a:xfrm>
            <a:off x="1371600" y="5410200"/>
            <a:ext cx="2133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Product info</a:t>
            </a:r>
          </a:p>
        </p:txBody>
      </p:sp>
      <p:sp>
        <p:nvSpPr>
          <p:cNvPr id="264" name="Line 22"/>
          <p:cNvSpPr>
            <a:spLocks noChangeShapeType="1"/>
          </p:cNvSpPr>
          <p:nvPr/>
        </p:nvSpPr>
        <p:spPr bwMode="auto">
          <a:xfrm>
            <a:off x="7010400" y="1676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5" name="Line 21"/>
          <p:cNvSpPr>
            <a:spLocks noChangeShapeType="1"/>
          </p:cNvSpPr>
          <p:nvPr/>
        </p:nvSpPr>
        <p:spPr bwMode="auto">
          <a:xfrm>
            <a:off x="7010400" y="1295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6" name="Straight Connector 265"/>
          <p:cNvCxnSpPr>
            <a:endCxn id="264" idx="0"/>
          </p:cNvCxnSpPr>
          <p:nvPr/>
        </p:nvCxnSpPr>
        <p:spPr>
          <a:xfrm rot="5400000">
            <a:off x="6819900" y="1485900"/>
            <a:ext cx="381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Text Box 67"/>
          <p:cNvSpPr txBox="1">
            <a:spLocks noChangeArrowheads="1"/>
          </p:cNvSpPr>
          <p:nvPr/>
        </p:nvSpPr>
        <p:spPr bwMode="auto">
          <a:xfrm>
            <a:off x="1066800" y="4191000"/>
            <a:ext cx="2590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Give Product info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52800" y="914400"/>
            <a:ext cx="2209800" cy="1524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5200" y="13716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1.1</a:t>
            </a:r>
          </a:p>
          <a:p>
            <a:pPr algn="ctr"/>
            <a:r>
              <a:rPr lang="en-US" dirty="0"/>
              <a:t>Verification</a:t>
            </a:r>
          </a:p>
        </p:txBody>
      </p:sp>
      <p:sp>
        <p:nvSpPr>
          <p:cNvPr id="12" name="Oval 11"/>
          <p:cNvSpPr/>
          <p:nvPr/>
        </p:nvSpPr>
        <p:spPr>
          <a:xfrm>
            <a:off x="3352800" y="2590800"/>
            <a:ext cx="2209800" cy="1524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05200" y="28956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1.2</a:t>
            </a:r>
          </a:p>
          <a:p>
            <a:pPr algn="ctr"/>
            <a:r>
              <a:rPr lang="en-US" dirty="0"/>
              <a:t>Creating Account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91200" y="304800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Storing User Details</a:t>
            </a:r>
          </a:p>
        </p:txBody>
      </p:sp>
      <p:sp>
        <p:nvSpPr>
          <p:cNvPr id="15" name="Oval 14"/>
          <p:cNvSpPr/>
          <p:nvPr/>
        </p:nvSpPr>
        <p:spPr>
          <a:xfrm>
            <a:off x="3352800" y="4267199"/>
            <a:ext cx="2209800" cy="1524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05200" y="45720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1.3</a:t>
            </a:r>
          </a:p>
          <a:p>
            <a:pPr algn="ctr"/>
            <a:r>
              <a:rPr lang="en-US" dirty="0"/>
              <a:t>Accessing Account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419600" y="2438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95800" y="41148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3"/>
          </p:cNvCxnSpPr>
          <p:nvPr/>
        </p:nvCxnSpPr>
        <p:spPr>
          <a:xfrm>
            <a:off x="1828800" y="1600200"/>
            <a:ext cx="1524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ine 21"/>
          <p:cNvSpPr>
            <a:spLocks noChangeShapeType="1"/>
          </p:cNvSpPr>
          <p:nvPr/>
        </p:nvSpPr>
        <p:spPr bwMode="auto">
          <a:xfrm>
            <a:off x="6705600" y="205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>
            <a:off x="6705600" y="2438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 rot="10800000" flipV="1">
            <a:off x="7239000" y="2098675"/>
            <a:ext cx="152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 dirty="0">
                <a:latin typeface="Arial Unicode MS" pitchFamily="34" charset="-128"/>
              </a:rPr>
              <a:t>Register</a:t>
            </a:r>
          </a:p>
        </p:txBody>
      </p:sp>
      <p:cxnSp>
        <p:nvCxnSpPr>
          <p:cNvPr id="34" name="Shape 33"/>
          <p:cNvCxnSpPr>
            <a:endCxn id="33" idx="0"/>
          </p:cNvCxnSpPr>
          <p:nvPr/>
        </p:nvCxnSpPr>
        <p:spPr>
          <a:xfrm>
            <a:off x="5562600" y="1571338"/>
            <a:ext cx="2438400" cy="5273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endCxn id="33" idx="2"/>
          </p:cNvCxnSpPr>
          <p:nvPr/>
        </p:nvCxnSpPr>
        <p:spPr>
          <a:xfrm flipV="1">
            <a:off x="5562600" y="2438400"/>
            <a:ext cx="2438400" cy="914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 Box 28"/>
          <p:cNvSpPr txBox="1">
            <a:spLocks noChangeArrowheads="1"/>
          </p:cNvSpPr>
          <p:nvPr/>
        </p:nvSpPr>
        <p:spPr bwMode="auto">
          <a:xfrm>
            <a:off x="1752600" y="1092968"/>
            <a:ext cx="1676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 dirty="0">
                <a:latin typeface="Arial Unicode MS" pitchFamily="34" charset="-128"/>
              </a:rPr>
              <a:t>Request for Registration  info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85800" y="1295400"/>
            <a:ext cx="1143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600" dirty="0"/>
              <a:t>User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33400" y="0"/>
            <a:ext cx="8077200" cy="3693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1"/>
                </a:solidFill>
              </a:rPr>
              <a:t>1.0 level Diagram(User registration) </a:t>
            </a:r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5638800" y="1302603"/>
            <a:ext cx="1676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 dirty="0">
                <a:latin typeface="Arial Unicode MS" pitchFamily="34" charset="-128"/>
              </a:rPr>
              <a:t>Request for Registration  info</a:t>
            </a:r>
          </a:p>
        </p:txBody>
      </p:sp>
      <p:cxnSp>
        <p:nvCxnSpPr>
          <p:cNvPr id="37" name="Straight Connector 36"/>
          <p:cNvCxnSpPr/>
          <p:nvPr/>
        </p:nvCxnSpPr>
        <p:spPr>
          <a:xfrm rot="5400000">
            <a:off x="7582241" y="3009447"/>
            <a:ext cx="1142206" cy="1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>
            <a:off x="5486400" y="3579812"/>
            <a:ext cx="2667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32" idx="0"/>
          </p:cNvCxnSpPr>
          <p:nvPr/>
        </p:nvCxnSpPr>
        <p:spPr>
          <a:xfrm rot="5400000">
            <a:off x="6515100" y="2247900"/>
            <a:ext cx="381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867400" y="358140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Give username &amp; password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1295400" y="3429000"/>
            <a:ext cx="2057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447800" y="3377625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Get username &amp; password</a:t>
            </a:r>
          </a:p>
        </p:txBody>
      </p:sp>
      <p:cxnSp>
        <p:nvCxnSpPr>
          <p:cNvPr id="59" name="Straight Connector 58"/>
          <p:cNvCxnSpPr/>
          <p:nvPr/>
        </p:nvCxnSpPr>
        <p:spPr>
          <a:xfrm rot="5400000">
            <a:off x="-571500" y="3467100"/>
            <a:ext cx="3124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15" idx="2"/>
          </p:cNvCxnSpPr>
          <p:nvPr/>
        </p:nvCxnSpPr>
        <p:spPr>
          <a:xfrm flipV="1">
            <a:off x="990600" y="5029199"/>
            <a:ext cx="23622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 flipH="1" flipV="1">
            <a:off x="533400" y="26670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219200" y="502920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Request User Access Account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3806600" y="2895600"/>
            <a:ext cx="1524000" cy="1143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latin typeface="Arial Unicode MS" pitchFamily="34" charset="-128"/>
              </a:rPr>
              <a:t>2.1</a:t>
            </a:r>
          </a:p>
          <a:p>
            <a:pPr algn="ctr" eaLnBrk="0" hangingPunct="0">
              <a:defRPr/>
            </a:pPr>
            <a:r>
              <a:rPr lang="en-US" sz="1400" b="1" dirty="0">
                <a:latin typeface="Arial Unicode MS" pitchFamily="34" charset="-128"/>
              </a:rPr>
              <a:t>Login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09600" y="3200400"/>
            <a:ext cx="1447800" cy="685800"/>
          </a:xfrm>
          <a:prstGeom prst="flowChartProcess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1600" b="1" dirty="0">
                <a:latin typeface="Arial Unicode MS" pitchFamily="34" charset="-128"/>
              </a:rPr>
              <a:t>User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702200" y="3427413"/>
            <a:ext cx="1828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702200" y="3732213"/>
            <a:ext cx="1828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057400" y="3579812"/>
            <a:ext cx="174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6702200" y="3425825"/>
            <a:ext cx="1828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 dirty="0">
                <a:latin typeface="Arial Unicode MS" pitchFamily="34" charset="-128"/>
              </a:rPr>
              <a:t>Register</a:t>
            </a:r>
          </a:p>
        </p:txBody>
      </p:sp>
      <p:sp>
        <p:nvSpPr>
          <p:cNvPr id="15" name="TextBox 71"/>
          <p:cNvSpPr txBox="1">
            <a:spLocks noChangeArrowheads="1"/>
          </p:cNvSpPr>
          <p:nvPr/>
        </p:nvSpPr>
        <p:spPr bwMode="auto">
          <a:xfrm>
            <a:off x="2057400" y="2804636"/>
            <a:ext cx="182120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Request for login</a:t>
            </a:r>
          </a:p>
          <a:p>
            <a:pPr algn="ctr"/>
            <a:r>
              <a:rPr lang="en-US" sz="1400" b="1" dirty="0"/>
              <a:t>(Username &amp; password)</a:t>
            </a:r>
            <a:endParaRPr lang="en-US" dirty="0"/>
          </a:p>
        </p:txBody>
      </p:sp>
      <p:sp>
        <p:nvSpPr>
          <p:cNvPr id="16" name="TextBox 71"/>
          <p:cNvSpPr txBox="1">
            <a:spLocks noChangeArrowheads="1"/>
          </p:cNvSpPr>
          <p:nvPr/>
        </p:nvSpPr>
        <p:spPr bwMode="auto">
          <a:xfrm>
            <a:off x="5334000" y="2971800"/>
            <a:ext cx="1981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/>
              <a:t>Request for login</a:t>
            </a:r>
            <a:endParaRPr lang="en-US" dirty="0"/>
          </a:p>
        </p:txBody>
      </p:sp>
      <p:cxnSp>
        <p:nvCxnSpPr>
          <p:cNvPr id="29" name="Shape 28"/>
          <p:cNvCxnSpPr/>
          <p:nvPr/>
        </p:nvCxnSpPr>
        <p:spPr>
          <a:xfrm>
            <a:off x="5334000" y="3264983"/>
            <a:ext cx="2282600" cy="16401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stCxn id="10" idx="2"/>
          </p:cNvCxnSpPr>
          <p:nvPr/>
        </p:nvCxnSpPr>
        <p:spPr>
          <a:xfrm rot="5400000">
            <a:off x="6360903" y="2554301"/>
            <a:ext cx="76397" cy="24349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3400" y="0"/>
            <a:ext cx="8077200" cy="3693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1"/>
                </a:solidFill>
              </a:rPr>
              <a:t>2.0 level Diagram(User login) </a:t>
            </a:r>
          </a:p>
        </p:txBody>
      </p:sp>
      <p:sp>
        <p:nvSpPr>
          <p:cNvPr id="13" name="TextBox 71"/>
          <p:cNvSpPr txBox="1">
            <a:spLocks noChangeArrowheads="1"/>
          </p:cNvSpPr>
          <p:nvPr/>
        </p:nvSpPr>
        <p:spPr bwMode="auto">
          <a:xfrm>
            <a:off x="5486400" y="3810000"/>
            <a:ext cx="1981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/>
              <a:t>Response User details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6553200" y="3581400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52800" y="1447800"/>
            <a:ext cx="2209800" cy="1524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5200" y="174367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4.1</a:t>
            </a:r>
          </a:p>
          <a:p>
            <a:pPr algn="ctr"/>
            <a:r>
              <a:rPr lang="en-US" dirty="0"/>
              <a:t>Purchase </a:t>
            </a:r>
          </a:p>
          <a:p>
            <a:pPr algn="ctr"/>
            <a:r>
              <a:rPr lang="en-US" dirty="0"/>
              <a:t>product</a:t>
            </a:r>
          </a:p>
        </p:txBody>
      </p:sp>
      <p:sp>
        <p:nvSpPr>
          <p:cNvPr id="6" name="Oval 5"/>
          <p:cNvSpPr/>
          <p:nvPr/>
        </p:nvSpPr>
        <p:spPr>
          <a:xfrm>
            <a:off x="3352800" y="3505200"/>
            <a:ext cx="2209800" cy="1524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5200" y="3801070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4.2</a:t>
            </a:r>
          </a:p>
          <a:p>
            <a:pPr algn="ctr"/>
            <a:r>
              <a:rPr lang="en-US" dirty="0"/>
              <a:t>Manage&amp;</a:t>
            </a:r>
          </a:p>
          <a:p>
            <a:pPr algn="ctr"/>
            <a:r>
              <a:rPr lang="en-US" dirty="0"/>
              <a:t>Adding product to cart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6400" y="472440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Add to cart product&amp; remove product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05400" y="13378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Order info</a:t>
            </a:r>
          </a:p>
        </p:txBody>
      </p:sp>
      <p:cxnSp>
        <p:nvCxnSpPr>
          <p:cNvPr id="14" name="Straight Arrow Connector 13"/>
          <p:cNvCxnSpPr>
            <a:stCxn id="21" idx="3"/>
          </p:cNvCxnSpPr>
          <p:nvPr/>
        </p:nvCxnSpPr>
        <p:spPr>
          <a:xfrm>
            <a:off x="1828799" y="2286000"/>
            <a:ext cx="1524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ine 21"/>
          <p:cNvSpPr>
            <a:spLocks noChangeShapeType="1"/>
          </p:cNvSpPr>
          <p:nvPr/>
        </p:nvSpPr>
        <p:spPr bwMode="auto">
          <a:xfrm>
            <a:off x="6934200" y="198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6934200" y="2362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 rot="10800000" flipV="1">
            <a:off x="7239000" y="2022475"/>
            <a:ext cx="152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 dirty="0">
                <a:latin typeface="Arial Unicode MS" pitchFamily="34" charset="-128"/>
              </a:rPr>
              <a:t>Product</a:t>
            </a:r>
          </a:p>
        </p:txBody>
      </p:sp>
      <p:cxnSp>
        <p:nvCxnSpPr>
          <p:cNvPr id="18" name="Shape 17"/>
          <p:cNvCxnSpPr/>
          <p:nvPr/>
        </p:nvCxnSpPr>
        <p:spPr>
          <a:xfrm>
            <a:off x="5334000" y="1676400"/>
            <a:ext cx="2590800" cy="2698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hape 18"/>
          <p:cNvCxnSpPr/>
          <p:nvPr/>
        </p:nvCxnSpPr>
        <p:spPr>
          <a:xfrm>
            <a:off x="5486400" y="3962400"/>
            <a:ext cx="2438400" cy="228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1600200" y="2009001"/>
            <a:ext cx="1981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200" b="1" dirty="0">
                <a:latin typeface="Arial Unicode MS" pitchFamily="34" charset="-128"/>
              </a:rPr>
              <a:t>Request for Order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5799" y="1981200"/>
            <a:ext cx="1143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600" dirty="0"/>
              <a:t>User</a:t>
            </a:r>
          </a:p>
        </p:txBody>
      </p:sp>
      <p:cxnSp>
        <p:nvCxnSpPr>
          <p:cNvPr id="23" name="Straight Arrow Connector 22"/>
          <p:cNvCxnSpPr>
            <a:stCxn id="4" idx="4"/>
            <a:endCxn id="6" idx="0"/>
          </p:cNvCxnSpPr>
          <p:nvPr/>
        </p:nvCxnSpPr>
        <p:spPr>
          <a:xfrm rot="5400000">
            <a:off x="4191000" y="32385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17" idx="2"/>
          </p:cNvCxnSpPr>
          <p:nvPr/>
        </p:nvCxnSpPr>
        <p:spPr>
          <a:xfrm rot="5400000">
            <a:off x="6667501" y="1181101"/>
            <a:ext cx="152400" cy="25145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15000" y="2479675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Response Order </a:t>
            </a:r>
          </a:p>
          <a:p>
            <a:pPr algn="ctr"/>
            <a:endParaRPr lang="en-US" sz="1600" b="1" dirty="0"/>
          </a:p>
        </p:txBody>
      </p:sp>
      <p:sp>
        <p:nvSpPr>
          <p:cNvPr id="34" name="Line 21"/>
          <p:cNvSpPr>
            <a:spLocks noChangeShapeType="1"/>
          </p:cNvSpPr>
          <p:nvPr/>
        </p:nvSpPr>
        <p:spPr bwMode="auto">
          <a:xfrm>
            <a:off x="6858000" y="41910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>
            <a:off x="6858000" y="45720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Text Box 24"/>
          <p:cNvSpPr txBox="1">
            <a:spLocks noChangeArrowheads="1"/>
          </p:cNvSpPr>
          <p:nvPr/>
        </p:nvSpPr>
        <p:spPr bwMode="auto">
          <a:xfrm rot="10800000" flipV="1">
            <a:off x="7239000" y="4191000"/>
            <a:ext cx="152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 dirty="0">
                <a:latin typeface="Arial Unicode MS" pitchFamily="34" charset="-128"/>
              </a:rPr>
              <a:t>Cart</a:t>
            </a:r>
          </a:p>
        </p:txBody>
      </p:sp>
      <p:cxnSp>
        <p:nvCxnSpPr>
          <p:cNvPr id="38" name="Shape 37"/>
          <p:cNvCxnSpPr/>
          <p:nvPr/>
        </p:nvCxnSpPr>
        <p:spPr>
          <a:xfrm rot="5400000">
            <a:off x="6608763" y="3332163"/>
            <a:ext cx="117474" cy="26669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867400" y="365760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View cart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3400" y="0"/>
            <a:ext cx="8077200" cy="3693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1"/>
                </a:solidFill>
              </a:rPr>
              <a:t>4.0 level Diagram(Placing order) </a:t>
            </a:r>
          </a:p>
        </p:txBody>
      </p:sp>
      <p:cxnSp>
        <p:nvCxnSpPr>
          <p:cNvPr id="37" name="Straight Connector 36"/>
          <p:cNvCxnSpPr>
            <a:stCxn id="15" idx="0"/>
            <a:endCxn id="16" idx="0"/>
          </p:cNvCxnSpPr>
          <p:nvPr/>
        </p:nvCxnSpPr>
        <p:spPr>
          <a:xfrm rot="5400000">
            <a:off x="6743700" y="2171700"/>
            <a:ext cx="381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6668294" y="4380706"/>
            <a:ext cx="381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1828800" y="24384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 Box 28"/>
          <p:cNvSpPr txBox="1">
            <a:spLocks noChangeArrowheads="1"/>
          </p:cNvSpPr>
          <p:nvPr/>
        </p:nvSpPr>
        <p:spPr bwMode="auto">
          <a:xfrm>
            <a:off x="1828800" y="2438400"/>
            <a:ext cx="1676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 dirty="0">
                <a:latin typeface="Arial Unicode MS" pitchFamily="34" charset="-128"/>
              </a:rPr>
              <a:t>Response for Order</a:t>
            </a:r>
          </a:p>
        </p:txBody>
      </p:sp>
      <p:cxnSp>
        <p:nvCxnSpPr>
          <p:cNvPr id="47" name="Straight Connector 46"/>
          <p:cNvCxnSpPr>
            <a:stCxn id="6" idx="2"/>
          </p:cNvCxnSpPr>
          <p:nvPr/>
        </p:nvCxnSpPr>
        <p:spPr>
          <a:xfrm rot="10800000">
            <a:off x="1447800" y="4267200"/>
            <a:ext cx="1905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 flipH="1" flipV="1">
            <a:off x="609600" y="3429000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47800" y="426720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Manage order info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810000" y="609600"/>
            <a:ext cx="16002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7.0</a:t>
            </a:r>
          </a:p>
          <a:p>
            <a:pPr algn="ctr"/>
            <a:r>
              <a:rPr lang="en-US" dirty="0"/>
              <a:t>Login</a:t>
            </a:r>
          </a:p>
        </p:txBody>
      </p:sp>
      <p:sp>
        <p:nvSpPr>
          <p:cNvPr id="7" name="Oval 6"/>
          <p:cNvSpPr/>
          <p:nvPr/>
        </p:nvSpPr>
        <p:spPr>
          <a:xfrm>
            <a:off x="3810000" y="1600200"/>
            <a:ext cx="1600200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810000" y="2743200"/>
            <a:ext cx="1600200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239000" y="838200"/>
            <a:ext cx="137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239000" y="1143000"/>
            <a:ext cx="137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15200" y="1981200"/>
            <a:ext cx="137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315200" y="2286000"/>
            <a:ext cx="137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315200" y="3429000"/>
            <a:ext cx="137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15200" y="3124200"/>
            <a:ext cx="137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315200" y="4495800"/>
            <a:ext cx="137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15200" y="4191000"/>
            <a:ext cx="137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315200" y="5715000"/>
            <a:ext cx="137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315200" y="5410200"/>
            <a:ext cx="137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20000" y="838200"/>
            <a:ext cx="68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86600" y="1981200"/>
            <a:ext cx="18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15201" y="3124200"/>
            <a:ext cx="152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38268" y="4191000"/>
            <a:ext cx="91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97898" y="5410200"/>
            <a:ext cx="103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feedback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838200" y="1066800"/>
            <a:ext cx="794" cy="472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hape 32"/>
          <p:cNvCxnSpPr/>
          <p:nvPr/>
        </p:nvCxnSpPr>
        <p:spPr>
          <a:xfrm>
            <a:off x="4953000" y="5187663"/>
            <a:ext cx="2819400" cy="2225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19200" y="1066800"/>
            <a:ext cx="0" cy="449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219200" y="3200400"/>
            <a:ext cx="2590800" cy="1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219200" y="5562600"/>
            <a:ext cx="2590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838200" y="5791200"/>
            <a:ext cx="3352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219200" y="4343400"/>
            <a:ext cx="2590800" cy="1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219200" y="2131965"/>
            <a:ext cx="2590800" cy="1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827056" y="914400"/>
            <a:ext cx="198294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/>
          <p:nvPr/>
        </p:nvCxnSpPr>
        <p:spPr>
          <a:xfrm>
            <a:off x="5257800" y="4114800"/>
            <a:ext cx="2740434" cy="76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hape 41"/>
          <p:cNvCxnSpPr/>
          <p:nvPr/>
        </p:nvCxnSpPr>
        <p:spPr>
          <a:xfrm>
            <a:off x="5334000" y="2895600"/>
            <a:ext cx="2819400" cy="2225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hape 42"/>
          <p:cNvCxnSpPr/>
          <p:nvPr/>
        </p:nvCxnSpPr>
        <p:spPr>
          <a:xfrm>
            <a:off x="5257800" y="1752600"/>
            <a:ext cx="2819400" cy="2225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334000" y="457200"/>
            <a:ext cx="2819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Verified Login Detail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574941" y="2664023"/>
            <a:ext cx="2197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Update Category Detail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29200" y="38832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Update/Remove Product Detail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562600" y="4879886"/>
            <a:ext cx="1787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Feedback Detail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74709" y="609600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Login Detail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371601" y="2907268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Add/Remove category Detail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43000" y="43434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Add/Remove product Detail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2001" y="5254823"/>
            <a:ext cx="3352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Remove  Feedback</a:t>
            </a:r>
          </a:p>
        </p:txBody>
      </p:sp>
      <p:cxnSp>
        <p:nvCxnSpPr>
          <p:cNvPr id="56" name="Shape 55"/>
          <p:cNvCxnSpPr/>
          <p:nvPr/>
        </p:nvCxnSpPr>
        <p:spPr>
          <a:xfrm>
            <a:off x="5257800" y="685800"/>
            <a:ext cx="2553805" cy="1640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038600" y="1600200"/>
            <a:ext cx="129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8.0</a:t>
            </a:r>
          </a:p>
          <a:p>
            <a:pPr algn="ctr"/>
            <a:r>
              <a:rPr lang="en-US" sz="1600" dirty="0"/>
              <a:t>View user</a:t>
            </a:r>
          </a:p>
          <a:p>
            <a:pPr algn="ctr"/>
            <a:r>
              <a:rPr lang="en-US" sz="1600" dirty="0"/>
              <a:t>detail</a:t>
            </a:r>
          </a:p>
        </p:txBody>
      </p:sp>
      <p:cxnSp>
        <p:nvCxnSpPr>
          <p:cNvPr id="62" name="Straight Arrow Connector 61"/>
          <p:cNvCxnSpPr>
            <a:stCxn id="6" idx="4"/>
            <a:endCxn id="7" idx="0"/>
          </p:cNvCxnSpPr>
          <p:nvPr/>
        </p:nvCxnSpPr>
        <p:spPr>
          <a:xfrm rot="5400000">
            <a:off x="4457700" y="1447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334000" y="152400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Update and delete user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66800" y="1764268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User detail 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rot="5400000">
            <a:off x="4457700" y="25900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657600" y="2667000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9.0</a:t>
            </a:r>
          </a:p>
          <a:p>
            <a:pPr algn="ctr"/>
            <a:r>
              <a:rPr lang="en-US" sz="1600" dirty="0"/>
              <a:t>Add &amp; Remove category</a:t>
            </a:r>
          </a:p>
        </p:txBody>
      </p:sp>
      <p:sp>
        <p:nvSpPr>
          <p:cNvPr id="67" name="Oval 66"/>
          <p:cNvSpPr/>
          <p:nvPr/>
        </p:nvSpPr>
        <p:spPr>
          <a:xfrm>
            <a:off x="3810000" y="3886200"/>
            <a:ext cx="1600200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68" name="TextBox 67"/>
          <p:cNvSpPr txBox="1"/>
          <p:nvPr/>
        </p:nvSpPr>
        <p:spPr>
          <a:xfrm>
            <a:off x="3657600" y="3886200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10.0</a:t>
            </a:r>
          </a:p>
          <a:p>
            <a:pPr algn="ctr"/>
            <a:r>
              <a:rPr lang="en-US" sz="1600" dirty="0"/>
              <a:t>Add &amp; Remove Product</a:t>
            </a:r>
          </a:p>
        </p:txBody>
      </p:sp>
      <p:sp>
        <p:nvSpPr>
          <p:cNvPr id="71" name="Oval 70"/>
          <p:cNvSpPr/>
          <p:nvPr/>
        </p:nvSpPr>
        <p:spPr>
          <a:xfrm>
            <a:off x="3810000" y="5029200"/>
            <a:ext cx="1600200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72" name="TextBox 71"/>
          <p:cNvSpPr txBox="1"/>
          <p:nvPr/>
        </p:nvSpPr>
        <p:spPr>
          <a:xfrm>
            <a:off x="3657600" y="5029200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11.0</a:t>
            </a:r>
          </a:p>
          <a:p>
            <a:pPr algn="ctr"/>
            <a:r>
              <a:rPr lang="en-US" sz="1600" dirty="0"/>
              <a:t>View</a:t>
            </a:r>
          </a:p>
          <a:p>
            <a:pPr algn="ctr"/>
            <a:r>
              <a:rPr lang="en-US" sz="1600" dirty="0"/>
              <a:t>Feedback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4457700" y="37330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5400000">
            <a:off x="4457700" y="48760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33400" y="0"/>
            <a:ext cx="8077200" cy="3693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1"/>
                </a:solidFill>
              </a:rPr>
              <a:t>First level Diagram(Admin) 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85800" y="457200"/>
            <a:ext cx="1143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600" dirty="0"/>
              <a:t>Admin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rot="10800000">
            <a:off x="4953000" y="5791200"/>
            <a:ext cx="2743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 flipH="1" flipV="1">
            <a:off x="7658100" y="5752306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638800" y="579120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Response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rot="10800000">
            <a:off x="5181600" y="4572000"/>
            <a:ext cx="2743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 flipH="1" flipV="1">
            <a:off x="7886700" y="4533106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867400" y="457200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Response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rot="10800000">
            <a:off x="5181600" y="3505200"/>
            <a:ext cx="2743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 flipH="1" flipV="1">
            <a:off x="7886700" y="3467100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867400" y="3429794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Response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 rot="10800000">
            <a:off x="5181600" y="2362200"/>
            <a:ext cx="2743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5400000" flipH="1" flipV="1">
            <a:off x="7886700" y="2324100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867400" y="2286794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Response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 rot="10800000">
            <a:off x="5181600" y="1218406"/>
            <a:ext cx="2743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5400000" flipH="1" flipV="1">
            <a:off x="7886700" y="1180306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867400" y="1219994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Response</a:t>
            </a:r>
          </a:p>
        </p:txBody>
      </p:sp>
      <p:cxnSp>
        <p:nvCxnSpPr>
          <p:cNvPr id="82" name="Straight Connector 81"/>
          <p:cNvCxnSpPr/>
          <p:nvPr/>
        </p:nvCxnSpPr>
        <p:spPr>
          <a:xfrm rot="5400000">
            <a:off x="7086600" y="990600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>
            <a:off x="7163594" y="2132806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7163594" y="3275806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7163594" y="4342606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5400000">
            <a:off x="7163594" y="5561806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522256" y="3411379"/>
            <a:ext cx="198294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315200" y="3134380"/>
            <a:ext cx="137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315200" y="3515380"/>
            <a:ext cx="137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90698" y="3146048"/>
            <a:ext cx="95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Register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05466" y="2915960"/>
            <a:ext cx="1394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Request For</a:t>
            </a:r>
          </a:p>
          <a:p>
            <a:pPr algn="ctr"/>
            <a:r>
              <a:rPr lang="en-US" sz="1400" b="1" dirty="0"/>
              <a:t>Login</a:t>
            </a:r>
          </a:p>
        </p:txBody>
      </p:sp>
      <p:sp>
        <p:nvSpPr>
          <p:cNvPr id="13" name="Oval 12"/>
          <p:cNvSpPr/>
          <p:nvPr/>
        </p:nvSpPr>
        <p:spPr>
          <a:xfrm>
            <a:off x="3505200" y="2829580"/>
            <a:ext cx="1600200" cy="10273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7.1</a:t>
            </a:r>
          </a:p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Login</a:t>
            </a:r>
            <a:endParaRPr lang="en-US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105400" y="343918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05000" y="3591580"/>
            <a:ext cx="1394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Request For</a:t>
            </a:r>
          </a:p>
          <a:p>
            <a:pPr algn="ctr"/>
            <a:r>
              <a:rPr lang="en-US" sz="1400" b="1" dirty="0"/>
              <a:t>Login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68339" y="2905780"/>
            <a:ext cx="2270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Request For Login Data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05400" y="3210580"/>
            <a:ext cx="2209800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91639" y="3449360"/>
            <a:ext cx="2399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Request For Login  Data</a:t>
            </a:r>
          </a:p>
        </p:txBody>
      </p:sp>
      <p:sp>
        <p:nvSpPr>
          <p:cNvPr id="41" name="AutoShape 4"/>
          <p:cNvSpPr>
            <a:spLocks noChangeArrowheads="1"/>
          </p:cNvSpPr>
          <p:nvPr/>
        </p:nvSpPr>
        <p:spPr bwMode="auto">
          <a:xfrm>
            <a:off x="381000" y="3210580"/>
            <a:ext cx="1295400" cy="609600"/>
          </a:xfrm>
          <a:prstGeom prst="flowChartProcess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1600" b="1" dirty="0">
                <a:latin typeface="Arial Unicode MS" pitchFamily="34" charset="-128"/>
              </a:rPr>
              <a:t>Admin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rot="10800000">
            <a:off x="1676400" y="3591580"/>
            <a:ext cx="1905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1"/>
                </a:solidFill>
              </a:rPr>
              <a:t>7.0 level Diagram(Admin login) </a:t>
            </a:r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7124700" y="332488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505200" y="1676400"/>
            <a:ext cx="1600200" cy="990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8.2</a:t>
            </a:r>
          </a:p>
          <a:p>
            <a:pPr algn="ctr"/>
            <a:r>
              <a:rPr lang="en-US" sz="1600" dirty="0"/>
              <a:t>View User</a:t>
            </a:r>
          </a:p>
          <a:p>
            <a:pPr algn="ctr"/>
            <a:r>
              <a:rPr lang="en-US" sz="1600" dirty="0"/>
              <a:t>Detail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7321400" y="2096869"/>
            <a:ext cx="137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321400" y="2477869"/>
            <a:ext cx="137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6200" y="210853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105400" y="2325469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81601" y="1726049"/>
            <a:ext cx="2590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Manage User detail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02166" y="2325469"/>
            <a:ext cx="2313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Manage user</a:t>
            </a: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7125494" y="2286575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522256" y="2206823"/>
            <a:ext cx="198294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805466" y="1676400"/>
            <a:ext cx="1703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Request for view </a:t>
            </a:r>
          </a:p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user detail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905000" y="2335649"/>
            <a:ext cx="1412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New user Info</a:t>
            </a:r>
          </a:p>
        </p:txBody>
      </p:sp>
      <p:sp>
        <p:nvSpPr>
          <p:cNvPr id="48" name="AutoShape 4"/>
          <p:cNvSpPr>
            <a:spLocks noChangeArrowheads="1"/>
          </p:cNvSpPr>
          <p:nvPr/>
        </p:nvSpPr>
        <p:spPr bwMode="auto">
          <a:xfrm>
            <a:off x="381000" y="2006024"/>
            <a:ext cx="1295400" cy="609600"/>
          </a:xfrm>
          <a:prstGeom prst="flowChartProcess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1600" b="1" dirty="0">
                <a:latin typeface="Arial Unicode MS" pitchFamily="34" charset="-128"/>
              </a:rPr>
              <a:t>Admin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10800000">
            <a:off x="1676400" y="2387024"/>
            <a:ext cx="1905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105400" y="2171481"/>
            <a:ext cx="220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1"/>
                </a:solidFill>
              </a:rPr>
              <a:t>8.0 level Diagram(Admin) 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5181600" y="4189412"/>
            <a:ext cx="3124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 flipH="1" flipV="1">
            <a:off x="7468394" y="3352006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029200" y="3810000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Request for delete user</a:t>
            </a:r>
            <a:r>
              <a:rPr lang="en-US" sz="1600" b="1" dirty="0"/>
              <a:t> </a:t>
            </a:r>
          </a:p>
        </p:txBody>
      </p:sp>
      <p:sp>
        <p:nvSpPr>
          <p:cNvPr id="59" name="Oval 58"/>
          <p:cNvSpPr/>
          <p:nvPr/>
        </p:nvSpPr>
        <p:spPr>
          <a:xfrm>
            <a:off x="3429000" y="3617336"/>
            <a:ext cx="1752600" cy="11824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8.2</a:t>
            </a:r>
          </a:p>
          <a:p>
            <a:pPr algn="ctr"/>
            <a:r>
              <a:rPr lang="en-US" dirty="0"/>
              <a:t>Delete</a:t>
            </a:r>
          </a:p>
          <a:p>
            <a:pPr algn="ctr"/>
            <a:r>
              <a:rPr lang="en-US" dirty="0"/>
              <a:t>user</a:t>
            </a:r>
          </a:p>
        </p:txBody>
      </p:sp>
      <p:cxnSp>
        <p:nvCxnSpPr>
          <p:cNvPr id="67" name="Straight Arrow Connector 66"/>
          <p:cNvCxnSpPr>
            <a:stCxn id="12" idx="4"/>
            <a:endCxn id="59" idx="0"/>
          </p:cNvCxnSpPr>
          <p:nvPr/>
        </p:nvCxnSpPr>
        <p:spPr>
          <a:xfrm rot="5400000">
            <a:off x="3830132" y="3142168"/>
            <a:ext cx="9503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3505200" y="1676400"/>
            <a:ext cx="1600200" cy="10769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11.1 </a:t>
            </a:r>
          </a:p>
          <a:p>
            <a:pPr algn="ctr"/>
            <a:r>
              <a:rPr lang="en-US" sz="1400" dirty="0"/>
              <a:t>View </a:t>
            </a:r>
          </a:p>
          <a:p>
            <a:pPr algn="ctr"/>
            <a:r>
              <a:rPr lang="en-US" sz="1400" dirty="0"/>
              <a:t>Feedback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7315200" y="2153960"/>
            <a:ext cx="137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315200" y="2534960"/>
            <a:ext cx="137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60260" y="2165628"/>
            <a:ext cx="107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Feedback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10800000">
            <a:off x="5029200" y="2448580"/>
            <a:ext cx="2286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939973" y="1849160"/>
            <a:ext cx="2299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Request For Manage </a:t>
            </a:r>
          </a:p>
          <a:p>
            <a:pPr algn="ctr"/>
            <a:r>
              <a:rPr lang="en-US" sz="1400" b="1" dirty="0"/>
              <a:t>Feedback Data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06707" y="2448580"/>
            <a:ext cx="1255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Manage </a:t>
            </a:r>
          </a:p>
          <a:p>
            <a:pPr algn="ctr"/>
            <a:r>
              <a:rPr lang="en-US" sz="1400" b="1" dirty="0"/>
              <a:t>Feedback  info</a:t>
            </a:r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7125494" y="234366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522256" y="2187714"/>
            <a:ext cx="198294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839437" y="1752600"/>
            <a:ext cx="1513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Request for  view </a:t>
            </a:r>
          </a:p>
          <a:p>
            <a:pPr algn="ctr"/>
            <a:r>
              <a:rPr lang="en-US" sz="1400" b="1" dirty="0"/>
              <a:t>feedback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61074" y="2316540"/>
            <a:ext cx="1215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Feedback info</a:t>
            </a:r>
          </a:p>
        </p:txBody>
      </p:sp>
      <p:sp>
        <p:nvSpPr>
          <p:cNvPr id="53" name="AutoShape 4"/>
          <p:cNvSpPr>
            <a:spLocks noChangeArrowheads="1"/>
          </p:cNvSpPr>
          <p:nvPr/>
        </p:nvSpPr>
        <p:spPr bwMode="auto">
          <a:xfrm>
            <a:off x="381000" y="1986915"/>
            <a:ext cx="1295400" cy="609600"/>
          </a:xfrm>
          <a:prstGeom prst="flowChartProcess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1600" b="1" dirty="0">
                <a:latin typeface="Arial Unicode MS" pitchFamily="34" charset="-128"/>
              </a:rPr>
              <a:t>Admin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rot="10800000" flipV="1">
            <a:off x="1676400" y="2362199"/>
            <a:ext cx="182880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105400" y="2294592"/>
            <a:ext cx="220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1"/>
                </a:solidFill>
              </a:rPr>
              <a:t>11.0 level Diagram(Admin) 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rot="5400000" flipH="1" flipV="1">
            <a:off x="7430294" y="3390106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029200" y="3852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Request for delete Feedback</a:t>
            </a:r>
            <a:r>
              <a:rPr lang="en-US" sz="1600" b="1" dirty="0"/>
              <a:t> </a:t>
            </a:r>
          </a:p>
        </p:txBody>
      </p:sp>
      <p:sp>
        <p:nvSpPr>
          <p:cNvPr id="56" name="Oval 55"/>
          <p:cNvSpPr/>
          <p:nvPr/>
        </p:nvSpPr>
        <p:spPr>
          <a:xfrm>
            <a:off x="3429000" y="3770530"/>
            <a:ext cx="1752600" cy="11824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11.2</a:t>
            </a:r>
          </a:p>
          <a:p>
            <a:pPr algn="ctr"/>
            <a:r>
              <a:rPr lang="en-US" dirty="0"/>
              <a:t>Delete</a:t>
            </a:r>
          </a:p>
          <a:p>
            <a:pPr algn="ctr"/>
            <a:r>
              <a:rPr lang="en-US" dirty="0"/>
              <a:t>Feedback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rot="5400000">
            <a:off x="3830132" y="3257838"/>
            <a:ext cx="9503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181600" y="4265612"/>
            <a:ext cx="3124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598456" y="1800999"/>
            <a:ext cx="198294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391400" y="2209800"/>
            <a:ext cx="137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391400" y="1905000"/>
            <a:ext cx="137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91400" y="1916668"/>
            <a:ext cx="153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43191" y="1143000"/>
            <a:ext cx="1790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Insert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category</a:t>
            </a:r>
            <a:r>
              <a:rPr lang="en-US" sz="1600" b="1" dirty="0"/>
              <a:t> </a:t>
            </a:r>
          </a:p>
          <a:p>
            <a:pPr algn="ctr"/>
            <a:r>
              <a:rPr lang="en-US" sz="1600" b="1" dirty="0"/>
              <a:t>Detail</a:t>
            </a:r>
          </a:p>
        </p:txBody>
      </p:sp>
      <p:sp>
        <p:nvSpPr>
          <p:cNvPr id="16" name="Oval 15"/>
          <p:cNvSpPr/>
          <p:nvPr/>
        </p:nvSpPr>
        <p:spPr>
          <a:xfrm>
            <a:off x="3505200" y="1408330"/>
            <a:ext cx="1752600" cy="11824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9.1</a:t>
            </a:r>
          </a:p>
          <a:p>
            <a:pPr algn="ctr"/>
            <a:r>
              <a:rPr lang="en-US" dirty="0"/>
              <a:t>Add Category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67271" y="1408331"/>
            <a:ext cx="324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Request for add category </a:t>
            </a:r>
            <a:r>
              <a:rPr lang="en-US" sz="1600" b="1" dirty="0"/>
              <a:t>data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7200" y="1484531"/>
            <a:ext cx="1143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600" dirty="0"/>
              <a:t>Admin</a:t>
            </a:r>
          </a:p>
        </p:txBody>
      </p:sp>
      <p:cxnSp>
        <p:nvCxnSpPr>
          <p:cNvPr id="29" name="Shape 28"/>
          <p:cNvCxnSpPr/>
          <p:nvPr/>
        </p:nvCxnSpPr>
        <p:spPr>
          <a:xfrm>
            <a:off x="5175486" y="1764268"/>
            <a:ext cx="3054114" cy="152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9" idx="2"/>
          </p:cNvCxnSpPr>
          <p:nvPr/>
        </p:nvCxnSpPr>
        <p:spPr>
          <a:xfrm rot="5400000">
            <a:off x="6359924" y="726678"/>
            <a:ext cx="240268" cy="33589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953000" y="2450068"/>
            <a:ext cx="3381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Response for add category</a:t>
            </a:r>
            <a:r>
              <a:rPr lang="en-US" b="1" dirty="0"/>
              <a:t> </a:t>
            </a:r>
            <a:r>
              <a:rPr lang="en-US" sz="1600" b="1" dirty="0"/>
              <a:t>data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5029200" y="3429000"/>
            <a:ext cx="3352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H="1" flipV="1">
            <a:off x="7772400" y="28194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7696200" y="3048000"/>
            <a:ext cx="1676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0800000">
            <a:off x="5257800" y="3886200"/>
            <a:ext cx="3276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029200" y="31358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Request for delete category</a:t>
            </a:r>
            <a:r>
              <a:rPr lang="en-US" b="1" dirty="0"/>
              <a:t> </a:t>
            </a:r>
            <a:endParaRPr lang="en-US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288559" y="3886200"/>
            <a:ext cx="347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Response for delete category</a:t>
            </a:r>
            <a:r>
              <a:rPr lang="en-US" b="1" dirty="0"/>
              <a:t> </a:t>
            </a:r>
            <a:endParaRPr lang="en-US" sz="1600" b="1" dirty="0"/>
          </a:p>
        </p:txBody>
      </p:sp>
      <p:cxnSp>
        <p:nvCxnSpPr>
          <p:cNvPr id="57" name="Straight Arrow Connector 56"/>
          <p:cNvCxnSpPr>
            <a:stCxn id="16" idx="4"/>
            <a:endCxn id="22" idx="0"/>
          </p:cNvCxnSpPr>
          <p:nvPr/>
        </p:nvCxnSpPr>
        <p:spPr>
          <a:xfrm rot="5400000">
            <a:off x="4020235" y="2952065"/>
            <a:ext cx="72253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33400" y="0"/>
            <a:ext cx="8077200" cy="3693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1"/>
                </a:solidFill>
              </a:rPr>
              <a:t>9.0 level Diagram(Admin Add&amp; remove product ) </a:t>
            </a:r>
          </a:p>
        </p:txBody>
      </p:sp>
      <p:sp>
        <p:nvSpPr>
          <p:cNvPr id="22" name="Oval 21"/>
          <p:cNvSpPr/>
          <p:nvPr/>
        </p:nvSpPr>
        <p:spPr>
          <a:xfrm>
            <a:off x="3505200" y="3313330"/>
            <a:ext cx="1752600" cy="11824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9.2</a:t>
            </a:r>
          </a:p>
          <a:p>
            <a:pPr algn="ctr"/>
            <a:r>
              <a:rPr lang="en-US" dirty="0"/>
              <a:t>Delete</a:t>
            </a:r>
          </a:p>
          <a:p>
            <a:pPr algn="ctr"/>
            <a:r>
              <a:rPr lang="en-US" dirty="0"/>
              <a:t>Category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598456" y="1800999"/>
            <a:ext cx="198294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391400" y="2209800"/>
            <a:ext cx="1371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391400" y="1905000"/>
            <a:ext cx="1371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91400" y="1905000"/>
            <a:ext cx="153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43191" y="1143000"/>
            <a:ext cx="155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Insert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Product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Detail</a:t>
            </a:r>
          </a:p>
        </p:txBody>
      </p:sp>
      <p:sp>
        <p:nvSpPr>
          <p:cNvPr id="15" name="Oval 14"/>
          <p:cNvSpPr/>
          <p:nvPr/>
        </p:nvSpPr>
        <p:spPr>
          <a:xfrm>
            <a:off x="3352800" y="3276600"/>
            <a:ext cx="1600200" cy="1143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10.2</a:t>
            </a:r>
          </a:p>
          <a:p>
            <a:pPr algn="ctr"/>
            <a:r>
              <a:rPr lang="en-US" dirty="0"/>
              <a:t>Update product</a:t>
            </a:r>
          </a:p>
        </p:txBody>
      </p:sp>
      <p:sp>
        <p:nvSpPr>
          <p:cNvPr id="16" name="Oval 15"/>
          <p:cNvSpPr/>
          <p:nvPr/>
        </p:nvSpPr>
        <p:spPr>
          <a:xfrm>
            <a:off x="3352800" y="1408330"/>
            <a:ext cx="1676400" cy="11824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10.1</a:t>
            </a:r>
          </a:p>
          <a:p>
            <a:pPr algn="ctr"/>
            <a:r>
              <a:rPr lang="en-US" dirty="0"/>
              <a:t>Add product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67271" y="1408331"/>
            <a:ext cx="326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Request for add Product</a:t>
            </a:r>
            <a:r>
              <a:rPr lang="en-US" b="1" dirty="0"/>
              <a:t> </a:t>
            </a:r>
            <a:r>
              <a:rPr lang="en-US" sz="1600" b="1" dirty="0"/>
              <a:t>data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7200" y="1484531"/>
            <a:ext cx="1143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600" dirty="0"/>
              <a:t>Admin</a:t>
            </a:r>
          </a:p>
        </p:txBody>
      </p:sp>
      <p:cxnSp>
        <p:nvCxnSpPr>
          <p:cNvPr id="29" name="Shape 28"/>
          <p:cNvCxnSpPr/>
          <p:nvPr/>
        </p:nvCxnSpPr>
        <p:spPr>
          <a:xfrm>
            <a:off x="5029200" y="1752600"/>
            <a:ext cx="3054114" cy="152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hape 30"/>
          <p:cNvCxnSpPr/>
          <p:nvPr/>
        </p:nvCxnSpPr>
        <p:spPr>
          <a:xfrm rot="5400000">
            <a:off x="6359923" y="650477"/>
            <a:ext cx="240268" cy="33589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05400" y="2450068"/>
            <a:ext cx="333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Response for add Product</a:t>
            </a:r>
            <a:r>
              <a:rPr lang="en-US" b="1" dirty="0"/>
              <a:t> </a:t>
            </a:r>
            <a:r>
              <a:rPr lang="en-US" sz="1600" b="1" dirty="0"/>
              <a:t>data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4876800" y="3579812"/>
            <a:ext cx="3505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H="1" flipV="1">
            <a:off x="7696994" y="2895600"/>
            <a:ext cx="13708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7696200" y="3048000"/>
            <a:ext cx="1676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5" idx="6"/>
          </p:cNvCxnSpPr>
          <p:nvPr/>
        </p:nvCxnSpPr>
        <p:spPr>
          <a:xfrm rot="10800000">
            <a:off x="4953000" y="3848100"/>
            <a:ext cx="3581400" cy="39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086740" y="3288268"/>
            <a:ext cx="291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Request for update Product</a:t>
            </a:r>
            <a:endParaRPr lang="en-US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134201" y="3810000"/>
            <a:ext cx="3095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Response for update Product</a:t>
            </a:r>
            <a:r>
              <a:rPr lang="en-US" b="1" dirty="0"/>
              <a:t> </a:t>
            </a:r>
            <a:endParaRPr lang="en-US" sz="1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33400" y="0"/>
            <a:ext cx="8077200" cy="3693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1"/>
                </a:solidFill>
              </a:rPr>
              <a:t>10.0 level Diagram(Admin Add&amp; remove product ) 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rot="5400000">
            <a:off x="3754329" y="2952065"/>
            <a:ext cx="72253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352800" y="5181600"/>
            <a:ext cx="1600200" cy="1143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10.3</a:t>
            </a:r>
          </a:p>
          <a:p>
            <a:pPr algn="ctr"/>
            <a:r>
              <a:rPr lang="en-US" dirty="0"/>
              <a:t>Delete product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4953000" y="5789612"/>
            <a:ext cx="3733800" cy="1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6896004" y="3999611"/>
            <a:ext cx="3580606" cy="2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86400" y="5410200"/>
            <a:ext cx="281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Request for delete Product</a:t>
            </a:r>
            <a:endParaRPr lang="en-US" sz="1600" b="1" dirty="0"/>
          </a:p>
        </p:txBody>
      </p:sp>
      <p:cxnSp>
        <p:nvCxnSpPr>
          <p:cNvPr id="27" name="Straight Arrow Connector 26"/>
          <p:cNvCxnSpPr/>
          <p:nvPr/>
        </p:nvCxnSpPr>
        <p:spPr>
          <a:xfrm rot="5400000">
            <a:off x="3754329" y="4780071"/>
            <a:ext cx="72253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7239000" y="2057400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199" y="990600"/>
          <a:ext cx="8305800" cy="5410197"/>
        </p:xfrm>
        <a:graphic>
          <a:graphicData uri="http://schemas.openxmlformats.org/drawingml/2006/table">
            <a:tbl>
              <a:tblPr/>
              <a:tblGrid>
                <a:gridCol w="952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96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226" marR="43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SR .NO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226" marR="43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PARTICULAR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226" marR="43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PAGE NO.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226" marR="43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3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3226" marR="43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226" marR="43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Introduction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226" marR="43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226" marR="43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226" marR="43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1.1</a:t>
                      </a:r>
                    </a:p>
                  </a:txBody>
                  <a:tcPr marL="43226" marR="43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Project Definition</a:t>
                      </a:r>
                    </a:p>
                  </a:txBody>
                  <a:tcPr marL="43226" marR="43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43226" marR="43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226" marR="43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1.2</a:t>
                      </a:r>
                    </a:p>
                  </a:txBody>
                  <a:tcPr marL="43226" marR="43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Project Profile</a:t>
                      </a:r>
                    </a:p>
                  </a:txBody>
                  <a:tcPr marL="43226" marR="43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43226" marR="43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226" marR="43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1.3</a:t>
                      </a:r>
                    </a:p>
                  </a:txBody>
                  <a:tcPr marL="43226" marR="43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Hardware and Software Requirement </a:t>
                      </a:r>
                    </a:p>
                  </a:txBody>
                  <a:tcPr marL="43226" marR="43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43226" marR="43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226" marR="43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43226" marR="43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Need For system development</a:t>
                      </a:r>
                    </a:p>
                  </a:txBody>
                  <a:tcPr marL="43226" marR="43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43226" marR="43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43226" marR="43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226" marR="43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System Design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226" marR="43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13</a:t>
                      </a:r>
                    </a:p>
                  </a:txBody>
                  <a:tcPr marL="43226" marR="43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8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226" marR="43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2.1</a:t>
                      </a:r>
                    </a:p>
                  </a:txBody>
                  <a:tcPr marL="43226" marR="43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   Data Flow Diagram</a:t>
                      </a:r>
                    </a:p>
                  </a:txBody>
                  <a:tcPr marL="43226" marR="43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9 to 17</a:t>
                      </a:r>
                    </a:p>
                  </a:txBody>
                  <a:tcPr marL="43226" marR="43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226" marR="43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2.2</a:t>
                      </a:r>
                    </a:p>
                  </a:txBody>
                  <a:tcPr marL="43226" marR="43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   E-R Diagram</a:t>
                      </a:r>
                    </a:p>
                  </a:txBody>
                  <a:tcPr marL="43226" marR="43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19</a:t>
                      </a:r>
                    </a:p>
                  </a:txBody>
                  <a:tcPr marL="43226" marR="43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2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226" marR="43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2.3</a:t>
                      </a:r>
                    </a:p>
                  </a:txBody>
                  <a:tcPr marL="43226" marR="43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   Data</a:t>
                      </a:r>
                      <a:r>
                        <a:rPr lang="en-US" sz="2000" baseline="0" dirty="0">
                          <a:latin typeface="Times New Roman"/>
                          <a:ea typeface="Times New Roman"/>
                          <a:cs typeface="Times New Roman"/>
                        </a:rPr>
                        <a:t> dictionary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226" marR="43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21</a:t>
                      </a:r>
                      <a:r>
                        <a:rPr lang="en-US" sz="2000" baseline="0" dirty="0">
                          <a:latin typeface="Times New Roman"/>
                          <a:ea typeface="Times New Roman"/>
                          <a:cs typeface="Times New Roman"/>
                        </a:rPr>
                        <a:t> to 30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226" marR="43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2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226" marR="43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2.4</a:t>
                      </a:r>
                    </a:p>
                  </a:txBody>
                  <a:tcPr marL="43226" marR="43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   Screen Short</a:t>
                      </a:r>
                    </a:p>
                  </a:txBody>
                  <a:tcPr marL="43226" marR="43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r>
                        <a:rPr lang="en-US" sz="2000" baseline="0" dirty="0">
                          <a:latin typeface="Times New Roman"/>
                          <a:ea typeface="Times New Roman"/>
                          <a:cs typeface="Times New Roman"/>
                        </a:rPr>
                        <a:t> to 47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226" marR="43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1000" y="358914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Index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438400"/>
            <a:ext cx="8183880" cy="22098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System Design</a:t>
            </a:r>
            <a:br>
              <a:rPr lang="en-US" sz="5400" dirty="0"/>
            </a:br>
            <a:r>
              <a:rPr lang="en-US" sz="5400" dirty="0"/>
              <a:t>E-R diagram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FE0991-277C-45D0-8344-1B96564B1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" y="609600"/>
            <a:ext cx="914400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438400"/>
            <a:ext cx="8183880" cy="22098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System Design</a:t>
            </a:r>
            <a:br>
              <a:rPr lang="en-US" sz="5400" dirty="0"/>
            </a:br>
            <a:r>
              <a:rPr lang="en-US" sz="5400" dirty="0"/>
              <a:t>Data dictionary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566440"/>
              </p:ext>
            </p:extLst>
          </p:nvPr>
        </p:nvGraphicFramePr>
        <p:xfrm>
          <a:off x="152400" y="909214"/>
          <a:ext cx="8839200" cy="592701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6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38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Column Name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69" marR="519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Type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69" marR="519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Size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69" marR="519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Constraint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69" marR="519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Description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69" marR="5196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9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id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69" marR="519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69" marR="519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</a:p>
                  </a:txBody>
                  <a:tcPr marL="51969" marR="519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Not null (primary key)</a:t>
                      </a:r>
                    </a:p>
                  </a:txBody>
                  <a:tcPr marL="51969" marR="519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/>
                        <a:t>Id of the customer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69" marR="5196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8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69" marR="519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Calibri"/>
                          <a:ea typeface="Calibri"/>
                          <a:cs typeface="Times New Roman"/>
                        </a:rPr>
                        <a:t>varchar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69" marR="519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r>
                        <a:rPr lang="en-IN" sz="14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69" marR="519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51969" marR="519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First Name of the customer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69" marR="5196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8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L</a:t>
                      </a:r>
                      <a:r>
                        <a:rPr lang="en-IN" sz="1400" dirty="0">
                          <a:latin typeface="Calibri"/>
                          <a:ea typeface="Calibri"/>
                          <a:cs typeface="Times New Roman"/>
                        </a:rPr>
                        <a:t>ast_name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69" marR="519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Calibri"/>
                          <a:ea typeface="Calibri"/>
                          <a:cs typeface="Times New Roman"/>
                        </a:rPr>
                        <a:t>varchar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69" marR="519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r>
                        <a:rPr lang="en-IN" sz="14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69" marR="519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51969" marR="519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Last Name of the customer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69" marR="5196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8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email 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69" marR="519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Calibri"/>
                          <a:ea typeface="Calibri"/>
                          <a:cs typeface="Times New Roman"/>
                        </a:rPr>
                        <a:t>varchar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69" marR="519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IN" sz="1400" dirty="0">
                          <a:latin typeface="Calibri"/>
                          <a:ea typeface="Calibri"/>
                          <a:cs typeface="Times New Roman"/>
                        </a:rPr>
                        <a:t>00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69" marR="519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51969" marR="519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Email of the customer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69" marR="5196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8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Calibri"/>
                          <a:ea typeface="Calibri"/>
                          <a:cs typeface="Times New Roman"/>
                        </a:rPr>
                        <a:t>password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69" marR="519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IN" sz="1400" dirty="0">
                          <a:latin typeface="Calibri"/>
                          <a:ea typeface="Calibri"/>
                          <a:cs typeface="Times New Roman"/>
                        </a:rPr>
                        <a:t>ext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69" marR="519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51969" marR="519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51969" marR="519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Password of the customer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69" marR="5196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8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phone_no</a:t>
                      </a:r>
                    </a:p>
                  </a:txBody>
                  <a:tcPr marL="51969" marR="519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varchar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69" marR="519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IN" sz="14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69" marR="519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51969" marR="519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Phone  of the customer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69" marR="51969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98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>
                          <a:latin typeface="Calibri"/>
                          <a:ea typeface="Calibri"/>
                          <a:cs typeface="Times New Roman"/>
                        </a:rPr>
                        <a:t>address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69" marR="519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>
                          <a:latin typeface="Calibri"/>
                          <a:ea typeface="Calibri"/>
                          <a:cs typeface="Times New Roman"/>
                        </a:rPr>
                        <a:t>varchar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69" marR="519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51969" marR="519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51969" marR="519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/>
                        <a:t>Address of the customer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69" marR="51969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98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Pincode_no</a:t>
                      </a:r>
                    </a:p>
                  </a:txBody>
                  <a:tcPr marL="51969" marR="519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</a:p>
                  </a:txBody>
                  <a:tcPr marL="51969" marR="519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51969" marR="519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51969" marR="519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Pin code  of the customer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69" marR="51969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98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status 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69" marR="519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IN" sz="1400" dirty="0">
                          <a:latin typeface="Calibri"/>
                          <a:ea typeface="Calibri"/>
                          <a:cs typeface="Times New Roman"/>
                        </a:rPr>
                        <a:t>inyint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69" marR="519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1969" marR="519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51969" marR="519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/>
                        <a:t>status of the customer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69" marR="51969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99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IN" sz="1400" dirty="0">
                          <a:latin typeface="Calibri"/>
                          <a:ea typeface="Calibri"/>
                          <a:cs typeface="Times New Roman"/>
                        </a:rPr>
                        <a:t>s_super_admin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69" marR="519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IN" sz="1400" dirty="0">
                          <a:latin typeface="Calibri"/>
                          <a:ea typeface="Calibri"/>
                          <a:cs typeface="Times New Roman"/>
                        </a:rPr>
                        <a:t>inyint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69" marR="519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1969" marR="519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51969" marR="519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IN" sz="1400" dirty="0">
                          <a:latin typeface="Calibri"/>
                          <a:ea typeface="Calibri"/>
                          <a:cs typeface="Times New Roman"/>
                        </a:rPr>
                        <a:t>heck user is super admin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69" marR="51969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IN" sz="1400" dirty="0">
                          <a:latin typeface="Calibri"/>
                          <a:ea typeface="Calibri"/>
                          <a:cs typeface="Times New Roman"/>
                        </a:rPr>
                        <a:t>reated_at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69" marR="519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IN" sz="1400" dirty="0">
                          <a:latin typeface="Calibri"/>
                          <a:ea typeface="Calibri"/>
                          <a:cs typeface="Times New Roman"/>
                        </a:rPr>
                        <a:t>atetime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69" marR="519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51969" marR="519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51969" marR="519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Calibri"/>
                          <a:ea typeface="Calibri"/>
                          <a:cs typeface="Times New Roman"/>
                        </a:rPr>
                        <a:t>current time of user account creation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69" marR="51969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3400" y="0"/>
            <a:ext cx="8077200" cy="3693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1"/>
                </a:solidFill>
              </a:rPr>
              <a:t>User registration data dictionary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0700" y="454607"/>
            <a:ext cx="55626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Table Name:- </a:t>
            </a:r>
            <a:r>
              <a:rPr lang="en-IN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tbl_user_registration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235420"/>
              </p:ext>
            </p:extLst>
          </p:nvPr>
        </p:nvGraphicFramePr>
        <p:xfrm>
          <a:off x="457200" y="934096"/>
          <a:ext cx="8229600" cy="328080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8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ngsana New" pitchFamily="18" charset="-34"/>
                        </a:rPr>
                        <a:t>Field-Name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ngsana New" pitchFamily="18" charset="-34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ngsana New" pitchFamily="18" charset="-34"/>
                        </a:rPr>
                        <a:t>Data Type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ngsana New" pitchFamily="18" charset="-34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ngsana New" pitchFamily="18" charset="-34"/>
                        </a:rPr>
                        <a:t>Size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ngsana New" pitchFamily="18" charset="-34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ngsana New" pitchFamily="18" charset="-34"/>
                        </a:rPr>
                        <a:t>Constraint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ngsana New" pitchFamily="18" charset="-34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ngsana New" pitchFamily="18" charset="-34"/>
                        </a:rPr>
                        <a:t>Description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ngsana New" pitchFamily="18" charset="-34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ngsana New" pitchFamily="18" charset="-34"/>
                        </a:rPr>
                        <a:t>id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ngsana New" pitchFamily="18" charset="-34"/>
                        </a:rPr>
                        <a:t>int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ngsana New" pitchFamily="18" charset="-34"/>
                        </a:rPr>
                        <a:t> 11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+mj-lt"/>
                        </a:rPr>
                        <a:t>Not null (primary key)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ngsana New" pitchFamily="18" charset="-34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9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ngsana New" pitchFamily="18" charset="-34"/>
                        </a:rPr>
                        <a:t>name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ngsana New" pitchFamily="18" charset="-34"/>
                        </a:rPr>
                        <a:t>varchar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ngsana New" pitchFamily="18" charset="-34"/>
                        </a:rPr>
                        <a:t>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ngsana New" pitchFamily="18" charset="-34"/>
                        </a:rPr>
                        <a:t>-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ngsana New" pitchFamily="18" charset="-34"/>
                        </a:rPr>
                        <a:t>Name Of User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4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ngsana New" pitchFamily="18" charset="-34"/>
                        </a:rPr>
                        <a:t>email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ngsana New" pitchFamily="18" charset="-34"/>
                        </a:rPr>
                        <a:t>varchar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ngsana New" pitchFamily="18" charset="-34"/>
                        </a:rPr>
                        <a:t>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ngsana New" pitchFamily="18" charset="-34"/>
                        </a:rPr>
                        <a:t>-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ngsana New" pitchFamily="18" charset="-34"/>
                        </a:rPr>
                        <a:t>Email Address of User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ngsana New" pitchFamily="18" charset="-34"/>
                        </a:rPr>
                        <a:t>message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ngsana New" pitchFamily="18" charset="-34"/>
                        </a:rPr>
                        <a:t>varchar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ngsana New" pitchFamily="18" charset="-34"/>
                        </a:rPr>
                        <a:t>255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ngsana New" pitchFamily="18" charset="-34"/>
                        </a:rPr>
                        <a:t>-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ngsana New" pitchFamily="18" charset="-34"/>
                        </a:rPr>
                        <a:t>Feedback of User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9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Verdana" panose="020B0604030504040204" pitchFamily="34" charset="0"/>
                          <a:cs typeface="Angsana New" pitchFamily="18" charset="-34"/>
                        </a:rPr>
                        <a:t>Created_at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ngsana New" pitchFamily="18" charset="-34"/>
                        </a:rPr>
                        <a:t>datetime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ngsana New" pitchFamily="18" charset="-34"/>
                        </a:rPr>
                        <a:t>-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ngsana New" pitchFamily="18" charset="-34"/>
                        </a:rPr>
                        <a:t>-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ngsana New" pitchFamily="18" charset="-34"/>
                        </a:rPr>
                        <a:t>Current time of feedback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11063696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0"/>
            <a:ext cx="8077200" cy="3693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1"/>
                </a:solidFill>
              </a:rPr>
              <a:t>Feedback data dictionary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DD7366-D7EB-4F5D-8F79-FFFEEC98D99C}"/>
              </a:ext>
            </a:extLst>
          </p:cNvPr>
          <p:cNvSpPr txBox="1"/>
          <p:nvPr/>
        </p:nvSpPr>
        <p:spPr>
          <a:xfrm>
            <a:off x="1790700" y="454607"/>
            <a:ext cx="55626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Table Name:- </a:t>
            </a:r>
            <a:r>
              <a:rPr lang="en-IN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tbl</a:t>
            </a:r>
            <a:r>
              <a:rPr lang="en-IN" b="1" i="0" dirty="0">
                <a:effectLst/>
                <a:latin typeface="Courier New" panose="02070309020205020404" pitchFamily="49" charset="0"/>
              </a:rPr>
              <a:t>_</a:t>
            </a:r>
            <a:r>
              <a:rPr lang="en-IN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contact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0"/>
            <a:ext cx="8077200" cy="3693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1"/>
                </a:solidFill>
              </a:rPr>
              <a:t>Product data dictionary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709771"/>
              </p:ext>
            </p:extLst>
          </p:nvPr>
        </p:nvGraphicFramePr>
        <p:xfrm>
          <a:off x="342900" y="882256"/>
          <a:ext cx="8458201" cy="549670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1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5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81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FIELDNAME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DATATYPE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7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Int(11)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mobile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Not null (primary key)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7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product</a:t>
                      </a:r>
                      <a:r>
                        <a:rPr lang="en-IN" sz="1400" b="1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_</a:t>
                      </a: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img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Varchar(255)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image </a:t>
                      </a:r>
                      <a:r>
                        <a:rPr lang="en-IN" sz="1400" b="0" i="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of mobile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7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company_name	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Varchar(255)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Company name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mobile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71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product_name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Varchar(255)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name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mobile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7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description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mobile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7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display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Varchar(50)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Display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mobile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9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memory_and_storage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Memory and storage 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11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battery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Varchar(50)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Battery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mobile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694337963"/>
                  </a:ext>
                </a:extLst>
              </a:tr>
              <a:tr h="2111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os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Varchar(255)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OS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mobile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3653480724"/>
                  </a:ext>
                </a:extLst>
              </a:tr>
              <a:tr h="2111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camera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Camera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mobile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3732163811"/>
                  </a:ext>
                </a:extLst>
              </a:tr>
              <a:tr h="2111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price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Int(11)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Price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mobile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304992134"/>
                  </a:ext>
                </a:extLst>
              </a:tr>
              <a:tr h="2111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sim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Sim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mobile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4068430314"/>
                  </a:ext>
                </a:extLst>
              </a:tr>
              <a:tr h="21110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processor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Processor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mobile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2472498972"/>
                  </a:ext>
                </a:extLst>
              </a:tr>
              <a:tr h="2111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weight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Varchar(255)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Weight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mobile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2310021610"/>
                  </a:ext>
                </a:extLst>
              </a:tr>
              <a:tr h="2111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discount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Int(11)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Discount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13309199"/>
                  </a:ext>
                </a:extLst>
              </a:tr>
              <a:tr h="2111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Available_stock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Int(11)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Available stock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3823898942"/>
                  </a:ext>
                </a:extLst>
              </a:tr>
              <a:tr h="2111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Inside_the_box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Varchar(255)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Inside box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376447904"/>
                  </a:ext>
                </a:extLst>
              </a:tr>
              <a:tr h="2111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warranty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Warranty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3720404776"/>
                  </a:ext>
                </a:extLst>
              </a:tr>
              <a:tr h="2111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created_at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Datetime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Current time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2508318275"/>
                  </a:ext>
                </a:extLst>
              </a:tr>
              <a:tr h="2111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created_by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Int(11)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2460098356"/>
                  </a:ext>
                </a:extLst>
              </a:tr>
              <a:tr h="2111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updated_at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Datetime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793475808"/>
                  </a:ext>
                </a:extLst>
              </a:tr>
              <a:tr h="2111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updated_by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Int(11)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32948613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EBB4907-5989-4371-B56E-92FF2FD33218}"/>
              </a:ext>
            </a:extLst>
          </p:cNvPr>
          <p:cNvSpPr txBox="1"/>
          <p:nvPr/>
        </p:nvSpPr>
        <p:spPr>
          <a:xfrm>
            <a:off x="1763486" y="441127"/>
            <a:ext cx="5589814" cy="3706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Table Name:- </a:t>
            </a:r>
            <a:r>
              <a:rPr lang="en-IN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tbl</a:t>
            </a:r>
            <a:r>
              <a:rPr lang="en-IN" b="1" i="0" dirty="0">
                <a:effectLst/>
                <a:latin typeface="Courier New" panose="02070309020205020404" pitchFamily="49" charset="0"/>
              </a:rPr>
              <a:t>_</a:t>
            </a:r>
            <a:r>
              <a:rPr lang="en-IN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mobiles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134713"/>
              </p:ext>
            </p:extLst>
          </p:nvPr>
        </p:nvGraphicFramePr>
        <p:xfrm>
          <a:off x="340125" y="533400"/>
          <a:ext cx="8463750" cy="604504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15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7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7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8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FIELDNAME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DATATYPE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Int(11)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 of mobile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Not null (primary key)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company_name	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Varchar(100)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Company name of laptop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6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model_name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Varchar(200)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name of laptop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product</a:t>
                      </a:r>
                      <a:r>
                        <a:rPr lang="en-IN" sz="1400" b="1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_</a:t>
                      </a: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img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Varchar(255)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image of laptop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819242778"/>
                  </a:ext>
                </a:extLst>
              </a:tr>
              <a:tr h="167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description of laptop 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Processor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Processor of laptop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2386012428"/>
                  </a:ext>
                </a:extLst>
              </a:tr>
              <a:tr h="167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Display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Display of laptop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memory_storage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Memory and storage 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Design_battery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Battery of laptop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694337963"/>
                  </a:ext>
                </a:extLst>
              </a:tr>
              <a:tr h="167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ports_cd_drive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OS of laptop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3653480724"/>
                  </a:ext>
                </a:extLst>
              </a:tr>
              <a:tr h="167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Cooling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Camera of laptop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3732163811"/>
                  </a:ext>
                </a:extLst>
              </a:tr>
              <a:tr h="167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Operatin_system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Price of laptop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304992134"/>
                  </a:ext>
                </a:extLst>
              </a:tr>
              <a:tr h="167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Inside_the_box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Sim of laptop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4068430314"/>
                  </a:ext>
                </a:extLst>
              </a:tr>
              <a:tr h="2386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W</a:t>
                      </a:r>
                      <a:r>
                        <a:rPr lang="en-IN" sz="1400" dirty="0">
                          <a:effectLst/>
                        </a:rPr>
                        <a:t>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Varchar(200)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Processor of laptop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2472498972"/>
                  </a:ext>
                </a:extLst>
              </a:tr>
              <a:tr h="167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Graphics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Weight of laptop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2310021610"/>
                  </a:ext>
                </a:extLst>
              </a:tr>
              <a:tr h="167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Warranty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Varchar(200)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Discount of laptop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13309199"/>
                  </a:ext>
                </a:extLst>
              </a:tr>
              <a:tr h="167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Keyboard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Keyboard of laptop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2799280199"/>
                  </a:ext>
                </a:extLst>
              </a:tr>
              <a:tr h="167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Audio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Audio of laptop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2239193607"/>
                  </a:ext>
                </a:extLst>
              </a:tr>
              <a:tr h="167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Camera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Varchar(200)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Camera of laptop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3469229129"/>
                  </a:ext>
                </a:extLst>
              </a:tr>
              <a:tr h="167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Price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Int(11)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Price of laptop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244754605"/>
                  </a:ext>
                </a:extLst>
              </a:tr>
              <a:tr h="167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Discount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Int(11)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Discount of laptop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3238919922"/>
                  </a:ext>
                </a:extLst>
              </a:tr>
              <a:tr h="167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Available_stock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Int(11)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Available stock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3823898942"/>
                  </a:ext>
                </a:extLst>
              </a:tr>
              <a:tr h="167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created_at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Datetime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Current time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2508318275"/>
                  </a:ext>
                </a:extLst>
              </a:tr>
              <a:tr h="167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created_by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Int(11)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2460098356"/>
                  </a:ext>
                </a:extLst>
              </a:tr>
              <a:tr h="167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updated_at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Datetime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793475808"/>
                  </a:ext>
                </a:extLst>
              </a:tr>
              <a:tr h="167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updated_by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Int(11)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32948613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EBB4907-5989-4371-B56E-92FF2FD33218}"/>
              </a:ext>
            </a:extLst>
          </p:cNvPr>
          <p:cNvSpPr txBox="1"/>
          <p:nvPr/>
        </p:nvSpPr>
        <p:spPr>
          <a:xfrm>
            <a:off x="1790700" y="13317"/>
            <a:ext cx="55626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Table Name:- </a:t>
            </a:r>
            <a:r>
              <a:rPr lang="en-IN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tbl</a:t>
            </a:r>
            <a:r>
              <a:rPr lang="en-IN" b="1" i="0" dirty="0">
                <a:effectLst/>
                <a:latin typeface="Courier New" panose="02070309020205020404" pitchFamily="49" charset="0"/>
              </a:rPr>
              <a:t>_</a:t>
            </a:r>
            <a:r>
              <a:rPr lang="en-IN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laptops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037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0"/>
            <a:ext cx="8077200" cy="3693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1"/>
                </a:solidFill>
              </a:rPr>
              <a:t>Cart data dictionary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605658"/>
              </p:ext>
            </p:extLst>
          </p:nvPr>
        </p:nvGraphicFramePr>
        <p:xfrm>
          <a:off x="266700" y="937334"/>
          <a:ext cx="8610600" cy="332099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5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23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FIELDNAME</a:t>
                      </a:r>
                    </a:p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DATATYPE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CONSTRAINTS</a:t>
                      </a:r>
                    </a:p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Int(11)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Not null (primary key)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P_id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Int(11)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product id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User_id		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Int(11)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 id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Product type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Created_at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Datetime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Current time of add to cart product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1EB23D3-CD47-4E21-9B4A-515B610D2C09}"/>
              </a:ext>
            </a:extLst>
          </p:cNvPr>
          <p:cNvSpPr txBox="1"/>
          <p:nvPr/>
        </p:nvSpPr>
        <p:spPr>
          <a:xfrm>
            <a:off x="1790700" y="457200"/>
            <a:ext cx="55626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Table Name:- </a:t>
            </a:r>
            <a:r>
              <a:rPr lang="en-IN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tbl</a:t>
            </a:r>
            <a:r>
              <a:rPr lang="en-IN" i="0" dirty="0">
                <a:effectLst/>
                <a:latin typeface="Courier New" panose="02070309020205020404" pitchFamily="49" charset="0"/>
              </a:rPr>
              <a:t>_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user_cart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0"/>
            <a:ext cx="8077200" cy="3693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1"/>
                </a:solidFill>
              </a:rPr>
              <a:t>order data dictionary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317383"/>
              </p:ext>
            </p:extLst>
          </p:nvPr>
        </p:nvGraphicFramePr>
        <p:xfrm>
          <a:off x="266700" y="937334"/>
          <a:ext cx="8610600" cy="545591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5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23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FIELDNAME</a:t>
                      </a:r>
                    </a:p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DATATYPE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CONSTRAINTS</a:t>
                      </a:r>
                    </a:p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Int(11)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Not null (primary key)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P_id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Int(11)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product id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User_id		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Int(11)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 id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Varchar(255)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Product type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Full_name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Full name of user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2687004754"/>
                  </a:ext>
                </a:extLst>
              </a:tr>
              <a:tr h="533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Mobile_no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Int(11)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Mobile number of user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522304639"/>
                  </a:ext>
                </a:extLst>
              </a:tr>
              <a:tr h="533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Address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Address of user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3682713701"/>
                  </a:ext>
                </a:extLst>
              </a:tr>
              <a:tr h="533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quantity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Int(11)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Quantity of product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918337738"/>
                  </a:ext>
                </a:extLst>
              </a:tr>
              <a:tr h="533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Created_at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Datetime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Current time of add to cart product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1EB23D3-CD47-4E21-9B4A-515B610D2C09}"/>
              </a:ext>
            </a:extLst>
          </p:cNvPr>
          <p:cNvSpPr txBox="1"/>
          <p:nvPr/>
        </p:nvSpPr>
        <p:spPr>
          <a:xfrm>
            <a:off x="1790700" y="495300"/>
            <a:ext cx="55626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Table Name:- </a:t>
            </a:r>
            <a:r>
              <a:rPr lang="en-IN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tbl</a:t>
            </a:r>
            <a:r>
              <a:rPr lang="en-IN" i="0" dirty="0">
                <a:effectLst/>
                <a:latin typeface="Courier New" panose="02070309020205020404" pitchFamily="49" charset="0"/>
              </a:rPr>
              <a:t>_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orders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502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438400"/>
            <a:ext cx="8183880" cy="22098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System Design</a:t>
            </a:r>
            <a:br>
              <a:rPr lang="en-US" sz="5400" dirty="0"/>
            </a:br>
            <a:r>
              <a:rPr lang="en-US" sz="5400" dirty="0"/>
              <a:t>Screen Layout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667000"/>
            <a:ext cx="8183880" cy="9144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Introduction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304800"/>
            <a:ext cx="8077200" cy="3693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1"/>
                </a:solidFill>
              </a:rPr>
              <a:t>Home page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C6C6439-E2E3-41B1-B3B3-4015D9A30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8229600" cy="410173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5695" y="304800"/>
            <a:ext cx="8077200" cy="3693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1"/>
                </a:solidFill>
              </a:rPr>
              <a:t>Registration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81095D1-E4B2-4966-840C-1FD8B32C4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33935"/>
            <a:ext cx="8229600" cy="405849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31DD33-2FFC-4DE3-9FCE-B6561C995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34942"/>
            <a:ext cx="8229600" cy="405647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7D4A54-8548-4C0A-BD7E-16E67DFEB3C3}"/>
              </a:ext>
            </a:extLst>
          </p:cNvPr>
          <p:cNvSpPr txBox="1"/>
          <p:nvPr/>
        </p:nvSpPr>
        <p:spPr>
          <a:xfrm>
            <a:off x="482353" y="304800"/>
            <a:ext cx="8077200" cy="3693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1"/>
                </a:solidFill>
              </a:rPr>
              <a:t>Order Page </a:t>
            </a:r>
          </a:p>
        </p:txBody>
      </p:sp>
    </p:spTree>
    <p:extLst>
      <p:ext uri="{BB962C8B-B14F-4D97-AF65-F5344CB8AC3E}">
        <p14:creationId xmlns:p14="http://schemas.microsoft.com/office/powerpoint/2010/main" val="38717441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04800"/>
            <a:ext cx="8077200" cy="3693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1"/>
                </a:solidFill>
              </a:rPr>
              <a:t>Login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E30A19D-0F14-4050-9900-DA6E3E84B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76277"/>
            <a:ext cx="8229600" cy="39738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43573E-A4BD-423E-8B38-0BA77A10F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19821"/>
            <a:ext cx="8229600" cy="408672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8E9B3B-4E21-44A5-973D-AF029FA700BE}"/>
              </a:ext>
            </a:extLst>
          </p:cNvPr>
          <p:cNvSpPr txBox="1"/>
          <p:nvPr/>
        </p:nvSpPr>
        <p:spPr>
          <a:xfrm>
            <a:off x="484573" y="304800"/>
            <a:ext cx="8077200" cy="3693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1"/>
                </a:solidFill>
              </a:rPr>
              <a:t>Listing Page </a:t>
            </a:r>
          </a:p>
        </p:txBody>
      </p:sp>
    </p:spTree>
    <p:extLst>
      <p:ext uri="{BB962C8B-B14F-4D97-AF65-F5344CB8AC3E}">
        <p14:creationId xmlns:p14="http://schemas.microsoft.com/office/powerpoint/2010/main" val="18246293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30480"/>
            <a:ext cx="8077200" cy="3693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1"/>
                </a:solidFill>
              </a:rPr>
              <a:t>Product View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50C145-5702-4D8D-A924-69E35D06A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36069"/>
            <a:ext cx="8229600" cy="405422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3847"/>
            <a:ext cx="8077200" cy="3693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1"/>
                </a:solidFill>
              </a:rPr>
              <a:t>My cart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68A614B-9631-4216-8117-346E1FD81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0432"/>
            <a:ext cx="8229600" cy="40454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B32792-48A7-400A-94D6-D3326AE95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8229600" cy="407157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5B37C0-D6C6-41F9-8FF4-B398B46CAE84}"/>
              </a:ext>
            </a:extLst>
          </p:cNvPr>
          <p:cNvSpPr txBox="1"/>
          <p:nvPr/>
        </p:nvSpPr>
        <p:spPr>
          <a:xfrm>
            <a:off x="533400" y="381000"/>
            <a:ext cx="8077200" cy="3693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1"/>
                </a:solidFill>
              </a:rPr>
              <a:t>Order Show Page</a:t>
            </a:r>
          </a:p>
        </p:txBody>
      </p:sp>
    </p:spTree>
    <p:extLst>
      <p:ext uri="{BB962C8B-B14F-4D97-AF65-F5344CB8AC3E}">
        <p14:creationId xmlns:p14="http://schemas.microsoft.com/office/powerpoint/2010/main" val="28837271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304800"/>
            <a:ext cx="8077200" cy="3693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1"/>
                </a:solidFill>
              </a:rPr>
              <a:t>Feedback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EEAE9A-3E67-4B48-B66C-578E0869C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1165"/>
            <a:ext cx="8229600" cy="402403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905000"/>
            <a:ext cx="8183880" cy="25146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System Design</a:t>
            </a:r>
            <a:br>
              <a:rPr lang="en-US" sz="5400" dirty="0"/>
            </a:br>
            <a:r>
              <a:rPr lang="en-US" sz="5400" dirty="0"/>
              <a:t>Admin Screen Layout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82000" cy="55626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Project Definition :-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Project definition is “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Online Mobile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&amp; Laptop Shopping”.</a:t>
            </a:r>
          </a:p>
          <a:p>
            <a:pPr>
              <a:buClr>
                <a:schemeClr val="tx1"/>
              </a:buClr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Introduction:-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 provide a web site that can allow a user to purchase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Online Mobile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&amp; Laptop  over the internet at any time.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endParaRPr lang="en-US" dirty="0"/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Online shopping is one of the application to improve the marketing of the company’s product.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endParaRPr lang="en-US" dirty="0"/>
          </a:p>
          <a:p>
            <a:pPr>
              <a:buClr>
                <a:schemeClr val="tx1"/>
              </a:buCl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304800"/>
            <a:ext cx="8077200" cy="3693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1"/>
                </a:solidFill>
              </a:rPr>
              <a:t>Admin login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4C93BA-4C06-4936-A48E-E22618BEC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4358"/>
            <a:ext cx="8229600" cy="4037647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360286"/>
            <a:ext cx="8077200" cy="3693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1"/>
                </a:solidFill>
              </a:rPr>
              <a:t>Manage User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0E5614-C9FE-4703-90B2-FF2410B43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6501"/>
            <a:ext cx="8229600" cy="40333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362505"/>
            <a:ext cx="8077200" cy="3693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1"/>
                </a:solidFill>
              </a:rPr>
              <a:t>Add product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1CF3B1-9DB6-4C4F-96F2-00D287696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61503"/>
            <a:ext cx="8229600" cy="400335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362505"/>
            <a:ext cx="8077200" cy="3693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1"/>
                </a:solidFill>
              </a:rPr>
              <a:t>Manage Product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141192-0ACB-4EC0-A941-D0994AB4B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67932"/>
            <a:ext cx="8229600" cy="39904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381000"/>
            <a:ext cx="8077200" cy="3693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1"/>
                </a:solidFill>
              </a:rPr>
              <a:t>Manage Feedback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A03C14-F43E-4982-97BA-20FAA67C5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76505"/>
            <a:ext cx="8229600" cy="397335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ntact-Thank-You-Slides_C0076_014_c01_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606622"/>
            <a:ext cx="8077199" cy="518457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771444"/>
              </p:ext>
            </p:extLst>
          </p:nvPr>
        </p:nvGraphicFramePr>
        <p:xfrm>
          <a:off x="457200" y="1143001"/>
          <a:ext cx="8229600" cy="3561586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3441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7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1">
                <a:tc>
                  <a:txBody>
                    <a:bodyPr/>
                    <a:lstStyle/>
                    <a:p>
                      <a:pPr marL="0" marR="1841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Project Title:</a:t>
                      </a:r>
                      <a:endParaRPr lang="en-US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434" marR="66434" marT="0" marB="0"/>
                </a:tc>
                <a:tc>
                  <a:txBody>
                    <a:bodyPr/>
                    <a:lstStyle/>
                    <a:p>
                      <a:pPr marL="0" marR="1841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Online mobile </a:t>
                      </a:r>
                      <a:r>
                        <a:rPr lang="en-US" sz="1800" dirty="0"/>
                        <a:t>&amp; laptop shopping</a:t>
                      </a:r>
                      <a:endParaRPr lang="en-US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434" marR="6643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295">
                <a:tc>
                  <a:txBody>
                    <a:bodyPr/>
                    <a:lstStyle/>
                    <a:p>
                      <a:pPr marL="0" marR="1841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Platform:</a:t>
                      </a:r>
                      <a:endParaRPr lang="en-US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434" marR="66434" marT="0" marB="0"/>
                </a:tc>
                <a:tc>
                  <a:txBody>
                    <a:bodyPr/>
                    <a:lstStyle/>
                    <a:p>
                      <a:pPr marL="0" marR="1841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Windows  10</a:t>
                      </a:r>
                      <a:endParaRPr lang="en-US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434" marR="6643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295">
                <a:tc>
                  <a:txBody>
                    <a:bodyPr/>
                    <a:lstStyle/>
                    <a:p>
                      <a:pPr marL="0" marR="1841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Back End:</a:t>
                      </a:r>
                      <a:endParaRPr lang="en-US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434" marR="66434" marT="0" marB="0"/>
                </a:tc>
                <a:tc>
                  <a:txBody>
                    <a:bodyPr/>
                    <a:lstStyle/>
                    <a:p>
                      <a:pPr marL="0" marR="1841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PHP MySQL </a:t>
                      </a:r>
                      <a:endParaRPr lang="en-US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434" marR="6643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594">
                <a:tc>
                  <a:txBody>
                    <a:bodyPr/>
                    <a:lstStyle/>
                    <a:p>
                      <a:pPr marL="0" marR="1841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Tools:</a:t>
                      </a:r>
                      <a:endParaRPr lang="en-US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434" marR="66434" marT="0" marB="0"/>
                </a:tc>
                <a:tc>
                  <a:txBody>
                    <a:bodyPr/>
                    <a:lstStyle/>
                    <a:p>
                      <a:pPr marL="0" marR="1841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VS Code, Sublime Text 3</a:t>
                      </a:r>
                    </a:p>
                  </a:txBody>
                  <a:tcPr marL="66434" marR="6643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295">
                <a:tc>
                  <a:txBody>
                    <a:bodyPr/>
                    <a:lstStyle/>
                    <a:p>
                      <a:pPr marL="0" marR="1841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Project Duration:</a:t>
                      </a:r>
                      <a:endParaRPr lang="en-US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434" marR="66434" marT="0" marB="0"/>
                </a:tc>
                <a:tc>
                  <a:txBody>
                    <a:bodyPr/>
                    <a:lstStyle/>
                    <a:p>
                      <a:pPr marL="0" marR="1841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T.Y.BCA (sem.6)</a:t>
                      </a:r>
                      <a:endParaRPr lang="en-US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434" marR="6643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7243">
                <a:tc>
                  <a:txBody>
                    <a:bodyPr/>
                    <a:lstStyle/>
                    <a:p>
                      <a:pPr marL="0" marR="1841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Submitted By:</a:t>
                      </a:r>
                      <a:endParaRPr lang="en-US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434" marR="66434" marT="0" marB="0"/>
                </a:tc>
                <a:tc>
                  <a:txBody>
                    <a:bodyPr/>
                    <a:lstStyle/>
                    <a:p>
                      <a:pPr marL="342900" marR="18415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Patel nishith</a:t>
                      </a:r>
                    </a:p>
                    <a:p>
                      <a:pPr marL="342900" marR="18415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Momin </a:t>
                      </a:r>
                      <a:r>
                        <a:rPr lang="en-US" sz="18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mahediali</a:t>
                      </a:r>
                      <a:endParaRPr lang="en-US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434" marR="6643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7243">
                <a:tc>
                  <a:txBody>
                    <a:bodyPr/>
                    <a:lstStyle/>
                    <a:p>
                      <a:pPr marL="0" marR="1841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Submitted to:</a:t>
                      </a:r>
                      <a:endParaRPr lang="en-US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434" marR="66434" marT="0" marB="0"/>
                </a:tc>
                <a:tc>
                  <a:txBody>
                    <a:bodyPr/>
                    <a:lstStyle/>
                    <a:p>
                      <a:pPr marL="0" marR="1841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I.T </a:t>
                      </a:r>
                      <a:r>
                        <a:rPr lang="en-US" sz="1800" dirty="0" err="1"/>
                        <a:t>Sheliyah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jafri</a:t>
                      </a:r>
                      <a:r>
                        <a:rPr lang="en-US" sz="1800" baseline="0" dirty="0"/>
                        <a:t> B.C.A College</a:t>
                      </a:r>
                      <a:endParaRPr lang="en-US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434" marR="6643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282714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Project profile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126153"/>
            <a:ext cx="754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Minimum Hardware Specification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Processor                        :   Intel(R) Core(TM) i3-4005U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RAM                              :    4.00GB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Hard disk                        :    20GB  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Minimum Software Requirements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Front end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 html5,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boostrap4,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fontawesome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google font, sweet alert</a:t>
            </a:r>
          </a:p>
          <a:p>
            <a:endParaRPr lang="en-US" sz="2400" dirty="0"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lvl="0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Back end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: PHP,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Mysql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282714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Hardware and Software requirement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5105400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  <a:buSzPct val="80000"/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project entitled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Online Mobile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&amp; Laptop Shopping enables customer to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buy mobiles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laptop from anywhere through online.</a:t>
            </a:r>
          </a:p>
          <a:p>
            <a:pPr>
              <a:buClr>
                <a:schemeClr val="tx1"/>
              </a:buClr>
              <a:buSzPct val="80000"/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SzPct val="80000"/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application advertises some of the products for shopping. </a:t>
            </a:r>
          </a:p>
          <a:p>
            <a:pPr>
              <a:buClr>
                <a:schemeClr val="tx1"/>
              </a:buClr>
              <a:buSzPct val="80000"/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SzPct val="80000"/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buy mobile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laptop products.</a:t>
            </a:r>
          </a:p>
          <a:p>
            <a:pPr>
              <a:buClr>
                <a:schemeClr val="tx1"/>
              </a:buClr>
              <a:buSzPct val="80000"/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SzPct val="80000"/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Customer not only he can view the products, he can also add the product to the cart and also he can place an order to buy those products.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58914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Need for System development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438400"/>
            <a:ext cx="8183880" cy="2209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System Design</a:t>
            </a:r>
            <a:br>
              <a:rPr lang="en-US" sz="5400" dirty="0"/>
            </a:br>
            <a:r>
              <a:rPr lang="en-US" sz="5400" dirty="0"/>
              <a:t>Data flow diagram</a:t>
            </a:r>
            <a:br>
              <a:rPr lang="en-US" sz="5400" dirty="0"/>
            </a:br>
            <a:endParaRPr lang="en-US" sz="5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87514"/>
            <a:ext cx="8077200" cy="70788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1"/>
                </a:solidFill>
              </a:rPr>
              <a:t>Context  Level Diagram</a:t>
            </a:r>
          </a:p>
        </p:txBody>
      </p:sp>
      <p:sp>
        <p:nvSpPr>
          <p:cNvPr id="5" name="Oval 4"/>
          <p:cNvSpPr/>
          <p:nvPr/>
        </p:nvSpPr>
        <p:spPr>
          <a:xfrm>
            <a:off x="3352801" y="2590800"/>
            <a:ext cx="2209800" cy="1524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3400" y="3200400"/>
            <a:ext cx="1600200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629400" y="3200400"/>
            <a:ext cx="1600200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27"/>
          <p:cNvCxnSpPr>
            <a:stCxn id="7" idx="0"/>
          </p:cNvCxnSpPr>
          <p:nvPr/>
        </p:nvCxnSpPr>
        <p:spPr>
          <a:xfrm rot="16200000" flipV="1">
            <a:off x="6229350" y="2000250"/>
            <a:ext cx="304800" cy="20955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hape 8"/>
          <p:cNvCxnSpPr>
            <a:endCxn id="6" idx="0"/>
          </p:cNvCxnSpPr>
          <p:nvPr/>
        </p:nvCxnSpPr>
        <p:spPr>
          <a:xfrm rot="10800000" flipV="1">
            <a:off x="1333500" y="2895600"/>
            <a:ext cx="2247900" cy="3048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hape 9"/>
          <p:cNvCxnSpPr>
            <a:stCxn id="6" idx="2"/>
          </p:cNvCxnSpPr>
          <p:nvPr/>
        </p:nvCxnSpPr>
        <p:spPr>
          <a:xfrm rot="16200000" flipH="1">
            <a:off x="2343150" y="2571750"/>
            <a:ext cx="228600" cy="22479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hape 10"/>
          <p:cNvCxnSpPr>
            <a:endCxn id="7" idx="2"/>
          </p:cNvCxnSpPr>
          <p:nvPr/>
        </p:nvCxnSpPr>
        <p:spPr>
          <a:xfrm flipV="1">
            <a:off x="5334000" y="3581400"/>
            <a:ext cx="2095500" cy="2286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3400" y="32004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29400" y="32004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05200" y="296287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Online shopping system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9200" y="38100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dirty="0"/>
              <a:t>Updating</a:t>
            </a:r>
          </a:p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dirty="0"/>
              <a:t>User management</a:t>
            </a:r>
          </a:p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dirty="0"/>
              <a:t>Product management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1600" y="2514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Requested details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4000" y="22098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 registration/order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15000" y="38100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1734</TotalTime>
  <Words>1634</Words>
  <Application>Microsoft Office PowerPoint</Application>
  <PresentationFormat>On-screen Show (4:3)</PresentationFormat>
  <Paragraphs>655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Arial Unicode MS</vt:lpstr>
      <vt:lpstr>Calibri</vt:lpstr>
      <vt:lpstr>Courier New</vt:lpstr>
      <vt:lpstr>Times New Roman</vt:lpstr>
      <vt:lpstr>Wingdings</vt:lpstr>
      <vt:lpstr>Wingdings 2</vt:lpstr>
      <vt:lpstr>Office Theme</vt:lpstr>
      <vt:lpstr>PowerPoint Presentation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System Design Data flow diagram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Design E-R diagram</vt:lpstr>
      <vt:lpstr>PowerPoint Presentation</vt:lpstr>
      <vt:lpstr>System Design Data dictionary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Design Screen Layout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Design Admin Screen Layout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SAKERA</dc:creator>
  <cp:lastModifiedBy>nishith patel</cp:lastModifiedBy>
  <cp:revision>217</cp:revision>
  <dcterms:created xsi:type="dcterms:W3CDTF">2016-03-30T00:26:15Z</dcterms:created>
  <dcterms:modified xsi:type="dcterms:W3CDTF">2021-07-09T05:44:31Z</dcterms:modified>
</cp:coreProperties>
</file>