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3" r:id="rId7"/>
    <p:sldId id="264" r:id="rId8"/>
    <p:sldId id="259" r:id="rId9"/>
    <p:sldId id="262" r:id="rId10"/>
    <p:sldId id="273" r:id="rId11"/>
    <p:sldId id="274" r:id="rId12"/>
    <p:sldId id="275" r:id="rId13"/>
    <p:sldId id="276" r:id="rId14"/>
    <p:sldId id="267" r:id="rId15"/>
    <p:sldId id="268" r:id="rId16"/>
    <p:sldId id="269" r:id="rId17"/>
    <p:sldId id="271"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6057D0-9217-4186-BED3-2056E2B9F0A2}">
          <p14:sldIdLst>
            <p14:sldId id="256"/>
          </p14:sldIdLst>
        </p14:section>
        <p14:section name="Untitled Section" id="{13E5E1AC-D609-4A79-B77C-0FE99B0FDD74}">
          <p14:sldIdLst>
            <p14:sldId id="257"/>
            <p14:sldId id="258"/>
            <p14:sldId id="260"/>
            <p14:sldId id="261"/>
            <p14:sldId id="263"/>
            <p14:sldId id="264"/>
            <p14:sldId id="259"/>
            <p14:sldId id="262"/>
            <p14:sldId id="273"/>
            <p14:sldId id="274"/>
            <p14:sldId id="275"/>
            <p14:sldId id="276"/>
            <p14:sldId id="267"/>
            <p14:sldId id="268"/>
            <p14:sldId id="269"/>
            <p14:sldId id="271"/>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406740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04C1B-8F92-4705-9F5A-6282B70AE051}"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221907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3784371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78731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4236943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804C1B-8F92-4705-9F5A-6282B70AE051}"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1262746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804C1B-8F92-4705-9F5A-6282B70AE051}" type="datetimeFigureOut">
              <a:rPr lang="en-US" smtClean="0"/>
              <a:t>6/4/2022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61086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1471969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121496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313349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04C1B-8F92-4705-9F5A-6282B70AE051}"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146268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804C1B-8F92-4705-9F5A-6282B70AE051}"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185184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04C1B-8F92-4705-9F5A-6282B70AE051}"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274364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804C1B-8F92-4705-9F5A-6282B70AE051}"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4003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04C1B-8F92-4705-9F5A-6282B70AE051}"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349350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04C1B-8F92-4705-9F5A-6282B70AE051}"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267753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04C1B-8F92-4705-9F5A-6282B70AE051}"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DD2663-DE24-4BF3-9503-D91D4F52C663}" type="slidenum">
              <a:rPr lang="en-US" smtClean="0"/>
              <a:t>‹#›</a:t>
            </a:fld>
            <a:endParaRPr lang="en-US"/>
          </a:p>
        </p:txBody>
      </p:sp>
    </p:spTree>
    <p:extLst>
      <p:ext uri="{BB962C8B-B14F-4D97-AF65-F5344CB8AC3E}">
        <p14:creationId xmlns:p14="http://schemas.microsoft.com/office/powerpoint/2010/main" val="385234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5804C1B-8F92-4705-9F5A-6282B70AE051}" type="datetimeFigureOut">
              <a:rPr lang="en-US" smtClean="0"/>
              <a:t>6/4/2022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DD2663-DE24-4BF3-9503-D91D4F52C663}" type="slidenum">
              <a:rPr lang="en-US" smtClean="0"/>
              <a:t>‹#›</a:t>
            </a:fld>
            <a:endParaRPr lang="en-US"/>
          </a:p>
        </p:txBody>
      </p:sp>
    </p:spTree>
    <p:extLst>
      <p:ext uri="{BB962C8B-B14F-4D97-AF65-F5344CB8AC3E}">
        <p14:creationId xmlns:p14="http://schemas.microsoft.com/office/powerpoint/2010/main" val="12031221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768760-3A44-4E0E-9253-72577F0B867B}"/>
              </a:ext>
            </a:extLst>
          </p:cNvPr>
          <p:cNvSpPr>
            <a:spLocks noGrp="1"/>
          </p:cNvSpPr>
          <p:nvPr>
            <p:ph type="subTitle" idx="1"/>
          </p:nvPr>
        </p:nvSpPr>
        <p:spPr>
          <a:xfrm>
            <a:off x="975360" y="2666619"/>
            <a:ext cx="9748965" cy="762381"/>
          </a:xfrm>
        </p:spPr>
        <p:txBody>
          <a:bodyPr>
            <a:noAutofit/>
          </a:bodyPr>
          <a:lstStyle/>
          <a:p>
            <a:pPr marL="6350" marR="8255" indent="-6350" algn="ctr">
              <a:lnSpc>
                <a:spcPct val="110000"/>
              </a:lnSpc>
              <a:spcBef>
                <a:spcPts val="0"/>
              </a:spcBef>
              <a:spcAft>
                <a:spcPts val="4545"/>
              </a:spcAft>
            </a:pPr>
            <a:r>
              <a:rPr lang="en-US" sz="3200" b="1" dirty="0">
                <a:solidFill>
                  <a:schemeClr val="accent4">
                    <a:lumMod val="20000"/>
                    <a:lumOff val="80000"/>
                  </a:schemeClr>
                </a:solidFill>
                <a:highlight>
                  <a:srgbClr val="800080"/>
                </a:highlight>
                <a:uFill>
                  <a:solidFill>
                    <a:srgbClr val="000000"/>
                  </a:solidFill>
                </a:uFill>
                <a:latin typeface="Calibri" panose="020F0502020204030204" pitchFamily="34" charset="0"/>
                <a:ea typeface="Calibri" panose="020F0502020204030204" pitchFamily="34" charset="0"/>
              </a:rPr>
              <a:t>Project report  </a:t>
            </a:r>
            <a:r>
              <a:rPr lang="en-US" sz="3200" b="1" dirty="0">
                <a:solidFill>
                  <a:schemeClr val="accent4">
                    <a:lumMod val="20000"/>
                    <a:lumOff val="80000"/>
                  </a:schemeClr>
                </a:solidFill>
                <a:effectLst/>
                <a:highlight>
                  <a:srgbClr val="800080"/>
                </a:highlight>
                <a:uFill>
                  <a:solidFill>
                    <a:srgbClr val="000000"/>
                  </a:solidFill>
                </a:uFill>
                <a:latin typeface="Calibri" panose="020F0502020204030204" pitchFamily="34" charset="0"/>
                <a:ea typeface="Calibri" panose="020F0502020204030204" pitchFamily="34" charset="0"/>
              </a:rPr>
              <a:t>Hostel  Managemen</a:t>
            </a:r>
            <a:r>
              <a:rPr lang="en-US" sz="3200" b="1" dirty="0">
                <a:solidFill>
                  <a:schemeClr val="accent4">
                    <a:lumMod val="20000"/>
                    <a:lumOff val="80000"/>
                  </a:schemeClr>
                </a:solidFill>
                <a:effectLst/>
                <a:highlight>
                  <a:srgbClr val="800080"/>
                </a:highlight>
                <a:latin typeface="Calibri" panose="020F0502020204030204" pitchFamily="34" charset="0"/>
                <a:ea typeface="Calibri" panose="020F0502020204030204" pitchFamily="34" charset="0"/>
              </a:rPr>
              <a:t>t</a:t>
            </a:r>
          </a:p>
          <a:p>
            <a:pPr marL="6350" marR="8255" indent="-6350" algn="ctr">
              <a:lnSpc>
                <a:spcPct val="110000"/>
              </a:lnSpc>
              <a:spcBef>
                <a:spcPts val="0"/>
              </a:spcBef>
              <a:spcAft>
                <a:spcPts val="4545"/>
              </a:spcAft>
            </a:pPr>
            <a:r>
              <a:rPr lang="en-US" sz="3200" b="1" dirty="0">
                <a:solidFill>
                  <a:schemeClr val="accent4">
                    <a:lumMod val="20000"/>
                    <a:lumOff val="80000"/>
                  </a:schemeClr>
                </a:solidFill>
                <a:highlight>
                  <a:srgbClr val="800080"/>
                </a:highlight>
                <a:latin typeface="Calibri" panose="020F0502020204030204" pitchFamily="34" charset="0"/>
                <a:ea typeface="Calibri" panose="020F0502020204030204" pitchFamily="34" charset="0"/>
              </a:rPr>
              <a:t> </a:t>
            </a:r>
            <a:endParaRPr lang="en-US" sz="3200" b="1" dirty="0">
              <a:solidFill>
                <a:schemeClr val="accent4">
                  <a:lumMod val="20000"/>
                  <a:lumOff val="80000"/>
                </a:schemeClr>
              </a:solidFill>
              <a:highlight>
                <a:srgbClr val="800080"/>
              </a:highlight>
            </a:endParaRPr>
          </a:p>
        </p:txBody>
      </p:sp>
      <p:pic>
        <p:nvPicPr>
          <p:cNvPr id="4" name="Picture 3">
            <a:extLst>
              <a:ext uri="{FF2B5EF4-FFF2-40B4-BE49-F238E27FC236}">
                <a16:creationId xmlns:a16="http://schemas.microsoft.com/office/drawing/2014/main" id="{7CB7BBF8-90D5-40CB-BCE0-539CCBAF2B54}"/>
              </a:ext>
            </a:extLst>
          </p:cNvPr>
          <p:cNvPicPr/>
          <p:nvPr/>
        </p:nvPicPr>
        <p:blipFill>
          <a:blip r:embed="rId2"/>
          <a:stretch>
            <a:fillRect/>
          </a:stretch>
        </p:blipFill>
        <p:spPr>
          <a:xfrm>
            <a:off x="2912149" y="568051"/>
            <a:ext cx="5861685" cy="1070250"/>
          </a:xfrm>
          <a:prstGeom prst="rect">
            <a:avLst/>
          </a:prstGeom>
          <a:effectLst>
            <a:innerShdw blurRad="114300">
              <a:prstClr val="black"/>
            </a:innerShdw>
          </a:effectLst>
        </p:spPr>
      </p:pic>
      <p:sp>
        <p:nvSpPr>
          <p:cNvPr id="6" name="TextBox 5">
            <a:extLst>
              <a:ext uri="{FF2B5EF4-FFF2-40B4-BE49-F238E27FC236}">
                <a16:creationId xmlns:a16="http://schemas.microsoft.com/office/drawing/2014/main" id="{AA54EDEE-45AE-44F2-88AF-68131B185D70}"/>
              </a:ext>
            </a:extLst>
          </p:cNvPr>
          <p:cNvSpPr txBox="1"/>
          <p:nvPr/>
        </p:nvSpPr>
        <p:spPr>
          <a:xfrm>
            <a:off x="975360" y="3866948"/>
            <a:ext cx="10180320" cy="1200329"/>
          </a:xfrm>
          <a:prstGeom prst="rect">
            <a:avLst/>
          </a:prstGeom>
          <a:noFill/>
        </p:spPr>
        <p:txBody>
          <a:bodyPr wrap="square" rtlCol="0">
            <a:spAutoFit/>
          </a:bodyPr>
          <a:lstStyle/>
          <a:p>
            <a:r>
              <a:rPr lang="en-US" sz="2000" b="1" dirty="0">
                <a:solidFill>
                  <a:schemeClr val="bg1"/>
                </a:solidFill>
                <a:latin typeface="Calibri" panose="020F0502020204030204" pitchFamily="34" charset="0"/>
                <a:cs typeface="Calibri" panose="020F0502020204030204" pitchFamily="34" charset="0"/>
              </a:rPr>
              <a:t>   </a:t>
            </a:r>
            <a:r>
              <a:rPr lang="en-US" sz="2400" b="1" dirty="0">
                <a:solidFill>
                  <a:schemeClr val="bg1"/>
                </a:solidFill>
                <a:highlight>
                  <a:srgbClr val="800080"/>
                </a:highlight>
                <a:latin typeface="Calibri" panose="020F0502020204030204" pitchFamily="34" charset="0"/>
                <a:cs typeface="Calibri" panose="020F0502020204030204" pitchFamily="34" charset="0"/>
              </a:rPr>
              <a:t>Submitted by :       </a:t>
            </a:r>
            <a:r>
              <a:rPr lang="en-US" sz="2400" b="1" dirty="0" err="1">
                <a:solidFill>
                  <a:schemeClr val="accent4">
                    <a:lumMod val="20000"/>
                    <a:lumOff val="80000"/>
                  </a:schemeClr>
                </a:solidFill>
                <a:highlight>
                  <a:srgbClr val="800080"/>
                </a:highlight>
                <a:latin typeface="Calibri" panose="020F0502020204030204" pitchFamily="34" charset="0"/>
                <a:cs typeface="Calibri" panose="020F0502020204030204" pitchFamily="34" charset="0"/>
              </a:rPr>
              <a:t>Krupal</a:t>
            </a:r>
            <a:r>
              <a:rPr lang="en-US" sz="2400" b="1" dirty="0">
                <a:solidFill>
                  <a:schemeClr val="accent4">
                    <a:lumMod val="20000"/>
                    <a:lumOff val="80000"/>
                  </a:schemeClr>
                </a:solidFill>
                <a:highlight>
                  <a:srgbClr val="800080"/>
                </a:highlight>
                <a:latin typeface="Calibri" panose="020F0502020204030204" pitchFamily="34" charset="0"/>
                <a:cs typeface="Calibri" panose="020F0502020204030204" pitchFamily="34" charset="0"/>
              </a:rPr>
              <a:t> Patel (18171341093),  Meet Patel (18171341096)</a:t>
            </a:r>
          </a:p>
          <a:p>
            <a:r>
              <a:rPr lang="en-US" sz="2400" b="1" dirty="0">
                <a:solidFill>
                  <a:schemeClr val="accent4">
                    <a:lumMod val="20000"/>
                    <a:lumOff val="80000"/>
                  </a:schemeClr>
                </a:solidFill>
                <a:latin typeface="Calibri" panose="020F0502020204030204" pitchFamily="34" charset="0"/>
                <a:cs typeface="Calibri" panose="020F0502020204030204" pitchFamily="34" charset="0"/>
              </a:rPr>
              <a:t>                                   </a:t>
            </a:r>
            <a:r>
              <a:rPr lang="en-US" sz="2400" b="1" dirty="0" err="1">
                <a:solidFill>
                  <a:schemeClr val="accent4">
                    <a:lumMod val="20000"/>
                    <a:lumOff val="80000"/>
                  </a:schemeClr>
                </a:solidFill>
                <a:highlight>
                  <a:srgbClr val="800080"/>
                </a:highlight>
                <a:latin typeface="Calibri" panose="020F0502020204030204" pitchFamily="34" charset="0"/>
                <a:cs typeface="Calibri" panose="020F0502020204030204" pitchFamily="34" charset="0"/>
              </a:rPr>
              <a:t>Parth</a:t>
            </a:r>
            <a:r>
              <a:rPr lang="en-US" sz="2400" b="1" dirty="0">
                <a:solidFill>
                  <a:schemeClr val="accent4">
                    <a:lumMod val="20000"/>
                    <a:lumOff val="80000"/>
                  </a:schemeClr>
                </a:solidFill>
                <a:highlight>
                  <a:srgbClr val="800080"/>
                </a:highlight>
                <a:latin typeface="Calibri" panose="020F0502020204030204" pitchFamily="34" charset="0"/>
                <a:cs typeface="Calibri" panose="020F0502020204030204" pitchFamily="34" charset="0"/>
              </a:rPr>
              <a:t> Patel (18171341100),  Pratham Patel (18171341102)</a:t>
            </a:r>
          </a:p>
          <a:p>
            <a:r>
              <a:rPr lang="en-US" sz="2400" b="1" dirty="0">
                <a:solidFill>
                  <a:schemeClr val="accent4">
                    <a:lumMod val="20000"/>
                    <a:lumOff val="80000"/>
                  </a:schemeClr>
                </a:solidFill>
                <a:latin typeface="Calibri" panose="020F0502020204030204" pitchFamily="34" charset="0"/>
                <a:cs typeface="Calibri" panose="020F0502020204030204" pitchFamily="34" charset="0"/>
              </a:rPr>
              <a:t>									</a:t>
            </a:r>
            <a:r>
              <a:rPr lang="en-US" sz="2400" b="1" dirty="0">
                <a:solidFill>
                  <a:schemeClr val="accent4">
                    <a:lumMod val="20000"/>
                    <a:lumOff val="80000"/>
                  </a:schemeClr>
                </a:solidFill>
                <a:highlight>
                  <a:srgbClr val="800080"/>
                </a:highlight>
                <a:latin typeface="Calibri" panose="020F0502020204030204" pitchFamily="34" charset="0"/>
                <a:cs typeface="Calibri" panose="020F0502020204030204" pitchFamily="34" charset="0"/>
              </a:rPr>
              <a:t>Neel Patel (18171341097)  </a:t>
            </a:r>
          </a:p>
        </p:txBody>
      </p:sp>
      <p:pic>
        <p:nvPicPr>
          <p:cNvPr id="5" name="Picture 4">
            <a:extLst>
              <a:ext uri="{FF2B5EF4-FFF2-40B4-BE49-F238E27FC236}">
                <a16:creationId xmlns:a16="http://schemas.microsoft.com/office/drawing/2014/main" id="{DEBA84BD-DDEB-4B23-92E3-C53397971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9947" y="568051"/>
            <a:ext cx="946828" cy="762381"/>
          </a:xfrm>
          <a:prstGeom prst="rect">
            <a:avLst/>
          </a:prstGeom>
          <a:effectLst>
            <a:glow rad="228600">
              <a:schemeClr val="accent6">
                <a:lumMod val="60000"/>
                <a:lumOff val="40000"/>
                <a:alpha val="40000"/>
              </a:schemeClr>
            </a:glow>
          </a:effectLst>
        </p:spPr>
      </p:pic>
    </p:spTree>
    <p:extLst>
      <p:ext uri="{BB962C8B-B14F-4D97-AF65-F5344CB8AC3E}">
        <p14:creationId xmlns:p14="http://schemas.microsoft.com/office/powerpoint/2010/main" val="30137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FF1BA7A-1868-41E7-8CF6-20AB8746AAEB}"/>
              </a:ext>
            </a:extLst>
          </p:cNvPr>
          <p:cNvSpPr/>
          <p:nvPr/>
        </p:nvSpPr>
        <p:spPr>
          <a:xfrm>
            <a:off x="4702206" y="2617162"/>
            <a:ext cx="1393794" cy="100317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HMS</a:t>
            </a:r>
            <a:r>
              <a:rPr lang="en-US" dirty="0" err="1"/>
              <a:t>l</a:t>
            </a:r>
            <a:endParaRPr lang="en-US" dirty="0"/>
          </a:p>
        </p:txBody>
      </p:sp>
      <p:sp>
        <p:nvSpPr>
          <p:cNvPr id="7" name="Rectangle 6">
            <a:extLst>
              <a:ext uri="{FF2B5EF4-FFF2-40B4-BE49-F238E27FC236}">
                <a16:creationId xmlns:a16="http://schemas.microsoft.com/office/drawing/2014/main" id="{DB422A1C-4D68-492C-B29A-C9A916104FD9}"/>
              </a:ext>
            </a:extLst>
          </p:cNvPr>
          <p:cNvSpPr/>
          <p:nvPr/>
        </p:nvSpPr>
        <p:spPr>
          <a:xfrm>
            <a:off x="1782193" y="2610034"/>
            <a:ext cx="1482571" cy="100317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a:t>
            </a:r>
          </a:p>
        </p:txBody>
      </p:sp>
      <p:sp>
        <p:nvSpPr>
          <p:cNvPr id="14" name="Arrow: Notched Right 13">
            <a:extLst>
              <a:ext uri="{FF2B5EF4-FFF2-40B4-BE49-F238E27FC236}">
                <a16:creationId xmlns:a16="http://schemas.microsoft.com/office/drawing/2014/main" id="{3FDFE2B5-3BBC-44F4-B27F-2968531A014F}"/>
              </a:ext>
            </a:extLst>
          </p:cNvPr>
          <p:cNvSpPr/>
          <p:nvPr/>
        </p:nvSpPr>
        <p:spPr>
          <a:xfrm>
            <a:off x="3494281" y="2895938"/>
            <a:ext cx="978408" cy="484632"/>
          </a:xfrm>
          <a:prstGeom prst="notched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Notched Right 14">
            <a:extLst>
              <a:ext uri="{FF2B5EF4-FFF2-40B4-BE49-F238E27FC236}">
                <a16:creationId xmlns:a16="http://schemas.microsoft.com/office/drawing/2014/main" id="{326C931A-6547-41BD-8E6F-74781E6577AB}"/>
              </a:ext>
            </a:extLst>
          </p:cNvPr>
          <p:cNvSpPr/>
          <p:nvPr/>
        </p:nvSpPr>
        <p:spPr>
          <a:xfrm>
            <a:off x="6325516" y="2895938"/>
            <a:ext cx="1207925" cy="484632"/>
          </a:xfrm>
          <a:prstGeom prst="notched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5">
            <a:extLst>
              <a:ext uri="{FF2B5EF4-FFF2-40B4-BE49-F238E27FC236}">
                <a16:creationId xmlns:a16="http://schemas.microsoft.com/office/drawing/2014/main" id="{7783B35B-3937-4B53-AFFF-974A2C62F49A}"/>
              </a:ext>
            </a:extLst>
          </p:cNvPr>
          <p:cNvSpPr/>
          <p:nvPr/>
        </p:nvSpPr>
        <p:spPr>
          <a:xfrm>
            <a:off x="7994336" y="2902993"/>
            <a:ext cx="1327213" cy="902035"/>
          </a:xfrm>
          <a:custGeom>
            <a:avLst/>
            <a:gdLst>
              <a:gd name="connsiteX0" fmla="*/ 0 w 1265066"/>
              <a:gd name="connsiteY0" fmla="*/ 0 h 707134"/>
              <a:gd name="connsiteX1" fmla="*/ 1265066 w 1265066"/>
              <a:gd name="connsiteY1" fmla="*/ 0 h 707134"/>
              <a:gd name="connsiteX2" fmla="*/ 1265066 w 1265066"/>
              <a:gd name="connsiteY2" fmla="*/ 707134 h 707134"/>
              <a:gd name="connsiteX3" fmla="*/ 0 w 1265066"/>
              <a:gd name="connsiteY3" fmla="*/ 707134 h 707134"/>
              <a:gd name="connsiteX4" fmla="*/ 0 w 1265066"/>
              <a:gd name="connsiteY4" fmla="*/ 0 h 707134"/>
              <a:gd name="connsiteX0" fmla="*/ 0 w 1265066"/>
              <a:gd name="connsiteY0" fmla="*/ 0 h 707134"/>
              <a:gd name="connsiteX1" fmla="*/ 1265066 w 1265066"/>
              <a:gd name="connsiteY1" fmla="*/ 0 h 707134"/>
              <a:gd name="connsiteX2" fmla="*/ 1265066 w 1265066"/>
              <a:gd name="connsiteY2" fmla="*/ 707134 h 707134"/>
              <a:gd name="connsiteX3" fmla="*/ 17755 w 1265066"/>
              <a:gd name="connsiteY3" fmla="*/ 653868 h 707134"/>
              <a:gd name="connsiteX4" fmla="*/ 0 w 1265066"/>
              <a:gd name="connsiteY4" fmla="*/ 0 h 707134"/>
              <a:gd name="connsiteX0" fmla="*/ 0 w 1265066"/>
              <a:gd name="connsiteY0" fmla="*/ 0 h 841920"/>
              <a:gd name="connsiteX1" fmla="*/ 1265066 w 1265066"/>
              <a:gd name="connsiteY1" fmla="*/ 0 h 841920"/>
              <a:gd name="connsiteX2" fmla="*/ 1265066 w 1265066"/>
              <a:gd name="connsiteY2" fmla="*/ 707134 h 841920"/>
              <a:gd name="connsiteX3" fmla="*/ 17755 w 1265066"/>
              <a:gd name="connsiteY3" fmla="*/ 653868 h 841920"/>
              <a:gd name="connsiteX4" fmla="*/ 0 w 1265066"/>
              <a:gd name="connsiteY4" fmla="*/ 0 h 841920"/>
              <a:gd name="connsiteX0" fmla="*/ 0 w 1265066"/>
              <a:gd name="connsiteY0" fmla="*/ 0 h 900903"/>
              <a:gd name="connsiteX1" fmla="*/ 1265066 w 1265066"/>
              <a:gd name="connsiteY1" fmla="*/ 0 h 900903"/>
              <a:gd name="connsiteX2" fmla="*/ 1265066 w 1265066"/>
              <a:gd name="connsiteY2" fmla="*/ 707134 h 900903"/>
              <a:gd name="connsiteX3" fmla="*/ 560387 w 1265066"/>
              <a:gd name="connsiteY3" fmla="*/ 900222 h 900903"/>
              <a:gd name="connsiteX4" fmla="*/ 17755 w 1265066"/>
              <a:gd name="connsiteY4" fmla="*/ 653868 h 900903"/>
              <a:gd name="connsiteX5" fmla="*/ 0 w 1265066"/>
              <a:gd name="connsiteY5" fmla="*/ 0 h 900903"/>
              <a:gd name="connsiteX0" fmla="*/ 0 w 1265066"/>
              <a:gd name="connsiteY0" fmla="*/ 0 h 900903"/>
              <a:gd name="connsiteX1" fmla="*/ 1265066 w 1265066"/>
              <a:gd name="connsiteY1" fmla="*/ 0 h 900903"/>
              <a:gd name="connsiteX2" fmla="*/ 1265066 w 1265066"/>
              <a:gd name="connsiteY2" fmla="*/ 707134 h 900903"/>
              <a:gd name="connsiteX3" fmla="*/ 560387 w 1265066"/>
              <a:gd name="connsiteY3" fmla="*/ 900222 h 900903"/>
              <a:gd name="connsiteX4" fmla="*/ 134259 w 1265066"/>
              <a:gd name="connsiteY4" fmla="*/ 793690 h 900903"/>
              <a:gd name="connsiteX5" fmla="*/ 17755 w 1265066"/>
              <a:gd name="connsiteY5" fmla="*/ 653868 h 900903"/>
              <a:gd name="connsiteX6" fmla="*/ 0 w 1265066"/>
              <a:gd name="connsiteY6" fmla="*/ 0 h 900903"/>
              <a:gd name="connsiteX0" fmla="*/ 0 w 1265066"/>
              <a:gd name="connsiteY0" fmla="*/ 0 h 902035"/>
              <a:gd name="connsiteX1" fmla="*/ 1265066 w 1265066"/>
              <a:gd name="connsiteY1" fmla="*/ 0 h 902035"/>
              <a:gd name="connsiteX2" fmla="*/ 1265066 w 1265066"/>
              <a:gd name="connsiteY2" fmla="*/ 707134 h 902035"/>
              <a:gd name="connsiteX3" fmla="*/ 560387 w 1265066"/>
              <a:gd name="connsiteY3" fmla="*/ 900222 h 902035"/>
              <a:gd name="connsiteX4" fmla="*/ 181994 w 1265066"/>
              <a:gd name="connsiteY4" fmla="*/ 785494 h 902035"/>
              <a:gd name="connsiteX5" fmla="*/ 134259 w 1265066"/>
              <a:gd name="connsiteY5" fmla="*/ 793690 h 902035"/>
              <a:gd name="connsiteX6" fmla="*/ 17755 w 1265066"/>
              <a:gd name="connsiteY6" fmla="*/ 653868 h 902035"/>
              <a:gd name="connsiteX7" fmla="*/ 0 w 1265066"/>
              <a:gd name="connsiteY7" fmla="*/ 0 h 90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5066" h="902035">
                <a:moveTo>
                  <a:pt x="0" y="0"/>
                </a:moveTo>
                <a:lnTo>
                  <a:pt x="1265066" y="0"/>
                </a:lnTo>
                <a:lnTo>
                  <a:pt x="1265066" y="707134"/>
                </a:lnTo>
                <a:cubicBezTo>
                  <a:pt x="1190528" y="830538"/>
                  <a:pt x="768272" y="909100"/>
                  <a:pt x="560387" y="900222"/>
                </a:cubicBezTo>
                <a:cubicBezTo>
                  <a:pt x="387273" y="917721"/>
                  <a:pt x="253015" y="803249"/>
                  <a:pt x="181994" y="785494"/>
                </a:cubicBezTo>
                <a:cubicBezTo>
                  <a:pt x="110973" y="767739"/>
                  <a:pt x="169030" y="820066"/>
                  <a:pt x="134259" y="793690"/>
                </a:cubicBezTo>
                <a:cubicBezTo>
                  <a:pt x="99488" y="767314"/>
                  <a:pt x="43091" y="775793"/>
                  <a:pt x="17755" y="653868"/>
                </a:cubicBezTo>
                <a:lnTo>
                  <a:pt x="0" y="0"/>
                </a:lnTo>
                <a:close/>
              </a:path>
            </a:pathLst>
          </a:cu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Database</a:t>
            </a:r>
          </a:p>
        </p:txBody>
      </p:sp>
      <p:sp>
        <p:nvSpPr>
          <p:cNvPr id="18" name="Oval 17">
            <a:extLst>
              <a:ext uri="{FF2B5EF4-FFF2-40B4-BE49-F238E27FC236}">
                <a16:creationId xmlns:a16="http://schemas.microsoft.com/office/drawing/2014/main" id="{F7BB647E-AECF-4CFD-8AD2-332F7B83A8B5}"/>
              </a:ext>
            </a:extLst>
          </p:cNvPr>
          <p:cNvSpPr/>
          <p:nvPr/>
        </p:nvSpPr>
        <p:spPr>
          <a:xfrm>
            <a:off x="7994335" y="2541694"/>
            <a:ext cx="1327213" cy="708488"/>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A7DCF25-FF41-498B-BC4A-6A9182AEFFE6}"/>
              </a:ext>
            </a:extLst>
          </p:cNvPr>
          <p:cNvSpPr txBox="1"/>
          <p:nvPr/>
        </p:nvSpPr>
        <p:spPr>
          <a:xfrm>
            <a:off x="1606858" y="1136341"/>
            <a:ext cx="2766874" cy="369332"/>
          </a:xfrm>
          <a:prstGeom prst="rect">
            <a:avLst/>
          </a:prstGeom>
          <a:noFill/>
        </p:spPr>
        <p:txBody>
          <a:bodyPr wrap="square" rtlCol="0">
            <a:spAutoFit/>
          </a:bodyPr>
          <a:lstStyle/>
          <a:p>
            <a:r>
              <a:rPr lang="en-US" sz="1800" b="1" dirty="0">
                <a:solidFill>
                  <a:schemeClr val="bg1"/>
                </a:solidFill>
                <a:highlight>
                  <a:srgbClr val="800080"/>
                </a:highlight>
                <a:latin typeface="Calibri" panose="020F0502020204030204" pitchFamily="34" charset="0"/>
                <a:cs typeface="Calibri" panose="020F0502020204030204" pitchFamily="34" charset="0"/>
              </a:rPr>
              <a:t>DFD Diagram level 0</a:t>
            </a:r>
          </a:p>
        </p:txBody>
      </p:sp>
      <p:sp>
        <p:nvSpPr>
          <p:cNvPr id="20" name="Oval 19">
            <a:extLst>
              <a:ext uri="{FF2B5EF4-FFF2-40B4-BE49-F238E27FC236}">
                <a16:creationId xmlns:a16="http://schemas.microsoft.com/office/drawing/2014/main" id="{F8D717A1-4DC8-418D-975C-5A7D48562C67}"/>
              </a:ext>
            </a:extLst>
          </p:cNvPr>
          <p:cNvSpPr/>
          <p:nvPr/>
        </p:nvSpPr>
        <p:spPr>
          <a:xfrm>
            <a:off x="8036507" y="3439689"/>
            <a:ext cx="1242867" cy="361299"/>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65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AAAFFC-2431-4AD3-8CD3-C00D23004936}"/>
              </a:ext>
            </a:extLst>
          </p:cNvPr>
          <p:cNvSpPr txBox="1"/>
          <p:nvPr/>
        </p:nvSpPr>
        <p:spPr>
          <a:xfrm>
            <a:off x="1606858" y="1136341"/>
            <a:ext cx="2766874" cy="369332"/>
          </a:xfrm>
          <a:prstGeom prst="rect">
            <a:avLst/>
          </a:prstGeom>
          <a:noFill/>
        </p:spPr>
        <p:txBody>
          <a:bodyPr wrap="square" rtlCol="0">
            <a:spAutoFit/>
          </a:bodyPr>
          <a:lstStyle/>
          <a:p>
            <a:r>
              <a:rPr lang="en-US" sz="1800" b="1" dirty="0">
                <a:solidFill>
                  <a:schemeClr val="bg1"/>
                </a:solidFill>
                <a:highlight>
                  <a:srgbClr val="800080"/>
                </a:highlight>
                <a:latin typeface="Calibri" panose="020F0502020204030204" pitchFamily="34" charset="0"/>
                <a:cs typeface="Calibri" panose="020F0502020204030204" pitchFamily="34" charset="0"/>
              </a:rPr>
              <a:t>DFD Diagram level 1</a:t>
            </a:r>
          </a:p>
        </p:txBody>
      </p:sp>
      <p:sp>
        <p:nvSpPr>
          <p:cNvPr id="7" name="Oval 6">
            <a:extLst>
              <a:ext uri="{FF2B5EF4-FFF2-40B4-BE49-F238E27FC236}">
                <a16:creationId xmlns:a16="http://schemas.microsoft.com/office/drawing/2014/main" id="{7083671E-1CEB-4CB5-961C-1D2CAD2BA323}"/>
              </a:ext>
            </a:extLst>
          </p:cNvPr>
          <p:cNvSpPr/>
          <p:nvPr/>
        </p:nvSpPr>
        <p:spPr>
          <a:xfrm>
            <a:off x="4696288" y="2818659"/>
            <a:ext cx="1251751" cy="94991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HMS</a:t>
            </a:r>
          </a:p>
        </p:txBody>
      </p:sp>
      <p:sp>
        <p:nvSpPr>
          <p:cNvPr id="8" name="Rectangle 7">
            <a:extLst>
              <a:ext uri="{FF2B5EF4-FFF2-40B4-BE49-F238E27FC236}">
                <a16:creationId xmlns:a16="http://schemas.microsoft.com/office/drawing/2014/main" id="{CF8444A2-7BB9-48A1-A464-F2A0937EB22C}"/>
              </a:ext>
            </a:extLst>
          </p:cNvPr>
          <p:cNvSpPr/>
          <p:nvPr/>
        </p:nvSpPr>
        <p:spPr>
          <a:xfrm>
            <a:off x="1695635" y="2840854"/>
            <a:ext cx="1544715" cy="9499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a:t>
            </a:r>
          </a:p>
        </p:txBody>
      </p:sp>
      <p:sp>
        <p:nvSpPr>
          <p:cNvPr id="10" name="Rectangle 9">
            <a:extLst>
              <a:ext uri="{FF2B5EF4-FFF2-40B4-BE49-F238E27FC236}">
                <a16:creationId xmlns:a16="http://schemas.microsoft.com/office/drawing/2014/main" id="{B4303726-CF43-4C61-B290-D3A1749F7BB0}"/>
              </a:ext>
            </a:extLst>
          </p:cNvPr>
          <p:cNvSpPr/>
          <p:nvPr/>
        </p:nvSpPr>
        <p:spPr>
          <a:xfrm>
            <a:off x="7457243" y="2818659"/>
            <a:ext cx="1544715" cy="9499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Admin</a:t>
            </a:r>
          </a:p>
        </p:txBody>
      </p:sp>
      <p:cxnSp>
        <p:nvCxnSpPr>
          <p:cNvPr id="12" name="Straight Arrow Connector 11">
            <a:extLst>
              <a:ext uri="{FF2B5EF4-FFF2-40B4-BE49-F238E27FC236}">
                <a16:creationId xmlns:a16="http://schemas.microsoft.com/office/drawing/2014/main" id="{57102664-4A04-4EE5-AC4A-5E0DF5856A70}"/>
              </a:ext>
            </a:extLst>
          </p:cNvPr>
          <p:cNvCxnSpPr>
            <a:cxnSpLocks/>
          </p:cNvCxnSpPr>
          <p:nvPr/>
        </p:nvCxnSpPr>
        <p:spPr>
          <a:xfrm>
            <a:off x="3385353" y="3204839"/>
            <a:ext cx="123399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B434A0-5997-4D3F-84EE-EFBDD898FCB0}"/>
              </a:ext>
            </a:extLst>
          </p:cNvPr>
          <p:cNvCxnSpPr>
            <a:cxnSpLocks/>
          </p:cNvCxnSpPr>
          <p:nvPr/>
        </p:nvCxnSpPr>
        <p:spPr>
          <a:xfrm flipH="1">
            <a:off x="3358720" y="3580661"/>
            <a:ext cx="1260629"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B88677-1BDB-4B79-B03D-ECD0807DBBE8}"/>
              </a:ext>
            </a:extLst>
          </p:cNvPr>
          <p:cNvCxnSpPr>
            <a:cxnSpLocks/>
          </p:cNvCxnSpPr>
          <p:nvPr/>
        </p:nvCxnSpPr>
        <p:spPr>
          <a:xfrm flipH="1">
            <a:off x="6033855" y="3469689"/>
            <a:ext cx="121032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338BC7-3E94-44B6-917E-0BC34B0C6D2D}"/>
              </a:ext>
            </a:extLst>
          </p:cNvPr>
          <p:cNvCxnSpPr>
            <a:cxnSpLocks/>
          </p:cNvCxnSpPr>
          <p:nvPr/>
        </p:nvCxnSpPr>
        <p:spPr>
          <a:xfrm>
            <a:off x="6033855" y="3142695"/>
            <a:ext cx="123399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B3AA2A-BC9F-4948-B4DF-A83704647AA6}"/>
              </a:ext>
            </a:extLst>
          </p:cNvPr>
          <p:cNvSpPr txBox="1"/>
          <p:nvPr/>
        </p:nvSpPr>
        <p:spPr>
          <a:xfrm>
            <a:off x="3385353" y="2743174"/>
            <a:ext cx="1065320" cy="461665"/>
          </a:xfrm>
          <a:prstGeom prst="rect">
            <a:avLst/>
          </a:prstGeom>
          <a:noFill/>
        </p:spPr>
        <p:txBody>
          <a:bodyPr wrap="square" rtlCol="0">
            <a:spAutoFit/>
          </a:bodyPr>
          <a:lstStyle/>
          <a:p>
            <a:r>
              <a:rPr lang="en-US" sz="1200" b="1" dirty="0">
                <a:solidFill>
                  <a:schemeClr val="bg1"/>
                </a:solidFill>
              </a:rPr>
              <a:t>Application form</a:t>
            </a:r>
          </a:p>
        </p:txBody>
      </p:sp>
      <p:sp>
        <p:nvSpPr>
          <p:cNvPr id="22" name="TextBox 21">
            <a:extLst>
              <a:ext uri="{FF2B5EF4-FFF2-40B4-BE49-F238E27FC236}">
                <a16:creationId xmlns:a16="http://schemas.microsoft.com/office/drawing/2014/main" id="{123F9AEA-BA88-46F1-8DCB-805891D1ED89}"/>
              </a:ext>
            </a:extLst>
          </p:cNvPr>
          <p:cNvSpPr txBox="1"/>
          <p:nvPr/>
        </p:nvSpPr>
        <p:spPr>
          <a:xfrm>
            <a:off x="6214370" y="3442161"/>
            <a:ext cx="1065320" cy="276999"/>
          </a:xfrm>
          <a:prstGeom prst="rect">
            <a:avLst/>
          </a:prstGeom>
          <a:noFill/>
        </p:spPr>
        <p:txBody>
          <a:bodyPr wrap="square" rtlCol="0">
            <a:spAutoFit/>
          </a:bodyPr>
          <a:lstStyle/>
          <a:p>
            <a:r>
              <a:rPr lang="en-US" sz="1200" b="1" dirty="0">
                <a:solidFill>
                  <a:schemeClr val="bg1"/>
                </a:solidFill>
              </a:rPr>
              <a:t>confirm</a:t>
            </a:r>
          </a:p>
        </p:txBody>
      </p:sp>
      <p:sp>
        <p:nvSpPr>
          <p:cNvPr id="23" name="TextBox 22">
            <a:extLst>
              <a:ext uri="{FF2B5EF4-FFF2-40B4-BE49-F238E27FC236}">
                <a16:creationId xmlns:a16="http://schemas.microsoft.com/office/drawing/2014/main" id="{1559D82D-9974-452E-AE45-2D9827638A08}"/>
              </a:ext>
            </a:extLst>
          </p:cNvPr>
          <p:cNvSpPr txBox="1"/>
          <p:nvPr/>
        </p:nvSpPr>
        <p:spPr>
          <a:xfrm>
            <a:off x="6169981" y="2885782"/>
            <a:ext cx="1065320" cy="276999"/>
          </a:xfrm>
          <a:prstGeom prst="rect">
            <a:avLst/>
          </a:prstGeom>
          <a:noFill/>
        </p:spPr>
        <p:txBody>
          <a:bodyPr wrap="square" rtlCol="0">
            <a:spAutoFit/>
          </a:bodyPr>
          <a:lstStyle/>
          <a:p>
            <a:r>
              <a:rPr lang="en-US" sz="1200" b="1" dirty="0">
                <a:solidFill>
                  <a:schemeClr val="bg1"/>
                </a:solidFill>
              </a:rPr>
              <a:t>verify data</a:t>
            </a:r>
          </a:p>
        </p:txBody>
      </p:sp>
      <p:sp>
        <p:nvSpPr>
          <p:cNvPr id="24" name="TextBox 23">
            <a:extLst>
              <a:ext uri="{FF2B5EF4-FFF2-40B4-BE49-F238E27FC236}">
                <a16:creationId xmlns:a16="http://schemas.microsoft.com/office/drawing/2014/main" id="{CA8A301E-912A-4B96-BE62-6DDF2C0C9922}"/>
              </a:ext>
            </a:extLst>
          </p:cNvPr>
          <p:cNvSpPr txBox="1"/>
          <p:nvPr/>
        </p:nvSpPr>
        <p:spPr>
          <a:xfrm>
            <a:off x="3453414" y="3580661"/>
            <a:ext cx="1065320" cy="276999"/>
          </a:xfrm>
          <a:prstGeom prst="rect">
            <a:avLst/>
          </a:prstGeom>
          <a:noFill/>
        </p:spPr>
        <p:txBody>
          <a:bodyPr wrap="square" rtlCol="0">
            <a:spAutoFit/>
          </a:bodyPr>
          <a:lstStyle/>
          <a:p>
            <a:r>
              <a:rPr lang="en-US" sz="1200" b="1" dirty="0">
                <a:solidFill>
                  <a:schemeClr val="bg1"/>
                </a:solidFill>
              </a:rPr>
              <a:t>Allotment</a:t>
            </a:r>
          </a:p>
        </p:txBody>
      </p:sp>
    </p:spTree>
    <p:extLst>
      <p:ext uri="{BB962C8B-B14F-4D97-AF65-F5344CB8AC3E}">
        <p14:creationId xmlns:p14="http://schemas.microsoft.com/office/powerpoint/2010/main" val="33580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58FA6B-BF11-4BF1-A9B8-C2FDBDD3313D}"/>
              </a:ext>
            </a:extLst>
          </p:cNvPr>
          <p:cNvSpPr/>
          <p:nvPr/>
        </p:nvSpPr>
        <p:spPr>
          <a:xfrm>
            <a:off x="1671962" y="2296310"/>
            <a:ext cx="1544715" cy="9499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a:t>
            </a:r>
          </a:p>
        </p:txBody>
      </p:sp>
      <p:sp>
        <p:nvSpPr>
          <p:cNvPr id="8" name="Rectangle 7">
            <a:extLst>
              <a:ext uri="{FF2B5EF4-FFF2-40B4-BE49-F238E27FC236}">
                <a16:creationId xmlns:a16="http://schemas.microsoft.com/office/drawing/2014/main" id="{F6AD174A-6F03-4D78-AD50-54086A47486B}"/>
              </a:ext>
            </a:extLst>
          </p:cNvPr>
          <p:cNvSpPr/>
          <p:nvPr/>
        </p:nvSpPr>
        <p:spPr>
          <a:xfrm>
            <a:off x="9703296" y="2339983"/>
            <a:ext cx="1544715" cy="5370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Allocate</a:t>
            </a:r>
          </a:p>
        </p:txBody>
      </p:sp>
      <p:cxnSp>
        <p:nvCxnSpPr>
          <p:cNvPr id="9" name="Straight Arrow Connector 8">
            <a:extLst>
              <a:ext uri="{FF2B5EF4-FFF2-40B4-BE49-F238E27FC236}">
                <a16:creationId xmlns:a16="http://schemas.microsoft.com/office/drawing/2014/main" id="{39A22E31-29B0-45E0-B7AC-724485DC4E4F}"/>
              </a:ext>
            </a:extLst>
          </p:cNvPr>
          <p:cNvCxnSpPr>
            <a:cxnSpLocks/>
            <a:stCxn id="7" idx="3"/>
          </p:cNvCxnSpPr>
          <p:nvPr/>
        </p:nvCxnSpPr>
        <p:spPr>
          <a:xfrm>
            <a:off x="3216677" y="2771266"/>
            <a:ext cx="1426344" cy="1188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C0E7E7-51A1-4FFC-9FED-6A5803FE33D4}"/>
              </a:ext>
            </a:extLst>
          </p:cNvPr>
          <p:cNvCxnSpPr>
            <a:cxnSpLocks/>
          </p:cNvCxnSpPr>
          <p:nvPr/>
        </p:nvCxnSpPr>
        <p:spPr>
          <a:xfrm>
            <a:off x="7770918" y="3164123"/>
            <a:ext cx="588890" cy="87888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74A668-2C70-456A-AA62-23A778EE9D4D}"/>
              </a:ext>
            </a:extLst>
          </p:cNvPr>
          <p:cNvCxnSpPr>
            <a:cxnSpLocks/>
          </p:cNvCxnSpPr>
          <p:nvPr/>
        </p:nvCxnSpPr>
        <p:spPr>
          <a:xfrm>
            <a:off x="8700122" y="2689935"/>
            <a:ext cx="83449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A1DCA2-D5EE-40CC-AAD4-6EC26F06361D}"/>
              </a:ext>
            </a:extLst>
          </p:cNvPr>
          <p:cNvCxnSpPr>
            <a:cxnSpLocks/>
          </p:cNvCxnSpPr>
          <p:nvPr/>
        </p:nvCxnSpPr>
        <p:spPr>
          <a:xfrm>
            <a:off x="5737933" y="2689935"/>
            <a:ext cx="123399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01C29C-7D93-4F90-BE13-97C5DBD65FB2}"/>
              </a:ext>
            </a:extLst>
          </p:cNvPr>
          <p:cNvSpPr txBox="1"/>
          <p:nvPr/>
        </p:nvSpPr>
        <p:spPr>
          <a:xfrm>
            <a:off x="3326169" y="2551435"/>
            <a:ext cx="1032767" cy="276999"/>
          </a:xfrm>
          <a:prstGeom prst="rect">
            <a:avLst/>
          </a:prstGeom>
          <a:noFill/>
        </p:spPr>
        <p:txBody>
          <a:bodyPr wrap="square" rtlCol="0">
            <a:spAutoFit/>
          </a:bodyPr>
          <a:lstStyle/>
          <a:p>
            <a:r>
              <a:rPr lang="en-US" sz="1200" b="1" dirty="0">
                <a:solidFill>
                  <a:schemeClr val="bg1"/>
                </a:solidFill>
              </a:rPr>
              <a:t>Enter detail</a:t>
            </a:r>
          </a:p>
        </p:txBody>
      </p:sp>
      <p:sp>
        <p:nvSpPr>
          <p:cNvPr id="17" name="Oval 16">
            <a:extLst>
              <a:ext uri="{FF2B5EF4-FFF2-40B4-BE49-F238E27FC236}">
                <a16:creationId xmlns:a16="http://schemas.microsoft.com/office/drawing/2014/main" id="{4460E820-6A09-460E-9FC8-541F0F08ED9A}"/>
              </a:ext>
            </a:extLst>
          </p:cNvPr>
          <p:cNvSpPr/>
          <p:nvPr/>
        </p:nvSpPr>
        <p:spPr>
          <a:xfrm>
            <a:off x="4734757" y="2254928"/>
            <a:ext cx="1251751" cy="94991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login</a:t>
            </a:r>
          </a:p>
        </p:txBody>
      </p:sp>
      <p:sp>
        <p:nvSpPr>
          <p:cNvPr id="18" name="Oval 17">
            <a:extLst>
              <a:ext uri="{FF2B5EF4-FFF2-40B4-BE49-F238E27FC236}">
                <a16:creationId xmlns:a16="http://schemas.microsoft.com/office/drawing/2014/main" id="{8A2AD9F3-8F91-4454-BCDF-81A4335CDCAC}"/>
              </a:ext>
            </a:extLst>
          </p:cNvPr>
          <p:cNvSpPr/>
          <p:nvPr/>
        </p:nvSpPr>
        <p:spPr>
          <a:xfrm>
            <a:off x="7063668" y="2074371"/>
            <a:ext cx="1544715" cy="106832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Application</a:t>
            </a:r>
          </a:p>
          <a:p>
            <a:pPr algn="ctr"/>
            <a:r>
              <a:rPr lang="en-US" sz="1200" b="1" dirty="0">
                <a:solidFill>
                  <a:schemeClr val="tx1"/>
                </a:solidFill>
              </a:rPr>
              <a:t>verify</a:t>
            </a:r>
          </a:p>
        </p:txBody>
      </p:sp>
      <p:sp>
        <p:nvSpPr>
          <p:cNvPr id="19" name="Oval 18">
            <a:extLst>
              <a:ext uri="{FF2B5EF4-FFF2-40B4-BE49-F238E27FC236}">
                <a16:creationId xmlns:a16="http://schemas.microsoft.com/office/drawing/2014/main" id="{D53480D6-89DE-408C-BCCC-DF3E71467EAB}"/>
              </a:ext>
            </a:extLst>
          </p:cNvPr>
          <p:cNvSpPr/>
          <p:nvPr/>
        </p:nvSpPr>
        <p:spPr>
          <a:xfrm>
            <a:off x="7871540" y="4064440"/>
            <a:ext cx="1251751" cy="94991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vacate</a:t>
            </a:r>
          </a:p>
        </p:txBody>
      </p:sp>
      <p:sp>
        <p:nvSpPr>
          <p:cNvPr id="27" name="TextBox 26">
            <a:extLst>
              <a:ext uri="{FF2B5EF4-FFF2-40B4-BE49-F238E27FC236}">
                <a16:creationId xmlns:a16="http://schemas.microsoft.com/office/drawing/2014/main" id="{EB72AE63-0D9B-4287-8D11-60BAB5FB8056}"/>
              </a:ext>
            </a:extLst>
          </p:cNvPr>
          <p:cNvSpPr txBox="1"/>
          <p:nvPr/>
        </p:nvSpPr>
        <p:spPr>
          <a:xfrm>
            <a:off x="9536118" y="3678970"/>
            <a:ext cx="1065320" cy="276999"/>
          </a:xfrm>
          <a:prstGeom prst="rect">
            <a:avLst/>
          </a:prstGeom>
          <a:noFill/>
        </p:spPr>
        <p:txBody>
          <a:bodyPr wrap="square" rtlCol="0">
            <a:spAutoFit/>
          </a:bodyPr>
          <a:lstStyle/>
          <a:p>
            <a:r>
              <a:rPr lang="en-US" sz="1200" dirty="0">
                <a:solidFill>
                  <a:schemeClr val="bg1"/>
                </a:solidFill>
              </a:rPr>
              <a:t>Available</a:t>
            </a:r>
          </a:p>
        </p:txBody>
      </p:sp>
      <p:sp>
        <p:nvSpPr>
          <p:cNvPr id="28" name="TextBox 27">
            <a:extLst>
              <a:ext uri="{FF2B5EF4-FFF2-40B4-BE49-F238E27FC236}">
                <a16:creationId xmlns:a16="http://schemas.microsoft.com/office/drawing/2014/main" id="{4B8E0C2C-2FCC-4C7D-BBD6-8D04BED647FF}"/>
              </a:ext>
            </a:extLst>
          </p:cNvPr>
          <p:cNvSpPr txBox="1"/>
          <p:nvPr/>
        </p:nvSpPr>
        <p:spPr>
          <a:xfrm>
            <a:off x="1606858" y="1136341"/>
            <a:ext cx="2766874" cy="369332"/>
          </a:xfrm>
          <a:prstGeom prst="rect">
            <a:avLst/>
          </a:prstGeom>
          <a:noFill/>
        </p:spPr>
        <p:txBody>
          <a:bodyPr wrap="square" rtlCol="0">
            <a:spAutoFit/>
          </a:bodyPr>
          <a:lstStyle/>
          <a:p>
            <a:r>
              <a:rPr lang="en-US" sz="1800" b="1" dirty="0">
                <a:solidFill>
                  <a:schemeClr val="bg1"/>
                </a:solidFill>
                <a:highlight>
                  <a:srgbClr val="800080"/>
                </a:highlight>
                <a:latin typeface="Calibri" panose="020F0502020204030204" pitchFamily="34" charset="0"/>
                <a:cs typeface="Calibri" panose="020F0502020204030204" pitchFamily="34" charset="0"/>
              </a:rPr>
              <a:t>DFD Diagram level 2</a:t>
            </a:r>
          </a:p>
        </p:txBody>
      </p:sp>
      <p:sp>
        <p:nvSpPr>
          <p:cNvPr id="2" name="TextBox 1">
            <a:extLst>
              <a:ext uri="{FF2B5EF4-FFF2-40B4-BE49-F238E27FC236}">
                <a16:creationId xmlns:a16="http://schemas.microsoft.com/office/drawing/2014/main" id="{F3244A90-2A03-4C2C-A63A-E5F15979E052}"/>
              </a:ext>
            </a:extLst>
          </p:cNvPr>
          <p:cNvSpPr txBox="1"/>
          <p:nvPr/>
        </p:nvSpPr>
        <p:spPr>
          <a:xfrm>
            <a:off x="6078247" y="2173199"/>
            <a:ext cx="1112666" cy="523220"/>
          </a:xfrm>
          <a:prstGeom prst="rect">
            <a:avLst/>
          </a:prstGeom>
          <a:noFill/>
        </p:spPr>
        <p:txBody>
          <a:bodyPr wrap="square" rtlCol="0">
            <a:spAutoFit/>
          </a:bodyPr>
          <a:lstStyle/>
          <a:p>
            <a:r>
              <a:rPr lang="en-US" sz="1400" dirty="0">
                <a:solidFill>
                  <a:schemeClr val="bg1"/>
                </a:solidFill>
              </a:rPr>
              <a:t>Access system</a:t>
            </a:r>
          </a:p>
        </p:txBody>
      </p:sp>
      <p:sp>
        <p:nvSpPr>
          <p:cNvPr id="3" name="TextBox 2">
            <a:extLst>
              <a:ext uri="{FF2B5EF4-FFF2-40B4-BE49-F238E27FC236}">
                <a16:creationId xmlns:a16="http://schemas.microsoft.com/office/drawing/2014/main" id="{79B86D7B-DE21-4AF3-88D3-C1E45A0EA4D9}"/>
              </a:ext>
            </a:extLst>
          </p:cNvPr>
          <p:cNvSpPr txBox="1"/>
          <p:nvPr/>
        </p:nvSpPr>
        <p:spPr>
          <a:xfrm>
            <a:off x="8700122" y="2296310"/>
            <a:ext cx="893682" cy="307777"/>
          </a:xfrm>
          <a:prstGeom prst="rect">
            <a:avLst/>
          </a:prstGeom>
          <a:noFill/>
        </p:spPr>
        <p:txBody>
          <a:bodyPr wrap="square" rtlCol="0">
            <a:spAutoFit/>
          </a:bodyPr>
          <a:lstStyle/>
          <a:p>
            <a:r>
              <a:rPr lang="en-US" sz="1400" dirty="0">
                <a:solidFill>
                  <a:schemeClr val="bg1"/>
                </a:solidFill>
              </a:rPr>
              <a:t>Eligible</a:t>
            </a:r>
          </a:p>
        </p:txBody>
      </p:sp>
      <p:cxnSp>
        <p:nvCxnSpPr>
          <p:cNvPr id="23" name="Straight Arrow Connector 22">
            <a:extLst>
              <a:ext uri="{FF2B5EF4-FFF2-40B4-BE49-F238E27FC236}">
                <a16:creationId xmlns:a16="http://schemas.microsoft.com/office/drawing/2014/main" id="{FD26418B-8FF4-4D24-A283-4FAFC457E6E8}"/>
              </a:ext>
            </a:extLst>
          </p:cNvPr>
          <p:cNvCxnSpPr>
            <a:cxnSpLocks/>
          </p:cNvCxnSpPr>
          <p:nvPr/>
        </p:nvCxnSpPr>
        <p:spPr>
          <a:xfrm flipV="1">
            <a:off x="9074463" y="3014559"/>
            <a:ext cx="1151134" cy="132882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CCAB368-1833-40B8-83A3-30499C5F815B}"/>
              </a:ext>
            </a:extLst>
          </p:cNvPr>
          <p:cNvSpPr txBox="1"/>
          <p:nvPr/>
        </p:nvSpPr>
        <p:spPr>
          <a:xfrm>
            <a:off x="8117155" y="3554371"/>
            <a:ext cx="1065320" cy="276999"/>
          </a:xfrm>
          <a:prstGeom prst="rect">
            <a:avLst/>
          </a:prstGeom>
          <a:noFill/>
        </p:spPr>
        <p:txBody>
          <a:bodyPr wrap="square" rtlCol="0">
            <a:spAutoFit/>
          </a:bodyPr>
          <a:lstStyle/>
          <a:p>
            <a:r>
              <a:rPr lang="en-US" sz="1200" dirty="0">
                <a:solidFill>
                  <a:schemeClr val="bg1"/>
                </a:solidFill>
              </a:rPr>
              <a:t>Pending</a:t>
            </a:r>
          </a:p>
        </p:txBody>
      </p:sp>
    </p:spTree>
    <p:extLst>
      <p:ext uri="{BB962C8B-B14F-4D97-AF65-F5344CB8AC3E}">
        <p14:creationId xmlns:p14="http://schemas.microsoft.com/office/powerpoint/2010/main" val="206096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78AC70-0EC2-426B-9090-853377273D2E}"/>
              </a:ext>
            </a:extLst>
          </p:cNvPr>
          <p:cNvSpPr txBox="1"/>
          <p:nvPr/>
        </p:nvSpPr>
        <p:spPr>
          <a:xfrm>
            <a:off x="1606858" y="1136341"/>
            <a:ext cx="2766874" cy="369332"/>
          </a:xfrm>
          <a:prstGeom prst="rect">
            <a:avLst/>
          </a:prstGeom>
          <a:noFill/>
        </p:spPr>
        <p:txBody>
          <a:bodyPr wrap="square" rtlCol="0">
            <a:spAutoFit/>
          </a:bodyPr>
          <a:lstStyle/>
          <a:p>
            <a:r>
              <a:rPr lang="en-US" b="1" dirty="0">
                <a:solidFill>
                  <a:schemeClr val="bg1"/>
                </a:solidFill>
                <a:highlight>
                  <a:srgbClr val="800080"/>
                </a:highlight>
                <a:latin typeface="Calibri" panose="020F0502020204030204" pitchFamily="34" charset="0"/>
                <a:cs typeface="Calibri" panose="020F0502020204030204" pitchFamily="34" charset="0"/>
              </a:rPr>
              <a:t>ER</a:t>
            </a:r>
            <a:r>
              <a:rPr lang="en-US" sz="1800" b="1" dirty="0">
                <a:solidFill>
                  <a:schemeClr val="bg1"/>
                </a:solidFill>
                <a:highlight>
                  <a:srgbClr val="800080"/>
                </a:highlight>
                <a:latin typeface="Calibri" panose="020F0502020204030204" pitchFamily="34" charset="0"/>
                <a:cs typeface="Calibri" panose="020F0502020204030204" pitchFamily="34" charset="0"/>
              </a:rPr>
              <a:t> Diagram </a:t>
            </a:r>
          </a:p>
        </p:txBody>
      </p:sp>
      <p:sp>
        <p:nvSpPr>
          <p:cNvPr id="2" name="Rectangle 1">
            <a:extLst>
              <a:ext uri="{FF2B5EF4-FFF2-40B4-BE49-F238E27FC236}">
                <a16:creationId xmlns:a16="http://schemas.microsoft.com/office/drawing/2014/main" id="{D4433034-54B2-4623-B8A4-7F9F767C3D0E}"/>
              </a:ext>
            </a:extLst>
          </p:cNvPr>
          <p:cNvSpPr/>
          <p:nvPr/>
        </p:nvSpPr>
        <p:spPr>
          <a:xfrm>
            <a:off x="1231222" y="3484678"/>
            <a:ext cx="1038686" cy="319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Login</a:t>
            </a:r>
          </a:p>
        </p:txBody>
      </p:sp>
      <p:sp>
        <p:nvSpPr>
          <p:cNvPr id="6" name="Rectangle 5">
            <a:extLst>
              <a:ext uri="{FF2B5EF4-FFF2-40B4-BE49-F238E27FC236}">
                <a16:creationId xmlns:a16="http://schemas.microsoft.com/office/drawing/2014/main" id="{809EBCE5-8273-4C5C-8F0A-8D78119AA8B6}"/>
              </a:ext>
            </a:extLst>
          </p:cNvPr>
          <p:cNvSpPr/>
          <p:nvPr/>
        </p:nvSpPr>
        <p:spPr>
          <a:xfrm>
            <a:off x="4661129" y="2861360"/>
            <a:ext cx="1038687" cy="319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Registration</a:t>
            </a:r>
          </a:p>
        </p:txBody>
      </p:sp>
      <p:sp>
        <p:nvSpPr>
          <p:cNvPr id="3" name="Oval 2">
            <a:extLst>
              <a:ext uri="{FF2B5EF4-FFF2-40B4-BE49-F238E27FC236}">
                <a16:creationId xmlns:a16="http://schemas.microsoft.com/office/drawing/2014/main" id="{CB058856-7E73-470B-8370-403EF6B90C31}"/>
              </a:ext>
            </a:extLst>
          </p:cNvPr>
          <p:cNvSpPr/>
          <p:nvPr/>
        </p:nvSpPr>
        <p:spPr>
          <a:xfrm>
            <a:off x="581043" y="2581558"/>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p>
          <a:p>
            <a:pPr algn="ctr"/>
            <a:r>
              <a:rPr lang="en-US" sz="1100" dirty="0">
                <a:solidFill>
                  <a:schemeClr val="tx1"/>
                </a:solidFill>
              </a:rPr>
              <a:t>name</a:t>
            </a:r>
          </a:p>
        </p:txBody>
      </p:sp>
      <p:sp>
        <p:nvSpPr>
          <p:cNvPr id="8" name="Oval 7">
            <a:extLst>
              <a:ext uri="{FF2B5EF4-FFF2-40B4-BE49-F238E27FC236}">
                <a16:creationId xmlns:a16="http://schemas.microsoft.com/office/drawing/2014/main" id="{7FAAFECD-E81B-4DB9-B3A4-5C88253EF054}"/>
              </a:ext>
            </a:extLst>
          </p:cNvPr>
          <p:cNvSpPr/>
          <p:nvPr/>
        </p:nvSpPr>
        <p:spPr>
          <a:xfrm>
            <a:off x="4111940" y="3547537"/>
            <a:ext cx="855376" cy="5498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Phone no.</a:t>
            </a:r>
          </a:p>
        </p:txBody>
      </p:sp>
      <p:sp>
        <p:nvSpPr>
          <p:cNvPr id="9" name="Oval 8">
            <a:extLst>
              <a:ext uri="{FF2B5EF4-FFF2-40B4-BE49-F238E27FC236}">
                <a16:creationId xmlns:a16="http://schemas.microsoft.com/office/drawing/2014/main" id="{EF0F1EFE-E4F7-4013-B92B-B7584AEDD621}"/>
              </a:ext>
            </a:extLst>
          </p:cNvPr>
          <p:cNvSpPr/>
          <p:nvPr/>
        </p:nvSpPr>
        <p:spPr>
          <a:xfrm>
            <a:off x="4968429" y="3722022"/>
            <a:ext cx="923278" cy="536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a:p>
            <a:pPr algn="ctr"/>
            <a:r>
              <a:rPr lang="en-US" sz="1000" dirty="0">
                <a:solidFill>
                  <a:schemeClr val="tx1"/>
                </a:solidFill>
              </a:rPr>
              <a:t>name</a:t>
            </a:r>
          </a:p>
        </p:txBody>
      </p:sp>
      <p:sp>
        <p:nvSpPr>
          <p:cNvPr id="10" name="Oval 9">
            <a:extLst>
              <a:ext uri="{FF2B5EF4-FFF2-40B4-BE49-F238E27FC236}">
                <a16:creationId xmlns:a16="http://schemas.microsoft.com/office/drawing/2014/main" id="{D96F0FF6-C8F9-453E-AC29-E5DFC931BE84}"/>
              </a:ext>
            </a:extLst>
          </p:cNvPr>
          <p:cNvSpPr/>
          <p:nvPr/>
        </p:nvSpPr>
        <p:spPr>
          <a:xfrm>
            <a:off x="5821579" y="3352901"/>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Pass</a:t>
            </a:r>
          </a:p>
          <a:p>
            <a:pPr algn="ctr"/>
            <a:r>
              <a:rPr lang="en-US" sz="1100" dirty="0">
                <a:solidFill>
                  <a:schemeClr val="tx1"/>
                </a:solidFill>
              </a:rPr>
              <a:t>word</a:t>
            </a:r>
          </a:p>
        </p:txBody>
      </p:sp>
      <p:sp>
        <p:nvSpPr>
          <p:cNvPr id="12" name="Oval 11">
            <a:extLst>
              <a:ext uri="{FF2B5EF4-FFF2-40B4-BE49-F238E27FC236}">
                <a16:creationId xmlns:a16="http://schemas.microsoft.com/office/drawing/2014/main" id="{648ABE7C-3F3A-471E-BD20-50A686241AEB}"/>
              </a:ext>
            </a:extLst>
          </p:cNvPr>
          <p:cNvSpPr/>
          <p:nvPr/>
        </p:nvSpPr>
        <p:spPr>
          <a:xfrm>
            <a:off x="581820" y="4198361"/>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Pass</a:t>
            </a:r>
          </a:p>
          <a:p>
            <a:pPr algn="ctr"/>
            <a:r>
              <a:rPr lang="en-US" sz="1100" dirty="0">
                <a:solidFill>
                  <a:schemeClr val="tx1"/>
                </a:solidFill>
              </a:rPr>
              <a:t>word</a:t>
            </a:r>
          </a:p>
        </p:txBody>
      </p:sp>
      <p:sp>
        <p:nvSpPr>
          <p:cNvPr id="15" name="Oval 14">
            <a:extLst>
              <a:ext uri="{FF2B5EF4-FFF2-40B4-BE49-F238E27FC236}">
                <a16:creationId xmlns:a16="http://schemas.microsoft.com/office/drawing/2014/main" id="{F869E53E-ECEE-44C0-9631-4283FD5A43A8}"/>
              </a:ext>
            </a:extLst>
          </p:cNvPr>
          <p:cNvSpPr/>
          <p:nvPr/>
        </p:nvSpPr>
        <p:spPr>
          <a:xfrm>
            <a:off x="5463093" y="1894464"/>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Confirm password</a:t>
            </a:r>
          </a:p>
        </p:txBody>
      </p:sp>
      <p:sp>
        <p:nvSpPr>
          <p:cNvPr id="16" name="Oval 15">
            <a:extLst>
              <a:ext uri="{FF2B5EF4-FFF2-40B4-BE49-F238E27FC236}">
                <a16:creationId xmlns:a16="http://schemas.microsoft.com/office/drawing/2014/main" id="{5058ECCC-126F-4B32-BD49-51E87EDB2753}"/>
              </a:ext>
            </a:extLst>
          </p:cNvPr>
          <p:cNvSpPr/>
          <p:nvPr/>
        </p:nvSpPr>
        <p:spPr>
          <a:xfrm>
            <a:off x="4601177" y="1568489"/>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Name</a:t>
            </a:r>
          </a:p>
        </p:txBody>
      </p:sp>
      <p:sp>
        <p:nvSpPr>
          <p:cNvPr id="17" name="Oval 16">
            <a:extLst>
              <a:ext uri="{FF2B5EF4-FFF2-40B4-BE49-F238E27FC236}">
                <a16:creationId xmlns:a16="http://schemas.microsoft.com/office/drawing/2014/main" id="{2FDFF098-6EF4-45CE-9E65-CA4DDEB34CC0}"/>
              </a:ext>
            </a:extLst>
          </p:cNvPr>
          <p:cNvSpPr/>
          <p:nvPr/>
        </p:nvSpPr>
        <p:spPr>
          <a:xfrm>
            <a:off x="3713690" y="1945920"/>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email</a:t>
            </a:r>
          </a:p>
        </p:txBody>
      </p:sp>
      <p:sp>
        <p:nvSpPr>
          <p:cNvPr id="4" name="Diamond 3">
            <a:extLst>
              <a:ext uri="{FF2B5EF4-FFF2-40B4-BE49-F238E27FC236}">
                <a16:creationId xmlns:a16="http://schemas.microsoft.com/office/drawing/2014/main" id="{C46A48A4-2F08-4379-9199-1E4E35E24693}"/>
              </a:ext>
            </a:extLst>
          </p:cNvPr>
          <p:cNvSpPr/>
          <p:nvPr/>
        </p:nvSpPr>
        <p:spPr>
          <a:xfrm>
            <a:off x="2570448" y="3313520"/>
            <a:ext cx="1204856" cy="676765"/>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if</a:t>
            </a:r>
          </a:p>
          <a:p>
            <a:pPr algn="ctr"/>
            <a:r>
              <a:rPr lang="en-US" sz="900" dirty="0">
                <a:solidFill>
                  <a:schemeClr val="tx1"/>
                </a:solidFill>
              </a:rPr>
              <a:t>Access</a:t>
            </a:r>
          </a:p>
        </p:txBody>
      </p:sp>
      <p:sp>
        <p:nvSpPr>
          <p:cNvPr id="18" name="Rectangle 17">
            <a:extLst>
              <a:ext uri="{FF2B5EF4-FFF2-40B4-BE49-F238E27FC236}">
                <a16:creationId xmlns:a16="http://schemas.microsoft.com/office/drawing/2014/main" id="{C4925969-8C46-4757-BA0F-49042E860099}"/>
              </a:ext>
            </a:extLst>
          </p:cNvPr>
          <p:cNvSpPr/>
          <p:nvPr/>
        </p:nvSpPr>
        <p:spPr>
          <a:xfrm>
            <a:off x="8015797" y="2846672"/>
            <a:ext cx="1038687" cy="319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Room booking</a:t>
            </a:r>
          </a:p>
        </p:txBody>
      </p:sp>
      <p:cxnSp>
        <p:nvCxnSpPr>
          <p:cNvPr id="19" name="Straight Arrow Connector 18">
            <a:extLst>
              <a:ext uri="{FF2B5EF4-FFF2-40B4-BE49-F238E27FC236}">
                <a16:creationId xmlns:a16="http://schemas.microsoft.com/office/drawing/2014/main" id="{45E9F857-AC78-47F1-A7E3-FC1930030531}"/>
              </a:ext>
            </a:extLst>
          </p:cNvPr>
          <p:cNvCxnSpPr>
            <a:cxnSpLocks/>
          </p:cNvCxnSpPr>
          <p:nvPr/>
        </p:nvCxnSpPr>
        <p:spPr>
          <a:xfrm flipH="1" flipV="1">
            <a:off x="4477350" y="2457332"/>
            <a:ext cx="348106" cy="4378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5434AA-8661-4E06-9FE0-F46E25BF95BF}"/>
              </a:ext>
            </a:extLst>
          </p:cNvPr>
          <p:cNvCxnSpPr>
            <a:cxnSpLocks/>
          </p:cNvCxnSpPr>
          <p:nvPr/>
        </p:nvCxnSpPr>
        <p:spPr>
          <a:xfrm flipH="1">
            <a:off x="3519294" y="3644475"/>
            <a:ext cx="46727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7B100C-E7F4-4BC6-B587-8F1F2C09E73B}"/>
              </a:ext>
            </a:extLst>
          </p:cNvPr>
          <p:cNvCxnSpPr>
            <a:cxnSpLocks/>
          </p:cNvCxnSpPr>
          <p:nvPr/>
        </p:nvCxnSpPr>
        <p:spPr>
          <a:xfrm>
            <a:off x="5669203" y="2974995"/>
            <a:ext cx="2225543" cy="461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23FA815-3750-49CE-B003-923237A14EE4}"/>
              </a:ext>
            </a:extLst>
          </p:cNvPr>
          <p:cNvCxnSpPr>
            <a:cxnSpLocks/>
          </p:cNvCxnSpPr>
          <p:nvPr/>
        </p:nvCxnSpPr>
        <p:spPr>
          <a:xfrm flipH="1" flipV="1">
            <a:off x="7303532" y="1984317"/>
            <a:ext cx="855789" cy="9657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A1A2280-7ED0-46F9-809C-37ACA6F61A1A}"/>
              </a:ext>
            </a:extLst>
          </p:cNvPr>
          <p:cNvCxnSpPr>
            <a:cxnSpLocks/>
          </p:cNvCxnSpPr>
          <p:nvPr/>
        </p:nvCxnSpPr>
        <p:spPr>
          <a:xfrm>
            <a:off x="5246805" y="3129320"/>
            <a:ext cx="173517" cy="5986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DA79193-8822-4BCB-A01C-91C33C0F417F}"/>
              </a:ext>
            </a:extLst>
          </p:cNvPr>
          <p:cNvCxnSpPr>
            <a:cxnSpLocks/>
          </p:cNvCxnSpPr>
          <p:nvPr/>
        </p:nvCxnSpPr>
        <p:spPr>
          <a:xfrm flipH="1">
            <a:off x="4765119" y="3138809"/>
            <a:ext cx="271545" cy="4182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58B6D3-69A5-42CD-AEA5-EEDD2DB40758}"/>
              </a:ext>
            </a:extLst>
          </p:cNvPr>
          <p:cNvCxnSpPr>
            <a:cxnSpLocks/>
          </p:cNvCxnSpPr>
          <p:nvPr/>
        </p:nvCxnSpPr>
        <p:spPr>
          <a:xfrm>
            <a:off x="5439212" y="2895219"/>
            <a:ext cx="412365" cy="6618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631240-27F3-49FE-A991-59B2209612B3}"/>
              </a:ext>
            </a:extLst>
          </p:cNvPr>
          <p:cNvCxnSpPr>
            <a:cxnSpLocks/>
          </p:cNvCxnSpPr>
          <p:nvPr/>
        </p:nvCxnSpPr>
        <p:spPr>
          <a:xfrm flipV="1">
            <a:off x="3986571" y="3006470"/>
            <a:ext cx="674558" cy="146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D95B0AD-5047-4EE1-9815-B247397DFDE1}"/>
              </a:ext>
            </a:extLst>
          </p:cNvPr>
          <p:cNvCxnSpPr>
            <a:cxnSpLocks/>
          </p:cNvCxnSpPr>
          <p:nvPr/>
        </p:nvCxnSpPr>
        <p:spPr>
          <a:xfrm flipV="1">
            <a:off x="5524455" y="2343824"/>
            <a:ext cx="90286" cy="4999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4E35662-3D11-4BCF-A7EF-CC189F3A2D3C}"/>
              </a:ext>
            </a:extLst>
          </p:cNvPr>
          <p:cNvCxnSpPr>
            <a:cxnSpLocks/>
          </p:cNvCxnSpPr>
          <p:nvPr/>
        </p:nvCxnSpPr>
        <p:spPr>
          <a:xfrm flipH="1" flipV="1">
            <a:off x="1324444" y="3087317"/>
            <a:ext cx="300928" cy="4263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29F3DF-67CF-4899-8E3E-D3EA4AC1C845}"/>
              </a:ext>
            </a:extLst>
          </p:cNvPr>
          <p:cNvCxnSpPr>
            <a:cxnSpLocks/>
            <a:stCxn id="6" idx="0"/>
          </p:cNvCxnSpPr>
          <p:nvPr/>
        </p:nvCxnSpPr>
        <p:spPr>
          <a:xfrm flipH="1" flipV="1">
            <a:off x="5006601" y="2086686"/>
            <a:ext cx="173872" cy="7746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608A8DC5-C43B-43EF-BCC7-6AE4374A59A5}"/>
              </a:ext>
            </a:extLst>
          </p:cNvPr>
          <p:cNvSpPr/>
          <p:nvPr/>
        </p:nvSpPr>
        <p:spPr>
          <a:xfrm>
            <a:off x="6856036" y="4199627"/>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payment</a:t>
            </a:r>
          </a:p>
        </p:txBody>
      </p:sp>
      <p:sp>
        <p:nvSpPr>
          <p:cNvPr id="44" name="Oval 43">
            <a:extLst>
              <a:ext uri="{FF2B5EF4-FFF2-40B4-BE49-F238E27FC236}">
                <a16:creationId xmlns:a16="http://schemas.microsoft.com/office/drawing/2014/main" id="{4B29D3D5-D9CE-4485-9EF2-29BFCF9AEB70}"/>
              </a:ext>
            </a:extLst>
          </p:cNvPr>
          <p:cNvSpPr/>
          <p:nvPr/>
        </p:nvSpPr>
        <p:spPr>
          <a:xfrm>
            <a:off x="7668002" y="4567295"/>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Room no</a:t>
            </a:r>
          </a:p>
        </p:txBody>
      </p:sp>
      <p:sp>
        <p:nvSpPr>
          <p:cNvPr id="45" name="Oval 44">
            <a:extLst>
              <a:ext uri="{FF2B5EF4-FFF2-40B4-BE49-F238E27FC236}">
                <a16:creationId xmlns:a16="http://schemas.microsoft.com/office/drawing/2014/main" id="{0747A0EA-1D07-4E6C-A414-6539AD83AE85}"/>
              </a:ext>
            </a:extLst>
          </p:cNvPr>
          <p:cNvSpPr/>
          <p:nvPr/>
        </p:nvSpPr>
        <p:spPr>
          <a:xfrm>
            <a:off x="8591280" y="4414581"/>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Hostel name</a:t>
            </a:r>
          </a:p>
        </p:txBody>
      </p:sp>
      <p:sp>
        <p:nvSpPr>
          <p:cNvPr id="46" name="Oval 45">
            <a:extLst>
              <a:ext uri="{FF2B5EF4-FFF2-40B4-BE49-F238E27FC236}">
                <a16:creationId xmlns:a16="http://schemas.microsoft.com/office/drawing/2014/main" id="{3DCC6B2F-4314-4054-AC69-4F4E91A72B18}"/>
              </a:ext>
            </a:extLst>
          </p:cNvPr>
          <p:cNvSpPr/>
          <p:nvPr/>
        </p:nvSpPr>
        <p:spPr>
          <a:xfrm>
            <a:off x="9374303" y="4029289"/>
            <a:ext cx="894704" cy="5365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contact</a:t>
            </a:r>
          </a:p>
        </p:txBody>
      </p:sp>
      <p:sp>
        <p:nvSpPr>
          <p:cNvPr id="47" name="Oval 46">
            <a:extLst>
              <a:ext uri="{FF2B5EF4-FFF2-40B4-BE49-F238E27FC236}">
                <a16:creationId xmlns:a16="http://schemas.microsoft.com/office/drawing/2014/main" id="{AFE99D34-A6FD-4D0A-8BEA-12A7301C03A1}"/>
              </a:ext>
            </a:extLst>
          </p:cNvPr>
          <p:cNvSpPr/>
          <p:nvPr/>
        </p:nvSpPr>
        <p:spPr>
          <a:xfrm>
            <a:off x="6610346" y="1487885"/>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Name</a:t>
            </a:r>
          </a:p>
        </p:txBody>
      </p:sp>
      <p:sp>
        <p:nvSpPr>
          <p:cNvPr id="48" name="Oval 47">
            <a:extLst>
              <a:ext uri="{FF2B5EF4-FFF2-40B4-BE49-F238E27FC236}">
                <a16:creationId xmlns:a16="http://schemas.microsoft.com/office/drawing/2014/main" id="{F5374416-24BD-4AE3-838C-A1E68227CDAD}"/>
              </a:ext>
            </a:extLst>
          </p:cNvPr>
          <p:cNvSpPr/>
          <p:nvPr/>
        </p:nvSpPr>
        <p:spPr>
          <a:xfrm>
            <a:off x="10077082" y="3660354"/>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email</a:t>
            </a:r>
          </a:p>
        </p:txBody>
      </p:sp>
      <p:sp>
        <p:nvSpPr>
          <p:cNvPr id="49" name="Oval 48">
            <a:extLst>
              <a:ext uri="{FF2B5EF4-FFF2-40B4-BE49-F238E27FC236}">
                <a16:creationId xmlns:a16="http://schemas.microsoft.com/office/drawing/2014/main" id="{9A66B7B0-F59A-4CA5-BA4A-3B0E424175A5}"/>
              </a:ext>
            </a:extLst>
          </p:cNvPr>
          <p:cNvSpPr/>
          <p:nvPr/>
        </p:nvSpPr>
        <p:spPr>
          <a:xfrm>
            <a:off x="10269007" y="3059635"/>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address</a:t>
            </a:r>
          </a:p>
        </p:txBody>
      </p:sp>
      <p:sp>
        <p:nvSpPr>
          <p:cNvPr id="50" name="Oval 49">
            <a:extLst>
              <a:ext uri="{FF2B5EF4-FFF2-40B4-BE49-F238E27FC236}">
                <a16:creationId xmlns:a16="http://schemas.microsoft.com/office/drawing/2014/main" id="{8823A623-4825-422A-BAA0-2A7067A6536B}"/>
              </a:ext>
            </a:extLst>
          </p:cNvPr>
          <p:cNvSpPr/>
          <p:nvPr/>
        </p:nvSpPr>
        <p:spPr>
          <a:xfrm>
            <a:off x="10269007" y="2486083"/>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Blood g.</a:t>
            </a:r>
          </a:p>
        </p:txBody>
      </p:sp>
      <p:sp>
        <p:nvSpPr>
          <p:cNvPr id="51" name="Oval 50">
            <a:extLst>
              <a:ext uri="{FF2B5EF4-FFF2-40B4-BE49-F238E27FC236}">
                <a16:creationId xmlns:a16="http://schemas.microsoft.com/office/drawing/2014/main" id="{1BA064CD-5AE7-49D9-9C0B-29661C5FA1F5}"/>
              </a:ext>
            </a:extLst>
          </p:cNvPr>
          <p:cNvSpPr/>
          <p:nvPr/>
        </p:nvSpPr>
        <p:spPr>
          <a:xfrm>
            <a:off x="10231877" y="1902390"/>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semester</a:t>
            </a:r>
          </a:p>
        </p:txBody>
      </p:sp>
      <p:sp>
        <p:nvSpPr>
          <p:cNvPr id="52" name="Oval 51">
            <a:extLst>
              <a:ext uri="{FF2B5EF4-FFF2-40B4-BE49-F238E27FC236}">
                <a16:creationId xmlns:a16="http://schemas.microsoft.com/office/drawing/2014/main" id="{50A3DF41-C130-4157-983B-E1FF960F57D6}"/>
              </a:ext>
            </a:extLst>
          </p:cNvPr>
          <p:cNvSpPr/>
          <p:nvPr/>
        </p:nvSpPr>
        <p:spPr>
          <a:xfrm>
            <a:off x="9770238" y="1371076"/>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department</a:t>
            </a:r>
          </a:p>
        </p:txBody>
      </p:sp>
      <p:sp>
        <p:nvSpPr>
          <p:cNvPr id="53" name="Oval 52">
            <a:extLst>
              <a:ext uri="{FF2B5EF4-FFF2-40B4-BE49-F238E27FC236}">
                <a16:creationId xmlns:a16="http://schemas.microsoft.com/office/drawing/2014/main" id="{A89270FD-C460-428A-9773-8E68196EE8A1}"/>
              </a:ext>
            </a:extLst>
          </p:cNvPr>
          <p:cNvSpPr/>
          <p:nvPr/>
        </p:nvSpPr>
        <p:spPr>
          <a:xfrm>
            <a:off x="9153804" y="898071"/>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collage</a:t>
            </a:r>
          </a:p>
        </p:txBody>
      </p:sp>
      <p:sp>
        <p:nvSpPr>
          <p:cNvPr id="54" name="Oval 53">
            <a:extLst>
              <a:ext uri="{FF2B5EF4-FFF2-40B4-BE49-F238E27FC236}">
                <a16:creationId xmlns:a16="http://schemas.microsoft.com/office/drawing/2014/main" id="{A5AE583D-A76B-4AAB-9DB7-A49BD23D0FC6}"/>
              </a:ext>
            </a:extLst>
          </p:cNvPr>
          <p:cNvSpPr/>
          <p:nvPr/>
        </p:nvSpPr>
        <p:spPr>
          <a:xfrm>
            <a:off x="8131206" y="805050"/>
            <a:ext cx="923278" cy="538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DOB</a:t>
            </a:r>
          </a:p>
        </p:txBody>
      </p:sp>
      <p:sp>
        <p:nvSpPr>
          <p:cNvPr id="55" name="Oval 54">
            <a:extLst>
              <a:ext uri="{FF2B5EF4-FFF2-40B4-BE49-F238E27FC236}">
                <a16:creationId xmlns:a16="http://schemas.microsoft.com/office/drawing/2014/main" id="{9205906D-E3D5-48DF-A2CD-CE5DBE5128E2}"/>
              </a:ext>
            </a:extLst>
          </p:cNvPr>
          <p:cNvSpPr/>
          <p:nvPr/>
        </p:nvSpPr>
        <p:spPr>
          <a:xfrm>
            <a:off x="7178336" y="1023869"/>
            <a:ext cx="971722" cy="530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gender</a:t>
            </a:r>
          </a:p>
        </p:txBody>
      </p:sp>
      <p:cxnSp>
        <p:nvCxnSpPr>
          <p:cNvPr id="62" name="Straight Arrow Connector 61">
            <a:extLst>
              <a:ext uri="{FF2B5EF4-FFF2-40B4-BE49-F238E27FC236}">
                <a16:creationId xmlns:a16="http://schemas.microsoft.com/office/drawing/2014/main" id="{B680DC80-13AD-4FC1-8178-C3756470E733}"/>
              </a:ext>
            </a:extLst>
          </p:cNvPr>
          <p:cNvCxnSpPr>
            <a:cxnSpLocks/>
          </p:cNvCxnSpPr>
          <p:nvPr/>
        </p:nvCxnSpPr>
        <p:spPr>
          <a:xfrm flipH="1" flipV="1">
            <a:off x="7843550" y="1712140"/>
            <a:ext cx="483278" cy="12556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DD5E6D1-9857-4E25-9A43-3E3E4D037F19}"/>
              </a:ext>
            </a:extLst>
          </p:cNvPr>
          <p:cNvCxnSpPr>
            <a:cxnSpLocks/>
            <a:stCxn id="18" idx="0"/>
          </p:cNvCxnSpPr>
          <p:nvPr/>
        </p:nvCxnSpPr>
        <p:spPr>
          <a:xfrm flipH="1" flipV="1">
            <a:off x="8468981" y="1433172"/>
            <a:ext cx="66160" cy="14135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0F57BFE-F21B-42A5-9E0A-B03FF3F99063}"/>
              </a:ext>
            </a:extLst>
          </p:cNvPr>
          <p:cNvCxnSpPr>
            <a:cxnSpLocks/>
          </p:cNvCxnSpPr>
          <p:nvPr/>
        </p:nvCxnSpPr>
        <p:spPr>
          <a:xfrm flipV="1">
            <a:off x="8766492" y="1450767"/>
            <a:ext cx="541131" cy="13929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03816CC-FAE9-44E4-9F5A-1379D0C11FEF}"/>
              </a:ext>
            </a:extLst>
          </p:cNvPr>
          <p:cNvCxnSpPr>
            <a:cxnSpLocks/>
          </p:cNvCxnSpPr>
          <p:nvPr/>
        </p:nvCxnSpPr>
        <p:spPr>
          <a:xfrm flipV="1">
            <a:off x="8934794" y="1882691"/>
            <a:ext cx="901101" cy="9786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A54FF36-5FE7-4090-8A83-EDAC1F053CCA}"/>
              </a:ext>
            </a:extLst>
          </p:cNvPr>
          <p:cNvCxnSpPr>
            <a:cxnSpLocks/>
          </p:cNvCxnSpPr>
          <p:nvPr/>
        </p:nvCxnSpPr>
        <p:spPr>
          <a:xfrm flipV="1">
            <a:off x="8977505" y="2294377"/>
            <a:ext cx="1248791" cy="58835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8236664-E56A-47F7-98EB-182C46ED343C}"/>
              </a:ext>
            </a:extLst>
          </p:cNvPr>
          <p:cNvCxnSpPr>
            <a:cxnSpLocks/>
          </p:cNvCxnSpPr>
          <p:nvPr/>
        </p:nvCxnSpPr>
        <p:spPr>
          <a:xfrm>
            <a:off x="8694752" y="3158864"/>
            <a:ext cx="130841" cy="12508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B21261B-D323-453F-A78B-D4B6D9B7D0D9}"/>
              </a:ext>
            </a:extLst>
          </p:cNvPr>
          <p:cNvCxnSpPr>
            <a:cxnSpLocks/>
          </p:cNvCxnSpPr>
          <p:nvPr/>
        </p:nvCxnSpPr>
        <p:spPr>
          <a:xfrm flipH="1">
            <a:off x="8178733" y="3166268"/>
            <a:ext cx="148095" cy="1282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E5C444-B01C-42C2-A182-17DA9FE5AD0B}"/>
              </a:ext>
            </a:extLst>
          </p:cNvPr>
          <p:cNvCxnSpPr>
            <a:cxnSpLocks/>
          </p:cNvCxnSpPr>
          <p:nvPr/>
        </p:nvCxnSpPr>
        <p:spPr>
          <a:xfrm flipH="1">
            <a:off x="7483950" y="3158864"/>
            <a:ext cx="566477" cy="978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CFEA67D-DC57-4081-B14F-C777A75E099B}"/>
              </a:ext>
            </a:extLst>
          </p:cNvPr>
          <p:cNvCxnSpPr>
            <a:cxnSpLocks/>
            <a:endCxn id="49" idx="2"/>
          </p:cNvCxnSpPr>
          <p:nvPr/>
        </p:nvCxnSpPr>
        <p:spPr>
          <a:xfrm>
            <a:off x="8939027" y="3066025"/>
            <a:ext cx="1329980" cy="2626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5DFD751-B27A-4242-855F-7567ABFA921B}"/>
              </a:ext>
            </a:extLst>
          </p:cNvPr>
          <p:cNvCxnSpPr>
            <a:cxnSpLocks/>
          </p:cNvCxnSpPr>
          <p:nvPr/>
        </p:nvCxnSpPr>
        <p:spPr>
          <a:xfrm flipV="1">
            <a:off x="8856624" y="2855049"/>
            <a:ext cx="1358023" cy="950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E47521D-AFAE-43C6-9AB4-A5693434409E}"/>
              </a:ext>
            </a:extLst>
          </p:cNvPr>
          <p:cNvCxnSpPr>
            <a:cxnSpLocks/>
          </p:cNvCxnSpPr>
          <p:nvPr/>
        </p:nvCxnSpPr>
        <p:spPr>
          <a:xfrm>
            <a:off x="8905579" y="3149030"/>
            <a:ext cx="502490" cy="9433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8A2A4E-EBB2-4F39-9D3E-E75EF13BBE1C}"/>
              </a:ext>
            </a:extLst>
          </p:cNvPr>
          <p:cNvCxnSpPr>
            <a:cxnSpLocks/>
          </p:cNvCxnSpPr>
          <p:nvPr/>
        </p:nvCxnSpPr>
        <p:spPr>
          <a:xfrm>
            <a:off x="8995841" y="3138809"/>
            <a:ext cx="1049028" cy="6294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FD8AAB2-3902-45FE-A73E-0FE6005648FB}"/>
              </a:ext>
            </a:extLst>
          </p:cNvPr>
          <p:cNvCxnSpPr>
            <a:cxnSpLocks/>
          </p:cNvCxnSpPr>
          <p:nvPr/>
        </p:nvCxnSpPr>
        <p:spPr>
          <a:xfrm flipH="1">
            <a:off x="1412437" y="3683488"/>
            <a:ext cx="228606" cy="5535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B8380D1-CBE8-472E-A0A6-C203C0AAE91F}"/>
              </a:ext>
            </a:extLst>
          </p:cNvPr>
          <p:cNvSpPr txBox="1"/>
          <p:nvPr/>
        </p:nvSpPr>
        <p:spPr>
          <a:xfrm>
            <a:off x="3518630" y="3313520"/>
            <a:ext cx="260411" cy="276999"/>
          </a:xfrm>
          <a:prstGeom prst="rect">
            <a:avLst/>
          </a:prstGeom>
          <a:noFill/>
        </p:spPr>
        <p:txBody>
          <a:bodyPr wrap="square" rtlCol="0">
            <a:spAutoFit/>
          </a:bodyPr>
          <a:lstStyle/>
          <a:p>
            <a:r>
              <a:rPr lang="en-US" sz="1200" dirty="0">
                <a:solidFill>
                  <a:schemeClr val="bg1"/>
                </a:solidFill>
              </a:rPr>
              <a:t>0</a:t>
            </a:r>
          </a:p>
        </p:txBody>
      </p:sp>
      <p:cxnSp>
        <p:nvCxnSpPr>
          <p:cNvPr id="101" name="Straight Arrow Connector 100">
            <a:extLst>
              <a:ext uri="{FF2B5EF4-FFF2-40B4-BE49-F238E27FC236}">
                <a16:creationId xmlns:a16="http://schemas.microsoft.com/office/drawing/2014/main" id="{20445000-DB96-405C-9112-B02169936AB7}"/>
              </a:ext>
            </a:extLst>
          </p:cNvPr>
          <p:cNvCxnSpPr>
            <a:cxnSpLocks/>
          </p:cNvCxnSpPr>
          <p:nvPr/>
        </p:nvCxnSpPr>
        <p:spPr>
          <a:xfrm>
            <a:off x="2166485" y="3644475"/>
            <a:ext cx="35964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CC0A95C0-840B-471A-9FE4-3FDEBD648569}"/>
              </a:ext>
            </a:extLst>
          </p:cNvPr>
          <p:cNvSpPr txBox="1"/>
          <p:nvPr/>
        </p:nvSpPr>
        <p:spPr>
          <a:xfrm>
            <a:off x="2201677" y="3386447"/>
            <a:ext cx="621971" cy="230832"/>
          </a:xfrm>
          <a:prstGeom prst="rect">
            <a:avLst/>
          </a:prstGeom>
          <a:noFill/>
        </p:spPr>
        <p:txBody>
          <a:bodyPr wrap="square" rtlCol="0">
            <a:spAutoFit/>
          </a:bodyPr>
          <a:lstStyle/>
          <a:p>
            <a:r>
              <a:rPr lang="en-US" sz="900" dirty="0">
                <a:solidFill>
                  <a:schemeClr val="bg1"/>
                </a:solidFill>
              </a:rPr>
              <a:t>Many</a:t>
            </a:r>
          </a:p>
        </p:txBody>
      </p:sp>
      <p:cxnSp>
        <p:nvCxnSpPr>
          <p:cNvPr id="20" name="Straight Connector 19">
            <a:extLst>
              <a:ext uri="{FF2B5EF4-FFF2-40B4-BE49-F238E27FC236}">
                <a16:creationId xmlns:a16="http://schemas.microsoft.com/office/drawing/2014/main" id="{A8F24004-D25F-4F6B-8430-60955A13F690}"/>
              </a:ext>
            </a:extLst>
          </p:cNvPr>
          <p:cNvCxnSpPr/>
          <p:nvPr/>
        </p:nvCxnSpPr>
        <p:spPr>
          <a:xfrm>
            <a:off x="3986571" y="3030743"/>
            <a:ext cx="0" cy="6296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Diamond 66">
            <a:extLst>
              <a:ext uri="{FF2B5EF4-FFF2-40B4-BE49-F238E27FC236}">
                <a16:creationId xmlns:a16="http://schemas.microsoft.com/office/drawing/2014/main" id="{7A66870D-B8AA-49BA-8811-28BF5F7FECC6}"/>
              </a:ext>
            </a:extLst>
          </p:cNvPr>
          <p:cNvSpPr/>
          <p:nvPr/>
        </p:nvSpPr>
        <p:spPr>
          <a:xfrm>
            <a:off x="6141928" y="2676136"/>
            <a:ext cx="1204856" cy="676765"/>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Room book</a:t>
            </a:r>
          </a:p>
        </p:txBody>
      </p:sp>
    </p:spTree>
    <p:extLst>
      <p:ext uri="{BB962C8B-B14F-4D97-AF65-F5344CB8AC3E}">
        <p14:creationId xmlns:p14="http://schemas.microsoft.com/office/powerpoint/2010/main" val="246725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DA876C-B74E-4890-AA52-D8AE2C8E6989}"/>
              </a:ext>
            </a:extLst>
          </p:cNvPr>
          <p:cNvSpPr txBox="1"/>
          <p:nvPr/>
        </p:nvSpPr>
        <p:spPr>
          <a:xfrm>
            <a:off x="887767" y="781235"/>
            <a:ext cx="8380520" cy="1477328"/>
          </a:xfrm>
          <a:prstGeom prst="rect">
            <a:avLst/>
          </a:prstGeom>
          <a:noFill/>
        </p:spPr>
        <p:txBody>
          <a:bodyPr wrap="square" rtlCol="0">
            <a:spAutoFit/>
          </a:bodyPr>
          <a:lstStyle/>
          <a:p>
            <a:r>
              <a:rPr lang="en-US" b="1" dirty="0">
                <a:solidFill>
                  <a:schemeClr val="bg1"/>
                </a:solidFill>
                <a:highlight>
                  <a:srgbClr val="800080"/>
                </a:highlight>
              </a:rPr>
              <a:t>DESIGN  IMPLEMENTATION</a:t>
            </a:r>
          </a:p>
          <a:p>
            <a:endParaRPr lang="en-US" b="1" dirty="0">
              <a:solidFill>
                <a:schemeClr val="bg1"/>
              </a:solidFill>
              <a:highlight>
                <a:srgbClr val="800080"/>
              </a:highlight>
              <a:latin typeface="Calibri" panose="020F0502020204030204" pitchFamily="34" charset="0"/>
              <a:cs typeface="Calibri" panose="020F0502020204030204" pitchFamily="34" charset="0"/>
            </a:endParaRPr>
          </a:p>
          <a:p>
            <a:r>
              <a:rPr lang="en-US" dirty="0">
                <a:solidFill>
                  <a:schemeClr val="bg1"/>
                </a:solidFill>
                <a:highlight>
                  <a:srgbClr val="800080"/>
                </a:highlight>
                <a:latin typeface="Calibri" panose="020F0502020204030204" pitchFamily="34" charset="0"/>
                <a:cs typeface="Calibri" panose="020F0502020204030204" pitchFamily="34" charset="0"/>
              </a:rPr>
              <a:t>Design  implementation refers to there alive running of the designed program. This section consists of the program modules, showing what they represent, and how the system can be deployed.</a:t>
            </a:r>
            <a:endParaRPr lang="en-US" b="1" dirty="0">
              <a:solidFill>
                <a:schemeClr val="bg1"/>
              </a:solidFill>
              <a:highlight>
                <a:srgbClr val="800080"/>
              </a:highligh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640D417-D07A-4F34-8050-C4A8B5A9E87C}"/>
              </a:ext>
            </a:extLst>
          </p:cNvPr>
          <p:cNvSpPr txBox="1"/>
          <p:nvPr/>
        </p:nvSpPr>
        <p:spPr>
          <a:xfrm>
            <a:off x="4065973" y="2258563"/>
            <a:ext cx="2894398"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highlight>
                  <a:srgbClr val="800080"/>
                </a:highlight>
              </a:rPr>
              <a:t> Login page</a:t>
            </a:r>
          </a:p>
        </p:txBody>
      </p:sp>
      <p:pic>
        <p:nvPicPr>
          <p:cNvPr id="3" name="Picture 2">
            <a:extLst>
              <a:ext uri="{FF2B5EF4-FFF2-40B4-BE49-F238E27FC236}">
                <a16:creationId xmlns:a16="http://schemas.microsoft.com/office/drawing/2014/main" id="{6B335F50-4464-48E4-BC38-4884163D7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422" y="2755383"/>
            <a:ext cx="6294269" cy="3546067"/>
          </a:xfrm>
          <a:prstGeom prst="rect">
            <a:avLst/>
          </a:prstGeom>
        </p:spPr>
      </p:pic>
    </p:spTree>
    <p:extLst>
      <p:ext uri="{BB962C8B-B14F-4D97-AF65-F5344CB8AC3E}">
        <p14:creationId xmlns:p14="http://schemas.microsoft.com/office/powerpoint/2010/main" val="120808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4E67E7-FAC6-4C69-85B9-B51943AF0082}"/>
              </a:ext>
            </a:extLst>
          </p:cNvPr>
          <p:cNvSpPr txBox="1"/>
          <p:nvPr/>
        </p:nvSpPr>
        <p:spPr>
          <a:xfrm>
            <a:off x="2913448" y="866682"/>
            <a:ext cx="28575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highlight>
                  <a:srgbClr val="800080"/>
                </a:highlight>
              </a:rPr>
              <a:t>Registration page</a:t>
            </a:r>
          </a:p>
        </p:txBody>
      </p:sp>
      <p:pic>
        <p:nvPicPr>
          <p:cNvPr id="3" name="Picture 2">
            <a:extLst>
              <a:ext uri="{FF2B5EF4-FFF2-40B4-BE49-F238E27FC236}">
                <a16:creationId xmlns:a16="http://schemas.microsoft.com/office/drawing/2014/main" id="{93031632-D394-4BC1-BF20-9C9D796D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528" y="1509078"/>
            <a:ext cx="7599286" cy="4276826"/>
          </a:xfrm>
          <a:prstGeom prst="rect">
            <a:avLst/>
          </a:prstGeom>
        </p:spPr>
      </p:pic>
    </p:spTree>
    <p:extLst>
      <p:ext uri="{BB962C8B-B14F-4D97-AF65-F5344CB8AC3E}">
        <p14:creationId xmlns:p14="http://schemas.microsoft.com/office/powerpoint/2010/main" val="250196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BC02D8-4841-4127-BBAB-579612FF5279}"/>
              </a:ext>
            </a:extLst>
          </p:cNvPr>
          <p:cNvSpPr txBox="1"/>
          <p:nvPr/>
        </p:nvSpPr>
        <p:spPr>
          <a:xfrm>
            <a:off x="3392437" y="897713"/>
            <a:ext cx="2381250" cy="381000"/>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highlight>
                  <a:srgbClr val="800080"/>
                </a:highlight>
              </a:rPr>
              <a:t> Home page</a:t>
            </a:r>
          </a:p>
        </p:txBody>
      </p:sp>
      <p:pic>
        <p:nvPicPr>
          <p:cNvPr id="3" name="Picture 2">
            <a:extLst>
              <a:ext uri="{FF2B5EF4-FFF2-40B4-BE49-F238E27FC236}">
                <a16:creationId xmlns:a16="http://schemas.microsoft.com/office/drawing/2014/main" id="{632A1B0D-6296-406B-A63C-2D402AAA2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512" y="1393794"/>
            <a:ext cx="8262151" cy="4647460"/>
          </a:xfrm>
          <a:prstGeom prst="rect">
            <a:avLst/>
          </a:prstGeom>
        </p:spPr>
      </p:pic>
    </p:spTree>
    <p:extLst>
      <p:ext uri="{BB962C8B-B14F-4D97-AF65-F5344CB8AC3E}">
        <p14:creationId xmlns:p14="http://schemas.microsoft.com/office/powerpoint/2010/main" val="49362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5D45D7-33C5-43B0-8CEF-11267F57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238" y="1718942"/>
            <a:ext cx="7105650" cy="4201858"/>
          </a:xfrm>
          <a:prstGeom prst="rect">
            <a:avLst/>
          </a:prstGeom>
        </p:spPr>
      </p:pic>
      <p:sp>
        <p:nvSpPr>
          <p:cNvPr id="9" name="TextBox 8">
            <a:extLst>
              <a:ext uri="{FF2B5EF4-FFF2-40B4-BE49-F238E27FC236}">
                <a16:creationId xmlns:a16="http://schemas.microsoft.com/office/drawing/2014/main" id="{4A67706E-33B8-4EF8-9A73-8C2D92841117}"/>
              </a:ext>
            </a:extLst>
          </p:cNvPr>
          <p:cNvSpPr txBox="1"/>
          <p:nvPr/>
        </p:nvSpPr>
        <p:spPr>
          <a:xfrm>
            <a:off x="3326452" y="977755"/>
            <a:ext cx="1837394"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highlight>
                  <a:srgbClr val="800080"/>
                </a:highlight>
              </a:rPr>
              <a:t> Database</a:t>
            </a:r>
          </a:p>
        </p:txBody>
      </p:sp>
    </p:spTree>
    <p:extLst>
      <p:ext uri="{BB962C8B-B14F-4D97-AF65-F5344CB8AC3E}">
        <p14:creationId xmlns:p14="http://schemas.microsoft.com/office/powerpoint/2010/main" val="138238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C4FF54-00AD-42B1-AAEF-E7281E3303BD}"/>
              </a:ext>
            </a:extLst>
          </p:cNvPr>
          <p:cNvSpPr txBox="1"/>
          <p:nvPr/>
        </p:nvSpPr>
        <p:spPr>
          <a:xfrm>
            <a:off x="3743325" y="1171575"/>
            <a:ext cx="2057400" cy="461665"/>
          </a:xfrm>
          <a:prstGeom prst="rect">
            <a:avLst/>
          </a:prstGeom>
          <a:noFill/>
        </p:spPr>
        <p:txBody>
          <a:bodyPr wrap="square" rtlCol="0">
            <a:spAutoFit/>
          </a:bodyPr>
          <a:lstStyle/>
          <a:p>
            <a:r>
              <a:rPr lang="en-US" sz="2400" b="1" dirty="0">
                <a:solidFill>
                  <a:schemeClr val="bg1"/>
                </a:solidFill>
                <a:highlight>
                  <a:srgbClr val="800080"/>
                </a:highlight>
              </a:rPr>
              <a:t>Conclusion</a:t>
            </a:r>
          </a:p>
        </p:txBody>
      </p:sp>
      <p:sp>
        <p:nvSpPr>
          <p:cNvPr id="7" name="TextBox 6">
            <a:extLst>
              <a:ext uri="{FF2B5EF4-FFF2-40B4-BE49-F238E27FC236}">
                <a16:creationId xmlns:a16="http://schemas.microsoft.com/office/drawing/2014/main" id="{6A169C94-8F22-4637-9DD5-544D711F2BC6}"/>
              </a:ext>
            </a:extLst>
          </p:cNvPr>
          <p:cNvSpPr txBox="1"/>
          <p:nvPr/>
        </p:nvSpPr>
        <p:spPr>
          <a:xfrm>
            <a:off x="1571625" y="2343150"/>
            <a:ext cx="7258050" cy="1754326"/>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t> </a:t>
            </a:r>
            <a:r>
              <a:rPr lang="en-US" dirty="0">
                <a:solidFill>
                  <a:schemeClr val="bg1"/>
                </a:solidFill>
                <a:highlight>
                  <a:srgbClr val="800080"/>
                </a:highlight>
                <a:latin typeface="Calibri" panose="020F0502020204030204" pitchFamily="34" charset="0"/>
                <a:cs typeface="Calibri" panose="020F0502020204030204" pitchFamily="34" charset="0"/>
              </a:rPr>
              <a:t>The project Hostel management system is for computerizing the working in a school/ college hostels.</a:t>
            </a:r>
          </a:p>
          <a:p>
            <a:endParaRPr lang="en-US" dirty="0">
              <a:solidFill>
                <a:schemeClr val="bg1"/>
              </a:solidFill>
              <a:highlight>
                <a:srgbClr val="800080"/>
              </a:highligh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highlight>
                  <a:srgbClr val="800080"/>
                </a:highlight>
                <a:latin typeface="Calibri" panose="020F0502020204030204" pitchFamily="34" charset="0"/>
                <a:cs typeface="Calibri" panose="020F0502020204030204" pitchFamily="34" charset="0"/>
              </a:rPr>
              <a:t>The website </a:t>
            </a:r>
            <a:r>
              <a:rPr lang="en-US" dirty="0" err="1">
                <a:solidFill>
                  <a:schemeClr val="bg1"/>
                </a:solidFill>
                <a:highlight>
                  <a:srgbClr val="800080"/>
                </a:highlight>
                <a:latin typeface="Calibri" panose="020F0502020204030204" pitchFamily="34" charset="0"/>
                <a:cs typeface="Calibri" panose="020F0502020204030204" pitchFamily="34" charset="0"/>
              </a:rPr>
              <a:t>takecare</a:t>
            </a:r>
            <a:r>
              <a:rPr lang="en-US" dirty="0">
                <a:solidFill>
                  <a:schemeClr val="bg1"/>
                </a:solidFill>
                <a:highlight>
                  <a:srgbClr val="800080"/>
                </a:highlight>
                <a:latin typeface="Calibri" panose="020F0502020204030204" pitchFamily="34" charset="0"/>
                <a:cs typeface="Calibri" panose="020F0502020204030204" pitchFamily="34" charset="0"/>
              </a:rPr>
              <a:t> for the requirement of registration and is capable to provide easy and effective storage of information related student that come up to the hostels. </a:t>
            </a:r>
            <a:endParaRPr lang="en-US" dirty="0">
              <a:highlight>
                <a:srgbClr val="80008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547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F0EF6-5EB3-4CEB-8A99-2E3A415D1D63}"/>
              </a:ext>
            </a:extLst>
          </p:cNvPr>
          <p:cNvSpPr txBox="1"/>
          <p:nvPr/>
        </p:nvSpPr>
        <p:spPr>
          <a:xfrm>
            <a:off x="4023360" y="2550160"/>
            <a:ext cx="2743200" cy="707886"/>
          </a:xfrm>
          <a:prstGeom prst="rect">
            <a:avLst/>
          </a:prstGeom>
          <a:pattFill prst="dashDnDiag">
            <a:fgClr>
              <a:schemeClr val="accent6">
                <a:lumMod val="75000"/>
              </a:schemeClr>
            </a:fgClr>
            <a:bgClr>
              <a:schemeClr val="bg1"/>
            </a:bgClr>
          </a:pattFill>
        </p:spPr>
        <p:txBody>
          <a:bodyPr wrap="square" rtlCol="0">
            <a:spAutoFit/>
          </a:bodyPr>
          <a:lstStyle/>
          <a:p>
            <a:r>
              <a:rPr lang="en-US" sz="4000" b="1" dirty="0">
                <a:solidFill>
                  <a:schemeClr val="bg1"/>
                </a:solidFill>
                <a:highlight>
                  <a:srgbClr val="800080"/>
                </a:highlight>
              </a:rPr>
              <a:t>Thank You</a:t>
            </a:r>
          </a:p>
        </p:txBody>
      </p:sp>
    </p:spTree>
    <p:extLst>
      <p:ext uri="{BB962C8B-B14F-4D97-AF65-F5344CB8AC3E}">
        <p14:creationId xmlns:p14="http://schemas.microsoft.com/office/powerpoint/2010/main" val="38534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586C8-D340-4FDB-A257-DE2F8D099F58}"/>
              </a:ext>
            </a:extLst>
          </p:cNvPr>
          <p:cNvSpPr>
            <a:spLocks noGrp="1"/>
          </p:cNvSpPr>
          <p:nvPr>
            <p:ph type="subTitle" idx="1"/>
          </p:nvPr>
        </p:nvSpPr>
        <p:spPr>
          <a:xfrm>
            <a:off x="898922" y="2021988"/>
            <a:ext cx="10159221" cy="4287371"/>
          </a:xfrm>
          <a:noFill/>
        </p:spPr>
        <p:txBody>
          <a:bodyPr>
            <a:noAutofit/>
          </a:bodyPr>
          <a:lstStyle/>
          <a:p>
            <a:pPr marL="342900" indent="-342900">
              <a:buClr>
                <a:schemeClr val="bg2"/>
              </a:buClr>
              <a:buFont typeface="Wingdings" panose="05000000000000000000" pitchFamily="2" charset="2"/>
              <a:buChar char="v"/>
            </a:pPr>
            <a:r>
              <a:rPr lang="en-US" sz="2000" b="1" dirty="0">
                <a:highlight>
                  <a:srgbClr val="800080"/>
                </a:highlight>
                <a:latin typeface="Calibri" panose="020F0502020204030204" pitchFamily="34" charset="0"/>
                <a:cs typeface="Calibri" panose="020F0502020204030204" pitchFamily="34" charset="0"/>
              </a:rPr>
              <a:t> </a:t>
            </a:r>
            <a:r>
              <a:rPr lang="en-US" sz="2000" dirty="0">
                <a:solidFill>
                  <a:schemeClr val="bg1"/>
                </a:solidFill>
                <a:highlight>
                  <a:srgbClr val="800080"/>
                </a:highlight>
                <a:latin typeface="Calibri" panose="020F0502020204030204" pitchFamily="34" charset="0"/>
                <a:cs typeface="Calibri" panose="020F0502020204030204" pitchFamily="34" charset="0"/>
              </a:rPr>
              <a:t>As the name specifies “HOSTEL MANAGEMENT SYSTEM” is a software developed for managing various activities in the hostel. For the past few years the number of educational institutions are increasing rapidly.</a:t>
            </a:r>
          </a:p>
          <a:p>
            <a:endParaRPr lang="en-US" sz="2000" dirty="0">
              <a:solidFill>
                <a:schemeClr val="bg1"/>
              </a:solidFill>
              <a:highlight>
                <a:srgbClr val="800080"/>
              </a:highlight>
              <a:latin typeface="Calibri" panose="020F0502020204030204" pitchFamily="34" charset="0"/>
              <a:cs typeface="Calibri" panose="020F0502020204030204" pitchFamily="34" charset="0"/>
            </a:endParaRPr>
          </a:p>
          <a:p>
            <a:pPr marL="342900" indent="-342900">
              <a:buClr>
                <a:schemeClr val="bg1"/>
              </a:buClr>
              <a:buFont typeface="Wingdings" panose="05000000000000000000" pitchFamily="2" charset="2"/>
              <a:buChar char="v"/>
            </a:pPr>
            <a:r>
              <a:rPr lang="en-US" sz="2000" dirty="0">
                <a:solidFill>
                  <a:schemeClr val="bg1"/>
                </a:solidFill>
                <a:highlight>
                  <a:srgbClr val="800080"/>
                </a:highlight>
                <a:latin typeface="Calibri" panose="020F0502020204030204" pitchFamily="34" charset="0"/>
                <a:cs typeface="Calibri" panose="020F0502020204030204" pitchFamily="34" charset="0"/>
              </a:rPr>
              <a:t> Thereby the number of hostels are also increasing for the accommodation of the students studying in this institution. And hence there is a lot of strain on the person who are running the hostel and software’s are not usually used in this context.</a:t>
            </a:r>
          </a:p>
          <a:p>
            <a:endParaRPr lang="en-US" sz="2000" dirty="0">
              <a:solidFill>
                <a:schemeClr val="bg1"/>
              </a:solidFill>
              <a:highlight>
                <a:srgbClr val="800080"/>
              </a:highlight>
              <a:latin typeface="Calibri" panose="020F0502020204030204" pitchFamily="34" charset="0"/>
              <a:cs typeface="Calibri" panose="020F0502020204030204" pitchFamily="34" charset="0"/>
            </a:endParaRPr>
          </a:p>
          <a:p>
            <a:pPr marL="342900" indent="-342900">
              <a:buClr>
                <a:schemeClr val="bg1"/>
              </a:buClr>
              <a:buFont typeface="Wingdings" panose="05000000000000000000" pitchFamily="2" charset="2"/>
              <a:buChar char="v"/>
            </a:pPr>
            <a:r>
              <a:rPr lang="en-US" sz="2000" dirty="0">
                <a:solidFill>
                  <a:schemeClr val="bg1"/>
                </a:solidFill>
                <a:highlight>
                  <a:srgbClr val="800080"/>
                </a:highlight>
                <a:latin typeface="Calibri" panose="020F0502020204030204" pitchFamily="34" charset="0"/>
                <a:cs typeface="Calibri" panose="020F0502020204030204" pitchFamily="34" charset="0"/>
              </a:rPr>
              <a:t> This particular project deals with the problems on managing a hostel and avoids the problems which occur when carried manually.</a:t>
            </a:r>
          </a:p>
        </p:txBody>
      </p:sp>
      <p:sp>
        <p:nvSpPr>
          <p:cNvPr id="6" name="TextBox 5">
            <a:extLst>
              <a:ext uri="{FF2B5EF4-FFF2-40B4-BE49-F238E27FC236}">
                <a16:creationId xmlns:a16="http://schemas.microsoft.com/office/drawing/2014/main" id="{9D4BEA74-8EC9-4732-BB5D-F978EAB2A415}"/>
              </a:ext>
            </a:extLst>
          </p:cNvPr>
          <p:cNvSpPr txBox="1"/>
          <p:nvPr/>
        </p:nvSpPr>
        <p:spPr>
          <a:xfrm>
            <a:off x="1121664" y="829056"/>
            <a:ext cx="8400288" cy="584775"/>
          </a:xfrm>
          <a:prstGeom prst="rect">
            <a:avLst/>
          </a:prstGeom>
          <a:noFill/>
        </p:spPr>
        <p:txBody>
          <a:bodyPr wrap="square" rtlCol="0">
            <a:spAutoFit/>
          </a:bodyPr>
          <a:lstStyle/>
          <a:p>
            <a:r>
              <a:rPr lang="en-US" dirty="0"/>
              <a:t>							</a:t>
            </a:r>
            <a:r>
              <a:rPr lang="en-US" sz="3200" b="1" dirty="0">
                <a:solidFill>
                  <a:schemeClr val="bg1"/>
                </a:solidFill>
                <a:highlight>
                  <a:srgbClr val="800080"/>
                </a:highlight>
                <a:latin typeface="Calibri" panose="020F0502020204030204" pitchFamily="34" charset="0"/>
                <a:cs typeface="Calibri" panose="020F0502020204030204" pitchFamily="34" charset="0"/>
              </a:rPr>
              <a:t>Abstract</a:t>
            </a:r>
            <a:endParaRPr lang="en-US" b="1" dirty="0">
              <a:solidFill>
                <a:schemeClr val="bg1"/>
              </a:solidFill>
              <a:highlight>
                <a:srgbClr val="80008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4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A38C5C-49C6-4F9F-9BF5-6AA6CC3EC20A}"/>
              </a:ext>
            </a:extLst>
          </p:cNvPr>
          <p:cNvSpPr txBox="1"/>
          <p:nvPr/>
        </p:nvSpPr>
        <p:spPr>
          <a:xfrm>
            <a:off x="1194816" y="731520"/>
            <a:ext cx="8766048" cy="584775"/>
          </a:xfrm>
          <a:prstGeom prst="rect">
            <a:avLst/>
          </a:prstGeom>
          <a:noFill/>
        </p:spPr>
        <p:txBody>
          <a:bodyPr wrap="square" rtlCol="0">
            <a:spAutoFit/>
          </a:bodyPr>
          <a:lstStyle/>
          <a:p>
            <a:r>
              <a:rPr lang="en-US" dirty="0"/>
              <a:t>                                                       </a:t>
            </a:r>
            <a:r>
              <a:rPr lang="en-US" sz="3200" b="1" dirty="0">
                <a:solidFill>
                  <a:schemeClr val="bg1"/>
                </a:solidFill>
                <a:highlight>
                  <a:srgbClr val="800080"/>
                </a:highlight>
                <a:latin typeface="Calibri" panose="020F0502020204030204" pitchFamily="34" charset="0"/>
                <a:cs typeface="Calibri" panose="020F0502020204030204" pitchFamily="34" charset="0"/>
              </a:rPr>
              <a:t>Tools</a:t>
            </a:r>
          </a:p>
        </p:txBody>
      </p:sp>
      <p:sp>
        <p:nvSpPr>
          <p:cNvPr id="8" name="TextBox 7">
            <a:extLst>
              <a:ext uri="{FF2B5EF4-FFF2-40B4-BE49-F238E27FC236}">
                <a16:creationId xmlns:a16="http://schemas.microsoft.com/office/drawing/2014/main" id="{38E8B3A4-B936-41B2-80E1-E384233EEFD7}"/>
              </a:ext>
            </a:extLst>
          </p:cNvPr>
          <p:cNvSpPr txBox="1"/>
          <p:nvPr/>
        </p:nvSpPr>
        <p:spPr>
          <a:xfrm>
            <a:off x="804672" y="1682496"/>
            <a:ext cx="9546336" cy="3785652"/>
          </a:xfrm>
          <a:prstGeom prst="rect">
            <a:avLst/>
          </a:prstGeom>
          <a:noFill/>
        </p:spPr>
        <p:txBody>
          <a:bodyPr wrap="square" rtlCol="0">
            <a:spAutoFit/>
          </a:bodyPr>
          <a:lstStyle/>
          <a:p>
            <a:pPr marL="342900" indent="-342900">
              <a:buAutoNum type="arabicPeriod"/>
            </a:pPr>
            <a:r>
              <a:rPr lang="en-US" sz="2000" b="1" dirty="0">
                <a:solidFill>
                  <a:schemeClr val="bg1"/>
                </a:solidFill>
                <a:highlight>
                  <a:srgbClr val="800080"/>
                </a:highlight>
                <a:latin typeface="Calibri" panose="020F0502020204030204" pitchFamily="34" charset="0"/>
                <a:cs typeface="Calibri" panose="020F0502020204030204" pitchFamily="34" charset="0"/>
              </a:rPr>
              <a:t>HTML :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HTML (Hyper Text Markup Language) is the most basic building block  of  the Web.   It   defines  the  meaning  and  structure  of  web  content. Other technologies besides  HTML are generally used to describe a web page's appearance/presentation </a:t>
            </a:r>
            <a:r>
              <a:rPr lang="en-US" sz="2000" i="0" dirty="0" err="1">
                <a:solidFill>
                  <a:schemeClr val="bg1"/>
                </a:solidFill>
                <a:effectLst/>
                <a:highlight>
                  <a:srgbClr val="800080"/>
                </a:highlight>
                <a:latin typeface="Calibri" panose="020F0502020204030204" pitchFamily="34" charset="0"/>
                <a:cs typeface="Calibri" panose="020F0502020204030204" pitchFamily="34" charset="0"/>
              </a:rPr>
              <a:t>css</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a:t>
            </a:r>
            <a:r>
              <a:rPr lang="en-US" sz="2000" dirty="0">
                <a:solidFill>
                  <a:schemeClr val="bg1"/>
                </a:solidFill>
                <a:highlight>
                  <a:srgbClr val="800080"/>
                </a:highlight>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"Hypertext " refers to  links that connect web pages to one another, either within       </a:t>
            </a:r>
          </a:p>
          <a:p>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a single website or between websites.  Links are a fundamental aspect of the Web. By    </a:t>
            </a:r>
          </a:p>
          <a:p>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uploading content to the Internet and linking it to pages created by other people, you  </a:t>
            </a:r>
          </a:p>
          <a:p>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become an active participant in the World Wide Web. </a:t>
            </a:r>
          </a:p>
          <a:p>
            <a:endParaRPr lang="en-US" sz="2000" dirty="0">
              <a:solidFill>
                <a:schemeClr val="bg1"/>
              </a:solidFill>
              <a:latin typeface="Calibri" panose="020F0502020204030204" pitchFamily="34" charset="0"/>
              <a:cs typeface="Calibri" panose="020F0502020204030204" pitchFamily="34" charset="0"/>
            </a:endParaRPr>
          </a:p>
          <a:p>
            <a:pPr marL="457200" indent="-457200">
              <a:buAutoNum type="arabicPeriod" startAt="2"/>
            </a:pPr>
            <a:r>
              <a:rPr lang="en-US" sz="2000" b="1" dirty="0">
                <a:solidFill>
                  <a:schemeClr val="bg1"/>
                </a:solidFill>
                <a:highlight>
                  <a:srgbClr val="800080"/>
                </a:highlight>
                <a:latin typeface="Calibri" panose="020F0502020204030204" pitchFamily="34" charset="0"/>
                <a:cs typeface="Calibri" panose="020F0502020204030204" pitchFamily="34" charset="0"/>
              </a:rPr>
              <a:t>PHP :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PHP is an acronym for “ PHP: Hypertext Preprocessor “. PHP is a widely-used, open source scripting language. PHP scripts are executed on the </a:t>
            </a:r>
            <a:r>
              <a:rPr lang="en-US" sz="2000" b="0" i="0" dirty="0" err="1">
                <a:solidFill>
                  <a:schemeClr val="bg1"/>
                </a:solidFill>
                <a:effectLst/>
                <a:highlight>
                  <a:srgbClr val="800080"/>
                </a:highlight>
                <a:latin typeface="Calibri" panose="020F0502020204030204" pitchFamily="34" charset="0"/>
                <a:cs typeface="Calibri" panose="020F0502020204030204" pitchFamily="34" charset="0"/>
              </a:rPr>
              <a:t>server.PHP</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 is free to download and use.</a:t>
            </a:r>
          </a:p>
          <a:p>
            <a:endParaRPr lang="en-US"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E9E56-ED75-43A8-BF3A-18B492312D78}"/>
              </a:ext>
            </a:extLst>
          </p:cNvPr>
          <p:cNvSpPr txBox="1"/>
          <p:nvPr/>
        </p:nvSpPr>
        <p:spPr>
          <a:xfrm>
            <a:off x="1287262" y="692458"/>
            <a:ext cx="8558074" cy="400110"/>
          </a:xfrm>
          <a:prstGeom prst="rect">
            <a:avLst/>
          </a:prstGeom>
          <a:noFill/>
        </p:spPr>
        <p:txBody>
          <a:bodyPr wrap="square" rtlCol="0">
            <a:spAutoFit/>
          </a:bodyPr>
          <a:lstStyle/>
          <a:p>
            <a:r>
              <a:rPr lang="en-US" dirty="0"/>
              <a:t>                                                           </a:t>
            </a:r>
            <a:r>
              <a:rPr lang="en-US" sz="2000" b="1" dirty="0">
                <a:solidFill>
                  <a:schemeClr val="bg1"/>
                </a:solidFill>
                <a:highlight>
                  <a:srgbClr val="800080"/>
                </a:highlight>
                <a:latin typeface="Calibri" panose="020F0502020204030204" pitchFamily="34" charset="0"/>
                <a:cs typeface="Calibri" panose="020F0502020204030204" pitchFamily="34" charset="0"/>
              </a:rPr>
              <a:t>Tools</a:t>
            </a:r>
            <a:endParaRPr lang="en-US" b="1" dirty="0">
              <a:solidFill>
                <a:schemeClr val="bg1"/>
              </a:solidFill>
              <a:highlight>
                <a:srgbClr val="80008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D727428-9C95-40D4-A759-8E07A30CFBE3}"/>
              </a:ext>
            </a:extLst>
          </p:cNvPr>
          <p:cNvSpPr txBox="1"/>
          <p:nvPr/>
        </p:nvSpPr>
        <p:spPr>
          <a:xfrm>
            <a:off x="1171852" y="1562469"/>
            <a:ext cx="8788894" cy="3724096"/>
          </a:xfrm>
          <a:prstGeom prst="rect">
            <a:avLst/>
          </a:prstGeom>
          <a:noFill/>
        </p:spPr>
        <p:txBody>
          <a:bodyPr wrap="square" rtlCol="0">
            <a:spAutoFit/>
          </a:bodyPr>
          <a:lstStyle/>
          <a:p>
            <a:pPr algn="l"/>
            <a:r>
              <a:rPr lang="en-US" dirty="0">
                <a:solidFill>
                  <a:schemeClr val="bg1"/>
                </a:solidFill>
                <a:latin typeface="Calibri" panose="020F0502020204030204" pitchFamily="34" charset="0"/>
                <a:cs typeface="Calibri" panose="020F0502020204030204" pitchFamily="34" charset="0"/>
              </a:rPr>
              <a:t>3.  </a:t>
            </a:r>
            <a:r>
              <a:rPr lang="en-US" b="1" dirty="0">
                <a:solidFill>
                  <a:schemeClr val="bg1"/>
                </a:solidFill>
                <a:highlight>
                  <a:srgbClr val="800080"/>
                </a:highlight>
                <a:latin typeface="Calibri" panose="020F0502020204030204" pitchFamily="34" charset="0"/>
                <a:cs typeface="Calibri" panose="020F0502020204030204" pitchFamily="34" charset="0"/>
              </a:rPr>
              <a:t>CSS </a:t>
            </a:r>
            <a:r>
              <a:rPr lang="en-US" sz="2000" b="1" dirty="0">
                <a:solidFill>
                  <a:schemeClr val="bg1"/>
                </a:solidFill>
                <a:highlight>
                  <a:srgbClr val="800080"/>
                </a:highlight>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CSS stands for Cascading Style Sheets. CSS describes how HTML elements</a:t>
            </a:r>
            <a:r>
              <a:rPr lang="en-US" sz="2000" i="0" dirty="0">
                <a:solidFill>
                  <a:schemeClr val="bg1"/>
                </a:solidFill>
                <a:effectLst/>
                <a:latin typeface="Calibri" panose="020F0502020204030204" pitchFamily="34" charset="0"/>
                <a:cs typeface="Calibri" panose="020F0502020204030204" pitchFamily="34" charset="0"/>
              </a:rPr>
              <a:t>   </a:t>
            </a:r>
          </a:p>
          <a:p>
            <a:pPr algn="l"/>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are to be displayed on screen, paper, or in other media. CSS saves a lot of work</a:t>
            </a:r>
            <a:r>
              <a:rPr lang="en-US" sz="2000" i="0" dirty="0">
                <a:solidFill>
                  <a:schemeClr val="bg1"/>
                </a:solidFill>
                <a:effectLst/>
                <a:latin typeface="Calibri" panose="020F0502020204030204" pitchFamily="34" charset="0"/>
                <a:cs typeface="Calibri" panose="020F0502020204030204" pitchFamily="34" charset="0"/>
              </a:rPr>
              <a:t>.     </a:t>
            </a:r>
          </a:p>
          <a:p>
            <a:pPr algn="l"/>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It can control the layout of multiple web pages all at once. External stylesheets      </a:t>
            </a:r>
          </a:p>
          <a:p>
            <a:pPr algn="l"/>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are stored in CSS files.</a:t>
            </a:r>
          </a:p>
          <a:p>
            <a:pPr algn="l"/>
            <a:endParaRPr lang="en-US" sz="2000" dirty="0">
              <a:solidFill>
                <a:schemeClr val="bg1"/>
              </a:solidFill>
              <a:highlight>
                <a:srgbClr val="800080"/>
              </a:highlight>
              <a:latin typeface="Calibri" panose="020F0502020204030204" pitchFamily="34" charset="0"/>
              <a:cs typeface="Calibri" panose="020F0502020204030204" pitchFamily="34" charset="0"/>
            </a:endParaRPr>
          </a:p>
          <a:p>
            <a:pPr algn="l"/>
            <a:r>
              <a:rPr lang="en-US" sz="2000" i="0" dirty="0">
                <a:solidFill>
                  <a:schemeClr val="bg1"/>
                </a:solidFill>
                <a:effectLst/>
                <a:latin typeface="Calibri" panose="020F0502020204030204" pitchFamily="34" charset="0"/>
                <a:cs typeface="Calibri" panose="020F0502020204030204" pitchFamily="34" charset="0"/>
              </a:rPr>
              <a:t>4.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My SQL : MySQL is a fast, easy-to-use RDBMS being used for many small and big   </a:t>
            </a:r>
          </a:p>
          <a:p>
            <a:pPr algn="l"/>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businesses. MySQL is developed, marketed and supported by MySQL AB, which    </a:t>
            </a:r>
          </a:p>
          <a:p>
            <a:pPr algn="l"/>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is a Swedish company. MySQL is released under an open-source license.</a:t>
            </a:r>
            <a:r>
              <a:rPr lang="en-US" sz="2000" b="0" i="0" dirty="0">
                <a:solidFill>
                  <a:srgbClr val="000000"/>
                </a:solidFill>
                <a:effectLst/>
                <a:highlight>
                  <a:srgbClr val="800080"/>
                </a:highlight>
                <a:latin typeface="Arial" panose="020B0604020202020204" pitchFamily="34" charset="0"/>
              </a:rPr>
              <a:t>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MySQL </a:t>
            </a:r>
          </a:p>
          <a:p>
            <a:pPr algn="l"/>
            <a:r>
              <a:rPr lang="en-US" sz="2000" dirty="0">
                <a:solidFill>
                  <a:schemeClr val="bg1"/>
                </a:solidFill>
                <a:latin typeface="Calibri" panose="020F0502020204030204" pitchFamily="34" charset="0"/>
                <a:cs typeface="Calibri" panose="020F0502020204030204" pitchFamily="34" charset="0"/>
              </a:rPr>
              <a:t>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works  very  quickly  and  works  well  even  with large data sets.</a:t>
            </a:r>
            <a:r>
              <a:rPr lang="en-US" sz="2000" b="0" i="0" dirty="0">
                <a:solidFill>
                  <a:srgbClr val="000000"/>
                </a:solidFill>
                <a:effectLst/>
                <a:highlight>
                  <a:srgbClr val="800080"/>
                </a:highlight>
                <a:latin typeface="Arial" panose="020B060402020202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MySQL is very </a:t>
            </a:r>
          </a:p>
          <a:p>
            <a:pPr algn="l"/>
            <a:r>
              <a:rPr lang="en-US" sz="2000" dirty="0">
                <a:solidFill>
                  <a:schemeClr val="bg1"/>
                </a:solidFill>
                <a:latin typeface="Calibri" panose="020F0502020204030204" pitchFamily="34" charset="0"/>
                <a:cs typeface="Calibri" panose="020F0502020204030204" pitchFamily="34" charset="0"/>
              </a:rPr>
              <a:t>     </a:t>
            </a:r>
            <a:r>
              <a:rPr lang="en-US" sz="2000" i="0" dirty="0">
                <a:solidFill>
                  <a:schemeClr val="bg1"/>
                </a:solidFill>
                <a:effectLst/>
                <a:highlight>
                  <a:srgbClr val="800080"/>
                </a:highlight>
                <a:latin typeface="Calibri" panose="020F0502020204030204" pitchFamily="34" charset="0"/>
                <a:cs typeface="Calibri" panose="020F0502020204030204" pitchFamily="34" charset="0"/>
              </a:rPr>
              <a:t>friendly to PHP, the most appreciated language for web development.</a:t>
            </a:r>
          </a:p>
          <a:p>
            <a:br>
              <a:rPr lang="en-US" dirty="0"/>
            </a:b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967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8C6795-54E1-430B-A784-E3CAF076658C}"/>
              </a:ext>
            </a:extLst>
          </p:cNvPr>
          <p:cNvSpPr txBox="1"/>
          <p:nvPr/>
        </p:nvSpPr>
        <p:spPr>
          <a:xfrm>
            <a:off x="701336" y="790113"/>
            <a:ext cx="9037468" cy="400110"/>
          </a:xfrm>
          <a:prstGeom prst="rect">
            <a:avLst/>
          </a:prstGeom>
          <a:noFill/>
        </p:spPr>
        <p:txBody>
          <a:bodyPr wrap="square" rtlCol="0">
            <a:spAutoFit/>
          </a:bodyPr>
          <a:lstStyle/>
          <a:p>
            <a:r>
              <a:rPr lang="en-US" dirty="0"/>
              <a:t>									</a:t>
            </a:r>
            <a:r>
              <a:rPr lang="en-US" sz="2000" b="1" dirty="0">
                <a:solidFill>
                  <a:schemeClr val="bg1"/>
                </a:solidFill>
                <a:highlight>
                  <a:srgbClr val="800080"/>
                </a:highlight>
                <a:latin typeface="Calibri" panose="020F0502020204030204" pitchFamily="34" charset="0"/>
                <a:cs typeface="Calibri" panose="020F0502020204030204" pitchFamily="34" charset="0"/>
              </a:rPr>
              <a:t>Tools</a:t>
            </a:r>
            <a:endParaRPr lang="en-US" b="1" dirty="0">
              <a:solidFill>
                <a:schemeClr val="bg1"/>
              </a:solidFill>
              <a:highlight>
                <a:srgbClr val="800080"/>
              </a:highligh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4F34F24-9BAB-4418-85D5-F10C3082CB2E}"/>
              </a:ext>
            </a:extLst>
          </p:cNvPr>
          <p:cNvSpPr txBox="1"/>
          <p:nvPr/>
        </p:nvSpPr>
        <p:spPr>
          <a:xfrm>
            <a:off x="1091953" y="1447060"/>
            <a:ext cx="9312676" cy="1323439"/>
          </a:xfrm>
          <a:prstGeom prst="rect">
            <a:avLst/>
          </a:prstGeom>
          <a:noFill/>
        </p:spPr>
        <p:txBody>
          <a:bodyPr wrap="square" rtlCol="0">
            <a:spAutoFit/>
          </a:bodyPr>
          <a:lstStyle/>
          <a:p>
            <a:r>
              <a:rPr lang="en-US" sz="2000" b="1" dirty="0">
                <a:solidFill>
                  <a:schemeClr val="bg1"/>
                </a:solidFill>
                <a:latin typeface="Calibri" panose="020F0502020204030204" pitchFamily="34" charset="0"/>
                <a:cs typeface="Calibri" panose="020F0502020204030204" pitchFamily="34" charset="0"/>
              </a:rPr>
              <a:t>5. </a:t>
            </a:r>
            <a:r>
              <a:rPr lang="en-US" sz="2000" b="1" dirty="0">
                <a:solidFill>
                  <a:schemeClr val="bg1"/>
                </a:solidFill>
                <a:highlight>
                  <a:srgbClr val="800080"/>
                </a:highlight>
                <a:latin typeface="Calibri" panose="020F0502020204030204" pitchFamily="34" charset="0"/>
                <a:cs typeface="Calibri" panose="020F0502020204030204" pitchFamily="34" charset="0"/>
              </a:rPr>
              <a:t>XAMPP :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XAMPP is a free and open-source cross-platform web server solution stack </a:t>
            </a:r>
          </a:p>
          <a:p>
            <a:r>
              <a:rPr lang="en-US" sz="2000" dirty="0">
                <a:solidFill>
                  <a:schemeClr val="bg1"/>
                </a:solidFill>
                <a:highlight>
                  <a:srgbClr val="800080"/>
                </a:highlight>
                <a:latin typeface="Calibri" panose="020F0502020204030204" pitchFamily="34" charset="0"/>
                <a:cs typeface="Calibri" panose="020F0502020204030204" pitchFamily="34" charset="0"/>
              </a:rPr>
              <a:t>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package developed by Apache Friends, consisting mainly of the Apache HTTP Server, </a:t>
            </a:r>
          </a:p>
          <a:p>
            <a:r>
              <a:rPr lang="en-US" sz="2000" dirty="0">
                <a:solidFill>
                  <a:schemeClr val="bg1"/>
                </a:solidFill>
                <a:highlight>
                  <a:srgbClr val="800080"/>
                </a:highlight>
                <a:latin typeface="Calibri" panose="020F0502020204030204" pitchFamily="34" charset="0"/>
                <a:cs typeface="Calibri" panose="020F0502020204030204" pitchFamily="34" charset="0"/>
              </a:rPr>
              <a:t>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MariaDB database, and interpreters  for  scripts  written  in  the  PHP  programming   </a:t>
            </a:r>
          </a:p>
          <a:p>
            <a:r>
              <a:rPr lang="en-US" sz="2000" dirty="0">
                <a:solidFill>
                  <a:schemeClr val="bg1"/>
                </a:solidFill>
                <a:highlight>
                  <a:srgbClr val="800080"/>
                </a:highlight>
                <a:latin typeface="Calibri" panose="020F0502020204030204" pitchFamily="34" charset="0"/>
                <a:cs typeface="Calibri" panose="020F0502020204030204" pitchFamily="34" charset="0"/>
              </a:rPr>
              <a:t>    </a:t>
            </a:r>
            <a:r>
              <a:rPr lang="en-US" sz="2000" b="0" i="0" dirty="0">
                <a:solidFill>
                  <a:schemeClr val="bg1"/>
                </a:solidFill>
                <a:effectLst/>
                <a:highlight>
                  <a:srgbClr val="800080"/>
                </a:highlight>
                <a:latin typeface="Calibri" panose="020F0502020204030204" pitchFamily="34" charset="0"/>
                <a:cs typeface="Calibri" panose="020F0502020204030204" pitchFamily="34" charset="0"/>
              </a:rPr>
              <a:t>languages.</a:t>
            </a:r>
            <a:endParaRPr lang="en-US" sz="2000" b="1" dirty="0">
              <a:solidFill>
                <a:schemeClr val="bg1"/>
              </a:solidFill>
              <a:highlight>
                <a:srgbClr val="800080"/>
              </a:highligh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60DC1CA-DFC2-4CF8-8537-C8EFA8ADC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061" y="2770498"/>
            <a:ext cx="5040018" cy="3297389"/>
          </a:xfrm>
          <a:prstGeom prst="rect">
            <a:avLst/>
          </a:prstGeom>
          <a:effectLst>
            <a:innerShdw blurRad="114300">
              <a:schemeClr val="accent6">
                <a:lumMod val="75000"/>
              </a:schemeClr>
            </a:innerShdw>
          </a:effectLst>
        </p:spPr>
      </p:pic>
    </p:spTree>
    <p:extLst>
      <p:ext uri="{BB962C8B-B14F-4D97-AF65-F5344CB8AC3E}">
        <p14:creationId xmlns:p14="http://schemas.microsoft.com/office/powerpoint/2010/main" val="187654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D17A91-9F2C-411F-8A8C-920653716FCE}"/>
              </a:ext>
            </a:extLst>
          </p:cNvPr>
          <p:cNvSpPr txBox="1"/>
          <p:nvPr/>
        </p:nvSpPr>
        <p:spPr>
          <a:xfrm>
            <a:off x="1162975" y="1376039"/>
            <a:ext cx="8167456" cy="4247317"/>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highlight>
                  <a:srgbClr val="800080"/>
                </a:highlight>
                <a:latin typeface="Calibri" panose="020F0502020204030204" pitchFamily="34" charset="0"/>
                <a:cs typeface="Calibri" panose="020F0502020204030204" pitchFamily="34" charset="0"/>
              </a:rPr>
              <a:t>User Requirements </a:t>
            </a:r>
          </a:p>
          <a:p>
            <a:r>
              <a:rPr lang="en-US" dirty="0">
                <a:solidFill>
                  <a:schemeClr val="bg1"/>
                </a:solidFill>
                <a:latin typeface="Calibri" panose="020F0502020204030204" pitchFamily="34" charset="0"/>
                <a:cs typeface="Calibri" panose="020F0502020204030204" pitchFamily="34" charset="0"/>
              </a:rPr>
              <a:t>     </a:t>
            </a:r>
          </a:p>
          <a:p>
            <a:r>
              <a:rPr lang="en-US" dirty="0">
                <a:solidFill>
                  <a:schemeClr val="bg1"/>
                </a:solidFill>
                <a:highlight>
                  <a:srgbClr val="800080"/>
                </a:highlight>
                <a:latin typeface="Calibri" panose="020F0502020204030204" pitchFamily="34" charset="0"/>
                <a:cs typeface="Calibri" panose="020F0502020204030204" pitchFamily="34" charset="0"/>
              </a:rPr>
              <a:t>- To gain access to the  e-registration system, the user would need:</a:t>
            </a:r>
          </a:p>
          <a:p>
            <a:r>
              <a:rPr lang="en-US" dirty="0">
                <a:solidFill>
                  <a:schemeClr val="bg1"/>
                </a:solidFill>
                <a:latin typeface="Calibri" panose="020F0502020204030204" pitchFamily="34" charset="0"/>
                <a:cs typeface="Calibri" panose="020F0502020204030204" pitchFamily="34" charset="0"/>
              </a:rPr>
              <a:t>1.  </a:t>
            </a:r>
            <a:r>
              <a:rPr lang="en-US" dirty="0">
                <a:solidFill>
                  <a:schemeClr val="bg1"/>
                </a:solidFill>
                <a:highlight>
                  <a:srgbClr val="800080"/>
                </a:highlight>
                <a:latin typeface="Calibri" panose="020F0502020204030204" pitchFamily="34" charset="0"/>
                <a:cs typeface="Calibri" panose="020F0502020204030204" pitchFamily="34" charset="0"/>
              </a:rPr>
              <a:t>A personal computer </a:t>
            </a:r>
          </a:p>
          <a:p>
            <a:r>
              <a:rPr lang="en-US" dirty="0">
                <a:solidFill>
                  <a:schemeClr val="bg1"/>
                </a:solidFill>
                <a:latin typeface="Calibri" panose="020F0502020204030204" pitchFamily="34" charset="0"/>
                <a:cs typeface="Calibri" panose="020F0502020204030204" pitchFamily="34" charset="0"/>
              </a:rPr>
              <a:t>2.  </a:t>
            </a:r>
            <a:r>
              <a:rPr lang="en-US" dirty="0">
                <a:solidFill>
                  <a:schemeClr val="bg1"/>
                </a:solidFill>
                <a:highlight>
                  <a:srgbClr val="800080"/>
                </a:highlight>
                <a:latin typeface="Calibri" panose="020F0502020204030204" pitchFamily="34" charset="0"/>
                <a:cs typeface="Calibri" panose="020F0502020204030204" pitchFamily="34" charset="0"/>
              </a:rPr>
              <a:t>A username </a:t>
            </a:r>
          </a:p>
          <a:p>
            <a:r>
              <a:rPr lang="en-US" dirty="0">
                <a:solidFill>
                  <a:schemeClr val="bg1"/>
                </a:solidFill>
                <a:latin typeface="Calibri" panose="020F0502020204030204" pitchFamily="34" charset="0"/>
                <a:cs typeface="Calibri" panose="020F0502020204030204" pitchFamily="34" charset="0"/>
              </a:rPr>
              <a:t>3.  </a:t>
            </a:r>
            <a:r>
              <a:rPr lang="en-US" dirty="0">
                <a:solidFill>
                  <a:schemeClr val="bg1"/>
                </a:solidFill>
                <a:highlight>
                  <a:srgbClr val="800080"/>
                </a:highlight>
                <a:latin typeface="Calibri" panose="020F0502020204030204" pitchFamily="34" charset="0"/>
                <a:cs typeface="Calibri" panose="020F0502020204030204" pitchFamily="34" charset="0"/>
              </a:rPr>
              <a:t>A genuine password</a:t>
            </a:r>
          </a:p>
          <a:p>
            <a:r>
              <a:rPr lang="en-US" dirty="0">
                <a:solidFill>
                  <a:schemeClr val="bg1"/>
                </a:solidFill>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v"/>
            </a:pPr>
            <a:r>
              <a:rPr lang="en-US" b="1" dirty="0">
                <a:solidFill>
                  <a:schemeClr val="bg1"/>
                </a:solidFill>
                <a:highlight>
                  <a:srgbClr val="800080"/>
                </a:highlight>
                <a:latin typeface="Calibri" panose="020F0502020204030204" pitchFamily="34" charset="0"/>
                <a:cs typeface="Calibri" panose="020F0502020204030204" pitchFamily="34" charset="0"/>
              </a:rPr>
              <a:t>User-Interface Requirements </a:t>
            </a:r>
          </a:p>
          <a:p>
            <a:endParaRPr lang="en-US" dirty="0">
              <a:solidFill>
                <a:schemeClr val="bg1"/>
              </a:solidFill>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 Homepage(students and porters)</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 Allocation page(porter) </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 Check available and taken hostels(porter)</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 Manage hostel(porter)</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 Register a new user or administrator(porter) </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 Download documents</a:t>
            </a:r>
          </a:p>
        </p:txBody>
      </p:sp>
    </p:spTree>
    <p:extLst>
      <p:ext uri="{BB962C8B-B14F-4D97-AF65-F5344CB8AC3E}">
        <p14:creationId xmlns:p14="http://schemas.microsoft.com/office/powerpoint/2010/main" val="243685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EB9C14-6008-4081-8032-5ED2FF766E05}"/>
              </a:ext>
            </a:extLst>
          </p:cNvPr>
          <p:cNvSpPr txBox="1"/>
          <p:nvPr/>
        </p:nvSpPr>
        <p:spPr>
          <a:xfrm>
            <a:off x="1242873" y="1828800"/>
            <a:ext cx="7448365" cy="2862322"/>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highlight>
                  <a:srgbClr val="800080"/>
                </a:highlight>
                <a:latin typeface="Calibri" panose="020F0502020204030204" pitchFamily="34" charset="0"/>
                <a:cs typeface="Calibri" panose="020F0502020204030204" pitchFamily="34" charset="0"/>
              </a:rPr>
              <a:t>Software </a:t>
            </a:r>
            <a:r>
              <a:rPr lang="en-US" b="1" dirty="0" err="1">
                <a:solidFill>
                  <a:schemeClr val="bg1"/>
                </a:solidFill>
                <a:highlight>
                  <a:srgbClr val="800080"/>
                </a:highlight>
                <a:latin typeface="Calibri" panose="020F0502020204030204" pitchFamily="34" charset="0"/>
                <a:cs typeface="Calibri" panose="020F0502020204030204" pitchFamily="34" charset="0"/>
              </a:rPr>
              <a:t>Requirment</a:t>
            </a:r>
            <a:r>
              <a:rPr lang="en-US" b="1" dirty="0">
                <a:solidFill>
                  <a:schemeClr val="bg1"/>
                </a:solidFill>
                <a:highlight>
                  <a:srgbClr val="800080"/>
                </a:highlight>
                <a:latin typeface="Calibri" panose="020F0502020204030204" pitchFamily="34" charset="0"/>
                <a:cs typeface="Calibri" panose="020F0502020204030204" pitchFamily="34" charset="0"/>
              </a:rPr>
              <a:t> :</a:t>
            </a:r>
          </a:p>
          <a:p>
            <a:endParaRPr lang="en-US" b="1" dirty="0">
              <a:solidFill>
                <a:schemeClr val="bg1"/>
              </a:solidFill>
              <a:highlight>
                <a:srgbClr val="800080"/>
              </a:highlight>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XAMPP Software (This install Apache server and my </a:t>
            </a:r>
            <a:r>
              <a:rPr lang="en-US" dirty="0" err="1">
                <a:solidFill>
                  <a:schemeClr val="bg1"/>
                </a:solidFill>
                <a:highlight>
                  <a:srgbClr val="800080"/>
                </a:highlight>
                <a:latin typeface="Calibri" panose="020F0502020204030204" pitchFamily="34" charset="0"/>
                <a:cs typeface="Calibri" panose="020F0502020204030204" pitchFamily="34" charset="0"/>
              </a:rPr>
              <a:t>sql</a:t>
            </a:r>
            <a:r>
              <a:rPr lang="en-US" dirty="0">
                <a:solidFill>
                  <a:schemeClr val="bg1"/>
                </a:solidFill>
                <a:highlight>
                  <a:srgbClr val="800080"/>
                </a:highlight>
                <a:latin typeface="Calibri" panose="020F0502020204030204" pitchFamily="34" charset="0"/>
                <a:cs typeface="Calibri" panose="020F0502020204030204" pitchFamily="34" charset="0"/>
              </a:rPr>
              <a:t>)</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Programming server: Apache server</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Database server: My </a:t>
            </a:r>
            <a:r>
              <a:rPr lang="en-US" dirty="0" err="1">
                <a:solidFill>
                  <a:schemeClr val="bg1"/>
                </a:solidFill>
                <a:highlight>
                  <a:srgbClr val="800080"/>
                </a:highlight>
                <a:latin typeface="Calibri" panose="020F0502020204030204" pitchFamily="34" charset="0"/>
                <a:cs typeface="Calibri" panose="020F0502020204030204" pitchFamily="34" charset="0"/>
              </a:rPr>
              <a:t>sql</a:t>
            </a:r>
            <a:endParaRPr lang="en-US" dirty="0">
              <a:solidFill>
                <a:schemeClr val="bg1"/>
              </a:solidFill>
              <a:highlight>
                <a:srgbClr val="800080"/>
              </a:highlight>
              <a:latin typeface="Calibri" panose="020F0502020204030204" pitchFamily="34" charset="0"/>
              <a:cs typeface="Calibri" panose="020F0502020204030204" pitchFamily="34" charset="0"/>
            </a:endParaRPr>
          </a:p>
          <a:p>
            <a:endParaRPr lang="en-US" dirty="0">
              <a:solidFill>
                <a:schemeClr val="bg1"/>
              </a:solidFill>
              <a:highlight>
                <a:srgbClr val="800080"/>
              </a:highligh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1" dirty="0">
                <a:solidFill>
                  <a:schemeClr val="bg1"/>
                </a:solidFill>
                <a:highlight>
                  <a:srgbClr val="800080"/>
                </a:highlight>
                <a:latin typeface="Calibri" panose="020F0502020204030204" pitchFamily="34" charset="0"/>
                <a:cs typeface="Calibri" panose="020F0502020204030204" pitchFamily="34" charset="0"/>
              </a:rPr>
              <a:t>Software languages</a:t>
            </a:r>
          </a:p>
          <a:p>
            <a:endParaRPr lang="en-US" dirty="0">
              <a:solidFill>
                <a:schemeClr val="bg1"/>
              </a:solidFill>
              <a:highlight>
                <a:srgbClr val="800080"/>
              </a:highlight>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Front end : PHP</a:t>
            </a:r>
          </a:p>
          <a:p>
            <a:pPr marL="342900" indent="-342900">
              <a:buFont typeface="+mj-lt"/>
              <a:buAutoNum type="arabicPeriod"/>
            </a:pPr>
            <a:r>
              <a:rPr lang="en-US" dirty="0">
                <a:solidFill>
                  <a:schemeClr val="bg1"/>
                </a:solidFill>
                <a:highlight>
                  <a:srgbClr val="800080"/>
                </a:highlight>
                <a:latin typeface="Calibri" panose="020F0502020204030204" pitchFamily="34" charset="0"/>
                <a:cs typeface="Calibri" panose="020F0502020204030204" pitchFamily="34" charset="0"/>
              </a:rPr>
              <a:t>Back end : MY </a:t>
            </a:r>
            <a:r>
              <a:rPr lang="en-US" dirty="0" err="1">
                <a:solidFill>
                  <a:schemeClr val="bg1"/>
                </a:solidFill>
                <a:highlight>
                  <a:srgbClr val="800080"/>
                </a:highlight>
                <a:latin typeface="Calibri" panose="020F0502020204030204" pitchFamily="34" charset="0"/>
                <a:cs typeface="Calibri" panose="020F0502020204030204" pitchFamily="34" charset="0"/>
              </a:rPr>
              <a:t>sql</a:t>
            </a:r>
            <a:r>
              <a:rPr lang="en-US" dirty="0">
                <a:solidFill>
                  <a:schemeClr val="bg1"/>
                </a:solidFill>
                <a:highlight>
                  <a:srgbClr val="800080"/>
                </a:highlight>
                <a:latin typeface="Calibri" panose="020F0502020204030204" pitchFamily="34" charset="0"/>
                <a:cs typeface="Calibri" panose="020F0502020204030204" pitchFamily="34" charset="0"/>
              </a:rPr>
              <a:t> server</a:t>
            </a:r>
          </a:p>
        </p:txBody>
      </p:sp>
    </p:spTree>
    <p:extLst>
      <p:ext uri="{BB962C8B-B14F-4D97-AF65-F5344CB8AC3E}">
        <p14:creationId xmlns:p14="http://schemas.microsoft.com/office/powerpoint/2010/main" val="177260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7F36FC-8A2E-445D-B1E3-1CE98C2B691C}"/>
              </a:ext>
            </a:extLst>
          </p:cNvPr>
          <p:cNvSpPr txBox="1"/>
          <p:nvPr/>
        </p:nvSpPr>
        <p:spPr>
          <a:xfrm>
            <a:off x="1003177" y="957024"/>
            <a:ext cx="8131946" cy="523220"/>
          </a:xfrm>
          <a:prstGeom prst="rect">
            <a:avLst/>
          </a:prstGeom>
          <a:noFill/>
        </p:spPr>
        <p:txBody>
          <a:bodyPr wrap="square" rtlCol="0">
            <a:spAutoFit/>
          </a:bodyPr>
          <a:lstStyle/>
          <a:p>
            <a:r>
              <a:rPr lang="en-US" dirty="0"/>
              <a:t>						</a:t>
            </a:r>
            <a:r>
              <a:rPr lang="en-US" sz="2000" dirty="0">
                <a:solidFill>
                  <a:schemeClr val="bg1"/>
                </a:solidFill>
                <a:latin typeface="Calibri" panose="020F0502020204030204" pitchFamily="34" charset="0"/>
                <a:cs typeface="Calibri" panose="020F0502020204030204" pitchFamily="34" charset="0"/>
              </a:rPr>
              <a:t>	</a:t>
            </a:r>
            <a:r>
              <a:rPr lang="en-US" sz="2800" b="1" dirty="0">
                <a:solidFill>
                  <a:schemeClr val="bg1"/>
                </a:solidFill>
                <a:highlight>
                  <a:srgbClr val="800080"/>
                </a:highlight>
                <a:latin typeface="Calibri" panose="020F0502020204030204" pitchFamily="34" charset="0"/>
                <a:cs typeface="Calibri" panose="020F0502020204030204" pitchFamily="34" charset="0"/>
              </a:rPr>
              <a:t>Module</a:t>
            </a:r>
            <a:endParaRPr lang="en-US" sz="2000" b="1" dirty="0">
              <a:solidFill>
                <a:schemeClr val="bg1"/>
              </a:solidFill>
              <a:highlight>
                <a:srgbClr val="800080"/>
              </a:highligh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DF118D2-72A9-4D3C-9EE6-5FEDCA786413}"/>
              </a:ext>
            </a:extLst>
          </p:cNvPr>
          <p:cNvSpPr txBox="1"/>
          <p:nvPr/>
        </p:nvSpPr>
        <p:spPr>
          <a:xfrm>
            <a:off x="1152525" y="1724025"/>
            <a:ext cx="3409950" cy="400110"/>
          </a:xfrm>
          <a:prstGeom prst="rect">
            <a:avLst/>
          </a:prstGeom>
          <a:noFill/>
        </p:spPr>
        <p:txBody>
          <a:bodyPr wrap="square" rtlCol="0">
            <a:spAutoFit/>
          </a:bodyPr>
          <a:lstStyle/>
          <a:p>
            <a:r>
              <a:rPr lang="en-US" sz="2000" b="1" dirty="0">
                <a:solidFill>
                  <a:schemeClr val="bg1"/>
                </a:solidFill>
                <a:highlight>
                  <a:srgbClr val="800080"/>
                </a:highlight>
                <a:latin typeface="Calibri" panose="020F0502020204030204" pitchFamily="34" charset="0"/>
                <a:cs typeface="Calibri" panose="020F0502020204030204" pitchFamily="34" charset="0"/>
              </a:rPr>
              <a:t>Login module </a:t>
            </a:r>
          </a:p>
        </p:txBody>
      </p:sp>
      <p:sp>
        <p:nvSpPr>
          <p:cNvPr id="3" name="Rectangle 2">
            <a:extLst>
              <a:ext uri="{FF2B5EF4-FFF2-40B4-BE49-F238E27FC236}">
                <a16:creationId xmlns:a16="http://schemas.microsoft.com/office/drawing/2014/main" id="{A51193AD-585C-449D-889F-219768F01FB3}"/>
              </a:ext>
            </a:extLst>
          </p:cNvPr>
          <p:cNvSpPr/>
          <p:nvPr/>
        </p:nvSpPr>
        <p:spPr>
          <a:xfrm>
            <a:off x="1809750" y="2476500"/>
            <a:ext cx="1085850" cy="790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sp>
        <p:nvSpPr>
          <p:cNvPr id="8" name="Rectangle 7">
            <a:extLst>
              <a:ext uri="{FF2B5EF4-FFF2-40B4-BE49-F238E27FC236}">
                <a16:creationId xmlns:a16="http://schemas.microsoft.com/office/drawing/2014/main" id="{ADA8913B-DD80-4A81-BDE4-2B3C77B1481D}"/>
              </a:ext>
            </a:extLst>
          </p:cNvPr>
          <p:cNvSpPr/>
          <p:nvPr/>
        </p:nvSpPr>
        <p:spPr>
          <a:xfrm>
            <a:off x="4362450" y="2476500"/>
            <a:ext cx="1381125" cy="952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 id and password</a:t>
            </a:r>
          </a:p>
        </p:txBody>
      </p:sp>
      <p:sp>
        <p:nvSpPr>
          <p:cNvPr id="9" name="Rectangle 8">
            <a:extLst>
              <a:ext uri="{FF2B5EF4-FFF2-40B4-BE49-F238E27FC236}">
                <a16:creationId xmlns:a16="http://schemas.microsoft.com/office/drawing/2014/main" id="{C6288EA8-1C77-485C-BD13-C13291F0E160}"/>
              </a:ext>
            </a:extLst>
          </p:cNvPr>
          <p:cNvSpPr/>
          <p:nvPr/>
        </p:nvSpPr>
        <p:spPr>
          <a:xfrm>
            <a:off x="9067800" y="2395537"/>
            <a:ext cx="1228725" cy="952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 page</a:t>
            </a:r>
          </a:p>
        </p:txBody>
      </p:sp>
      <p:sp>
        <p:nvSpPr>
          <p:cNvPr id="10" name="Rectangle 9">
            <a:extLst>
              <a:ext uri="{FF2B5EF4-FFF2-40B4-BE49-F238E27FC236}">
                <a16:creationId xmlns:a16="http://schemas.microsoft.com/office/drawing/2014/main" id="{6092064D-67F9-4D0A-95D0-CCE8CCB5066B}"/>
              </a:ext>
            </a:extLst>
          </p:cNvPr>
          <p:cNvSpPr/>
          <p:nvPr/>
        </p:nvSpPr>
        <p:spPr>
          <a:xfrm>
            <a:off x="6750843" y="4552015"/>
            <a:ext cx="1247775" cy="952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Database</a:t>
            </a:r>
          </a:p>
        </p:txBody>
      </p:sp>
      <p:sp>
        <p:nvSpPr>
          <p:cNvPr id="11" name="Rectangle 10">
            <a:extLst>
              <a:ext uri="{FF2B5EF4-FFF2-40B4-BE49-F238E27FC236}">
                <a16:creationId xmlns:a16="http://schemas.microsoft.com/office/drawing/2014/main" id="{55517D95-F890-46A0-AA5B-43EFE36A16D9}"/>
              </a:ext>
            </a:extLst>
          </p:cNvPr>
          <p:cNvSpPr/>
          <p:nvPr/>
        </p:nvSpPr>
        <p:spPr>
          <a:xfrm>
            <a:off x="6677026" y="2466975"/>
            <a:ext cx="1085850" cy="952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user</a:t>
            </a:r>
          </a:p>
        </p:txBody>
      </p:sp>
      <p:cxnSp>
        <p:nvCxnSpPr>
          <p:cNvPr id="12" name="Straight Arrow Connector 11">
            <a:extLst>
              <a:ext uri="{FF2B5EF4-FFF2-40B4-BE49-F238E27FC236}">
                <a16:creationId xmlns:a16="http://schemas.microsoft.com/office/drawing/2014/main" id="{8D0EAB94-95D8-4A80-B6BF-E710E10C06F5}"/>
              </a:ext>
            </a:extLst>
          </p:cNvPr>
          <p:cNvCxnSpPr>
            <a:cxnSpLocks/>
          </p:cNvCxnSpPr>
          <p:nvPr/>
        </p:nvCxnSpPr>
        <p:spPr>
          <a:xfrm>
            <a:off x="3028950" y="2837348"/>
            <a:ext cx="117157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9255B2-4D94-44C4-BA11-583AC3E8560E}"/>
              </a:ext>
            </a:extLst>
          </p:cNvPr>
          <p:cNvCxnSpPr>
            <a:cxnSpLocks/>
          </p:cNvCxnSpPr>
          <p:nvPr/>
        </p:nvCxnSpPr>
        <p:spPr>
          <a:xfrm>
            <a:off x="5391150" y="2942123"/>
            <a:ext cx="117157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140F4D-8CE8-4611-915E-2C2C3047161A}"/>
              </a:ext>
            </a:extLst>
          </p:cNvPr>
          <p:cNvCxnSpPr>
            <a:cxnSpLocks/>
          </p:cNvCxnSpPr>
          <p:nvPr/>
        </p:nvCxnSpPr>
        <p:spPr>
          <a:xfrm>
            <a:off x="7762876" y="2952750"/>
            <a:ext cx="117157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6F6C202-5086-48C4-AE0A-CDBBB520C442}"/>
              </a:ext>
            </a:extLst>
          </p:cNvPr>
          <p:cNvCxnSpPr>
            <a:cxnSpLocks/>
          </p:cNvCxnSpPr>
          <p:nvPr/>
        </p:nvCxnSpPr>
        <p:spPr>
          <a:xfrm flipV="1">
            <a:off x="5148262" y="3589824"/>
            <a:ext cx="0" cy="14250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0CFB4C-4F7A-4C7B-B120-C9C30580B7B6}"/>
              </a:ext>
            </a:extLst>
          </p:cNvPr>
          <p:cNvCxnSpPr>
            <a:cxnSpLocks/>
          </p:cNvCxnSpPr>
          <p:nvPr/>
        </p:nvCxnSpPr>
        <p:spPr>
          <a:xfrm flipV="1">
            <a:off x="9601199" y="3429000"/>
            <a:ext cx="0" cy="15858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E703E1B-5137-4C8F-A148-689E23415C5B}"/>
              </a:ext>
            </a:extLst>
          </p:cNvPr>
          <p:cNvCxnSpPr>
            <a:cxnSpLocks/>
          </p:cNvCxnSpPr>
          <p:nvPr/>
        </p:nvCxnSpPr>
        <p:spPr>
          <a:xfrm rot="16200000" flipH="1">
            <a:off x="6661275" y="3892430"/>
            <a:ext cx="1060204" cy="152399"/>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6AAB3C-D2CB-45BB-B3CF-07EEDD0015AB}"/>
              </a:ext>
            </a:extLst>
          </p:cNvPr>
          <p:cNvCxnSpPr/>
          <p:nvPr/>
        </p:nvCxnSpPr>
        <p:spPr>
          <a:xfrm>
            <a:off x="5148262" y="5014871"/>
            <a:ext cx="1528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4346EB-F824-45C7-9B7A-193E5D8D7D9E}"/>
              </a:ext>
            </a:extLst>
          </p:cNvPr>
          <p:cNvCxnSpPr/>
          <p:nvPr/>
        </p:nvCxnSpPr>
        <p:spPr>
          <a:xfrm>
            <a:off x="8072435" y="5028265"/>
            <a:ext cx="1528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51D9608-BA6D-4C52-9A62-17B22016BE80}"/>
              </a:ext>
            </a:extLst>
          </p:cNvPr>
          <p:cNvSpPr txBox="1"/>
          <p:nvPr/>
        </p:nvSpPr>
        <p:spPr>
          <a:xfrm>
            <a:off x="5479258" y="4705099"/>
            <a:ext cx="962025" cy="646331"/>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Invalid user</a:t>
            </a:r>
          </a:p>
        </p:txBody>
      </p:sp>
      <p:sp>
        <p:nvSpPr>
          <p:cNvPr id="43" name="TextBox 42">
            <a:extLst>
              <a:ext uri="{FF2B5EF4-FFF2-40B4-BE49-F238E27FC236}">
                <a16:creationId xmlns:a16="http://schemas.microsoft.com/office/drawing/2014/main" id="{42C04F42-F234-46FF-9A5E-EF28C33F3E20}"/>
              </a:ext>
            </a:extLst>
          </p:cNvPr>
          <p:cNvSpPr txBox="1"/>
          <p:nvPr/>
        </p:nvSpPr>
        <p:spPr>
          <a:xfrm>
            <a:off x="8258175" y="4705099"/>
            <a:ext cx="1085828" cy="646331"/>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Valid user</a:t>
            </a:r>
          </a:p>
        </p:txBody>
      </p:sp>
    </p:spTree>
    <p:extLst>
      <p:ext uri="{BB962C8B-B14F-4D97-AF65-F5344CB8AC3E}">
        <p14:creationId xmlns:p14="http://schemas.microsoft.com/office/powerpoint/2010/main" val="403936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E57A0D-9A49-402B-B635-1593BC623A36}"/>
              </a:ext>
            </a:extLst>
          </p:cNvPr>
          <p:cNvSpPr txBox="1"/>
          <p:nvPr/>
        </p:nvSpPr>
        <p:spPr>
          <a:xfrm>
            <a:off x="1076325" y="1104900"/>
            <a:ext cx="2409825" cy="400110"/>
          </a:xfrm>
          <a:prstGeom prst="rect">
            <a:avLst/>
          </a:prstGeom>
          <a:noFill/>
        </p:spPr>
        <p:txBody>
          <a:bodyPr wrap="square" rtlCol="0">
            <a:spAutoFit/>
          </a:bodyPr>
          <a:lstStyle/>
          <a:p>
            <a:r>
              <a:rPr lang="en-US" sz="2000" b="1" dirty="0">
                <a:solidFill>
                  <a:schemeClr val="bg1"/>
                </a:solidFill>
                <a:highlight>
                  <a:srgbClr val="800080"/>
                </a:highlight>
                <a:latin typeface="Calibri" panose="020F0502020204030204" pitchFamily="34" charset="0"/>
                <a:cs typeface="Calibri" panose="020F0502020204030204" pitchFamily="34" charset="0"/>
              </a:rPr>
              <a:t>Registration Module</a:t>
            </a:r>
          </a:p>
        </p:txBody>
      </p:sp>
      <p:sp>
        <p:nvSpPr>
          <p:cNvPr id="7" name="Rectangle: Rounded Corners 6">
            <a:extLst>
              <a:ext uri="{FF2B5EF4-FFF2-40B4-BE49-F238E27FC236}">
                <a16:creationId xmlns:a16="http://schemas.microsoft.com/office/drawing/2014/main" id="{280D1BFC-BB8C-4343-8AE9-AA211BB40310}"/>
              </a:ext>
            </a:extLst>
          </p:cNvPr>
          <p:cNvSpPr/>
          <p:nvPr/>
        </p:nvSpPr>
        <p:spPr>
          <a:xfrm>
            <a:off x="5048250" y="842962"/>
            <a:ext cx="809625" cy="3286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start</a:t>
            </a:r>
          </a:p>
        </p:txBody>
      </p:sp>
      <p:sp>
        <p:nvSpPr>
          <p:cNvPr id="8" name="Rectangle 7">
            <a:extLst>
              <a:ext uri="{FF2B5EF4-FFF2-40B4-BE49-F238E27FC236}">
                <a16:creationId xmlns:a16="http://schemas.microsoft.com/office/drawing/2014/main" id="{42EBDFAF-6B66-4BDB-A649-695B7087C897}"/>
              </a:ext>
            </a:extLst>
          </p:cNvPr>
          <p:cNvSpPr/>
          <p:nvPr/>
        </p:nvSpPr>
        <p:spPr>
          <a:xfrm>
            <a:off x="4724399" y="1439793"/>
            <a:ext cx="1524001" cy="4461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Display Registration form </a:t>
            </a:r>
          </a:p>
        </p:txBody>
      </p:sp>
      <p:sp>
        <p:nvSpPr>
          <p:cNvPr id="9" name="Parallelogram 8">
            <a:extLst>
              <a:ext uri="{FF2B5EF4-FFF2-40B4-BE49-F238E27FC236}">
                <a16:creationId xmlns:a16="http://schemas.microsoft.com/office/drawing/2014/main" id="{DD519689-AA8D-4809-96F5-3C7F23F041F9}"/>
              </a:ext>
            </a:extLst>
          </p:cNvPr>
          <p:cNvSpPr/>
          <p:nvPr/>
        </p:nvSpPr>
        <p:spPr>
          <a:xfrm>
            <a:off x="4876800" y="2133600"/>
            <a:ext cx="1143000" cy="446157"/>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Input user detail</a:t>
            </a:r>
          </a:p>
        </p:txBody>
      </p:sp>
      <p:sp>
        <p:nvSpPr>
          <p:cNvPr id="12" name="Diamond 11">
            <a:extLst>
              <a:ext uri="{FF2B5EF4-FFF2-40B4-BE49-F238E27FC236}">
                <a16:creationId xmlns:a16="http://schemas.microsoft.com/office/drawing/2014/main" id="{2F71066F-023E-4B10-A0BD-2ACCCB52F7EA}"/>
              </a:ext>
            </a:extLst>
          </p:cNvPr>
          <p:cNvSpPr/>
          <p:nvPr/>
        </p:nvSpPr>
        <p:spPr>
          <a:xfrm>
            <a:off x="4491175" y="2843398"/>
            <a:ext cx="1994516" cy="9585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If Check</a:t>
            </a:r>
          </a:p>
          <a:p>
            <a:pPr algn="ctr"/>
            <a:r>
              <a:rPr lang="en-US" sz="1100" b="1" dirty="0">
                <a:solidFill>
                  <a:schemeClr val="tx1"/>
                </a:solidFill>
              </a:rPr>
              <a:t>username </a:t>
            </a:r>
          </a:p>
        </p:txBody>
      </p:sp>
      <p:sp>
        <p:nvSpPr>
          <p:cNvPr id="13" name="Diamond 12">
            <a:extLst>
              <a:ext uri="{FF2B5EF4-FFF2-40B4-BE49-F238E27FC236}">
                <a16:creationId xmlns:a16="http://schemas.microsoft.com/office/drawing/2014/main" id="{DEBAD006-12BC-41A0-BFD9-685805958B34}"/>
              </a:ext>
            </a:extLst>
          </p:cNvPr>
          <p:cNvSpPr/>
          <p:nvPr/>
        </p:nvSpPr>
        <p:spPr>
          <a:xfrm>
            <a:off x="4552763" y="4062205"/>
            <a:ext cx="1994517" cy="9585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If Password entered match?</a:t>
            </a:r>
          </a:p>
        </p:txBody>
      </p:sp>
      <p:sp>
        <p:nvSpPr>
          <p:cNvPr id="14" name="Rectangle 13">
            <a:extLst>
              <a:ext uri="{FF2B5EF4-FFF2-40B4-BE49-F238E27FC236}">
                <a16:creationId xmlns:a16="http://schemas.microsoft.com/office/drawing/2014/main" id="{C04B008B-2198-4091-8CDF-E49F99FDB07E}"/>
              </a:ext>
            </a:extLst>
          </p:cNvPr>
          <p:cNvSpPr/>
          <p:nvPr/>
        </p:nvSpPr>
        <p:spPr>
          <a:xfrm>
            <a:off x="4724399" y="5353235"/>
            <a:ext cx="1524001" cy="5326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Account created.</a:t>
            </a:r>
          </a:p>
        </p:txBody>
      </p:sp>
      <p:sp>
        <p:nvSpPr>
          <p:cNvPr id="15" name="Rectangle 14">
            <a:extLst>
              <a:ext uri="{FF2B5EF4-FFF2-40B4-BE49-F238E27FC236}">
                <a16:creationId xmlns:a16="http://schemas.microsoft.com/office/drawing/2014/main" id="{D7CDDED1-1CF4-4A69-88CA-A9C090F4E1EC}"/>
              </a:ext>
            </a:extLst>
          </p:cNvPr>
          <p:cNvSpPr/>
          <p:nvPr/>
        </p:nvSpPr>
        <p:spPr>
          <a:xfrm>
            <a:off x="7184993" y="2709168"/>
            <a:ext cx="982463" cy="808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Error username already exist.</a:t>
            </a:r>
          </a:p>
        </p:txBody>
      </p:sp>
      <p:sp>
        <p:nvSpPr>
          <p:cNvPr id="16" name="Rectangle 15">
            <a:extLst>
              <a:ext uri="{FF2B5EF4-FFF2-40B4-BE49-F238E27FC236}">
                <a16:creationId xmlns:a16="http://schemas.microsoft.com/office/drawing/2014/main" id="{F01F81AF-101B-462A-8ADE-605CEA8073A0}"/>
              </a:ext>
            </a:extLst>
          </p:cNvPr>
          <p:cNvSpPr/>
          <p:nvPr/>
        </p:nvSpPr>
        <p:spPr>
          <a:xfrm>
            <a:off x="8305060" y="4082896"/>
            <a:ext cx="927718" cy="958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Error password didn’t match.</a:t>
            </a:r>
          </a:p>
        </p:txBody>
      </p:sp>
      <p:cxnSp>
        <p:nvCxnSpPr>
          <p:cNvPr id="18" name="Straight Arrow Connector 17">
            <a:extLst>
              <a:ext uri="{FF2B5EF4-FFF2-40B4-BE49-F238E27FC236}">
                <a16:creationId xmlns:a16="http://schemas.microsoft.com/office/drawing/2014/main" id="{2F1A4A39-8B89-4D03-9DA6-45E3D7D78D0E}"/>
              </a:ext>
            </a:extLst>
          </p:cNvPr>
          <p:cNvCxnSpPr>
            <a:cxnSpLocks/>
          </p:cNvCxnSpPr>
          <p:nvPr/>
        </p:nvCxnSpPr>
        <p:spPr>
          <a:xfrm>
            <a:off x="5459766" y="1104900"/>
            <a:ext cx="0" cy="3524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699CA9A-C024-4A51-8B05-9C4B237C8B8C}"/>
              </a:ext>
            </a:extLst>
          </p:cNvPr>
          <p:cNvCxnSpPr>
            <a:cxnSpLocks/>
          </p:cNvCxnSpPr>
          <p:nvPr/>
        </p:nvCxnSpPr>
        <p:spPr>
          <a:xfrm>
            <a:off x="5487878" y="1781110"/>
            <a:ext cx="0" cy="3524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178E9E-8C32-4E2E-A7A9-B9CD2CF4FD3B}"/>
              </a:ext>
            </a:extLst>
          </p:cNvPr>
          <p:cNvCxnSpPr>
            <a:cxnSpLocks/>
          </p:cNvCxnSpPr>
          <p:nvPr/>
        </p:nvCxnSpPr>
        <p:spPr>
          <a:xfrm>
            <a:off x="5486399" y="3730406"/>
            <a:ext cx="0" cy="3524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B064E44-1B28-4300-9AB1-7BD6F5B5B627}"/>
              </a:ext>
            </a:extLst>
          </p:cNvPr>
          <p:cNvCxnSpPr>
            <a:cxnSpLocks/>
          </p:cNvCxnSpPr>
          <p:nvPr/>
        </p:nvCxnSpPr>
        <p:spPr>
          <a:xfrm>
            <a:off x="5486399" y="2490908"/>
            <a:ext cx="0" cy="3524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D1CC4A-0BC8-4C5C-926E-CED13358BEBF}"/>
              </a:ext>
            </a:extLst>
          </p:cNvPr>
          <p:cNvCxnSpPr>
            <a:cxnSpLocks/>
          </p:cNvCxnSpPr>
          <p:nvPr/>
        </p:nvCxnSpPr>
        <p:spPr>
          <a:xfrm>
            <a:off x="5550022" y="5000745"/>
            <a:ext cx="0" cy="3524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80E1E-3E91-4B3E-8163-E0B0819C48DB}"/>
              </a:ext>
            </a:extLst>
          </p:cNvPr>
          <p:cNvCxnSpPr>
            <a:cxnSpLocks/>
            <a:stCxn id="13" idx="3"/>
          </p:cNvCxnSpPr>
          <p:nvPr/>
        </p:nvCxnSpPr>
        <p:spPr>
          <a:xfrm>
            <a:off x="6547280" y="4541491"/>
            <a:ext cx="1681764" cy="172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611FCC-F90E-40A3-90FC-2FC46478CAA8}"/>
              </a:ext>
            </a:extLst>
          </p:cNvPr>
          <p:cNvCxnSpPr>
            <a:cxnSpLocks/>
            <a:stCxn id="12" idx="3"/>
          </p:cNvCxnSpPr>
          <p:nvPr/>
        </p:nvCxnSpPr>
        <p:spPr>
          <a:xfrm flipV="1">
            <a:off x="6485691" y="3307110"/>
            <a:ext cx="601648" cy="155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3D8825A-B18C-4FE4-8F45-3229252ECEE1}"/>
              </a:ext>
            </a:extLst>
          </p:cNvPr>
          <p:cNvCxnSpPr>
            <a:cxnSpLocks/>
          </p:cNvCxnSpPr>
          <p:nvPr/>
        </p:nvCxnSpPr>
        <p:spPr>
          <a:xfrm flipH="1">
            <a:off x="6248400" y="1591106"/>
            <a:ext cx="258488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7A32E93-E1E2-41DB-9F65-9B0C03055CC8}"/>
              </a:ext>
            </a:extLst>
          </p:cNvPr>
          <p:cNvCxnSpPr>
            <a:cxnSpLocks/>
          </p:cNvCxnSpPr>
          <p:nvPr/>
        </p:nvCxnSpPr>
        <p:spPr>
          <a:xfrm>
            <a:off x="7540841" y="1620856"/>
            <a:ext cx="0" cy="10462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1F7AA8-D0B1-4CEF-9BE4-C31524E47CEA}"/>
              </a:ext>
            </a:extLst>
          </p:cNvPr>
          <p:cNvCxnSpPr>
            <a:cxnSpLocks/>
          </p:cNvCxnSpPr>
          <p:nvPr/>
        </p:nvCxnSpPr>
        <p:spPr>
          <a:xfrm>
            <a:off x="8828104" y="1591106"/>
            <a:ext cx="5178" cy="27056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9C0405CF-A66B-4F10-82E7-545105285CBF}"/>
              </a:ext>
            </a:extLst>
          </p:cNvPr>
          <p:cNvSpPr/>
          <p:nvPr/>
        </p:nvSpPr>
        <p:spPr>
          <a:xfrm rot="10800000" flipV="1">
            <a:off x="7129972" y="5446489"/>
            <a:ext cx="821738" cy="3286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end</a:t>
            </a:r>
          </a:p>
        </p:txBody>
      </p:sp>
      <p:cxnSp>
        <p:nvCxnSpPr>
          <p:cNvPr id="41" name="Straight Arrow Connector 40">
            <a:extLst>
              <a:ext uri="{FF2B5EF4-FFF2-40B4-BE49-F238E27FC236}">
                <a16:creationId xmlns:a16="http://schemas.microsoft.com/office/drawing/2014/main" id="{FD43346D-BF92-41F2-91E2-CBBB0BFA1F09}"/>
              </a:ext>
            </a:extLst>
          </p:cNvPr>
          <p:cNvCxnSpPr>
            <a:cxnSpLocks/>
          </p:cNvCxnSpPr>
          <p:nvPr/>
        </p:nvCxnSpPr>
        <p:spPr>
          <a:xfrm>
            <a:off x="6096000" y="5622734"/>
            <a:ext cx="957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CAA885D-72FD-4776-81EF-8C9EB541044F}"/>
              </a:ext>
            </a:extLst>
          </p:cNvPr>
          <p:cNvSpPr txBox="1"/>
          <p:nvPr/>
        </p:nvSpPr>
        <p:spPr>
          <a:xfrm>
            <a:off x="6454066" y="3071674"/>
            <a:ext cx="462560" cy="276999"/>
          </a:xfrm>
          <a:prstGeom prst="rect">
            <a:avLst/>
          </a:prstGeom>
          <a:noFill/>
        </p:spPr>
        <p:txBody>
          <a:bodyPr wrap="square" rtlCol="0">
            <a:spAutoFit/>
          </a:bodyPr>
          <a:lstStyle/>
          <a:p>
            <a:r>
              <a:rPr lang="en-US" sz="1200" b="1" dirty="0">
                <a:solidFill>
                  <a:schemeClr val="bg1"/>
                </a:solidFill>
              </a:rPr>
              <a:t>yes</a:t>
            </a:r>
          </a:p>
        </p:txBody>
      </p:sp>
      <p:sp>
        <p:nvSpPr>
          <p:cNvPr id="28" name="TextBox 27">
            <a:extLst>
              <a:ext uri="{FF2B5EF4-FFF2-40B4-BE49-F238E27FC236}">
                <a16:creationId xmlns:a16="http://schemas.microsoft.com/office/drawing/2014/main" id="{1EE3765B-2063-4F55-953A-AC47B27250FD}"/>
              </a:ext>
            </a:extLst>
          </p:cNvPr>
          <p:cNvSpPr txBox="1"/>
          <p:nvPr/>
        </p:nvSpPr>
        <p:spPr>
          <a:xfrm>
            <a:off x="7280896" y="4281777"/>
            <a:ext cx="462560" cy="276999"/>
          </a:xfrm>
          <a:prstGeom prst="rect">
            <a:avLst/>
          </a:prstGeom>
          <a:noFill/>
        </p:spPr>
        <p:txBody>
          <a:bodyPr wrap="square" rtlCol="0">
            <a:spAutoFit/>
          </a:bodyPr>
          <a:lstStyle/>
          <a:p>
            <a:r>
              <a:rPr lang="en-US" sz="1200" b="1" dirty="0">
                <a:solidFill>
                  <a:schemeClr val="bg1"/>
                </a:solidFill>
              </a:rPr>
              <a:t>No</a:t>
            </a:r>
          </a:p>
        </p:txBody>
      </p:sp>
      <p:sp>
        <p:nvSpPr>
          <p:cNvPr id="29" name="TextBox 28">
            <a:extLst>
              <a:ext uri="{FF2B5EF4-FFF2-40B4-BE49-F238E27FC236}">
                <a16:creationId xmlns:a16="http://schemas.microsoft.com/office/drawing/2014/main" id="{6A884698-5A4A-4EEE-8907-1CACAD5FF8C2}"/>
              </a:ext>
            </a:extLst>
          </p:cNvPr>
          <p:cNvSpPr txBox="1"/>
          <p:nvPr/>
        </p:nvSpPr>
        <p:spPr>
          <a:xfrm>
            <a:off x="5486399" y="3779639"/>
            <a:ext cx="462560" cy="276999"/>
          </a:xfrm>
          <a:prstGeom prst="rect">
            <a:avLst/>
          </a:prstGeom>
          <a:noFill/>
        </p:spPr>
        <p:txBody>
          <a:bodyPr wrap="square" rtlCol="0">
            <a:spAutoFit/>
          </a:bodyPr>
          <a:lstStyle/>
          <a:p>
            <a:r>
              <a:rPr lang="en-US" sz="1200" b="1" dirty="0">
                <a:solidFill>
                  <a:schemeClr val="bg1"/>
                </a:solidFill>
              </a:rPr>
              <a:t>No</a:t>
            </a:r>
          </a:p>
        </p:txBody>
      </p:sp>
      <p:sp>
        <p:nvSpPr>
          <p:cNvPr id="30" name="TextBox 29">
            <a:extLst>
              <a:ext uri="{FF2B5EF4-FFF2-40B4-BE49-F238E27FC236}">
                <a16:creationId xmlns:a16="http://schemas.microsoft.com/office/drawing/2014/main" id="{47F0A92E-BF9D-4DE7-A771-E72AF5018EB6}"/>
              </a:ext>
            </a:extLst>
          </p:cNvPr>
          <p:cNvSpPr txBox="1"/>
          <p:nvPr/>
        </p:nvSpPr>
        <p:spPr>
          <a:xfrm>
            <a:off x="5586091" y="4992879"/>
            <a:ext cx="462560" cy="276999"/>
          </a:xfrm>
          <a:prstGeom prst="rect">
            <a:avLst/>
          </a:prstGeom>
          <a:noFill/>
        </p:spPr>
        <p:txBody>
          <a:bodyPr wrap="square" rtlCol="0">
            <a:spAutoFit/>
          </a:bodyPr>
          <a:lstStyle/>
          <a:p>
            <a:r>
              <a:rPr lang="en-US" sz="1200" b="1" dirty="0">
                <a:solidFill>
                  <a:schemeClr val="bg1"/>
                </a:solidFill>
              </a:rPr>
              <a:t>yes</a:t>
            </a:r>
          </a:p>
        </p:txBody>
      </p:sp>
    </p:spTree>
    <p:extLst>
      <p:ext uri="{BB962C8B-B14F-4D97-AF65-F5344CB8AC3E}">
        <p14:creationId xmlns:p14="http://schemas.microsoft.com/office/powerpoint/2010/main" val="268150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543</TotalTime>
  <Words>848</Words>
  <Application>Microsoft Office PowerPoint</Application>
  <PresentationFormat>Widescreen</PresentationFormat>
  <Paragraphs>154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PATEL</dc:creator>
  <cp:lastModifiedBy>Unknown User</cp:lastModifiedBy>
  <cp:revision>69</cp:revision>
  <dcterms:created xsi:type="dcterms:W3CDTF">2021-02-03T03:42:10Z</dcterms:created>
  <dcterms:modified xsi:type="dcterms:W3CDTF">2022-06-04T02:45:16Z</dcterms:modified>
</cp:coreProperties>
</file>