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11/27/2018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11/27/2018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35A2-50E4-491C-8EDC-37B886F28098}"/>
              </a:ext>
            </a:extLst>
          </p:cNvPr>
          <p:cNvSpPr>
            <a:spLocks noGrp="1"/>
          </p:cNvSpPr>
          <p:nvPr>
            <p:ph type="ctrTitle"/>
          </p:nvPr>
        </p:nvSpPr>
        <p:spPr>
          <a:xfrm>
            <a:off x="581191" y="1020431"/>
            <a:ext cx="10993549" cy="1242002"/>
          </a:xfrm>
        </p:spPr>
        <p:txBody>
          <a:bodyPr>
            <a:normAutofit/>
          </a:bodyPr>
          <a:lstStyle/>
          <a:p>
            <a:pPr algn="ctr"/>
            <a:r>
              <a:rPr lang="en-US" sz="5400" b="1" dirty="0"/>
              <a:t>Red wine Quality</a:t>
            </a:r>
          </a:p>
        </p:txBody>
      </p:sp>
      <p:sp>
        <p:nvSpPr>
          <p:cNvPr id="3" name="Subtitle 2">
            <a:extLst>
              <a:ext uri="{FF2B5EF4-FFF2-40B4-BE49-F238E27FC236}">
                <a16:creationId xmlns:a16="http://schemas.microsoft.com/office/drawing/2014/main" id="{A5DC7EBC-93BE-440D-A7F7-57E84B1082F1}"/>
              </a:ext>
            </a:extLst>
          </p:cNvPr>
          <p:cNvSpPr>
            <a:spLocks noGrp="1"/>
          </p:cNvSpPr>
          <p:nvPr>
            <p:ph type="subTitle" idx="1"/>
          </p:nvPr>
        </p:nvSpPr>
        <p:spPr>
          <a:xfrm>
            <a:off x="581194" y="3129280"/>
            <a:ext cx="10993546" cy="2956560"/>
          </a:xfrm>
        </p:spPr>
        <p:txBody>
          <a:bodyPr>
            <a:normAutofit fontScale="92500" lnSpcReduction="10000"/>
          </a:bodyPr>
          <a:lstStyle/>
          <a:p>
            <a:pPr algn="ctr"/>
            <a:r>
              <a:rPr lang="en-US" dirty="0"/>
              <a:t>																																																												</a:t>
            </a:r>
            <a:r>
              <a:rPr lang="en-US" sz="2000" dirty="0">
                <a:solidFill>
                  <a:schemeClr val="bg2"/>
                </a:solidFill>
              </a:rPr>
              <a:t>Project Members: </a:t>
            </a:r>
            <a:r>
              <a:rPr lang="en-US" sz="2000" dirty="0" err="1">
                <a:solidFill>
                  <a:schemeClr val="bg2"/>
                </a:solidFill>
              </a:rPr>
              <a:t>SmitKumar</a:t>
            </a:r>
            <a:r>
              <a:rPr lang="en-US" sz="2000" dirty="0">
                <a:solidFill>
                  <a:schemeClr val="bg2"/>
                </a:solidFill>
              </a:rPr>
              <a:t> </a:t>
            </a:r>
            <a:r>
              <a:rPr lang="en-US" sz="2000" dirty="0" err="1">
                <a:solidFill>
                  <a:schemeClr val="bg2"/>
                </a:solidFill>
              </a:rPr>
              <a:t>patel</a:t>
            </a:r>
            <a:endParaRPr lang="en-US" sz="2000" dirty="0">
              <a:solidFill>
                <a:schemeClr val="bg2"/>
              </a:solidFill>
            </a:endParaRPr>
          </a:p>
          <a:p>
            <a:pPr algn="ctr"/>
            <a:r>
              <a:rPr lang="en-US" sz="2000" dirty="0">
                <a:solidFill>
                  <a:schemeClr val="bg2"/>
                </a:solidFill>
              </a:rPr>
              <a:t>																</a:t>
            </a:r>
            <a:r>
              <a:rPr lang="en-US" sz="2000">
                <a:solidFill>
                  <a:schemeClr val="bg2"/>
                </a:solidFill>
              </a:rPr>
              <a:t>      ravi</a:t>
            </a:r>
            <a:r>
              <a:rPr lang="en-US" sz="2000" dirty="0">
                <a:solidFill>
                  <a:schemeClr val="bg2"/>
                </a:solidFill>
              </a:rPr>
              <a:t> </a:t>
            </a:r>
            <a:r>
              <a:rPr lang="en-US" sz="2000" dirty="0" err="1">
                <a:solidFill>
                  <a:schemeClr val="bg2"/>
                </a:solidFill>
              </a:rPr>
              <a:t>amin</a:t>
            </a:r>
            <a:endParaRPr lang="en-US" sz="2000" dirty="0">
              <a:solidFill>
                <a:schemeClr val="bg2"/>
              </a:solidFill>
            </a:endParaRPr>
          </a:p>
          <a:p>
            <a:pPr algn="ctr"/>
            <a:r>
              <a:rPr lang="en-US" sz="2000" dirty="0">
                <a:solidFill>
                  <a:schemeClr val="bg2"/>
                </a:solidFill>
              </a:rPr>
              <a:t>				  													  </a:t>
            </a:r>
            <a:r>
              <a:rPr lang="en-US" sz="2000" dirty="0" err="1">
                <a:solidFill>
                  <a:schemeClr val="bg2"/>
                </a:solidFill>
              </a:rPr>
              <a:t>kruti</a:t>
            </a:r>
            <a:r>
              <a:rPr lang="en-US" sz="2000" dirty="0">
                <a:solidFill>
                  <a:schemeClr val="bg2"/>
                </a:solidFill>
              </a:rPr>
              <a:t> shah</a:t>
            </a:r>
          </a:p>
          <a:p>
            <a:pPr algn="ctr"/>
            <a:r>
              <a:rPr lang="en-US" sz="2000" dirty="0">
                <a:solidFill>
                  <a:schemeClr val="bg2"/>
                </a:solidFill>
              </a:rPr>
              <a:t>					 												       </a:t>
            </a:r>
            <a:r>
              <a:rPr lang="en-US" sz="2000" dirty="0" err="1">
                <a:solidFill>
                  <a:schemeClr val="bg2"/>
                </a:solidFill>
              </a:rPr>
              <a:t>rutviben</a:t>
            </a:r>
            <a:r>
              <a:rPr lang="en-US" sz="2000" dirty="0">
                <a:solidFill>
                  <a:schemeClr val="bg2"/>
                </a:solidFill>
              </a:rPr>
              <a:t> </a:t>
            </a:r>
            <a:r>
              <a:rPr lang="en-US" sz="2000" dirty="0" err="1">
                <a:solidFill>
                  <a:schemeClr val="bg2"/>
                </a:solidFill>
              </a:rPr>
              <a:t>patel</a:t>
            </a:r>
            <a:endParaRPr lang="en-US" sz="2000" dirty="0">
              <a:solidFill>
                <a:schemeClr val="bg2"/>
              </a:solidFill>
            </a:endParaRPr>
          </a:p>
          <a:p>
            <a:pPr algn="ctr"/>
            <a:r>
              <a:rPr lang="en-US" sz="2000" dirty="0">
                <a:solidFill>
                  <a:schemeClr val="bg2"/>
                </a:solidFill>
              </a:rPr>
              <a:t>					                     										    </a:t>
            </a:r>
            <a:r>
              <a:rPr lang="en-US" sz="2000" dirty="0" err="1">
                <a:solidFill>
                  <a:schemeClr val="bg2"/>
                </a:solidFill>
              </a:rPr>
              <a:t>riddhiben</a:t>
            </a:r>
            <a:r>
              <a:rPr lang="en-US" sz="2000" dirty="0">
                <a:solidFill>
                  <a:schemeClr val="bg2"/>
                </a:solidFill>
              </a:rPr>
              <a:t> </a:t>
            </a:r>
            <a:r>
              <a:rPr lang="en-US" sz="2000" dirty="0" err="1">
                <a:solidFill>
                  <a:schemeClr val="bg2"/>
                </a:solidFill>
              </a:rPr>
              <a:t>patel</a:t>
            </a:r>
            <a:r>
              <a:rPr lang="en-US" sz="2000" dirty="0">
                <a:solidFill>
                  <a:schemeClr val="bg2"/>
                </a:solidFill>
              </a:rPr>
              <a:t>	</a:t>
            </a:r>
            <a:r>
              <a:rPr lang="en-US" dirty="0"/>
              <a:t>		</a:t>
            </a:r>
          </a:p>
          <a:p>
            <a:r>
              <a:rPr lang="en-US" dirty="0"/>
              <a:t>														  	</a:t>
            </a:r>
          </a:p>
        </p:txBody>
      </p:sp>
    </p:spTree>
    <p:extLst>
      <p:ext uri="{BB962C8B-B14F-4D97-AF65-F5344CB8AC3E}">
        <p14:creationId xmlns:p14="http://schemas.microsoft.com/office/powerpoint/2010/main" val="223358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DFC0-6BF4-4694-A39A-FE023BC15D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2B6F86-B96A-4A2B-A61B-2B3FC0A57F51}"/>
              </a:ext>
            </a:extLst>
          </p:cNvPr>
          <p:cNvSpPr>
            <a:spLocks noGrp="1"/>
          </p:cNvSpPr>
          <p:nvPr>
            <p:ph idx="1"/>
          </p:nvPr>
        </p:nvSpPr>
        <p:spPr>
          <a:xfrm>
            <a:off x="581192" y="2318994"/>
            <a:ext cx="11029615" cy="4176074"/>
          </a:xfrm>
        </p:spPr>
        <p:txBody>
          <a:bodyPr>
            <a:noAutofit/>
          </a:bodyPr>
          <a:lstStyle/>
          <a:p>
            <a:pPr lvl="0"/>
            <a:r>
              <a:rPr lang="en-US" sz="2400" dirty="0"/>
              <a:t>Most of the rating 5 falls below the alcohol value 11.</a:t>
            </a:r>
          </a:p>
          <a:p>
            <a:pPr lvl="0"/>
            <a:r>
              <a:rPr lang="en-US" sz="2400" dirty="0"/>
              <a:t>Most of the rating 7 lies above the alcohol value 11.</a:t>
            </a:r>
          </a:p>
          <a:p>
            <a:pPr lvl="0"/>
            <a:r>
              <a:rPr lang="en-US" sz="2400" dirty="0"/>
              <a:t>Rating 4, 6 are randomly distributed.</a:t>
            </a:r>
          </a:p>
          <a:p>
            <a:pPr lvl="0"/>
            <a:r>
              <a:rPr lang="en-US" sz="2400" dirty="0"/>
              <a:t>The interesting fact is for the total sulfur dioxide value from 99 to 153 people gave rating 5 except of some outliers.</a:t>
            </a:r>
          </a:p>
          <a:p>
            <a:pPr lvl="0"/>
            <a:r>
              <a:rPr lang="en-US" sz="2400" dirty="0"/>
              <a:t>People gave high rating for low value of </a:t>
            </a:r>
            <a:r>
              <a:rPr lang="en-US" sz="2400" dirty="0" err="1"/>
              <a:t>pH.</a:t>
            </a:r>
            <a:endParaRPr lang="en-US" sz="2400" dirty="0"/>
          </a:p>
          <a:p>
            <a:pPr lvl="0"/>
            <a:r>
              <a:rPr lang="en-US" sz="2400" dirty="0"/>
              <a:t>No people rated 8 for having chloride value greater than 0.121.</a:t>
            </a:r>
          </a:p>
          <a:p>
            <a:pPr lvl="0"/>
            <a:r>
              <a:rPr lang="en-US" sz="2400" dirty="0"/>
              <a:t>For </a:t>
            </a:r>
            <a:r>
              <a:rPr lang="en-US" sz="2400" dirty="0" err="1"/>
              <a:t>sulphate</a:t>
            </a:r>
            <a:r>
              <a:rPr lang="en-US" sz="2400" dirty="0"/>
              <a:t> value greater than 0.94 people did not give rating 3.</a:t>
            </a:r>
          </a:p>
          <a:p>
            <a:pPr lvl="0"/>
            <a:r>
              <a:rPr lang="en-US" sz="2400" dirty="0"/>
              <a:t>May be only one people gave rating 8. Most of the people gave rating 4.</a:t>
            </a:r>
          </a:p>
          <a:p>
            <a:endParaRPr lang="en-US" sz="2400" dirty="0"/>
          </a:p>
        </p:txBody>
      </p:sp>
    </p:spTree>
    <p:extLst>
      <p:ext uri="{BB962C8B-B14F-4D97-AF65-F5344CB8AC3E}">
        <p14:creationId xmlns:p14="http://schemas.microsoft.com/office/powerpoint/2010/main" val="271176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A63D-17E2-413D-A47A-41702A645C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7DC0150-30EF-4D99-B32E-707C61B080EA}"/>
              </a:ext>
            </a:extLst>
          </p:cNvPr>
          <p:cNvSpPr>
            <a:spLocks noGrp="1"/>
          </p:cNvSpPr>
          <p:nvPr>
            <p:ph idx="1"/>
          </p:nvPr>
        </p:nvSpPr>
        <p:spPr/>
        <p:txBody>
          <a:bodyPr/>
          <a:lstStyle/>
          <a:p>
            <a:pPr lvl="0"/>
            <a:r>
              <a:rPr lang="en-US" sz="2400" dirty="0"/>
              <a:t>Density showed predictor for quality as it has trend. For higher value of density, quality is low and for lower value of density, quality is high.</a:t>
            </a:r>
          </a:p>
          <a:p>
            <a:pPr lvl="0"/>
            <a:r>
              <a:rPr lang="en-US" sz="2400" dirty="0"/>
              <a:t>The linear model gave me seven final variables (volatile acidity, log10(chlorides), free sulfur dioxide, total sulfur dioxide, pH, log10(</a:t>
            </a:r>
            <a:r>
              <a:rPr lang="en-US" sz="2400" dirty="0" err="1"/>
              <a:t>sulphates</a:t>
            </a:r>
            <a:r>
              <a:rPr lang="en-US" sz="2400" dirty="0"/>
              <a:t>), alcohol) for prediction of quality of wine.</a:t>
            </a:r>
          </a:p>
          <a:p>
            <a:pPr lvl="0"/>
            <a:r>
              <a:rPr lang="en-US" sz="2400" dirty="0"/>
              <a:t>There might be other variables (which are not present in our data) we need to consider for wine quality prediction.</a:t>
            </a:r>
          </a:p>
          <a:p>
            <a:endParaRPr lang="en-US" dirty="0"/>
          </a:p>
        </p:txBody>
      </p:sp>
    </p:spTree>
    <p:extLst>
      <p:ext uri="{BB962C8B-B14F-4D97-AF65-F5344CB8AC3E}">
        <p14:creationId xmlns:p14="http://schemas.microsoft.com/office/powerpoint/2010/main" val="18404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312E7-DBD8-4609-B4DA-5FBB49EA33AA}"/>
              </a:ext>
            </a:extLst>
          </p:cNvPr>
          <p:cNvSpPr>
            <a:spLocks noGrp="1"/>
          </p:cNvSpPr>
          <p:nvPr>
            <p:ph type="title"/>
          </p:nvPr>
        </p:nvSpPr>
        <p:spPr>
          <a:xfrm>
            <a:off x="581192" y="702156"/>
            <a:ext cx="11029616" cy="1013800"/>
          </a:xfrm>
        </p:spPr>
        <p:txBody>
          <a:bodyPr>
            <a:normAutofit/>
          </a:bodyPr>
          <a:lstStyle/>
          <a:p>
            <a:r>
              <a:rPr lang="en-US"/>
              <a:t>Checking the null/missing value in the Dataset [Cleaning Dataset]</a:t>
            </a:r>
            <a:endParaRPr lang="en-US" dirty="0"/>
          </a:p>
        </p:txBody>
      </p:sp>
      <p:sp>
        <p:nvSpPr>
          <p:cNvPr id="12" name="Rectangle 11">
            <a:extLst>
              <a:ext uri="{FF2B5EF4-FFF2-40B4-BE49-F238E27FC236}">
                <a16:creationId xmlns:a16="http://schemas.microsoft.com/office/drawing/2014/main" id="{5F9644DA-21E4-4D4B-B872-F14551490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3" descr="A screenshot of a social media post&#10;&#10;Description generated with very high confidence">
            <a:extLst>
              <a:ext uri="{FF2B5EF4-FFF2-40B4-BE49-F238E27FC236}">
                <a16:creationId xmlns:a16="http://schemas.microsoft.com/office/drawing/2014/main" id="{43E31528-99B5-4169-94E9-A6FECA8EFA8C}"/>
              </a:ext>
            </a:extLst>
          </p:cNvPr>
          <p:cNvPicPr>
            <a:picLocks/>
          </p:cNvPicPr>
          <p:nvPr/>
        </p:nvPicPr>
        <p:blipFill rotWithShape="1">
          <a:blip r:embed="rId2">
            <a:extLst>
              <a:ext uri="{28A0092B-C50C-407E-A947-70E740481C1C}">
                <a14:useLocalDpi xmlns:a14="http://schemas.microsoft.com/office/drawing/2010/main" val="0"/>
              </a:ext>
            </a:extLst>
          </a:blip>
          <a:srcRect l="1516" r="74709" b="-1"/>
          <a:stretch/>
        </p:blipFill>
        <p:spPr bwMode="auto">
          <a:xfrm>
            <a:off x="657225" y="2361056"/>
            <a:ext cx="3305175" cy="3649219"/>
          </a:xfrm>
          <a:prstGeom prst="rect">
            <a:avLst/>
          </a:prstGeom>
          <a:noFill/>
          <a:extLst>
            <a:ext uri="{53640926-AAD7-44D8-BBD7-CCE9431645EC}">
              <a14:shadowObscured xmlns:a14="http://schemas.microsoft.com/office/drawing/2010/main"/>
            </a:ext>
          </a:extLst>
        </p:spPr>
      </p:pic>
      <p:sp>
        <p:nvSpPr>
          <p:cNvPr id="9" name="Content Placeholder 8">
            <a:extLst>
              <a:ext uri="{FF2B5EF4-FFF2-40B4-BE49-F238E27FC236}">
                <a16:creationId xmlns:a16="http://schemas.microsoft.com/office/drawing/2014/main" id="{E85A18E2-D5D4-4DF8-88A5-C3E80EBFA392}"/>
              </a:ext>
            </a:extLst>
          </p:cNvPr>
          <p:cNvSpPr>
            <a:spLocks noGrp="1"/>
          </p:cNvSpPr>
          <p:nvPr>
            <p:ph idx="1"/>
          </p:nvPr>
        </p:nvSpPr>
        <p:spPr>
          <a:xfrm>
            <a:off x="4505325" y="2180496"/>
            <a:ext cx="7105481" cy="4045683"/>
          </a:xfrm>
        </p:spPr>
        <p:txBody>
          <a:bodyPr>
            <a:normAutofit/>
          </a:bodyPr>
          <a:lstStyle/>
          <a:p>
            <a:pPr lvl="0"/>
            <a:r>
              <a:rPr lang="en-US" sz="2400" dirty="0"/>
              <a:t>This function count the </a:t>
            </a:r>
            <a:r>
              <a:rPr lang="en-US" sz="2400" dirty="0" err="1"/>
              <a:t>colums</a:t>
            </a:r>
            <a:r>
              <a:rPr lang="en-US" sz="2400" dirty="0"/>
              <a:t> which contain null value but here Data is pre processed and cleaned with dummy and null values.</a:t>
            </a:r>
          </a:p>
          <a:p>
            <a:pPr marL="0" indent="0">
              <a:buNone/>
            </a:pPr>
            <a:r>
              <a:rPr lang="en-US" dirty="0"/>
              <a:t> </a:t>
            </a:r>
          </a:p>
          <a:p>
            <a:endParaRPr lang="en-US" dirty="0"/>
          </a:p>
        </p:txBody>
      </p:sp>
    </p:spTree>
    <p:extLst>
      <p:ext uri="{BB962C8B-B14F-4D97-AF65-F5344CB8AC3E}">
        <p14:creationId xmlns:p14="http://schemas.microsoft.com/office/powerpoint/2010/main" val="2375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B3B8-140F-4622-B7CF-1853856032DF}"/>
              </a:ext>
            </a:extLst>
          </p:cNvPr>
          <p:cNvSpPr>
            <a:spLocks noGrp="1"/>
          </p:cNvSpPr>
          <p:nvPr>
            <p:ph type="title"/>
          </p:nvPr>
        </p:nvSpPr>
        <p:spPr/>
        <p:txBody>
          <a:bodyPr/>
          <a:lstStyle/>
          <a:p>
            <a:r>
              <a:rPr lang="en-US" dirty="0"/>
              <a:t>Bar-Chart Representation For Showing The NULL Values:</a:t>
            </a:r>
            <a:br>
              <a:rPr lang="en-US" dirty="0"/>
            </a:br>
            <a:endParaRPr lang="en-US" dirty="0"/>
          </a:p>
        </p:txBody>
      </p:sp>
      <p:pic>
        <p:nvPicPr>
          <p:cNvPr id="4" name="Content Placeholder 3">
            <a:extLst>
              <a:ext uri="{FF2B5EF4-FFF2-40B4-BE49-F238E27FC236}">
                <a16:creationId xmlns:a16="http://schemas.microsoft.com/office/drawing/2014/main" id="{E2AFAE05-AC44-4AAD-B9E9-7C4F25838ED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55031" y="2181225"/>
            <a:ext cx="7881938" cy="3678238"/>
          </a:xfrm>
          <a:prstGeom prst="rect">
            <a:avLst/>
          </a:prstGeom>
          <a:noFill/>
          <a:ln>
            <a:noFill/>
          </a:ln>
        </p:spPr>
      </p:pic>
    </p:spTree>
    <p:extLst>
      <p:ext uri="{BB962C8B-B14F-4D97-AF65-F5344CB8AC3E}">
        <p14:creationId xmlns:p14="http://schemas.microsoft.com/office/powerpoint/2010/main" val="290232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17F3-EFE0-4AA0-BE08-BDAC70628610}"/>
              </a:ext>
            </a:extLst>
          </p:cNvPr>
          <p:cNvSpPr>
            <a:spLocks noGrp="1"/>
          </p:cNvSpPr>
          <p:nvPr>
            <p:ph type="title"/>
          </p:nvPr>
        </p:nvSpPr>
        <p:spPr>
          <a:xfrm>
            <a:off x="581192" y="702156"/>
            <a:ext cx="11029616" cy="1013800"/>
          </a:xfrm>
        </p:spPr>
        <p:txBody>
          <a:bodyPr>
            <a:normAutofit/>
          </a:bodyPr>
          <a:lstStyle/>
          <a:p>
            <a:r>
              <a:rPr lang="en-US" b="1" u="sng">
                <a:solidFill>
                  <a:srgbClr val="FFFFFF"/>
                </a:solidFill>
              </a:rPr>
              <a:t>Stastical information for Dataset</a:t>
            </a:r>
            <a:br>
              <a:rPr lang="en-US" b="1">
                <a:solidFill>
                  <a:srgbClr val="FFFFFF"/>
                </a:solidFill>
              </a:rPr>
            </a:br>
            <a:endParaRPr lang="en-US">
              <a:solidFill>
                <a:srgbClr val="FFFFFF"/>
              </a:solidFill>
            </a:endParaRPr>
          </a:p>
        </p:txBody>
      </p:sp>
      <p:sp>
        <p:nvSpPr>
          <p:cNvPr id="12" name="Rectangle 11">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0C3C80C2-1A88-49C9-9460-BD9007A0E6DF}"/>
              </a:ext>
            </a:extLst>
          </p:cNvPr>
          <p:cNvPicPr>
            <a:picLocks/>
          </p:cNvPicPr>
          <p:nvPr/>
        </p:nvPicPr>
        <p:blipFill rotWithShape="1">
          <a:blip r:embed="rId2">
            <a:extLst>
              <a:ext uri="{28A0092B-C50C-407E-A947-70E740481C1C}">
                <a14:useLocalDpi xmlns:a14="http://schemas.microsoft.com/office/drawing/2010/main" val="0"/>
              </a:ext>
            </a:extLst>
          </a:blip>
          <a:srcRect l="9101" r="3640"/>
          <a:stretch/>
        </p:blipFill>
        <p:spPr bwMode="auto">
          <a:xfrm>
            <a:off x="657225" y="2699905"/>
            <a:ext cx="4962525" cy="2971520"/>
          </a:xfrm>
          <a:prstGeom prst="rect">
            <a:avLst/>
          </a:prstGeom>
          <a:noFill/>
          <a:extLst>
            <a:ext uri="{53640926-AAD7-44D8-BBD7-CCE9431645EC}">
              <a14:shadowObscured xmlns:a14="http://schemas.microsoft.com/office/drawing/2010/main"/>
            </a:ext>
          </a:extLst>
        </p:spPr>
      </p:pic>
      <p:sp>
        <p:nvSpPr>
          <p:cNvPr id="9" name="Content Placeholder 8">
            <a:extLst>
              <a:ext uri="{FF2B5EF4-FFF2-40B4-BE49-F238E27FC236}">
                <a16:creationId xmlns:a16="http://schemas.microsoft.com/office/drawing/2014/main" id="{9AECFD87-EBEC-4F41-8B0F-EA4139AFDA90}"/>
              </a:ext>
            </a:extLst>
          </p:cNvPr>
          <p:cNvSpPr>
            <a:spLocks noGrp="1"/>
          </p:cNvSpPr>
          <p:nvPr>
            <p:ph idx="1"/>
          </p:nvPr>
        </p:nvSpPr>
        <p:spPr>
          <a:xfrm>
            <a:off x="6335805" y="2180496"/>
            <a:ext cx="5275001" cy="4045683"/>
          </a:xfrm>
        </p:spPr>
        <p:txBody>
          <a:bodyPr>
            <a:normAutofit/>
          </a:bodyPr>
          <a:lstStyle/>
          <a:p>
            <a:r>
              <a:rPr lang="en-US" sz="2400" dirty="0"/>
              <a:t>The summary of Red Wine dataset looks perfect, there is no visible abnormality or negative values in data.</a:t>
            </a:r>
          </a:p>
          <a:p>
            <a:endParaRPr lang="en-US" dirty="0"/>
          </a:p>
        </p:txBody>
      </p:sp>
    </p:spTree>
    <p:extLst>
      <p:ext uri="{BB962C8B-B14F-4D97-AF65-F5344CB8AC3E}">
        <p14:creationId xmlns:p14="http://schemas.microsoft.com/office/powerpoint/2010/main" val="78461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9B05-6E75-4C7D-83F1-D7A9C120C23E}"/>
              </a:ext>
            </a:extLst>
          </p:cNvPr>
          <p:cNvSpPr>
            <a:spLocks noGrp="1"/>
          </p:cNvSpPr>
          <p:nvPr>
            <p:ph type="title"/>
          </p:nvPr>
        </p:nvSpPr>
        <p:spPr/>
        <p:txBody>
          <a:bodyPr/>
          <a:lstStyle/>
          <a:p>
            <a:r>
              <a:rPr lang="en-US" b="1" u="sng" dirty="0"/>
              <a:t>Learn about Target Vector(Output </a:t>
            </a:r>
            <a:r>
              <a:rPr lang="en-US" b="1" u="sng" dirty="0" err="1"/>
              <a:t>coloumn</a:t>
            </a:r>
            <a:r>
              <a:rPr lang="en-US" b="1" u="sng" dirty="0"/>
              <a:t>)</a:t>
            </a:r>
            <a:endParaRPr lang="en-US" dirty="0"/>
          </a:p>
        </p:txBody>
      </p:sp>
      <p:sp>
        <p:nvSpPr>
          <p:cNvPr id="3" name="Content Placeholder 2">
            <a:extLst>
              <a:ext uri="{FF2B5EF4-FFF2-40B4-BE49-F238E27FC236}">
                <a16:creationId xmlns:a16="http://schemas.microsoft.com/office/drawing/2014/main" id="{73CA2461-EA68-4C7F-9C45-9498FF35B7BC}"/>
              </a:ext>
            </a:extLst>
          </p:cNvPr>
          <p:cNvSpPr>
            <a:spLocks noGrp="1"/>
          </p:cNvSpPr>
          <p:nvPr>
            <p:ph idx="1"/>
          </p:nvPr>
        </p:nvSpPr>
        <p:spPr/>
        <p:txBody>
          <a:bodyPr/>
          <a:lstStyle/>
          <a:p>
            <a:r>
              <a:rPr lang="en-US" sz="2400" dirty="0"/>
              <a:t>Our Target Vector is QUALITY. Nobody gave rating 0, 1, 2, 9, 10. This might be because most of the people randomly choose the rating 5 and 6 And surprisingly no body rated 9 and 10 means the wine quality might not be good in reality.</a:t>
            </a:r>
          </a:p>
          <a:p>
            <a:pPr marL="0" indent="0">
              <a:buNone/>
            </a:pPr>
            <a:endParaRPr lang="en-US" dirty="0"/>
          </a:p>
          <a:p>
            <a:endParaRPr lang="en-US" dirty="0"/>
          </a:p>
        </p:txBody>
      </p:sp>
    </p:spTree>
    <p:extLst>
      <p:ext uri="{BB962C8B-B14F-4D97-AF65-F5344CB8AC3E}">
        <p14:creationId xmlns:p14="http://schemas.microsoft.com/office/powerpoint/2010/main" val="353264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981-5E38-47D4-8695-9F0F50116AC6}"/>
              </a:ext>
            </a:extLst>
          </p:cNvPr>
          <p:cNvSpPr>
            <a:spLocks noGrp="1"/>
          </p:cNvSpPr>
          <p:nvPr>
            <p:ph type="title"/>
          </p:nvPr>
        </p:nvSpPr>
        <p:spPr>
          <a:xfrm>
            <a:off x="581192" y="702156"/>
            <a:ext cx="11029616" cy="1013800"/>
          </a:xfrm>
        </p:spPr>
        <p:txBody>
          <a:bodyPr>
            <a:normAutofit/>
          </a:bodyPr>
          <a:lstStyle/>
          <a:p>
            <a:endParaRPr lang="en-US"/>
          </a:p>
        </p:txBody>
      </p:sp>
      <p:sp>
        <p:nvSpPr>
          <p:cNvPr id="12" name="Rectangle 1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screenshot of a cell phone&#10;&#10;Description generated with very high confidence">
            <a:extLst>
              <a:ext uri="{FF2B5EF4-FFF2-40B4-BE49-F238E27FC236}">
                <a16:creationId xmlns:a16="http://schemas.microsoft.com/office/drawing/2014/main" id="{803AA005-148F-4500-BB64-BED7E399DDF6}"/>
              </a:ext>
            </a:extLst>
          </p:cNvPr>
          <p:cNvPicPr>
            <a:picLocks/>
          </p:cNvPicPr>
          <p:nvPr/>
        </p:nvPicPr>
        <p:blipFill rotWithShape="1">
          <a:blip r:embed="rId2">
            <a:extLst>
              <a:ext uri="{28A0092B-C50C-407E-A947-70E740481C1C}">
                <a14:useLocalDpi xmlns:a14="http://schemas.microsoft.com/office/drawing/2010/main" val="0"/>
              </a:ext>
            </a:extLst>
          </a:blip>
          <a:srcRect r="726" b="-3"/>
          <a:stretch/>
        </p:blipFill>
        <p:spPr bwMode="auto">
          <a:xfrm>
            <a:off x="657225" y="2361056"/>
            <a:ext cx="4962525" cy="3649219"/>
          </a:xfrm>
          <a:prstGeom prst="rect">
            <a:avLst/>
          </a:prstGeom>
          <a:noFill/>
        </p:spPr>
      </p:pic>
      <p:sp>
        <p:nvSpPr>
          <p:cNvPr id="9" name="Content Placeholder 8">
            <a:extLst>
              <a:ext uri="{FF2B5EF4-FFF2-40B4-BE49-F238E27FC236}">
                <a16:creationId xmlns:a16="http://schemas.microsoft.com/office/drawing/2014/main" id="{3BD0983C-F92C-4B09-A327-3AC93947CA71}"/>
              </a:ext>
            </a:extLst>
          </p:cNvPr>
          <p:cNvSpPr>
            <a:spLocks noGrp="1"/>
          </p:cNvSpPr>
          <p:nvPr>
            <p:ph idx="1"/>
          </p:nvPr>
        </p:nvSpPr>
        <p:spPr>
          <a:xfrm>
            <a:off x="6335805" y="2180496"/>
            <a:ext cx="5275001" cy="4045683"/>
          </a:xfrm>
        </p:spPr>
        <p:txBody>
          <a:bodyPr>
            <a:normAutofit/>
          </a:bodyPr>
          <a:lstStyle/>
          <a:p>
            <a:r>
              <a:rPr lang="en-US" sz="2400" dirty="0"/>
              <a:t>This distribution shows the range for response variable (</a:t>
            </a:r>
            <a:r>
              <a:rPr lang="en-US" sz="2400" i="1" dirty="0"/>
              <a:t>quality</a:t>
            </a:r>
            <a:r>
              <a:rPr lang="en-US" sz="2400" dirty="0"/>
              <a:t>) is between 3 to 8.</a:t>
            </a:r>
          </a:p>
          <a:p>
            <a:endParaRPr lang="en-US" dirty="0"/>
          </a:p>
        </p:txBody>
      </p:sp>
    </p:spTree>
    <p:extLst>
      <p:ext uri="{BB962C8B-B14F-4D97-AF65-F5344CB8AC3E}">
        <p14:creationId xmlns:p14="http://schemas.microsoft.com/office/powerpoint/2010/main" val="284813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E863-58D9-4484-A0C5-69312474960C}"/>
              </a:ext>
            </a:extLst>
          </p:cNvPr>
          <p:cNvSpPr>
            <a:spLocks noGrp="1"/>
          </p:cNvSpPr>
          <p:nvPr>
            <p:ph type="title"/>
          </p:nvPr>
        </p:nvSpPr>
        <p:spPr/>
        <p:txBody>
          <a:bodyPr>
            <a:normAutofit fontScale="90000"/>
          </a:bodyPr>
          <a:lstStyle/>
          <a:p>
            <a:r>
              <a:rPr lang="en-US" b="1" u="sng" dirty="0"/>
              <a:t>Converting numerical value to categorical value of Target Variables</a:t>
            </a:r>
            <a:br>
              <a:rPr lang="en-US" b="1" dirty="0"/>
            </a:br>
            <a:endParaRPr lang="en-US" dirty="0"/>
          </a:p>
        </p:txBody>
      </p:sp>
      <p:sp>
        <p:nvSpPr>
          <p:cNvPr id="3" name="Content Placeholder 2">
            <a:extLst>
              <a:ext uri="{FF2B5EF4-FFF2-40B4-BE49-F238E27FC236}">
                <a16:creationId xmlns:a16="http://schemas.microsoft.com/office/drawing/2014/main" id="{D8476635-C84D-4B46-9A23-41DFA5B32711}"/>
              </a:ext>
            </a:extLst>
          </p:cNvPr>
          <p:cNvSpPr>
            <a:spLocks noGrp="1"/>
          </p:cNvSpPr>
          <p:nvPr>
            <p:ph idx="1"/>
          </p:nvPr>
        </p:nvSpPr>
        <p:spPr/>
        <p:txBody>
          <a:bodyPr/>
          <a:lstStyle/>
          <a:p>
            <a:r>
              <a:rPr lang="en-US" sz="2400" dirty="0"/>
              <a:t>We divide the Wine Quality into 3 Categories:</a:t>
            </a:r>
          </a:p>
          <a:p>
            <a:pPr lvl="0"/>
            <a:r>
              <a:rPr lang="en-US" sz="2400" dirty="0"/>
              <a:t>bad: 1-4</a:t>
            </a:r>
          </a:p>
          <a:p>
            <a:pPr lvl="0"/>
            <a:r>
              <a:rPr lang="en-US" sz="2400" dirty="0"/>
              <a:t>average: 5-6</a:t>
            </a:r>
          </a:p>
          <a:p>
            <a:pPr lvl="0"/>
            <a:r>
              <a:rPr lang="en-US" sz="2400" dirty="0"/>
              <a:t>good: 7-10</a:t>
            </a:r>
          </a:p>
          <a:p>
            <a:endParaRPr lang="en-US" dirty="0"/>
          </a:p>
        </p:txBody>
      </p:sp>
    </p:spTree>
    <p:extLst>
      <p:ext uri="{BB962C8B-B14F-4D97-AF65-F5344CB8AC3E}">
        <p14:creationId xmlns:p14="http://schemas.microsoft.com/office/powerpoint/2010/main" val="236291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6932-6A27-4DF6-BFA2-DF899C1DFEF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E54B32D-72E3-46F0-87EC-1D2F230A6BC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1862" y="2991644"/>
            <a:ext cx="5248275" cy="2711572"/>
          </a:xfrm>
          <a:prstGeom prst="rect">
            <a:avLst/>
          </a:prstGeom>
          <a:noFill/>
          <a:ln>
            <a:noFill/>
          </a:ln>
        </p:spPr>
      </p:pic>
    </p:spTree>
    <p:extLst>
      <p:ext uri="{BB962C8B-B14F-4D97-AF65-F5344CB8AC3E}">
        <p14:creationId xmlns:p14="http://schemas.microsoft.com/office/powerpoint/2010/main" val="4288287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8F06F-FC85-466D-9452-2BBBF0E1E0D9}"/>
              </a:ext>
            </a:extLst>
          </p:cNvPr>
          <p:cNvSpPr>
            <a:spLocks noGrp="1"/>
          </p:cNvSpPr>
          <p:nvPr>
            <p:ph type="title"/>
          </p:nvPr>
        </p:nvSpPr>
        <p:spPr/>
        <p:txBody>
          <a:bodyPr/>
          <a:lstStyle/>
          <a:p>
            <a:r>
              <a:rPr lang="en-US" b="1" u="sng" dirty="0"/>
              <a:t>BAR-CHART REPRESENTATION:</a:t>
            </a:r>
            <a:br>
              <a:rPr lang="en-US" dirty="0"/>
            </a:br>
            <a:endParaRPr lang="en-US" dirty="0"/>
          </a:p>
        </p:txBody>
      </p:sp>
      <p:pic>
        <p:nvPicPr>
          <p:cNvPr id="4" name="Content Placeholder 3">
            <a:extLst>
              <a:ext uri="{FF2B5EF4-FFF2-40B4-BE49-F238E27FC236}">
                <a16:creationId xmlns:a16="http://schemas.microsoft.com/office/drawing/2014/main" id="{100B6E0B-86EA-42C8-B737-C4F8466E42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7112" y="2353469"/>
            <a:ext cx="5057775" cy="3333750"/>
          </a:xfrm>
          <a:prstGeom prst="rect">
            <a:avLst/>
          </a:prstGeom>
          <a:noFill/>
          <a:ln>
            <a:noFill/>
          </a:ln>
        </p:spPr>
      </p:pic>
    </p:spTree>
    <p:extLst>
      <p:ext uri="{BB962C8B-B14F-4D97-AF65-F5344CB8AC3E}">
        <p14:creationId xmlns:p14="http://schemas.microsoft.com/office/powerpoint/2010/main" val="89891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55E0-01CE-4EB0-87A1-4AD32540EFF7}"/>
              </a:ext>
            </a:extLst>
          </p:cNvPr>
          <p:cNvSpPr>
            <a:spLocks noGrp="1"/>
          </p:cNvSpPr>
          <p:nvPr>
            <p:ph type="title"/>
          </p:nvPr>
        </p:nvSpPr>
        <p:spPr/>
        <p:txBody>
          <a:bodyPr>
            <a:normAutofit fontScale="90000"/>
          </a:bodyPr>
          <a:lstStyle/>
          <a:p>
            <a:pPr algn="ctr"/>
            <a:r>
              <a:rPr lang="en-US" sz="4400" dirty="0"/>
              <a:t>DATA-SET Used</a:t>
            </a:r>
            <a:br>
              <a:rPr lang="en-US" dirty="0"/>
            </a:br>
            <a:endParaRPr lang="en-US" dirty="0"/>
          </a:p>
        </p:txBody>
      </p:sp>
      <p:sp>
        <p:nvSpPr>
          <p:cNvPr id="3" name="Content Placeholder 2">
            <a:extLst>
              <a:ext uri="{FF2B5EF4-FFF2-40B4-BE49-F238E27FC236}">
                <a16:creationId xmlns:a16="http://schemas.microsoft.com/office/drawing/2014/main" id="{55F44055-A113-4187-8C23-3CA383788638}"/>
              </a:ext>
            </a:extLst>
          </p:cNvPr>
          <p:cNvSpPr>
            <a:spLocks noGrp="1"/>
          </p:cNvSpPr>
          <p:nvPr>
            <p:ph idx="1"/>
          </p:nvPr>
        </p:nvSpPr>
        <p:spPr/>
        <p:txBody>
          <a:bodyPr>
            <a:normAutofit/>
          </a:bodyPr>
          <a:lstStyle/>
          <a:p>
            <a:pPr marL="0" indent="0" algn="ctr">
              <a:buNone/>
            </a:pPr>
            <a:r>
              <a:rPr lang="en-US" sz="4400" dirty="0"/>
              <a:t>wineQualityReds.csv</a:t>
            </a:r>
          </a:p>
        </p:txBody>
      </p:sp>
    </p:spTree>
    <p:extLst>
      <p:ext uri="{BB962C8B-B14F-4D97-AF65-F5344CB8AC3E}">
        <p14:creationId xmlns:p14="http://schemas.microsoft.com/office/powerpoint/2010/main" val="1972203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2FF5-F713-41B5-A06E-E57293AC9693}"/>
              </a:ext>
            </a:extLst>
          </p:cNvPr>
          <p:cNvSpPr>
            <a:spLocks noGrp="1"/>
          </p:cNvSpPr>
          <p:nvPr>
            <p:ph type="title"/>
          </p:nvPr>
        </p:nvSpPr>
        <p:spPr/>
        <p:txBody>
          <a:bodyPr/>
          <a:lstStyle/>
          <a:p>
            <a:r>
              <a:rPr lang="en-US" b="1" u="sng" dirty="0"/>
              <a:t>DATASET ANALYSIS:</a:t>
            </a:r>
            <a:br>
              <a:rPr lang="en-US" dirty="0"/>
            </a:br>
            <a:endParaRPr lang="en-US" dirty="0"/>
          </a:p>
        </p:txBody>
      </p:sp>
      <p:sp>
        <p:nvSpPr>
          <p:cNvPr id="3" name="Content Placeholder 2">
            <a:extLst>
              <a:ext uri="{FF2B5EF4-FFF2-40B4-BE49-F238E27FC236}">
                <a16:creationId xmlns:a16="http://schemas.microsoft.com/office/drawing/2014/main" id="{C2A8618F-FD33-46D4-B4BD-4B4FB735FD61}"/>
              </a:ext>
            </a:extLst>
          </p:cNvPr>
          <p:cNvSpPr>
            <a:spLocks noGrp="1"/>
          </p:cNvSpPr>
          <p:nvPr>
            <p:ph idx="1"/>
          </p:nvPr>
        </p:nvSpPr>
        <p:spPr>
          <a:xfrm>
            <a:off x="581192" y="2180496"/>
            <a:ext cx="11029615" cy="4597376"/>
          </a:xfrm>
        </p:spPr>
        <p:txBody>
          <a:bodyPr>
            <a:noAutofit/>
          </a:bodyPr>
          <a:lstStyle/>
          <a:p>
            <a:r>
              <a:rPr lang="en-US" sz="2400" b="1" u="sng" dirty="0"/>
              <a:t>Correlation between features/variables:</a:t>
            </a:r>
            <a:endParaRPr lang="en-US" sz="2400" b="1" dirty="0"/>
          </a:p>
          <a:p>
            <a:r>
              <a:rPr lang="en-US" sz="2400" b="1" dirty="0"/>
              <a:t>Below figure shows how </a:t>
            </a:r>
            <a:r>
              <a:rPr lang="en-US" sz="2400" b="1" dirty="0" err="1"/>
              <a:t>diffrent</a:t>
            </a:r>
            <a:r>
              <a:rPr lang="en-US" sz="2400" b="1" dirty="0"/>
              <a:t> variables(Factors) are affecting the wine Quality ?</a:t>
            </a:r>
          </a:p>
          <a:p>
            <a:pPr lvl="0"/>
            <a:r>
              <a:rPr lang="en-US" sz="2400" dirty="0"/>
              <a:t>Most affecting Factors are </a:t>
            </a:r>
            <a:r>
              <a:rPr lang="en-US" sz="2400" b="1" dirty="0"/>
              <a:t>Alcohol , Volatile acidity, </a:t>
            </a:r>
            <a:r>
              <a:rPr lang="en-US" sz="2400" b="1" dirty="0" err="1"/>
              <a:t>Sulphates</a:t>
            </a:r>
            <a:r>
              <a:rPr lang="en-US" sz="2400" b="1" dirty="0"/>
              <a:t> and Critic Acid</a:t>
            </a:r>
            <a:r>
              <a:rPr lang="en-US" sz="2400" dirty="0"/>
              <a:t> and Least affecting Factors : </a:t>
            </a:r>
            <a:r>
              <a:rPr lang="en-US" sz="2400" b="1" dirty="0"/>
              <a:t>Residual sugar, Free Sulphur Dioxide and </a:t>
            </a:r>
            <a:r>
              <a:rPr lang="en-US" sz="2400" b="1" dirty="0" err="1"/>
              <a:t>ph</a:t>
            </a:r>
            <a:endParaRPr lang="en-US" sz="2400" dirty="0"/>
          </a:p>
          <a:p>
            <a:r>
              <a:rPr lang="en-US" sz="2400" b="1" dirty="0"/>
              <a:t>Positive Correlated Factors are Alcohol , </a:t>
            </a:r>
            <a:r>
              <a:rPr lang="en-US" sz="2400" b="1" dirty="0" err="1"/>
              <a:t>Sulphates</a:t>
            </a:r>
            <a:r>
              <a:rPr lang="en-US" sz="2400" b="1" dirty="0"/>
              <a:t>, Citric acid and Fixed acidity</a:t>
            </a:r>
          </a:p>
          <a:p>
            <a:r>
              <a:rPr lang="en-US" sz="2400" b="1" dirty="0"/>
              <a:t>Negative Correlated </a:t>
            </a:r>
            <a:r>
              <a:rPr lang="en-US" sz="2400" b="1" dirty="0" err="1"/>
              <a:t>Facotrs</a:t>
            </a:r>
            <a:r>
              <a:rPr lang="en-US" sz="2400" b="1" dirty="0"/>
              <a:t> are volatile acidity, total sulfur dioxide, density and chlorides</a:t>
            </a:r>
          </a:p>
          <a:p>
            <a:r>
              <a:rPr lang="en-US" sz="2400" i="1" dirty="0"/>
              <a:t>all the factors are in decreasing order </a:t>
            </a:r>
            <a:r>
              <a:rPr lang="en-US" sz="2400" b="1" i="1" dirty="0"/>
              <a:t>Most to least</a:t>
            </a:r>
            <a:endParaRPr lang="en-US" sz="2400" dirty="0"/>
          </a:p>
          <a:p>
            <a:endParaRPr lang="en-US" sz="2400" dirty="0"/>
          </a:p>
        </p:txBody>
      </p:sp>
    </p:spTree>
    <p:extLst>
      <p:ext uri="{BB962C8B-B14F-4D97-AF65-F5344CB8AC3E}">
        <p14:creationId xmlns:p14="http://schemas.microsoft.com/office/powerpoint/2010/main" val="217193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79D9-B2E9-4308-A01D-9E37086AFCC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6843DDF-5579-45B3-829A-77E433712B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6862" y="2394409"/>
            <a:ext cx="9058275" cy="3761436"/>
          </a:xfrm>
          <a:prstGeom prst="rect">
            <a:avLst/>
          </a:prstGeom>
          <a:noFill/>
          <a:ln>
            <a:noFill/>
          </a:ln>
        </p:spPr>
      </p:pic>
    </p:spTree>
    <p:extLst>
      <p:ext uri="{BB962C8B-B14F-4D97-AF65-F5344CB8AC3E}">
        <p14:creationId xmlns:p14="http://schemas.microsoft.com/office/powerpoint/2010/main" val="2088705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3985-F535-4482-A293-B38767DA246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F98F7A-9B38-4796-8EDC-69E2334027B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6825" y="2181225"/>
            <a:ext cx="6581787" cy="4412615"/>
          </a:xfrm>
          <a:prstGeom prst="rect">
            <a:avLst/>
          </a:prstGeom>
          <a:noFill/>
          <a:ln>
            <a:noFill/>
          </a:ln>
        </p:spPr>
      </p:pic>
    </p:spTree>
    <p:extLst>
      <p:ext uri="{BB962C8B-B14F-4D97-AF65-F5344CB8AC3E}">
        <p14:creationId xmlns:p14="http://schemas.microsoft.com/office/powerpoint/2010/main" val="282792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7EA8A74-0C41-4878-8202-18F5529E0C5F}"/>
              </a:ext>
            </a:extLst>
          </p:cNvPr>
          <p:cNvSpPr>
            <a:spLocks noGrp="1"/>
          </p:cNvSpPr>
          <p:nvPr>
            <p:ph type="title"/>
          </p:nvPr>
        </p:nvSpPr>
        <p:spPr>
          <a:xfrm>
            <a:off x="803189" y="1209184"/>
            <a:ext cx="3089189" cy="4734416"/>
          </a:xfrm>
        </p:spPr>
        <p:txBody>
          <a:bodyPr anchor="ctr">
            <a:normAutofit/>
          </a:bodyPr>
          <a:lstStyle/>
          <a:p>
            <a:r>
              <a:rPr lang="en-US" b="1" dirty="0">
                <a:solidFill>
                  <a:srgbClr val="FFFFFF"/>
                </a:solidFill>
              </a:rPr>
              <a:t>Analysis For How Different Factors affect Wine-Quality:</a:t>
            </a:r>
            <a:br>
              <a:rPr lang="en-US" dirty="0">
                <a:solidFill>
                  <a:srgbClr val="FFFFFF"/>
                </a:solidFill>
              </a:rPr>
            </a:br>
            <a:endParaRPr lang="en-US" dirty="0">
              <a:solidFill>
                <a:srgbClr val="FFFFFF"/>
              </a:solidFill>
            </a:endParaRPr>
          </a:p>
        </p:txBody>
      </p:sp>
      <p:sp>
        <p:nvSpPr>
          <p:cNvPr id="16" name="Rectangle 15">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8">
            <a:extLst>
              <a:ext uri="{FF2B5EF4-FFF2-40B4-BE49-F238E27FC236}">
                <a16:creationId xmlns:a16="http://schemas.microsoft.com/office/drawing/2014/main" id="{9D0D9F5D-538D-4E47-A688-F051078FCE43}"/>
              </a:ext>
            </a:extLst>
          </p:cNvPr>
          <p:cNvSpPr>
            <a:spLocks noGrp="1"/>
          </p:cNvSpPr>
          <p:nvPr>
            <p:ph idx="1"/>
          </p:nvPr>
        </p:nvSpPr>
        <p:spPr>
          <a:xfrm>
            <a:off x="4561870" y="723900"/>
            <a:ext cx="7183597" cy="3252678"/>
          </a:xfrm>
        </p:spPr>
        <p:txBody>
          <a:bodyPr>
            <a:normAutofit/>
          </a:bodyPr>
          <a:lstStyle/>
          <a:p>
            <a:r>
              <a:rPr lang="en-US" sz="2400" dirty="0"/>
              <a:t>Analysis of alcohol percentage Vs wine quality:</a:t>
            </a:r>
          </a:p>
          <a:p>
            <a:endParaRPr lang="en-US" dirty="0"/>
          </a:p>
        </p:txBody>
      </p:sp>
      <p:pic>
        <p:nvPicPr>
          <p:cNvPr id="13" name="Content Placeholder 3">
            <a:extLst>
              <a:ext uri="{FF2B5EF4-FFF2-40B4-BE49-F238E27FC236}">
                <a16:creationId xmlns:a16="http://schemas.microsoft.com/office/drawing/2014/main" id="{F620E0C2-8425-4DCB-8799-55AF1C833034}"/>
              </a:ext>
            </a:extLst>
          </p:cNvPr>
          <p:cNvPicPr>
            <a:picLocks/>
          </p:cNvPicPr>
          <p:nvPr/>
        </p:nvPicPr>
        <p:blipFill rotWithShape="1">
          <a:blip r:embed="rId2">
            <a:extLst>
              <a:ext uri="{28A0092B-C50C-407E-A947-70E740481C1C}">
                <a14:useLocalDpi xmlns:a14="http://schemas.microsoft.com/office/drawing/2010/main" val="0"/>
              </a:ext>
            </a:extLst>
          </a:blip>
          <a:srcRect l="8064"/>
          <a:stretch/>
        </p:blipFill>
        <p:spPr bwMode="auto">
          <a:xfrm>
            <a:off x="4561870" y="2611120"/>
            <a:ext cx="7183597" cy="3992880"/>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706634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B435-D0A1-474F-91D4-B6531982C0B1}"/>
              </a:ext>
            </a:extLst>
          </p:cNvPr>
          <p:cNvSpPr>
            <a:spLocks noGrp="1"/>
          </p:cNvSpPr>
          <p:nvPr>
            <p:ph type="title"/>
          </p:nvPr>
        </p:nvSpPr>
        <p:spPr>
          <a:xfrm>
            <a:off x="581192" y="702156"/>
            <a:ext cx="11029616" cy="1013800"/>
          </a:xfrm>
        </p:spPr>
        <p:txBody>
          <a:bodyPr>
            <a:normAutofit/>
          </a:bodyPr>
          <a:lstStyle/>
          <a:p>
            <a:r>
              <a:rPr lang="en-US" dirty="0"/>
              <a:t>BOX-PLOT REPRESENTATION</a:t>
            </a:r>
          </a:p>
        </p:txBody>
      </p:sp>
      <p:sp>
        <p:nvSpPr>
          <p:cNvPr id="14" name="Rectangle 13">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5">
            <a:extLst>
              <a:ext uri="{FF2B5EF4-FFF2-40B4-BE49-F238E27FC236}">
                <a16:creationId xmlns:a16="http://schemas.microsoft.com/office/drawing/2014/main" id="{1E2930B7-12AF-44D0-B4E0-796EDEE121E1}"/>
              </a:ext>
            </a:extLst>
          </p:cNvPr>
          <p:cNvPicPr>
            <a:picLocks/>
          </p:cNvPicPr>
          <p:nvPr/>
        </p:nvPicPr>
        <p:blipFill rotWithShape="1">
          <a:blip r:embed="rId2">
            <a:extLst>
              <a:ext uri="{28A0092B-C50C-407E-A947-70E740481C1C}">
                <a14:useLocalDpi xmlns:a14="http://schemas.microsoft.com/office/drawing/2010/main" val="0"/>
              </a:ext>
            </a:extLst>
          </a:blip>
          <a:srcRect l="2088" r="1" b="1"/>
          <a:stretch/>
        </p:blipFill>
        <p:spPr bwMode="auto">
          <a:xfrm>
            <a:off x="657225" y="2361056"/>
            <a:ext cx="4962525" cy="3649219"/>
          </a:xfrm>
          <a:prstGeom prst="rect">
            <a:avLst/>
          </a:prstGeom>
          <a:noFill/>
        </p:spPr>
      </p:pic>
      <p:sp>
        <p:nvSpPr>
          <p:cNvPr id="11" name="Content Placeholder 10">
            <a:extLst>
              <a:ext uri="{FF2B5EF4-FFF2-40B4-BE49-F238E27FC236}">
                <a16:creationId xmlns:a16="http://schemas.microsoft.com/office/drawing/2014/main" id="{82C73483-17BB-44E4-AFD6-4CF8FC4508D1}"/>
              </a:ext>
            </a:extLst>
          </p:cNvPr>
          <p:cNvSpPr>
            <a:spLocks noGrp="1"/>
          </p:cNvSpPr>
          <p:nvPr>
            <p:ph idx="1"/>
          </p:nvPr>
        </p:nvSpPr>
        <p:spPr>
          <a:xfrm>
            <a:off x="6335805" y="2180496"/>
            <a:ext cx="5275001" cy="4045683"/>
          </a:xfrm>
        </p:spPr>
        <p:txBody>
          <a:bodyPr>
            <a:normAutofit/>
          </a:bodyPr>
          <a:lstStyle/>
          <a:p>
            <a:r>
              <a:rPr lang="en-US" sz="2400" dirty="0"/>
              <a:t>In figure we can see that Good Wine contain more alcohol.</a:t>
            </a:r>
          </a:p>
          <a:p>
            <a:endParaRPr lang="en-US" dirty="0"/>
          </a:p>
        </p:txBody>
      </p:sp>
    </p:spTree>
    <p:extLst>
      <p:ext uri="{BB962C8B-B14F-4D97-AF65-F5344CB8AC3E}">
        <p14:creationId xmlns:p14="http://schemas.microsoft.com/office/powerpoint/2010/main" val="2215409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7DF6-4E30-428D-8C0D-51F6867A87F4}"/>
              </a:ext>
            </a:extLst>
          </p:cNvPr>
          <p:cNvSpPr>
            <a:spLocks noGrp="1"/>
          </p:cNvSpPr>
          <p:nvPr>
            <p:ph type="title"/>
          </p:nvPr>
        </p:nvSpPr>
        <p:spPr/>
        <p:txBody>
          <a:bodyPr/>
          <a:lstStyle/>
          <a:p>
            <a:r>
              <a:rPr lang="en-US" dirty="0"/>
              <a:t>Analysis of </a:t>
            </a:r>
            <a:r>
              <a:rPr lang="en-US" dirty="0" err="1"/>
              <a:t>sulphates</a:t>
            </a:r>
            <a:r>
              <a:rPr lang="en-US" dirty="0"/>
              <a:t> Vs wine ratings:</a:t>
            </a:r>
          </a:p>
        </p:txBody>
      </p:sp>
      <p:pic>
        <p:nvPicPr>
          <p:cNvPr id="4" name="Content Placeholder 3">
            <a:extLst>
              <a:ext uri="{FF2B5EF4-FFF2-40B4-BE49-F238E27FC236}">
                <a16:creationId xmlns:a16="http://schemas.microsoft.com/office/drawing/2014/main" id="{4E4B1D02-CE88-4C6B-84BE-B2BE8318E0C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612" y="2519680"/>
            <a:ext cx="7724775" cy="2824479"/>
          </a:xfrm>
          <a:prstGeom prst="rect">
            <a:avLst/>
          </a:prstGeom>
          <a:noFill/>
          <a:ln>
            <a:noFill/>
          </a:ln>
        </p:spPr>
      </p:pic>
    </p:spTree>
    <p:extLst>
      <p:ext uri="{BB962C8B-B14F-4D97-AF65-F5344CB8AC3E}">
        <p14:creationId xmlns:p14="http://schemas.microsoft.com/office/powerpoint/2010/main" val="3281334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20DA-1F5A-4437-A7F0-DB99DD7B4D9A}"/>
              </a:ext>
            </a:extLst>
          </p:cNvPr>
          <p:cNvSpPr>
            <a:spLocks noGrp="1"/>
          </p:cNvSpPr>
          <p:nvPr>
            <p:ph type="title"/>
          </p:nvPr>
        </p:nvSpPr>
        <p:spPr>
          <a:xfrm>
            <a:off x="581192" y="702156"/>
            <a:ext cx="11029616" cy="1013800"/>
          </a:xfrm>
        </p:spPr>
        <p:txBody>
          <a:bodyPr>
            <a:normAutofit/>
          </a:bodyPr>
          <a:lstStyle/>
          <a:p>
            <a:r>
              <a:rPr lang="en-US" b="1" dirty="0"/>
              <a:t>BOX-PLOT REPRESENTATION:</a:t>
            </a:r>
            <a:br>
              <a:rPr lang="en-US" b="1" dirty="0"/>
            </a:br>
            <a:endParaRPr lang="en-US" dirty="0"/>
          </a:p>
        </p:txBody>
      </p:sp>
      <p:sp>
        <p:nvSpPr>
          <p:cNvPr id="12" name="Rectangle 1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96131F01-9EF7-4683-96A8-5EC08BC9EFC3}"/>
              </a:ext>
            </a:extLst>
          </p:cNvPr>
          <p:cNvPicPr>
            <a:picLocks/>
          </p:cNvPicPr>
          <p:nvPr/>
        </p:nvPicPr>
        <p:blipFill rotWithShape="1">
          <a:blip r:embed="rId2">
            <a:extLst>
              <a:ext uri="{28A0092B-C50C-407E-A947-70E740481C1C}">
                <a14:useLocalDpi xmlns:a14="http://schemas.microsoft.com/office/drawing/2010/main" val="0"/>
              </a:ext>
            </a:extLst>
          </a:blip>
          <a:srcRect r="4471" b="4"/>
          <a:stretch/>
        </p:blipFill>
        <p:spPr bwMode="auto">
          <a:xfrm>
            <a:off x="657225" y="2361056"/>
            <a:ext cx="4962525" cy="3649219"/>
          </a:xfrm>
          <a:prstGeom prst="rect">
            <a:avLst/>
          </a:prstGeom>
          <a:noFill/>
        </p:spPr>
      </p:pic>
      <p:sp>
        <p:nvSpPr>
          <p:cNvPr id="9" name="Content Placeholder 8">
            <a:extLst>
              <a:ext uri="{FF2B5EF4-FFF2-40B4-BE49-F238E27FC236}">
                <a16:creationId xmlns:a16="http://schemas.microsoft.com/office/drawing/2014/main" id="{D4E7A1DF-3A8B-46E0-8526-DCD40FDB8343}"/>
              </a:ext>
            </a:extLst>
          </p:cNvPr>
          <p:cNvSpPr>
            <a:spLocks noGrp="1"/>
          </p:cNvSpPr>
          <p:nvPr>
            <p:ph idx="1"/>
          </p:nvPr>
        </p:nvSpPr>
        <p:spPr>
          <a:xfrm>
            <a:off x="6335805" y="2180496"/>
            <a:ext cx="5275001" cy="4045683"/>
          </a:xfrm>
        </p:spPr>
        <p:txBody>
          <a:bodyPr>
            <a:normAutofit/>
          </a:bodyPr>
          <a:lstStyle/>
          <a:p>
            <a:r>
              <a:rPr lang="en-US" sz="2400" dirty="0"/>
              <a:t>From figure we can say that in Good Wine contain more </a:t>
            </a:r>
            <a:r>
              <a:rPr lang="en-US" sz="2400" dirty="0" err="1"/>
              <a:t>Sulphate</a:t>
            </a:r>
            <a:r>
              <a:rPr lang="en-US" sz="2400" dirty="0"/>
              <a:t>.</a:t>
            </a:r>
          </a:p>
          <a:p>
            <a:endParaRPr lang="en-US" sz="2400" dirty="0"/>
          </a:p>
        </p:txBody>
      </p:sp>
    </p:spTree>
    <p:extLst>
      <p:ext uri="{BB962C8B-B14F-4D97-AF65-F5344CB8AC3E}">
        <p14:creationId xmlns:p14="http://schemas.microsoft.com/office/powerpoint/2010/main" val="925861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1390-F621-47ED-9139-6BF641891DD5}"/>
              </a:ext>
            </a:extLst>
          </p:cNvPr>
          <p:cNvSpPr>
            <a:spLocks noGrp="1"/>
          </p:cNvSpPr>
          <p:nvPr>
            <p:ph type="title"/>
          </p:nvPr>
        </p:nvSpPr>
        <p:spPr/>
        <p:txBody>
          <a:bodyPr/>
          <a:lstStyle/>
          <a:p>
            <a:r>
              <a:rPr lang="en-US" b="1" dirty="0"/>
              <a:t>Analysis of Citric Acid Vs wine ratings:</a:t>
            </a:r>
            <a:br>
              <a:rPr lang="en-US" b="1" dirty="0"/>
            </a:br>
            <a:endParaRPr lang="en-US" dirty="0"/>
          </a:p>
        </p:txBody>
      </p:sp>
      <p:pic>
        <p:nvPicPr>
          <p:cNvPr id="4" name="Content Placeholder 3">
            <a:extLst>
              <a:ext uri="{FF2B5EF4-FFF2-40B4-BE49-F238E27FC236}">
                <a16:creationId xmlns:a16="http://schemas.microsoft.com/office/drawing/2014/main" id="{82656561-84DE-4FD6-8559-EFCCB49F030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0262" y="2915920"/>
            <a:ext cx="7991475" cy="2346959"/>
          </a:xfrm>
          <a:prstGeom prst="rect">
            <a:avLst/>
          </a:prstGeom>
          <a:noFill/>
          <a:ln>
            <a:noFill/>
          </a:ln>
        </p:spPr>
      </p:pic>
    </p:spTree>
    <p:extLst>
      <p:ext uri="{BB962C8B-B14F-4D97-AF65-F5344CB8AC3E}">
        <p14:creationId xmlns:p14="http://schemas.microsoft.com/office/powerpoint/2010/main" val="1755182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6382-00B8-4C05-BF76-48E1335A4F31}"/>
              </a:ext>
            </a:extLst>
          </p:cNvPr>
          <p:cNvSpPr>
            <a:spLocks noGrp="1"/>
          </p:cNvSpPr>
          <p:nvPr>
            <p:ph type="title"/>
          </p:nvPr>
        </p:nvSpPr>
        <p:spPr>
          <a:xfrm>
            <a:off x="581192" y="702156"/>
            <a:ext cx="11029616" cy="1013800"/>
          </a:xfrm>
        </p:spPr>
        <p:txBody>
          <a:bodyPr>
            <a:normAutofit/>
          </a:bodyPr>
          <a:lstStyle/>
          <a:p>
            <a:r>
              <a:rPr lang="en-US" b="1">
                <a:solidFill>
                  <a:srgbClr val="FFFFFF"/>
                </a:solidFill>
              </a:rPr>
              <a:t>VIOLINPLOT REPRESENTATION:</a:t>
            </a:r>
          </a:p>
        </p:txBody>
      </p:sp>
      <p:sp>
        <p:nvSpPr>
          <p:cNvPr id="12" name="Rectangle 11">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close up of a logo&#10;&#10;Description generated with high confidence">
            <a:extLst>
              <a:ext uri="{FF2B5EF4-FFF2-40B4-BE49-F238E27FC236}">
                <a16:creationId xmlns:a16="http://schemas.microsoft.com/office/drawing/2014/main" id="{8EF1159A-5C6A-4FDB-9609-3D484A04ED60}"/>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57225" y="2448782"/>
            <a:ext cx="4962525" cy="3473767"/>
          </a:xfrm>
          <a:prstGeom prst="rect">
            <a:avLst/>
          </a:prstGeom>
          <a:noFill/>
        </p:spPr>
      </p:pic>
      <p:sp>
        <p:nvSpPr>
          <p:cNvPr id="9" name="Content Placeholder 8">
            <a:extLst>
              <a:ext uri="{FF2B5EF4-FFF2-40B4-BE49-F238E27FC236}">
                <a16:creationId xmlns:a16="http://schemas.microsoft.com/office/drawing/2014/main" id="{830E7119-2D59-4D82-8FA1-2002F5E5271F}"/>
              </a:ext>
            </a:extLst>
          </p:cNvPr>
          <p:cNvSpPr>
            <a:spLocks noGrp="1"/>
          </p:cNvSpPr>
          <p:nvPr>
            <p:ph idx="1"/>
          </p:nvPr>
        </p:nvSpPr>
        <p:spPr>
          <a:xfrm>
            <a:off x="6335805" y="2180496"/>
            <a:ext cx="5275001" cy="4045683"/>
          </a:xfrm>
        </p:spPr>
        <p:txBody>
          <a:bodyPr>
            <a:normAutofit/>
          </a:bodyPr>
          <a:lstStyle/>
          <a:p>
            <a:r>
              <a:rPr lang="en-US" sz="2400" dirty="0"/>
              <a:t>We can say that with the Raise of Citric Acid the Wine Quality Gets Improve.</a:t>
            </a:r>
          </a:p>
          <a:p>
            <a:pPr marL="0" indent="0">
              <a:buNone/>
            </a:pPr>
            <a:endParaRPr lang="en-US" dirty="0"/>
          </a:p>
        </p:txBody>
      </p:sp>
    </p:spTree>
    <p:extLst>
      <p:ext uri="{BB962C8B-B14F-4D97-AF65-F5344CB8AC3E}">
        <p14:creationId xmlns:p14="http://schemas.microsoft.com/office/powerpoint/2010/main" val="128018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lstStyle/>
          <a:p>
            <a:r>
              <a:rPr lang="en-US" b="1" dirty="0"/>
              <a:t>Analysis of fixed acidity &amp; wine ratings:</a:t>
            </a:r>
            <a:br>
              <a:rPr lang="en-US" b="1" dirty="0"/>
            </a:br>
            <a:endParaRPr lang="en-US" dirty="0"/>
          </a:p>
        </p:txBody>
      </p:sp>
      <p:pic>
        <p:nvPicPr>
          <p:cNvPr id="4" name="Content Placeholder 3">
            <a:extLst>
              <a:ext uri="{FF2B5EF4-FFF2-40B4-BE49-F238E27FC236}">
                <a16:creationId xmlns:a16="http://schemas.microsoft.com/office/drawing/2014/main" id="{82F6AD55-F108-4636-833D-0ED6D930700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0725" y="2936240"/>
            <a:ext cx="8210550" cy="2865120"/>
          </a:xfrm>
          <a:prstGeom prst="rect">
            <a:avLst/>
          </a:prstGeom>
          <a:noFill/>
          <a:ln>
            <a:noFill/>
          </a:ln>
        </p:spPr>
      </p:pic>
    </p:spTree>
    <p:extLst>
      <p:ext uri="{BB962C8B-B14F-4D97-AF65-F5344CB8AC3E}">
        <p14:creationId xmlns:p14="http://schemas.microsoft.com/office/powerpoint/2010/main" val="200004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8CC7-63D2-4C18-8947-7A09DB772667}"/>
              </a:ext>
            </a:extLst>
          </p:cNvPr>
          <p:cNvSpPr>
            <a:spLocks noGrp="1"/>
          </p:cNvSpPr>
          <p:nvPr>
            <p:ph type="title"/>
          </p:nvPr>
        </p:nvSpPr>
        <p:spPr>
          <a:xfrm>
            <a:off x="581192" y="702156"/>
            <a:ext cx="11029616" cy="1013800"/>
          </a:xfrm>
        </p:spPr>
        <p:txBody>
          <a:bodyPr>
            <a:normAutofit fontScale="90000"/>
          </a:bodyPr>
          <a:lstStyle/>
          <a:p>
            <a:pPr algn="ctr"/>
            <a:r>
              <a:rPr lang="en-US" sz="4000" b="1" dirty="0"/>
              <a:t>Project Description</a:t>
            </a:r>
            <a:br>
              <a:rPr lang="en-US" b="1" dirty="0"/>
            </a:br>
            <a:endParaRPr lang="en-US" b="1" dirty="0"/>
          </a:p>
        </p:txBody>
      </p:sp>
      <p:sp>
        <p:nvSpPr>
          <p:cNvPr id="3" name="Content Placeholder 2">
            <a:extLst>
              <a:ext uri="{FF2B5EF4-FFF2-40B4-BE49-F238E27FC236}">
                <a16:creationId xmlns:a16="http://schemas.microsoft.com/office/drawing/2014/main" id="{B050B5B2-2CE2-4DC8-9489-ED2AF2D05E3B}"/>
              </a:ext>
            </a:extLst>
          </p:cNvPr>
          <p:cNvSpPr>
            <a:spLocks noGrp="1"/>
          </p:cNvSpPr>
          <p:nvPr>
            <p:ph idx="1"/>
          </p:nvPr>
        </p:nvSpPr>
        <p:spPr/>
        <p:txBody>
          <a:bodyPr/>
          <a:lstStyle/>
          <a:p>
            <a:pPr lvl="0"/>
            <a:r>
              <a:rPr lang="en-US" sz="3600" dirty="0"/>
              <a:t>It shows relation between quality and other variables of wine. We want to do transformation to see if we can increase correlation coefficient between them. Used stepwise variable selection method to choose best predictor of wine quality</a:t>
            </a:r>
            <a:r>
              <a:rPr lang="en-US" dirty="0"/>
              <a:t>. </a:t>
            </a:r>
          </a:p>
        </p:txBody>
      </p:sp>
    </p:spTree>
    <p:extLst>
      <p:ext uri="{BB962C8B-B14F-4D97-AF65-F5344CB8AC3E}">
        <p14:creationId xmlns:p14="http://schemas.microsoft.com/office/powerpoint/2010/main" val="2141565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CA7-DEAB-4F6C-AC07-03608EA34FB8}"/>
              </a:ext>
            </a:extLst>
          </p:cNvPr>
          <p:cNvSpPr>
            <a:spLocks noGrp="1"/>
          </p:cNvSpPr>
          <p:nvPr>
            <p:ph type="title"/>
          </p:nvPr>
        </p:nvSpPr>
        <p:spPr>
          <a:xfrm>
            <a:off x="581192" y="702156"/>
            <a:ext cx="11029616" cy="1013800"/>
          </a:xfrm>
        </p:spPr>
        <p:txBody>
          <a:bodyPr>
            <a:normAutofit/>
          </a:bodyPr>
          <a:lstStyle/>
          <a:p>
            <a:r>
              <a:rPr lang="en-US" dirty="0"/>
              <a:t>BOX-PLOT REPRESENTATION</a:t>
            </a:r>
          </a:p>
        </p:txBody>
      </p:sp>
      <p:sp>
        <p:nvSpPr>
          <p:cNvPr id="12" name="Rectangle 11">
            <a:extLst>
              <a:ext uri="{FF2B5EF4-FFF2-40B4-BE49-F238E27FC236}">
                <a16:creationId xmlns:a16="http://schemas.microsoft.com/office/drawing/2014/main" id="{FF48D04A-B18A-4669-86FA-1F7C104C4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close up of a clock&#10;&#10;Description generated with high confidence">
            <a:extLst>
              <a:ext uri="{FF2B5EF4-FFF2-40B4-BE49-F238E27FC236}">
                <a16:creationId xmlns:a16="http://schemas.microsoft.com/office/drawing/2014/main" id="{E675FC04-7C7E-4A72-ACFB-3F8A9E618CEE}"/>
              </a:ext>
            </a:extLst>
          </p:cNvPr>
          <p:cNvPicPr>
            <a:picLocks/>
          </p:cNvPicPr>
          <p:nvPr/>
        </p:nvPicPr>
        <p:blipFill rotWithShape="1">
          <a:blip r:embed="rId2">
            <a:extLst>
              <a:ext uri="{28A0092B-C50C-407E-A947-70E740481C1C}">
                <a14:useLocalDpi xmlns:a14="http://schemas.microsoft.com/office/drawing/2010/main" val="0"/>
              </a:ext>
            </a:extLst>
          </a:blip>
          <a:srcRect l="2088" r="1" b="1"/>
          <a:stretch/>
        </p:blipFill>
        <p:spPr bwMode="auto">
          <a:xfrm>
            <a:off x="657225" y="2361056"/>
            <a:ext cx="4962525" cy="3649219"/>
          </a:xfrm>
          <a:prstGeom prst="rect">
            <a:avLst/>
          </a:prstGeom>
          <a:noFill/>
        </p:spPr>
      </p:pic>
      <p:sp>
        <p:nvSpPr>
          <p:cNvPr id="9" name="Content Placeholder 8">
            <a:extLst>
              <a:ext uri="{FF2B5EF4-FFF2-40B4-BE49-F238E27FC236}">
                <a16:creationId xmlns:a16="http://schemas.microsoft.com/office/drawing/2014/main" id="{2B9BB15D-6D45-4BEC-B2EA-72FA526AF4A2}"/>
              </a:ext>
            </a:extLst>
          </p:cNvPr>
          <p:cNvSpPr>
            <a:spLocks noGrp="1"/>
          </p:cNvSpPr>
          <p:nvPr>
            <p:ph idx="1"/>
          </p:nvPr>
        </p:nvSpPr>
        <p:spPr>
          <a:xfrm>
            <a:off x="6335805" y="2180496"/>
            <a:ext cx="5275001" cy="4045683"/>
          </a:xfrm>
        </p:spPr>
        <p:txBody>
          <a:bodyPr>
            <a:normAutofit/>
          </a:bodyPr>
          <a:lstStyle/>
          <a:p>
            <a:r>
              <a:rPr lang="en-US" sz="2400" dirty="0"/>
              <a:t>With Increase Feature Fixed Acidity we get good wine Ratings.</a:t>
            </a:r>
          </a:p>
          <a:p>
            <a:endParaRPr lang="en-US" dirty="0"/>
          </a:p>
        </p:txBody>
      </p:sp>
    </p:spTree>
    <p:extLst>
      <p:ext uri="{BB962C8B-B14F-4D97-AF65-F5344CB8AC3E}">
        <p14:creationId xmlns:p14="http://schemas.microsoft.com/office/powerpoint/2010/main" val="2257248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p:txBody>
          <a:bodyPr/>
          <a:lstStyle/>
          <a:p>
            <a:r>
              <a:rPr lang="en-US" dirty="0"/>
              <a:t>Analysis of pH Vs wine ratings</a:t>
            </a:r>
          </a:p>
        </p:txBody>
      </p:sp>
      <p:pic>
        <p:nvPicPr>
          <p:cNvPr id="4" name="Content Placeholder 3">
            <a:extLst>
              <a:ext uri="{FF2B5EF4-FFF2-40B4-BE49-F238E27FC236}">
                <a16:creationId xmlns:a16="http://schemas.microsoft.com/office/drawing/2014/main" id="{634E93DC-31C5-4910-B64B-590282E5CBA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3324" y="2818614"/>
            <a:ext cx="7336901" cy="2696066"/>
          </a:xfrm>
          <a:prstGeom prst="rect">
            <a:avLst/>
          </a:prstGeom>
          <a:noFill/>
          <a:ln>
            <a:noFill/>
          </a:ln>
        </p:spPr>
      </p:pic>
    </p:spTree>
    <p:extLst>
      <p:ext uri="{BB962C8B-B14F-4D97-AF65-F5344CB8AC3E}">
        <p14:creationId xmlns:p14="http://schemas.microsoft.com/office/powerpoint/2010/main" val="4209488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CC68-DE55-4AE6-89AA-56ADC80C12B3}"/>
              </a:ext>
            </a:extLst>
          </p:cNvPr>
          <p:cNvSpPr>
            <a:spLocks noGrp="1"/>
          </p:cNvSpPr>
          <p:nvPr>
            <p:ph type="title"/>
          </p:nvPr>
        </p:nvSpPr>
        <p:spPr/>
        <p:txBody>
          <a:bodyPr/>
          <a:lstStyle/>
          <a:p>
            <a:r>
              <a:rPr lang="en-US" b="1" dirty="0"/>
              <a:t>SWARMPLOT REPRESENTATION:</a:t>
            </a:r>
            <a:br>
              <a:rPr lang="en-US" b="1" dirty="0"/>
            </a:br>
            <a:endParaRPr lang="en-US" dirty="0"/>
          </a:p>
        </p:txBody>
      </p:sp>
      <p:pic>
        <p:nvPicPr>
          <p:cNvPr id="4" name="Content Placeholder 3">
            <a:extLst>
              <a:ext uri="{FF2B5EF4-FFF2-40B4-BE49-F238E27FC236}">
                <a16:creationId xmlns:a16="http://schemas.microsoft.com/office/drawing/2014/main" id="{59CD60DE-8C21-4C06-840B-DC9F57CAFD1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505" y="2696368"/>
            <a:ext cx="5309107" cy="3459475"/>
          </a:xfrm>
          <a:prstGeom prst="rect">
            <a:avLst/>
          </a:prstGeom>
          <a:noFill/>
          <a:ln>
            <a:noFill/>
          </a:ln>
        </p:spPr>
      </p:pic>
    </p:spTree>
    <p:extLst>
      <p:ext uri="{BB962C8B-B14F-4D97-AF65-F5344CB8AC3E}">
        <p14:creationId xmlns:p14="http://schemas.microsoft.com/office/powerpoint/2010/main" val="1092789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lstStyle/>
          <a:p>
            <a:r>
              <a:rPr lang="en-US" b="1" u="sng" dirty="0"/>
              <a:t>Linear Regression:</a:t>
            </a:r>
            <a:br>
              <a:rPr lang="en-US" b="1" dirty="0"/>
            </a:br>
            <a:endParaRPr lang="en-US" dirty="0"/>
          </a:p>
        </p:txBody>
      </p:sp>
      <p:pic>
        <p:nvPicPr>
          <p:cNvPr id="4" name="Content Placeholder 3">
            <a:extLst>
              <a:ext uri="{FF2B5EF4-FFF2-40B4-BE49-F238E27FC236}">
                <a16:creationId xmlns:a16="http://schemas.microsoft.com/office/drawing/2014/main" id="{5899F45C-81FF-49EA-A220-C44A903B237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3641" y="3429000"/>
            <a:ext cx="7039859" cy="2594728"/>
          </a:xfrm>
          <a:prstGeom prst="rect">
            <a:avLst/>
          </a:prstGeom>
          <a:noFill/>
          <a:ln>
            <a:noFill/>
          </a:ln>
        </p:spPr>
      </p:pic>
    </p:spTree>
    <p:extLst>
      <p:ext uri="{BB962C8B-B14F-4D97-AF65-F5344CB8AC3E}">
        <p14:creationId xmlns:p14="http://schemas.microsoft.com/office/powerpoint/2010/main" val="1944900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1390-F621-47ED-9139-6BF641891DD5}"/>
              </a:ext>
            </a:extLst>
          </p:cNvPr>
          <p:cNvSpPr>
            <a:spLocks noGrp="1"/>
          </p:cNvSpPr>
          <p:nvPr>
            <p:ph type="title"/>
          </p:nvPr>
        </p:nvSpPr>
        <p:spPr>
          <a:xfrm>
            <a:off x="581192" y="702156"/>
            <a:ext cx="11029616" cy="1013800"/>
          </a:xfrm>
        </p:spPr>
        <p:txBody>
          <a:bodyPr>
            <a:normAutofit/>
          </a:bodyPr>
          <a:lstStyle/>
          <a:p>
            <a:r>
              <a:rPr lang="en-US" b="1">
                <a:solidFill>
                  <a:srgbClr val="FFFFFF"/>
                </a:solidFill>
              </a:rPr>
              <a:t>LMPLOT REPRESENTATION:</a:t>
            </a:r>
            <a:br>
              <a:rPr lang="en-US">
                <a:solidFill>
                  <a:srgbClr val="FFFFFF"/>
                </a:solidFill>
              </a:rPr>
            </a:br>
            <a:endParaRPr lang="en-US">
              <a:solidFill>
                <a:srgbClr val="FFFFFF"/>
              </a:solidFill>
            </a:endParaRPr>
          </a:p>
        </p:txBody>
      </p:sp>
      <p:sp>
        <p:nvSpPr>
          <p:cNvPr id="17" name="Rectangle 16">
            <a:extLst>
              <a:ext uri="{FF2B5EF4-FFF2-40B4-BE49-F238E27FC236}">
                <a16:creationId xmlns:a16="http://schemas.microsoft.com/office/drawing/2014/main" id="{9E661D03-4DD4-45E7-A047-ED722E82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close up of a map&#10;&#10;Description generated with high confidence">
            <a:extLst>
              <a:ext uri="{FF2B5EF4-FFF2-40B4-BE49-F238E27FC236}">
                <a16:creationId xmlns:a16="http://schemas.microsoft.com/office/drawing/2014/main" id="{98C173A2-1506-4095-86F0-FD24BD1AEE50}"/>
              </a:ext>
            </a:extLst>
          </p:cNvPr>
          <p:cNvPicPr>
            <a:picLocks/>
          </p:cNvPicPr>
          <p:nvPr/>
        </p:nvPicPr>
        <p:blipFill rotWithShape="1">
          <a:blip r:embed="rId2">
            <a:extLst>
              <a:ext uri="{28A0092B-C50C-407E-A947-70E740481C1C}">
                <a14:useLocalDpi xmlns:a14="http://schemas.microsoft.com/office/drawing/2010/main" val="0"/>
              </a:ext>
            </a:extLst>
          </a:blip>
          <a:srcRect l="3746" r="51718" b="1"/>
          <a:stretch/>
        </p:blipFill>
        <p:spPr bwMode="auto">
          <a:xfrm>
            <a:off x="657225" y="2361063"/>
            <a:ext cx="4962525" cy="3649204"/>
          </a:xfrm>
          <a:prstGeom prst="rect">
            <a:avLst/>
          </a:prstGeom>
          <a:noFill/>
        </p:spPr>
      </p:pic>
      <p:sp>
        <p:nvSpPr>
          <p:cNvPr id="9" name="Content Placeholder 8">
            <a:extLst>
              <a:ext uri="{FF2B5EF4-FFF2-40B4-BE49-F238E27FC236}">
                <a16:creationId xmlns:a16="http://schemas.microsoft.com/office/drawing/2014/main" id="{985F1AA5-8A9D-4ECD-9418-6B8828F503E9}"/>
              </a:ext>
            </a:extLst>
          </p:cNvPr>
          <p:cNvSpPr>
            <a:spLocks noGrp="1"/>
          </p:cNvSpPr>
          <p:nvPr>
            <p:ph idx="1"/>
          </p:nvPr>
        </p:nvSpPr>
        <p:spPr>
          <a:xfrm>
            <a:off x="6335805" y="2180496"/>
            <a:ext cx="5275001" cy="4352384"/>
          </a:xfrm>
        </p:spPr>
        <p:txBody>
          <a:bodyPr>
            <a:normAutofit lnSpcReduction="10000"/>
          </a:bodyPr>
          <a:lstStyle/>
          <a:p>
            <a:pPr lvl="0"/>
            <a:r>
              <a:rPr lang="en-US" b="1" dirty="0"/>
              <a:t>The linear regression plots above for different wine quality ratings (bad, average &amp; good) shows the regression between alcohol and residual sugar content of the red wine.</a:t>
            </a:r>
          </a:p>
          <a:p>
            <a:pPr lvl="0"/>
            <a:r>
              <a:rPr lang="en-US" b="1" dirty="0"/>
              <a:t>We can observe from the trendline that, for good and average wine types the residual sugar content remains almost constant irrespective of alcohol content value. Whereas for bad quality wine, the residual sugar content increases gradually with the increase in alcohol content.</a:t>
            </a:r>
          </a:p>
          <a:p>
            <a:pPr lvl="0"/>
            <a:r>
              <a:rPr lang="en-US" b="1" dirty="0"/>
              <a:t>This analysis can help in manufacturing the good quality wine with continuous monitoring and controlling the alcohol and residual sugar content of the red wine.</a:t>
            </a:r>
          </a:p>
          <a:p>
            <a:endParaRPr lang="en-US" dirty="0"/>
          </a:p>
        </p:txBody>
      </p:sp>
    </p:spTree>
    <p:extLst>
      <p:ext uri="{BB962C8B-B14F-4D97-AF65-F5344CB8AC3E}">
        <p14:creationId xmlns:p14="http://schemas.microsoft.com/office/powerpoint/2010/main" val="3947329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DDB9E1-AB12-462E-8E0D-83CA31C6E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4040EB-4842-44D5-9380-BDF41FB7B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F26382-00B8-4C05-BF76-48E1335A4F31}"/>
              </a:ext>
            </a:extLst>
          </p:cNvPr>
          <p:cNvSpPr>
            <a:spLocks noGrp="1"/>
          </p:cNvSpPr>
          <p:nvPr>
            <p:ph type="title"/>
          </p:nvPr>
        </p:nvSpPr>
        <p:spPr>
          <a:xfrm>
            <a:off x="803189" y="1209184"/>
            <a:ext cx="3089189" cy="4734416"/>
          </a:xfrm>
        </p:spPr>
        <p:txBody>
          <a:bodyPr anchor="ctr">
            <a:normAutofit/>
          </a:bodyPr>
          <a:lstStyle/>
          <a:p>
            <a:r>
              <a:rPr lang="en-US" b="1" u="sng" dirty="0">
                <a:solidFill>
                  <a:srgbClr val="FFFFFF"/>
                </a:solidFill>
              </a:rPr>
              <a:t>Apply Different Classifier on Dataset :</a:t>
            </a:r>
            <a:br>
              <a:rPr lang="en-US" b="1" dirty="0">
                <a:solidFill>
                  <a:srgbClr val="FFFFFF"/>
                </a:solidFill>
              </a:rPr>
            </a:br>
            <a:endParaRPr lang="en-US" dirty="0">
              <a:solidFill>
                <a:srgbClr val="FFFFFF"/>
              </a:solidFill>
            </a:endParaRPr>
          </a:p>
        </p:txBody>
      </p:sp>
      <p:sp>
        <p:nvSpPr>
          <p:cNvPr id="16" name="Rectangle 15">
            <a:extLst>
              <a:ext uri="{FF2B5EF4-FFF2-40B4-BE49-F238E27FC236}">
                <a16:creationId xmlns:a16="http://schemas.microsoft.com/office/drawing/2014/main" id="{0C076E08-C160-41E7-8D09-E2436B591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5A65B62-07C4-4876-A101-9C85F48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02BCE7C-4E97-4627-9FD1-DD7B633E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3911396-A25D-4FC8-BA61-62B2A3759970}"/>
              </a:ext>
            </a:extLst>
          </p:cNvPr>
          <p:cNvSpPr>
            <a:spLocks noGrp="1"/>
          </p:cNvSpPr>
          <p:nvPr>
            <p:ph idx="1"/>
          </p:nvPr>
        </p:nvSpPr>
        <p:spPr>
          <a:xfrm>
            <a:off x="4561870" y="723900"/>
            <a:ext cx="7183597" cy="3252678"/>
          </a:xfrm>
        </p:spPr>
        <p:txBody>
          <a:bodyPr>
            <a:normAutofit/>
          </a:bodyPr>
          <a:lstStyle/>
          <a:p>
            <a:r>
              <a:rPr lang="en-US" sz="2400" b="1" dirty="0"/>
              <a:t>For that we divide wine quality in label vector 1(good) and 0(bad)</a:t>
            </a:r>
          </a:p>
          <a:p>
            <a:pPr lvl="0"/>
            <a:r>
              <a:rPr lang="en-US" sz="2400" dirty="0"/>
              <a:t>1 (good) quality &gt;= 6.5</a:t>
            </a:r>
          </a:p>
          <a:p>
            <a:pPr lvl="0"/>
            <a:r>
              <a:rPr lang="en-US" sz="2400" dirty="0"/>
              <a:t>0 (bad) quality &lt; 6.5</a:t>
            </a:r>
          </a:p>
          <a:p>
            <a:endParaRPr lang="en-US" dirty="0"/>
          </a:p>
        </p:txBody>
      </p:sp>
      <p:pic>
        <p:nvPicPr>
          <p:cNvPr id="7" name="Content Placeholder 3">
            <a:extLst>
              <a:ext uri="{FF2B5EF4-FFF2-40B4-BE49-F238E27FC236}">
                <a16:creationId xmlns:a16="http://schemas.microsoft.com/office/drawing/2014/main" id="{AAFA3EAC-8EE1-4B1B-86B5-F660D6C6E96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4561870" y="4253024"/>
            <a:ext cx="7183597" cy="1562432"/>
          </a:xfrm>
          <a:prstGeom prst="rect">
            <a:avLst/>
          </a:prstGeom>
          <a:noFill/>
        </p:spPr>
      </p:pic>
    </p:spTree>
    <p:extLst>
      <p:ext uri="{BB962C8B-B14F-4D97-AF65-F5344CB8AC3E}">
        <p14:creationId xmlns:p14="http://schemas.microsoft.com/office/powerpoint/2010/main" val="1599593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0C2B5-4A0C-4606-81E2-3926CF51443E}"/>
              </a:ext>
            </a:extLst>
          </p:cNvPr>
          <p:cNvSpPr>
            <a:spLocks noGrp="1"/>
          </p:cNvSpPr>
          <p:nvPr>
            <p:ph idx="1"/>
          </p:nvPr>
        </p:nvSpPr>
        <p:spPr/>
        <p:txBody>
          <a:bodyPr/>
          <a:lstStyle/>
          <a:p>
            <a:r>
              <a:rPr lang="en-US" sz="2400" dirty="0"/>
              <a:t>We use following algorithms to find the accuracy </a:t>
            </a:r>
          </a:p>
          <a:p>
            <a:r>
              <a:rPr lang="en-US" sz="2400" dirty="0"/>
              <a:t>1) </a:t>
            </a:r>
            <a:r>
              <a:rPr lang="en-US" sz="2400" dirty="0" err="1"/>
              <a:t>KNearestNeighbors</a:t>
            </a:r>
            <a:endParaRPr lang="en-US" sz="2400" dirty="0"/>
          </a:p>
          <a:p>
            <a:r>
              <a:rPr lang="en-US" sz="2400" dirty="0"/>
              <a:t>2) Logistic Regression</a:t>
            </a:r>
          </a:p>
          <a:p>
            <a:r>
              <a:rPr lang="en-US" sz="2400" dirty="0"/>
              <a:t>3) Random Forest Classifier</a:t>
            </a:r>
          </a:p>
          <a:p>
            <a:r>
              <a:rPr lang="en-US" sz="2400" dirty="0"/>
              <a:t>4) Decision Tree Classifier</a:t>
            </a:r>
          </a:p>
          <a:p>
            <a:endParaRPr lang="en-US" dirty="0"/>
          </a:p>
        </p:txBody>
      </p:sp>
    </p:spTree>
    <p:extLst>
      <p:ext uri="{BB962C8B-B14F-4D97-AF65-F5344CB8AC3E}">
        <p14:creationId xmlns:p14="http://schemas.microsoft.com/office/powerpoint/2010/main" val="2510024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CA7-DEAB-4F6C-AC07-03608EA34FB8}"/>
              </a:ext>
            </a:extLst>
          </p:cNvPr>
          <p:cNvSpPr>
            <a:spLocks noGrp="1"/>
          </p:cNvSpPr>
          <p:nvPr>
            <p:ph type="title"/>
          </p:nvPr>
        </p:nvSpPr>
        <p:spPr>
          <a:xfrm>
            <a:off x="581192" y="254000"/>
            <a:ext cx="11029616" cy="1926496"/>
          </a:xfrm>
        </p:spPr>
        <p:txBody>
          <a:bodyPr>
            <a:normAutofit/>
          </a:bodyPr>
          <a:lstStyle/>
          <a:p>
            <a:r>
              <a:rPr lang="en-US" dirty="0"/>
              <a:t> </a:t>
            </a:r>
            <a:r>
              <a:rPr lang="en-US" sz="2700" dirty="0"/>
              <a:t>figure shows accuracy of each algorithm:</a:t>
            </a:r>
            <a:br>
              <a:rPr lang="en-US" sz="2700" dirty="0"/>
            </a:br>
            <a:r>
              <a:rPr lang="en-US" sz="2700" dirty="0"/>
              <a:t>(Without Normalization)</a:t>
            </a:r>
            <a:br>
              <a:rPr lang="en-US" dirty="0"/>
            </a:br>
            <a:endParaRPr lang="en-US" dirty="0"/>
          </a:p>
        </p:txBody>
      </p:sp>
      <p:pic>
        <p:nvPicPr>
          <p:cNvPr id="4" name="Content Placeholder 3">
            <a:extLst>
              <a:ext uri="{FF2B5EF4-FFF2-40B4-BE49-F238E27FC236}">
                <a16:creationId xmlns:a16="http://schemas.microsoft.com/office/drawing/2014/main" id="{228DF537-1ABA-4753-B497-407FA18357A4}"/>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191" t="17883" r="1849" b="1175"/>
          <a:stretch/>
        </p:blipFill>
        <p:spPr bwMode="auto">
          <a:xfrm>
            <a:off x="2246741" y="2181224"/>
            <a:ext cx="7698518" cy="41586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3979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a:xfrm>
            <a:off x="581192" y="702156"/>
            <a:ext cx="11029616" cy="1258724"/>
          </a:xfrm>
        </p:spPr>
        <p:txBody>
          <a:bodyPr>
            <a:noAutofit/>
          </a:bodyPr>
          <a:lstStyle/>
          <a:p>
            <a:pPr algn="ctr"/>
            <a:r>
              <a:rPr lang="en-US" sz="3200" dirty="0"/>
              <a:t>Representation Of Accuracy Using Graph:</a:t>
            </a:r>
            <a:br>
              <a:rPr lang="en-US" sz="3200" dirty="0"/>
            </a:br>
            <a:endParaRPr lang="en-US" sz="3200" dirty="0"/>
          </a:p>
        </p:txBody>
      </p:sp>
      <p:pic>
        <p:nvPicPr>
          <p:cNvPr id="4" name="Content Placeholder 3">
            <a:extLst>
              <a:ext uri="{FF2B5EF4-FFF2-40B4-BE49-F238E27FC236}">
                <a16:creationId xmlns:a16="http://schemas.microsoft.com/office/drawing/2014/main" id="{3B89CDDE-B4B8-4721-B26F-5694B0D4CFB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2850" y="2753519"/>
            <a:ext cx="4686300" cy="2533650"/>
          </a:xfrm>
          <a:prstGeom prst="rect">
            <a:avLst/>
          </a:prstGeom>
          <a:noFill/>
          <a:ln>
            <a:noFill/>
          </a:ln>
        </p:spPr>
      </p:pic>
    </p:spTree>
    <p:extLst>
      <p:ext uri="{BB962C8B-B14F-4D97-AF65-F5344CB8AC3E}">
        <p14:creationId xmlns:p14="http://schemas.microsoft.com/office/powerpoint/2010/main" val="4200440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9742444E-AE89-4E1F-86BD-F5AA761B9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BCC68-DE55-4AE6-89AA-56ADC80C12B3}"/>
              </a:ext>
            </a:extLst>
          </p:cNvPr>
          <p:cNvSpPr>
            <a:spLocks noGrp="1"/>
          </p:cNvSpPr>
          <p:nvPr>
            <p:ph type="title"/>
          </p:nvPr>
        </p:nvSpPr>
        <p:spPr>
          <a:xfrm>
            <a:off x="581191" y="1020431"/>
            <a:ext cx="10993549" cy="1475013"/>
          </a:xfrm>
        </p:spPr>
        <p:txBody>
          <a:bodyPr vert="horz" lIns="91440" tIns="45720" rIns="91440" bIns="45720" rtlCol="0" anchor="b">
            <a:normAutofit/>
          </a:bodyPr>
          <a:lstStyle/>
          <a:p>
            <a:endParaRPr lang="en-US" sz="3600">
              <a:solidFill>
                <a:schemeClr val="accent1"/>
              </a:solidFill>
            </a:endParaRPr>
          </a:p>
        </p:txBody>
      </p:sp>
      <p:grpSp>
        <p:nvGrpSpPr>
          <p:cNvPr id="19" name="Group 18">
            <a:extLst>
              <a:ext uri="{FF2B5EF4-FFF2-40B4-BE49-F238E27FC236}">
                <a16:creationId xmlns:a16="http://schemas.microsoft.com/office/drawing/2014/main" id="{F5B7C1B9-0088-4B59-B314-B6A52F86C2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0" name="Rectangle 19">
              <a:extLst>
                <a:ext uri="{FF2B5EF4-FFF2-40B4-BE49-F238E27FC236}">
                  <a16:creationId xmlns:a16="http://schemas.microsoft.com/office/drawing/2014/main" id="{2DDF813B-1A42-4759-9B01-5163FE292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1F46083-1F55-4B9C-A8E1-89AE4855A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978A775-3BCE-4E1F-83C8-082A40923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4" name="Content Placeholder 3">
            <a:extLst>
              <a:ext uri="{FF2B5EF4-FFF2-40B4-BE49-F238E27FC236}">
                <a16:creationId xmlns:a16="http://schemas.microsoft.com/office/drawing/2014/main" id="{4D67BCD8-D2F3-4388-B696-DB05D30C4AF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234" r="11427" b="-1"/>
          <a:stretch/>
        </p:blipFill>
        <p:spPr bwMode="auto">
          <a:xfrm>
            <a:off x="448733" y="3081867"/>
            <a:ext cx="11260667" cy="3310466"/>
          </a:xfrm>
          <a:prstGeom prst="rect">
            <a:avLst/>
          </a:prstGeom>
          <a:noFill/>
        </p:spPr>
      </p:pic>
    </p:spTree>
    <p:extLst>
      <p:ext uri="{BB962C8B-B14F-4D97-AF65-F5344CB8AC3E}">
        <p14:creationId xmlns:p14="http://schemas.microsoft.com/office/powerpoint/2010/main" val="159334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4777-A5DB-4B10-8A4C-735BDB28E170}"/>
              </a:ext>
            </a:extLst>
          </p:cNvPr>
          <p:cNvSpPr>
            <a:spLocks noGrp="1"/>
          </p:cNvSpPr>
          <p:nvPr>
            <p:ph type="title"/>
          </p:nvPr>
        </p:nvSpPr>
        <p:spPr/>
        <p:txBody>
          <a:bodyPr>
            <a:normAutofit/>
          </a:bodyPr>
          <a:lstStyle/>
          <a:p>
            <a:pPr algn="ctr"/>
            <a:r>
              <a:rPr lang="en-US" sz="4000" b="1" dirty="0" err="1"/>
              <a:t>GOal</a:t>
            </a:r>
            <a:endParaRPr lang="en-US" sz="4000" b="1" dirty="0"/>
          </a:p>
        </p:txBody>
      </p:sp>
      <p:sp>
        <p:nvSpPr>
          <p:cNvPr id="3" name="Content Placeholder 2">
            <a:extLst>
              <a:ext uri="{FF2B5EF4-FFF2-40B4-BE49-F238E27FC236}">
                <a16:creationId xmlns:a16="http://schemas.microsoft.com/office/drawing/2014/main" id="{903611AC-C6B7-4967-8CC9-5605E8EEFB7E}"/>
              </a:ext>
            </a:extLst>
          </p:cNvPr>
          <p:cNvSpPr>
            <a:spLocks noGrp="1"/>
          </p:cNvSpPr>
          <p:nvPr>
            <p:ph idx="1"/>
          </p:nvPr>
        </p:nvSpPr>
        <p:spPr/>
        <p:txBody>
          <a:bodyPr/>
          <a:lstStyle/>
          <a:p>
            <a:r>
              <a:rPr lang="en-US" sz="3600" dirty="0"/>
              <a:t>Our focus is to see how each chemical component influences the quality of wine (0 'very bad' to 10 'very excellent'). The usage of this analysis will help to understand whether by modifying the variables, it is possible to increase the quality of the wine on the market</a:t>
            </a:r>
            <a:r>
              <a:rPr lang="en-US" dirty="0"/>
              <a:t>.</a:t>
            </a:r>
            <a:r>
              <a:rPr lang="en-US" b="1" dirty="0"/>
              <a:t> </a:t>
            </a:r>
            <a:endParaRPr lang="en-US" dirty="0"/>
          </a:p>
          <a:p>
            <a:endParaRPr lang="en-US" dirty="0"/>
          </a:p>
        </p:txBody>
      </p:sp>
    </p:spTree>
    <p:extLst>
      <p:ext uri="{BB962C8B-B14F-4D97-AF65-F5344CB8AC3E}">
        <p14:creationId xmlns:p14="http://schemas.microsoft.com/office/powerpoint/2010/main" val="3492689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a:xfrm>
            <a:off x="581192" y="702155"/>
            <a:ext cx="11029616" cy="1479069"/>
          </a:xfrm>
        </p:spPr>
        <p:txBody>
          <a:bodyPr>
            <a:noAutofit/>
          </a:bodyPr>
          <a:lstStyle/>
          <a:p>
            <a:pPr algn="ctr"/>
            <a:r>
              <a:rPr lang="en-US" sz="4000" dirty="0"/>
              <a:t>Accuracy After Normalization</a:t>
            </a:r>
            <a:br>
              <a:rPr lang="en-US" sz="4000" dirty="0"/>
            </a:br>
            <a:endParaRPr lang="en-US" sz="4000" dirty="0"/>
          </a:p>
        </p:txBody>
      </p:sp>
      <p:pic>
        <p:nvPicPr>
          <p:cNvPr id="4" name="Content Placeholder 3">
            <a:extLst>
              <a:ext uri="{FF2B5EF4-FFF2-40B4-BE49-F238E27FC236}">
                <a16:creationId xmlns:a16="http://schemas.microsoft.com/office/drawing/2014/main" id="{7C4482CF-C058-4104-98A0-5E7A0A07D32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445" t="17024" r="9606" b="1081"/>
          <a:stretch/>
        </p:blipFill>
        <p:spPr bwMode="auto">
          <a:xfrm>
            <a:off x="2656906" y="2181225"/>
            <a:ext cx="6878187" cy="36782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5327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1390-F621-47ED-9139-6BF641891DD5}"/>
              </a:ext>
            </a:extLst>
          </p:cNvPr>
          <p:cNvSpPr>
            <a:spLocks noGrp="1"/>
          </p:cNvSpPr>
          <p:nvPr>
            <p:ph type="title"/>
          </p:nvPr>
        </p:nvSpPr>
        <p:spPr/>
        <p:txBody>
          <a:bodyPr/>
          <a:lstStyle/>
          <a:p>
            <a:pPr algn="ctr"/>
            <a:r>
              <a:rPr lang="en-US" sz="3200" b="1" dirty="0"/>
              <a:t>Responsibility Of Each Team Members:</a:t>
            </a:r>
            <a:br>
              <a:rPr lang="en-US" dirty="0"/>
            </a:br>
            <a:endParaRPr lang="en-US" dirty="0"/>
          </a:p>
        </p:txBody>
      </p:sp>
      <p:sp>
        <p:nvSpPr>
          <p:cNvPr id="3" name="Content Placeholder 2">
            <a:extLst>
              <a:ext uri="{FF2B5EF4-FFF2-40B4-BE49-F238E27FC236}">
                <a16:creationId xmlns:a16="http://schemas.microsoft.com/office/drawing/2014/main" id="{2FD10522-4F3B-4C2A-BB3A-B5F4674EC10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79834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6382-00B8-4C05-BF76-48E1335A4F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22453C-0676-4151-BB73-401ED11973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0964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0C2B5-4A0C-4606-81E2-3926CF5144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1309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CA7-DEAB-4F6C-AC07-03608EA34F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BDBB60-277E-40B6-99BA-6A798FBAD6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02724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69CEE2-50F8-4B07-BA7E-034F582936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3931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CC68-DE55-4AE6-89AA-56ADC80C12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40E64C-C507-4C28-9B75-4E8250323F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4858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011FEC-EB13-4321-BD6E-12721BF850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4501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1390-F621-47ED-9139-6BF641891D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D10522-4F3B-4C2A-BB3A-B5F4674EC1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035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6382-00B8-4C05-BF76-48E1335A4F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22453C-0676-4151-BB73-401ED11973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914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3A17-6D18-451F-A231-97D6D9516989}"/>
              </a:ext>
            </a:extLst>
          </p:cNvPr>
          <p:cNvSpPr>
            <a:spLocks noGrp="1"/>
          </p:cNvSpPr>
          <p:nvPr>
            <p:ph type="title"/>
          </p:nvPr>
        </p:nvSpPr>
        <p:spPr/>
        <p:txBody>
          <a:bodyPr>
            <a:normAutofit/>
          </a:bodyPr>
          <a:lstStyle/>
          <a:p>
            <a:pPr algn="ctr"/>
            <a:r>
              <a:rPr lang="en-US" sz="4000" b="1" dirty="0"/>
              <a:t>About  the  Dataset</a:t>
            </a:r>
          </a:p>
        </p:txBody>
      </p:sp>
      <p:sp>
        <p:nvSpPr>
          <p:cNvPr id="3" name="Content Placeholder 2">
            <a:extLst>
              <a:ext uri="{FF2B5EF4-FFF2-40B4-BE49-F238E27FC236}">
                <a16:creationId xmlns:a16="http://schemas.microsoft.com/office/drawing/2014/main" id="{F5E35DC6-1624-4496-AFEF-02EA2285F270}"/>
              </a:ext>
            </a:extLst>
          </p:cNvPr>
          <p:cNvSpPr>
            <a:spLocks noGrp="1"/>
          </p:cNvSpPr>
          <p:nvPr>
            <p:ph idx="1"/>
          </p:nvPr>
        </p:nvSpPr>
        <p:spPr/>
        <p:txBody>
          <a:bodyPr/>
          <a:lstStyle/>
          <a:p>
            <a:r>
              <a:rPr lang="en-US" sz="3600" dirty="0"/>
              <a:t>In this project we do Analysis of </a:t>
            </a:r>
            <a:r>
              <a:rPr lang="en-US" sz="3600" b="1" dirty="0"/>
              <a:t>Red Wine Data</a:t>
            </a:r>
            <a:r>
              <a:rPr lang="en-US" sz="3600" dirty="0"/>
              <a:t> which contains 1,599 red wines with 12 variables on the chemical properties of the wine.</a:t>
            </a:r>
          </a:p>
          <a:p>
            <a:endParaRPr lang="en-US" dirty="0"/>
          </a:p>
        </p:txBody>
      </p:sp>
    </p:spTree>
    <p:extLst>
      <p:ext uri="{BB962C8B-B14F-4D97-AF65-F5344CB8AC3E}">
        <p14:creationId xmlns:p14="http://schemas.microsoft.com/office/powerpoint/2010/main" val="1806474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2E98-0D56-4245-BFCC-D8C4016796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60C2B5-4A0C-4606-81E2-3926CF5144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7866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FCA7-DEAB-4F6C-AC07-03608EA34F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BDBB60-277E-40B6-99BA-6A798FBAD6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4503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2E56-814F-4A9C-9AC8-B1FC216CCD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69CEE2-50F8-4B07-BA7E-034F582936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9359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CC68-DE55-4AE6-89AA-56ADC80C12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40E64C-C507-4C28-9B75-4E8250323F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7331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91A8-8634-4C42-A081-19A7C6EA95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011FEC-EB13-4321-BD6E-12721BF850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591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EA4E-12AF-40A2-B13F-50479818F5BE}"/>
              </a:ext>
            </a:extLst>
          </p:cNvPr>
          <p:cNvSpPr>
            <a:spLocks noGrp="1"/>
          </p:cNvSpPr>
          <p:nvPr>
            <p:ph type="title"/>
          </p:nvPr>
        </p:nvSpPr>
        <p:spPr/>
        <p:txBody>
          <a:bodyPr>
            <a:normAutofit fontScale="90000"/>
          </a:bodyPr>
          <a:lstStyle/>
          <a:p>
            <a:pPr algn="ctr"/>
            <a:r>
              <a:rPr lang="en-US" sz="4000" b="1" dirty="0"/>
              <a:t>Input  Variables:</a:t>
            </a:r>
            <a:br>
              <a:rPr lang="en-US" dirty="0"/>
            </a:br>
            <a:endParaRPr lang="en-US" dirty="0"/>
          </a:p>
        </p:txBody>
      </p:sp>
      <p:sp>
        <p:nvSpPr>
          <p:cNvPr id="3" name="Content Placeholder 2">
            <a:extLst>
              <a:ext uri="{FF2B5EF4-FFF2-40B4-BE49-F238E27FC236}">
                <a16:creationId xmlns:a16="http://schemas.microsoft.com/office/drawing/2014/main" id="{B5AE9325-41C2-4552-8A91-51B3FE0C4E5A}"/>
              </a:ext>
            </a:extLst>
          </p:cNvPr>
          <p:cNvSpPr>
            <a:spLocks noGrp="1"/>
          </p:cNvSpPr>
          <p:nvPr>
            <p:ph idx="1"/>
          </p:nvPr>
        </p:nvSpPr>
        <p:spPr/>
        <p:txBody>
          <a:bodyPr/>
          <a:lstStyle/>
          <a:p>
            <a:pPr lvl="0"/>
            <a:r>
              <a:rPr lang="en-US" sz="2400" dirty="0"/>
              <a:t>Fixed acidity: most acids involved with wine or fixed or nonvolatile (do not evaporate readily)</a:t>
            </a:r>
          </a:p>
          <a:p>
            <a:pPr lvl="0"/>
            <a:r>
              <a:rPr lang="en-US" sz="2400" dirty="0"/>
              <a:t>Volatile acidity: the amount of acetic acid in wine, which at too high of levels can lead to an unpleasant, vinegar taste</a:t>
            </a:r>
          </a:p>
          <a:p>
            <a:pPr lvl="0"/>
            <a:r>
              <a:rPr lang="en-US" sz="2400" dirty="0"/>
              <a:t>Citric acid: found in small quantities, citric acid can add 'freshness' and flavor to wines</a:t>
            </a:r>
          </a:p>
          <a:p>
            <a:pPr lvl="0"/>
            <a:r>
              <a:rPr lang="en-US" sz="2400" dirty="0"/>
              <a:t>Residual sugar: the amount of sugar remaining after fermentation stops, it's rare to find wines with less than 1 gram/liter and wines with greater than 45 grams/liter are considered sweet</a:t>
            </a:r>
          </a:p>
          <a:p>
            <a:pPr marL="0" indent="0">
              <a:buNone/>
            </a:pPr>
            <a:endParaRPr lang="en-US" dirty="0"/>
          </a:p>
        </p:txBody>
      </p:sp>
    </p:spTree>
    <p:extLst>
      <p:ext uri="{BB962C8B-B14F-4D97-AF65-F5344CB8AC3E}">
        <p14:creationId xmlns:p14="http://schemas.microsoft.com/office/powerpoint/2010/main" val="39139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02CA-3934-4671-BFD4-20337950E7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25BDEB-D559-4629-A5F9-948D587DEBF9}"/>
              </a:ext>
            </a:extLst>
          </p:cNvPr>
          <p:cNvSpPr>
            <a:spLocks noGrp="1"/>
          </p:cNvSpPr>
          <p:nvPr>
            <p:ph idx="1"/>
          </p:nvPr>
        </p:nvSpPr>
        <p:spPr>
          <a:xfrm>
            <a:off x="581192" y="1715956"/>
            <a:ext cx="11029615" cy="4581149"/>
          </a:xfrm>
        </p:spPr>
        <p:txBody>
          <a:bodyPr/>
          <a:lstStyle/>
          <a:p>
            <a:pPr lvl="0"/>
            <a:r>
              <a:rPr lang="en-US" sz="2400" dirty="0"/>
              <a:t>Chlorides: the amount of salt in the wine</a:t>
            </a:r>
          </a:p>
          <a:p>
            <a:pPr lvl="0"/>
            <a:r>
              <a:rPr lang="en-US" sz="2400" dirty="0"/>
              <a:t>Free sulfur dioxide: the free form of SO2 exists in equilibrium between molecular SO2 (as a dissolved gas) and bisulfite ion; - it prevents microbial growth and the oxidation of wine</a:t>
            </a:r>
          </a:p>
          <a:p>
            <a:pPr lvl="0"/>
            <a:r>
              <a:rPr lang="en-US" sz="2400" dirty="0"/>
              <a:t>Total sulfur dioxide: amount of free and bound forms of S02; in low concentrations, SO2 is mostly undetectable in wine, but at - free SO2 concentrations over 50 ppm, SO2 becomes evident in the nose and taste of wine</a:t>
            </a:r>
          </a:p>
          <a:p>
            <a:pPr lvl="0"/>
            <a:r>
              <a:rPr lang="en-US" sz="2400" dirty="0"/>
              <a:t>Density: the density of water is close to that of water depending on the percent alcohol and sugar content</a:t>
            </a:r>
          </a:p>
          <a:p>
            <a:endParaRPr lang="en-US" dirty="0"/>
          </a:p>
        </p:txBody>
      </p:sp>
    </p:spTree>
    <p:extLst>
      <p:ext uri="{BB962C8B-B14F-4D97-AF65-F5344CB8AC3E}">
        <p14:creationId xmlns:p14="http://schemas.microsoft.com/office/powerpoint/2010/main" val="10537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F986-56FB-4929-936B-B0868691C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46002C-4087-4AE5-A8FD-9A6B7C0162FB}"/>
              </a:ext>
            </a:extLst>
          </p:cNvPr>
          <p:cNvSpPr>
            <a:spLocks noGrp="1"/>
          </p:cNvSpPr>
          <p:nvPr>
            <p:ph idx="1"/>
          </p:nvPr>
        </p:nvSpPr>
        <p:spPr/>
        <p:txBody>
          <a:bodyPr/>
          <a:lstStyle/>
          <a:p>
            <a:pPr lvl="0"/>
            <a:r>
              <a:rPr lang="en-US" sz="2400" dirty="0"/>
              <a:t>pH: describes how acidic or basic a wine is on a scale from 0 (very acidic) to 14 (very basic); most wines are between 3-4 on the pH scale</a:t>
            </a:r>
          </a:p>
          <a:p>
            <a:pPr lvl="0"/>
            <a:r>
              <a:rPr lang="en-US" sz="2400" dirty="0" err="1"/>
              <a:t>Sulphates</a:t>
            </a:r>
            <a:r>
              <a:rPr lang="en-US" sz="2400" dirty="0"/>
              <a:t>: a wine additive which can contribute to sulfur dioxide gas (S02) levels, </a:t>
            </a:r>
            <a:r>
              <a:rPr lang="en-US" sz="2400" dirty="0" err="1"/>
              <a:t>wich</a:t>
            </a:r>
            <a:r>
              <a:rPr lang="en-US" sz="2400" dirty="0"/>
              <a:t> acts as an antimicrobial and antioxidant</a:t>
            </a:r>
          </a:p>
          <a:p>
            <a:pPr lvl="0"/>
            <a:r>
              <a:rPr lang="en-US" sz="2400" dirty="0"/>
              <a:t>Alcohol: the percent alcohol content of the wine</a:t>
            </a:r>
          </a:p>
          <a:p>
            <a:r>
              <a:rPr lang="en-US" sz="2400" b="1" dirty="0"/>
              <a:t>Output variable:</a:t>
            </a:r>
            <a:r>
              <a:rPr lang="en-US" sz="2400" dirty="0"/>
              <a:t> </a:t>
            </a:r>
          </a:p>
          <a:p>
            <a:pPr lvl="0"/>
            <a:r>
              <a:rPr lang="en-US" sz="2400" dirty="0"/>
              <a:t>Quality (score between 0 and 10)</a:t>
            </a:r>
          </a:p>
          <a:p>
            <a:endParaRPr lang="en-US" dirty="0"/>
          </a:p>
        </p:txBody>
      </p:sp>
    </p:spTree>
    <p:extLst>
      <p:ext uri="{BB962C8B-B14F-4D97-AF65-F5344CB8AC3E}">
        <p14:creationId xmlns:p14="http://schemas.microsoft.com/office/powerpoint/2010/main" val="413396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04FC-293C-4468-AAED-DF100DAE1A67}"/>
              </a:ext>
            </a:extLst>
          </p:cNvPr>
          <p:cNvSpPr>
            <a:spLocks noGrp="1"/>
          </p:cNvSpPr>
          <p:nvPr>
            <p:ph type="title"/>
          </p:nvPr>
        </p:nvSpPr>
        <p:spPr/>
        <p:txBody>
          <a:bodyPr/>
          <a:lstStyle/>
          <a:p>
            <a:r>
              <a:rPr lang="en-US" b="1" i="1" dirty="0"/>
              <a:t>What I found from the Analysis of this dataset?</a:t>
            </a:r>
            <a:endParaRPr lang="en-US" dirty="0"/>
          </a:p>
        </p:txBody>
      </p:sp>
      <p:sp>
        <p:nvSpPr>
          <p:cNvPr id="3" name="Content Placeholder 2">
            <a:extLst>
              <a:ext uri="{FF2B5EF4-FFF2-40B4-BE49-F238E27FC236}">
                <a16:creationId xmlns:a16="http://schemas.microsoft.com/office/drawing/2014/main" id="{325F3EAA-2BF8-4264-A477-2A1B0B4778FE}"/>
              </a:ext>
            </a:extLst>
          </p:cNvPr>
          <p:cNvSpPr>
            <a:spLocks noGrp="1"/>
          </p:cNvSpPr>
          <p:nvPr>
            <p:ph idx="1"/>
          </p:nvPr>
        </p:nvSpPr>
        <p:spPr>
          <a:xfrm>
            <a:off x="581192" y="1866508"/>
            <a:ext cx="11029615" cy="4458878"/>
          </a:xfrm>
        </p:spPr>
        <p:txBody>
          <a:bodyPr/>
          <a:lstStyle/>
          <a:p>
            <a:pPr lvl="0"/>
            <a:r>
              <a:rPr lang="en-US" sz="2400" dirty="0"/>
              <a:t>For the whole data set most of the people gave rating 5 and 6.</a:t>
            </a:r>
          </a:p>
          <a:p>
            <a:pPr lvl="0"/>
            <a:r>
              <a:rPr lang="en-US" sz="2400" dirty="0"/>
              <a:t>Nobody gave rating 0, 1, 2, 9, 10. This might be because most of the people randomly choose the rating 5 and 6 And surprisingly no body rated 9 and 10 means the wine quality might not be good in reality.</a:t>
            </a:r>
          </a:p>
          <a:p>
            <a:pPr lvl="0"/>
            <a:r>
              <a:rPr lang="en-US" sz="2400" dirty="0"/>
              <a:t>I first thought that acidity has predictive capability As quality increases with increase value of citric acid and decreases with increased value of volatile acidity.</a:t>
            </a:r>
          </a:p>
          <a:p>
            <a:pPr lvl="0"/>
            <a:r>
              <a:rPr lang="en-US" sz="2400" dirty="0"/>
              <a:t>For residual sugar nobody gave rating 3 and 8 for the value greater than 6.8.</a:t>
            </a:r>
          </a:p>
          <a:p>
            <a:pPr lvl="0"/>
            <a:r>
              <a:rPr lang="en-US" sz="2400" dirty="0"/>
              <a:t>May be only one people gave rating 4 for residual sugar value greater than 6.8.</a:t>
            </a:r>
          </a:p>
          <a:p>
            <a:endParaRPr lang="en-US" dirty="0"/>
          </a:p>
        </p:txBody>
      </p:sp>
    </p:spTree>
    <p:extLst>
      <p:ext uri="{BB962C8B-B14F-4D97-AF65-F5344CB8AC3E}">
        <p14:creationId xmlns:p14="http://schemas.microsoft.com/office/powerpoint/2010/main" val="40408371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49</TotalTime>
  <Words>1252</Words>
  <Application>Microsoft Office PowerPoint</Application>
  <PresentationFormat>Widescreen</PresentationFormat>
  <Paragraphs>101</Paragraphs>
  <Slides>54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Gill Sans MT</vt:lpstr>
      <vt:lpstr>Wingdings 2</vt:lpstr>
      <vt:lpstr>Dividend</vt:lpstr>
      <vt:lpstr>Red wine Quality</vt:lpstr>
      <vt:lpstr>DATA-SET Used </vt:lpstr>
      <vt:lpstr>Project Description </vt:lpstr>
      <vt:lpstr>GOal</vt:lpstr>
      <vt:lpstr>About  the  Dataset</vt:lpstr>
      <vt:lpstr>Input  Variables: </vt:lpstr>
      <vt:lpstr>PowerPoint Presentation</vt:lpstr>
      <vt:lpstr>PowerPoint Presentation</vt:lpstr>
      <vt:lpstr>What I found from the Analysis of this dataset?</vt:lpstr>
      <vt:lpstr>PowerPoint Presentation</vt:lpstr>
      <vt:lpstr>PowerPoint Presentation</vt:lpstr>
      <vt:lpstr>Checking the null/missing value in the Dataset [Cleaning Dataset]</vt:lpstr>
      <vt:lpstr>Bar-Chart Representation For Showing The NULL Values: </vt:lpstr>
      <vt:lpstr>Stastical information for Dataset </vt:lpstr>
      <vt:lpstr>Learn about Target Vector(Output coloumn)</vt:lpstr>
      <vt:lpstr>PowerPoint Presentation</vt:lpstr>
      <vt:lpstr>Converting numerical value to categorical value of Target Variables </vt:lpstr>
      <vt:lpstr>PowerPoint Presentation</vt:lpstr>
      <vt:lpstr>BAR-CHART REPRESENTATION: </vt:lpstr>
      <vt:lpstr>DATASET ANALYSIS: </vt:lpstr>
      <vt:lpstr>PowerPoint Presentation</vt:lpstr>
      <vt:lpstr>PowerPoint Presentation</vt:lpstr>
      <vt:lpstr>Analysis For How Different Factors affect Wine-Quality: </vt:lpstr>
      <vt:lpstr>BOX-PLOT REPRESENTATION</vt:lpstr>
      <vt:lpstr>Analysis of sulphates Vs wine ratings:</vt:lpstr>
      <vt:lpstr>BOX-PLOT REPRESENTATION: </vt:lpstr>
      <vt:lpstr>Analysis of Citric Acid Vs wine ratings: </vt:lpstr>
      <vt:lpstr>VIOLINPLOT REPRESENTATION:</vt:lpstr>
      <vt:lpstr>Analysis of fixed acidity &amp; wine ratings: </vt:lpstr>
      <vt:lpstr>BOX-PLOT REPRESENTATION</vt:lpstr>
      <vt:lpstr>Analysis of pH Vs wine ratings</vt:lpstr>
      <vt:lpstr>SWARMPLOT REPRESENTATION: </vt:lpstr>
      <vt:lpstr>Linear Regression: </vt:lpstr>
      <vt:lpstr>LMPLOT REPRESENTATION: </vt:lpstr>
      <vt:lpstr>Apply Different Classifier on Dataset : </vt:lpstr>
      <vt:lpstr>PowerPoint Presentation</vt:lpstr>
      <vt:lpstr> figure shows accuracy of each algorithm: (Without Normalization) </vt:lpstr>
      <vt:lpstr>Representation Of Accuracy Using Graph: </vt:lpstr>
      <vt:lpstr>PowerPoint Presentation</vt:lpstr>
      <vt:lpstr>Accuracy After Normalization </vt:lpstr>
      <vt:lpstr>Responsibility Of Each Team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 Quality</dc:title>
  <dc:creator>rutviee002@gmail.com</dc:creator>
  <cp:lastModifiedBy>rutviee002@gmail.com</cp:lastModifiedBy>
  <cp:revision>6</cp:revision>
  <dcterms:created xsi:type="dcterms:W3CDTF">2018-11-28T05:18:54Z</dcterms:created>
  <dcterms:modified xsi:type="dcterms:W3CDTF">2018-11-28T06:08:22Z</dcterms:modified>
</cp:coreProperties>
</file>