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5AA4D-8DA4-41D4-896A-8B5F76C4DB8E}"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C8BE4-E76F-436A-ADD9-50EC6C281A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AA4D-8DA4-41D4-896A-8B5F76C4DB8E}" type="datetimeFigureOut">
              <a:rPr lang="en-US" smtClean="0"/>
              <a:pPr/>
              <a:t>12/12/2018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C8BE4-E76F-436A-ADD9-50EC6C281A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Git…</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Git </a:t>
            </a:r>
            <a:endParaRPr lang="en-US"/>
          </a:p>
        </p:txBody>
      </p:sp>
      <p:sp>
        <p:nvSpPr>
          <p:cNvPr id="3" name="Content Placeholder 2"/>
          <p:cNvSpPr>
            <a:spLocks noGrp="1"/>
          </p:cNvSpPr>
          <p:nvPr>
            <p:ph idx="1"/>
          </p:nvPr>
        </p:nvSpPr>
        <p:spPr>
          <a:xfrm>
            <a:off x="533400" y="1295400"/>
            <a:ext cx="8229600" cy="4525963"/>
          </a:xfrm>
        </p:spPr>
        <p:txBody>
          <a:bodyPr>
            <a:noAutofit/>
          </a:bodyPr>
          <a:lstStyle/>
          <a:p>
            <a:r>
              <a:rPr lang="en-US" sz="2400" b="1" smtClean="0"/>
              <a:t>Distributed</a:t>
            </a:r>
            <a:r>
              <a:rPr lang="en-US" sz="2400" smtClean="0"/>
              <a:t> so that connectivity doesn’t block work.</a:t>
            </a:r>
          </a:p>
          <a:p>
            <a:r>
              <a:rPr lang="en-US" sz="2400" b="1" smtClean="0"/>
              <a:t>Easy</a:t>
            </a:r>
            <a:r>
              <a:rPr lang="en-US" sz="2400" smtClean="0"/>
              <a:t> so that learning its commands can happen progressively.</a:t>
            </a:r>
          </a:p>
          <a:p>
            <a:pPr>
              <a:buNone/>
            </a:pPr>
            <a:r>
              <a:rPr lang="en-US" sz="2400" smtClean="0"/>
              <a:t>              Note:-</a:t>
            </a:r>
          </a:p>
          <a:p>
            <a:pPr>
              <a:buNone/>
            </a:pPr>
            <a:r>
              <a:rPr lang="en-US" sz="2400" smtClean="0"/>
              <a:t>				The admin of the project has to initialize it for the first time by using init command.</a:t>
            </a:r>
          </a:p>
          <a:p>
            <a:pPr>
              <a:buNone/>
            </a:pPr>
            <a:endParaRPr lang="en-US" sz="2400" smtClean="0"/>
          </a:p>
          <a:p>
            <a:pPr>
              <a:buNone/>
            </a:pPr>
            <a:r>
              <a:rPr lang="en-US" sz="2400" smtClean="0"/>
              <a:t>                                 If the project is collaborative then all the members other than admin has to clone the project to make the local and global changes to the file by using the following command:-</a:t>
            </a:r>
          </a:p>
          <a:p>
            <a:pPr>
              <a:buNone/>
            </a:pPr>
            <a:r>
              <a:rPr lang="en-US" sz="2400" smtClean="0"/>
              <a:t>		</a:t>
            </a:r>
          </a:p>
          <a:p>
            <a:pPr>
              <a:buNone/>
            </a:pPr>
            <a:r>
              <a:rPr lang="en-US" sz="2400" smtClean="0"/>
              <a:t>			Command:-</a:t>
            </a:r>
          </a:p>
          <a:p>
            <a:pPr>
              <a:buNone/>
            </a:pPr>
            <a:r>
              <a:rPr lang="en-US" sz="2400" smtClean="0"/>
              <a:t>					</a:t>
            </a:r>
            <a:r>
              <a:rPr lang="en-US" sz="2400" b="1" smtClean="0"/>
              <a:t>Git clone url</a:t>
            </a:r>
            <a:endParaRPr lang="en-US" sz="24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Distributed git </a:t>
            </a:r>
            <a:endParaRPr lang="en-US"/>
          </a:p>
        </p:txBody>
      </p:sp>
      <p:sp>
        <p:nvSpPr>
          <p:cNvPr id="3" name="Content Placeholder 2"/>
          <p:cNvSpPr>
            <a:spLocks noGrp="1"/>
          </p:cNvSpPr>
          <p:nvPr>
            <p:ph idx="1"/>
          </p:nvPr>
        </p:nvSpPr>
        <p:spPr/>
        <p:txBody>
          <a:bodyPr/>
          <a:lstStyle/>
          <a:p>
            <a:r>
              <a:rPr lang="en-US" b="1" smtClean="0"/>
              <a:t>Team-centric</a:t>
            </a:r>
            <a:r>
              <a:rPr lang="en-US" smtClean="0"/>
              <a:t> so that collaboration happen naturally.</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.Gitignore File</a:t>
            </a:r>
            <a:endParaRPr lang="en-US"/>
          </a:p>
        </p:txBody>
      </p:sp>
      <p:sp>
        <p:nvSpPr>
          <p:cNvPr id="3" name="Content Placeholder 2"/>
          <p:cNvSpPr>
            <a:spLocks noGrp="1"/>
          </p:cNvSpPr>
          <p:nvPr>
            <p:ph idx="1"/>
          </p:nvPr>
        </p:nvSpPr>
        <p:spPr/>
        <p:txBody>
          <a:bodyPr/>
          <a:lstStyle/>
          <a:p>
            <a:r>
              <a:rPr lang="en-US" smtClean="0"/>
              <a:t>Git sees every file in your working copy as one of three things:</a:t>
            </a:r>
          </a:p>
          <a:p>
            <a:pPr>
              <a:buNone/>
            </a:pPr>
            <a:r>
              <a:rPr lang="en-US" smtClean="0"/>
              <a:t>           1)tracked - a file which has been previously staged or committed;</a:t>
            </a:r>
          </a:p>
          <a:p>
            <a:pPr>
              <a:buNone/>
            </a:pPr>
            <a:r>
              <a:rPr lang="en-US" smtClean="0"/>
              <a:t>            2)untracked - a file which </a:t>
            </a:r>
            <a:r>
              <a:rPr lang="en-US" i="1" smtClean="0"/>
              <a:t>has not</a:t>
            </a:r>
            <a:r>
              <a:rPr lang="en-US" smtClean="0"/>
              <a:t> been staged or committed; or</a:t>
            </a:r>
          </a:p>
          <a:p>
            <a:pPr>
              <a:buNone/>
            </a:pPr>
            <a:r>
              <a:rPr lang="en-US" smtClean="0"/>
              <a:t>            3)ignored - a file which Git has been explicitly told to ignore.</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.Gitignore File</a:t>
            </a:r>
            <a:endParaRPr lang="en-US"/>
          </a:p>
        </p:txBody>
      </p:sp>
      <p:sp>
        <p:nvSpPr>
          <p:cNvPr id="3" name="Content Placeholder 2"/>
          <p:cNvSpPr>
            <a:spLocks noGrp="1"/>
          </p:cNvSpPr>
          <p:nvPr>
            <p:ph idx="1"/>
          </p:nvPr>
        </p:nvSpPr>
        <p:spPr/>
        <p:txBody>
          <a:bodyPr>
            <a:normAutofit fontScale="85000" lnSpcReduction="10000"/>
          </a:bodyPr>
          <a:lstStyle/>
          <a:p>
            <a:r>
              <a:rPr lang="en-US" smtClean="0"/>
              <a:t>Ignored files are usually build artifacts and machine generated files that can be derived from your repository source or should otherwise not be committed. Some common examples are:</a:t>
            </a:r>
          </a:p>
          <a:p>
            <a:r>
              <a:rPr lang="en-US" smtClean="0"/>
              <a:t>Dependency caches, such as the contents of /node_modulesor /packages ,compiled code, such as .o, .pyc, and .class files, build output directories, such as /bin, /out, or /target, files generated at runtime, such as .log, .lock, or .tmp, hidden system files, such as .DS_Store or Thumbs.db, personal IDE config files, such as .idea/workspace.xml</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.Gitignore Patterns</a:t>
            </a:r>
            <a:endParaRPr lang="en-US"/>
          </a:p>
        </p:txBody>
      </p:sp>
      <p:graphicFrame>
        <p:nvGraphicFramePr>
          <p:cNvPr id="4" name="Content Placeholder 3"/>
          <p:cNvGraphicFramePr>
            <a:graphicFrameLocks noGrp="1"/>
          </p:cNvGraphicFramePr>
          <p:nvPr>
            <p:ph idx="1"/>
          </p:nvPr>
        </p:nvGraphicFramePr>
        <p:xfrm>
          <a:off x="457200" y="1600200"/>
          <a:ext cx="8229600" cy="4297680"/>
        </p:xfrm>
        <a:graphic>
          <a:graphicData uri="http://schemas.openxmlformats.org/drawingml/2006/table">
            <a:tbl>
              <a:tblPr firstRow="1" bandRow="1">
                <a:tableStyleId>{5C22544A-7EE6-4342-B048-85BDC9FD1C3A}</a:tableStyleId>
              </a:tblPr>
              <a:tblGrid>
                <a:gridCol w="2743200"/>
                <a:gridCol w="2743200"/>
                <a:gridCol w="2743200"/>
              </a:tblGrid>
              <a:tr h="330239">
                <a:tc>
                  <a:txBody>
                    <a:bodyPr/>
                    <a:lstStyle/>
                    <a:p>
                      <a:pPr algn="ctr"/>
                      <a:r>
                        <a:rPr lang="en-US" sz="1800" b="1" i="0" kern="1200" smtClean="0">
                          <a:solidFill>
                            <a:schemeClr val="lt1"/>
                          </a:solidFill>
                          <a:latin typeface="+mn-lt"/>
                          <a:ea typeface="+mn-ea"/>
                          <a:cs typeface="+mn-cs"/>
                        </a:rPr>
                        <a:t>Pattern</a:t>
                      </a:r>
                      <a:endParaRPr lang="en-US"/>
                    </a:p>
                  </a:txBody>
                  <a:tcPr marL="88174" marR="88174"/>
                </a:tc>
                <a:tc>
                  <a:txBody>
                    <a:bodyPr/>
                    <a:lstStyle/>
                    <a:p>
                      <a:pPr algn="ctr"/>
                      <a:r>
                        <a:rPr lang="en-US" smtClean="0"/>
                        <a:t>Example Matches</a:t>
                      </a:r>
                      <a:endParaRPr lang="en-US"/>
                    </a:p>
                  </a:txBody>
                  <a:tcPr marL="88174" marR="88174"/>
                </a:tc>
                <a:tc>
                  <a:txBody>
                    <a:bodyPr/>
                    <a:lstStyle/>
                    <a:p>
                      <a:pPr algn="ctr"/>
                      <a:r>
                        <a:rPr lang="en-US" smtClean="0"/>
                        <a:t>Explanation</a:t>
                      </a:r>
                      <a:endParaRPr lang="en-US"/>
                    </a:p>
                  </a:txBody>
                  <a:tcPr marL="88174" marR="88174"/>
                </a:tc>
              </a:tr>
              <a:tr h="1058575">
                <a:tc>
                  <a:txBody>
                    <a:bodyPr/>
                    <a:lstStyle/>
                    <a:p>
                      <a:r>
                        <a:rPr lang="en-US" sz="1800" b="0" i="0" kern="1200" smtClean="0">
                          <a:solidFill>
                            <a:schemeClr val="dk1"/>
                          </a:solidFill>
                          <a:latin typeface="+mn-lt"/>
                          <a:ea typeface="+mn-ea"/>
                          <a:cs typeface="+mn-cs"/>
                        </a:rPr>
                        <a:t>**/logs</a:t>
                      </a:r>
                      <a:endParaRPr lang="en-US"/>
                    </a:p>
                  </a:txBody>
                  <a:tcPr marL="88174" marR="88174"/>
                </a:tc>
                <a:tc>
                  <a:txBody>
                    <a:bodyPr/>
                    <a:lstStyle/>
                    <a:p>
                      <a:r>
                        <a:rPr lang="en-US" smtClean="0"/>
                        <a:t>logs/debug.log</a:t>
                      </a:r>
                      <a:br>
                        <a:rPr lang="en-US" smtClean="0"/>
                      </a:br>
                      <a:r>
                        <a:rPr lang="en-US" smtClean="0"/>
                        <a:t>logs/monday/foo.bar</a:t>
                      </a:r>
                      <a:br>
                        <a:rPr lang="en-US" smtClean="0"/>
                      </a:br>
                      <a:r>
                        <a:rPr lang="en-US" smtClean="0"/>
                        <a:t>build/logs/debug.log</a:t>
                      </a:r>
                      <a:endParaRPr lang="en-US"/>
                    </a:p>
                  </a:txBody>
                  <a:tcPr marL="88174" marR="88174"/>
                </a:tc>
                <a:tc>
                  <a:txBody>
                    <a:bodyPr/>
                    <a:lstStyle/>
                    <a:p>
                      <a:r>
                        <a:rPr lang="en-US" sz="1800" b="0" i="0" kern="1200" smtClean="0">
                          <a:solidFill>
                            <a:schemeClr val="dk1"/>
                          </a:solidFill>
                          <a:latin typeface="+mn-lt"/>
                          <a:ea typeface="+mn-ea"/>
                          <a:cs typeface="+mn-cs"/>
                        </a:rPr>
                        <a:t>You can prepend a pattern with a double asterisk to match directories anywhere in the repository.</a:t>
                      </a:r>
                      <a:endParaRPr lang="en-US"/>
                    </a:p>
                  </a:txBody>
                  <a:tcPr marL="88174" marR="88174"/>
                </a:tc>
              </a:tr>
              <a:tr h="1058575">
                <a:tc>
                  <a:txBody>
                    <a:bodyPr/>
                    <a:lstStyle/>
                    <a:p>
                      <a:r>
                        <a:rPr lang="en-US" sz="1800" b="0" i="0" kern="1200" smtClean="0">
                          <a:solidFill>
                            <a:schemeClr val="dk1"/>
                          </a:solidFill>
                          <a:latin typeface="+mn-lt"/>
                          <a:ea typeface="+mn-ea"/>
                          <a:cs typeface="+mn-cs"/>
                        </a:rPr>
                        <a:t>**/logs/debug.log</a:t>
                      </a:r>
                      <a:endParaRPr lang="en-US"/>
                    </a:p>
                  </a:txBody>
                  <a:tcPr marL="88174" marR="88174"/>
                </a:tc>
                <a:tc>
                  <a:txBody>
                    <a:bodyPr/>
                    <a:lstStyle/>
                    <a:p>
                      <a:r>
                        <a:rPr lang="en-US" smtClean="0"/>
                        <a:t>logs/debug.log</a:t>
                      </a:r>
                      <a:br>
                        <a:rPr lang="en-US" smtClean="0"/>
                      </a:br>
                      <a:r>
                        <a:rPr lang="en-US" smtClean="0"/>
                        <a:t>build/logs/debug.log</a:t>
                      </a:r>
                      <a:br>
                        <a:rPr lang="en-US" smtClean="0"/>
                      </a:br>
                      <a:r>
                        <a:rPr lang="en-US" sz="1800" b="0" i="1" kern="1200" smtClean="0">
                          <a:solidFill>
                            <a:schemeClr val="dk1"/>
                          </a:solidFill>
                          <a:latin typeface="+mn-lt"/>
                          <a:ea typeface="+mn-ea"/>
                          <a:cs typeface="+mn-cs"/>
                        </a:rPr>
                        <a:t>but not</a:t>
                      </a:r>
                      <a:r>
                        <a:rPr lang="en-US" smtClean="0"/>
                        <a:t/>
                      </a:r>
                      <a:br>
                        <a:rPr lang="en-US" smtClean="0"/>
                      </a:br>
                      <a:r>
                        <a:rPr lang="en-US" smtClean="0"/>
                        <a:t>logs/build/debug.log</a:t>
                      </a:r>
                      <a:endParaRPr lang="en-US"/>
                    </a:p>
                  </a:txBody>
                  <a:tcPr marL="88174" marR="88174"/>
                </a:tc>
                <a:tc>
                  <a:txBody>
                    <a:bodyPr/>
                    <a:lstStyle/>
                    <a:p>
                      <a:r>
                        <a:rPr lang="en-US" sz="1800" b="0" i="0" kern="1200" smtClean="0">
                          <a:solidFill>
                            <a:schemeClr val="dk1"/>
                          </a:solidFill>
                          <a:latin typeface="+mn-lt"/>
                          <a:ea typeface="+mn-ea"/>
                          <a:cs typeface="+mn-cs"/>
                        </a:rPr>
                        <a:t>Patterns defined after a negating pattern will re-ignore any previously negated files.</a:t>
                      </a:r>
                      <a:endParaRPr lang="en-US"/>
                    </a:p>
                  </a:txBody>
                  <a:tcPr marL="88174" marR="88174"/>
                </a:tc>
              </a:tr>
              <a:tr h="814288">
                <a:tc>
                  <a:txBody>
                    <a:bodyPr/>
                    <a:lstStyle/>
                    <a:p>
                      <a:r>
                        <a:rPr lang="en-US" sz="1800" b="0" i="0" kern="1200" smtClean="0">
                          <a:solidFill>
                            <a:schemeClr val="dk1"/>
                          </a:solidFill>
                          <a:latin typeface="+mn-lt"/>
                          <a:ea typeface="+mn-ea"/>
                          <a:cs typeface="+mn-cs"/>
                        </a:rPr>
                        <a:t>/debug.log</a:t>
                      </a:r>
                      <a:endParaRPr lang="en-US"/>
                    </a:p>
                  </a:txBody>
                  <a:tcPr marL="88174" marR="88174"/>
                </a:tc>
                <a:tc>
                  <a:txBody>
                    <a:bodyPr/>
                    <a:lstStyle/>
                    <a:p>
                      <a:r>
                        <a:rPr lang="en-US" smtClean="0"/>
                        <a:t>debug.log</a:t>
                      </a:r>
                      <a:br>
                        <a:rPr lang="en-US" smtClean="0"/>
                      </a:br>
                      <a:r>
                        <a:rPr lang="en-US" sz="1800" b="0" i="1" kern="1200" smtClean="0">
                          <a:solidFill>
                            <a:schemeClr val="dk1"/>
                          </a:solidFill>
                          <a:latin typeface="+mn-lt"/>
                          <a:ea typeface="+mn-ea"/>
                          <a:cs typeface="+mn-cs"/>
                        </a:rPr>
                        <a:t>but not</a:t>
                      </a:r>
                      <a:r>
                        <a:rPr lang="en-US" smtClean="0"/>
                        <a:t/>
                      </a:r>
                      <a:br>
                        <a:rPr lang="en-US" smtClean="0"/>
                      </a:br>
                      <a:r>
                        <a:rPr lang="en-US" smtClean="0"/>
                        <a:t>logs/debug.log</a:t>
                      </a:r>
                      <a:endParaRPr lang="en-US"/>
                    </a:p>
                  </a:txBody>
                  <a:tcPr marL="88174" marR="88174"/>
                </a:tc>
                <a:tc>
                  <a:txBody>
                    <a:bodyPr/>
                    <a:lstStyle/>
                    <a:p>
                      <a:r>
                        <a:rPr lang="en-US" sz="1800" b="0" i="0" kern="1200" smtClean="0">
                          <a:solidFill>
                            <a:schemeClr val="dk1"/>
                          </a:solidFill>
                          <a:latin typeface="+mn-lt"/>
                          <a:ea typeface="+mn-ea"/>
                          <a:cs typeface="+mn-cs"/>
                        </a:rPr>
                        <a:t>Prepending a slash matches files only in the repository root.</a:t>
                      </a:r>
                      <a:endParaRPr lang="en-US"/>
                    </a:p>
                  </a:txBody>
                  <a:tcPr marL="88174" marR="88174"/>
                </a:tc>
              </a:tr>
              <a:tr h="570002">
                <a:tc>
                  <a:txBody>
                    <a:bodyPr/>
                    <a:lstStyle/>
                    <a:p>
                      <a:r>
                        <a:rPr lang="en-US" sz="1800" b="0" i="0" kern="1200" smtClean="0">
                          <a:solidFill>
                            <a:schemeClr val="dk1"/>
                          </a:solidFill>
                          <a:latin typeface="+mn-lt"/>
                          <a:ea typeface="+mn-ea"/>
                          <a:cs typeface="+mn-cs"/>
                        </a:rPr>
                        <a:t>debug.log</a:t>
                      </a:r>
                      <a:endParaRPr lang="en-US"/>
                    </a:p>
                  </a:txBody>
                  <a:tcPr marL="88174" marR="88174"/>
                </a:tc>
                <a:tc>
                  <a:txBody>
                    <a:bodyPr/>
                    <a:lstStyle/>
                    <a:p>
                      <a:r>
                        <a:rPr lang="en-US" smtClean="0"/>
                        <a:t>debug.log</a:t>
                      </a:r>
                      <a:br>
                        <a:rPr lang="en-US" smtClean="0"/>
                      </a:br>
                      <a:r>
                        <a:rPr lang="en-US" smtClean="0"/>
                        <a:t>logs/debug.log</a:t>
                      </a:r>
                      <a:endParaRPr lang="en-US"/>
                    </a:p>
                  </a:txBody>
                  <a:tcPr marL="88174" marR="88174"/>
                </a:tc>
                <a:tc>
                  <a:txBody>
                    <a:bodyPr/>
                    <a:lstStyle/>
                    <a:p>
                      <a:r>
                        <a:rPr lang="en-US" sz="1800" b="0" i="0" kern="1200" smtClean="0">
                          <a:solidFill>
                            <a:schemeClr val="dk1"/>
                          </a:solidFill>
                          <a:latin typeface="+mn-lt"/>
                          <a:ea typeface="+mn-ea"/>
                          <a:cs typeface="+mn-cs"/>
                        </a:rPr>
                        <a:t>By default, patterns match files in any directory.</a:t>
                      </a:r>
                    </a:p>
                  </a:txBody>
                  <a:tcPr marL="88174" marR="88174"/>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.Gitignore Patterns</a:t>
            </a:r>
            <a:endParaRPr lang="en-US"/>
          </a:p>
        </p:txBody>
      </p:sp>
      <p:graphicFrame>
        <p:nvGraphicFramePr>
          <p:cNvPr id="4" name="Content Placeholder 3"/>
          <p:cNvGraphicFramePr>
            <a:graphicFrameLocks noGrp="1"/>
          </p:cNvGraphicFramePr>
          <p:nvPr>
            <p:ph idx="1"/>
          </p:nvPr>
        </p:nvGraphicFramePr>
        <p:xfrm>
          <a:off x="0" y="-20320"/>
          <a:ext cx="9144000" cy="6405880"/>
        </p:xfrm>
        <a:graphic>
          <a:graphicData uri="http://schemas.openxmlformats.org/drawingml/2006/table">
            <a:tbl>
              <a:tblPr firstRow="1" bandRow="1">
                <a:tableStyleId>{5C22544A-7EE6-4342-B048-85BDC9FD1C3A}</a:tableStyleId>
              </a:tblPr>
              <a:tblGrid>
                <a:gridCol w="3048000"/>
                <a:gridCol w="3048000"/>
                <a:gridCol w="3048000"/>
              </a:tblGrid>
              <a:tr h="370840">
                <a:tc>
                  <a:txBody>
                    <a:bodyPr/>
                    <a:lstStyle/>
                    <a:p>
                      <a:pPr algn="ctr"/>
                      <a:r>
                        <a:rPr lang="en-US" smtClean="0"/>
                        <a:t>Pattern</a:t>
                      </a:r>
                      <a:endParaRPr lang="en-US"/>
                    </a:p>
                  </a:txBody>
                  <a:tcPr/>
                </a:tc>
                <a:tc>
                  <a:txBody>
                    <a:bodyPr/>
                    <a:lstStyle/>
                    <a:p>
                      <a:pPr algn="ctr"/>
                      <a:r>
                        <a:rPr lang="en-US" smtClean="0"/>
                        <a:t>Example Matches</a:t>
                      </a:r>
                      <a:endParaRPr lang="en-US"/>
                    </a:p>
                  </a:txBody>
                  <a:tcPr/>
                </a:tc>
                <a:tc>
                  <a:txBody>
                    <a:bodyPr/>
                    <a:lstStyle/>
                    <a:p>
                      <a:pPr algn="ctr"/>
                      <a:r>
                        <a:rPr lang="en-US" smtClean="0"/>
                        <a:t>Explanation</a:t>
                      </a:r>
                      <a:endParaRPr lang="en-US"/>
                    </a:p>
                  </a:txBody>
                  <a:tcPr/>
                </a:tc>
              </a:tr>
              <a:tr h="370840">
                <a:tc>
                  <a:txBody>
                    <a:bodyPr/>
                    <a:lstStyle/>
                    <a:p>
                      <a:r>
                        <a:rPr lang="en-US" sz="1800" b="0" i="0" kern="1200" smtClean="0">
                          <a:solidFill>
                            <a:schemeClr val="dk1"/>
                          </a:solidFill>
                          <a:latin typeface="+mn-lt"/>
                          <a:ea typeface="+mn-ea"/>
                          <a:cs typeface="+mn-cs"/>
                        </a:rPr>
                        <a:t>logs</a:t>
                      </a:r>
                      <a:endParaRPr lang="en-US"/>
                    </a:p>
                  </a:txBody>
                  <a:tcPr/>
                </a:tc>
                <a:tc>
                  <a:txBody>
                    <a:bodyPr/>
                    <a:lstStyle/>
                    <a:p>
                      <a:r>
                        <a:rPr lang="en-US" smtClean="0"/>
                        <a:t>logs</a:t>
                      </a:r>
                      <a:br>
                        <a:rPr lang="en-US" smtClean="0"/>
                      </a:br>
                      <a:r>
                        <a:rPr lang="en-US" smtClean="0"/>
                        <a:t>logs/debug.log</a:t>
                      </a:r>
                      <a:br>
                        <a:rPr lang="en-US" smtClean="0"/>
                      </a:br>
                      <a:r>
                        <a:rPr lang="en-US" smtClean="0"/>
                        <a:t>logs/latest/foo.bar</a:t>
                      </a:r>
                      <a:br>
                        <a:rPr lang="en-US" smtClean="0"/>
                      </a:br>
                      <a:r>
                        <a:rPr lang="en-US" smtClean="0"/>
                        <a:t>build/logs</a:t>
                      </a:r>
                      <a:br>
                        <a:rPr lang="en-US" smtClean="0"/>
                      </a:br>
                      <a:r>
                        <a:rPr lang="en-US" smtClean="0"/>
                        <a:t>build/logs/debug.log</a:t>
                      </a:r>
                      <a:endParaRPr lang="en-US"/>
                    </a:p>
                  </a:txBody>
                  <a:tcPr/>
                </a:tc>
                <a:tc>
                  <a:txBody>
                    <a:bodyPr/>
                    <a:lstStyle/>
                    <a:p>
                      <a:r>
                        <a:rPr lang="en-US" sz="1800" b="0" i="0" kern="1200" smtClean="0">
                          <a:solidFill>
                            <a:schemeClr val="dk1"/>
                          </a:solidFill>
                          <a:latin typeface="+mn-lt"/>
                          <a:ea typeface="+mn-ea"/>
                          <a:cs typeface="+mn-cs"/>
                        </a:rPr>
                        <a:t>If you don't append a slash, the pattern will match both files and the contents of directories with that name. In the example matches on the left, both directories and files named </a:t>
                      </a:r>
                      <a:r>
                        <a:rPr lang="en-US" sz="1800" b="0" i="1" kern="1200" smtClean="0">
                          <a:solidFill>
                            <a:schemeClr val="dk1"/>
                          </a:solidFill>
                          <a:latin typeface="+mn-lt"/>
                          <a:ea typeface="+mn-ea"/>
                          <a:cs typeface="+mn-cs"/>
                        </a:rPr>
                        <a:t>logs</a:t>
                      </a:r>
                      <a:r>
                        <a:rPr lang="en-US" sz="1800" b="0" i="0" kern="1200" smtClean="0">
                          <a:solidFill>
                            <a:schemeClr val="dk1"/>
                          </a:solidFill>
                          <a:latin typeface="+mn-lt"/>
                          <a:ea typeface="+mn-ea"/>
                          <a:cs typeface="+mn-cs"/>
                        </a:rPr>
                        <a:t> are ignored.</a:t>
                      </a:r>
                      <a:endParaRPr lang="en-US"/>
                    </a:p>
                  </a:txBody>
                  <a:tcPr/>
                </a:tc>
              </a:tr>
              <a:tr h="370840">
                <a:tc>
                  <a:txBody>
                    <a:bodyPr/>
                    <a:lstStyle/>
                    <a:p>
                      <a:r>
                        <a:rPr lang="en-US" sz="1800" b="0" i="0" kern="1200" smtClean="0">
                          <a:solidFill>
                            <a:schemeClr val="dk1"/>
                          </a:solidFill>
                          <a:latin typeface="+mn-lt"/>
                          <a:ea typeface="+mn-ea"/>
                          <a:cs typeface="+mn-cs"/>
                        </a:rPr>
                        <a:t>logs/</a:t>
                      </a:r>
                      <a:endParaRPr lang="en-US"/>
                    </a:p>
                  </a:txBody>
                  <a:tcPr/>
                </a:tc>
                <a:tc>
                  <a:txBody>
                    <a:bodyPr/>
                    <a:lstStyle/>
                    <a:p>
                      <a:r>
                        <a:rPr lang="en-US" smtClean="0"/>
                        <a:t>logs/debug.log</a:t>
                      </a:r>
                      <a:br>
                        <a:rPr lang="en-US" smtClean="0"/>
                      </a:br>
                      <a:r>
                        <a:rPr lang="en-US" smtClean="0"/>
                        <a:t>logs/latest/foo.bar</a:t>
                      </a:r>
                      <a:br>
                        <a:rPr lang="en-US" smtClean="0"/>
                      </a:br>
                      <a:r>
                        <a:rPr lang="en-US" smtClean="0"/>
                        <a:t>build/logs/foo.bar</a:t>
                      </a:r>
                      <a:br>
                        <a:rPr lang="en-US" smtClean="0"/>
                      </a:br>
                      <a:r>
                        <a:rPr lang="en-US" smtClean="0"/>
                        <a:t>build/logs/latest/debug.log</a:t>
                      </a:r>
                      <a:endParaRPr lang="en-US"/>
                    </a:p>
                  </a:txBody>
                  <a:tcPr/>
                </a:tc>
                <a:tc>
                  <a:txBody>
                    <a:bodyPr/>
                    <a:lstStyle/>
                    <a:p>
                      <a:r>
                        <a:rPr lang="en-US" sz="1800" b="0" i="0" kern="1200" smtClean="0">
                          <a:solidFill>
                            <a:schemeClr val="dk1"/>
                          </a:solidFill>
                          <a:latin typeface="+mn-lt"/>
                          <a:ea typeface="+mn-ea"/>
                          <a:cs typeface="+mn-cs"/>
                        </a:rPr>
                        <a:t>Appending a slash indicates the pattern is a directory. The entire contents of any directory in the repository matching that name – including all of its files and subdirectories – will be ignored</a:t>
                      </a:r>
                      <a:endParaRPr lang="en-US"/>
                    </a:p>
                  </a:txBody>
                  <a:tcPr/>
                </a:tc>
              </a:tr>
              <a:tr h="370840">
                <a:tc>
                  <a:txBody>
                    <a:bodyPr/>
                    <a:lstStyle/>
                    <a:p>
                      <a:r>
                        <a:rPr lang="en-US" sz="1800" b="0" i="0" kern="1200" smtClean="0">
                          <a:solidFill>
                            <a:schemeClr val="dk1"/>
                          </a:solidFill>
                          <a:latin typeface="+mn-lt"/>
                          <a:ea typeface="+mn-ea"/>
                          <a:cs typeface="+mn-cs"/>
                        </a:rPr>
                        <a:t>logs/debug.log</a:t>
                      </a:r>
                      <a:endParaRPr lang="en-US"/>
                    </a:p>
                  </a:txBody>
                  <a:tcPr/>
                </a:tc>
                <a:tc>
                  <a:txBody>
                    <a:bodyPr/>
                    <a:lstStyle/>
                    <a:p>
                      <a:r>
                        <a:rPr lang="en-US" smtClean="0"/>
                        <a:t>logs/debug.log</a:t>
                      </a:r>
                      <a:br>
                        <a:rPr lang="en-US" smtClean="0"/>
                      </a:br>
                      <a:r>
                        <a:rPr lang="en-US" sz="1800" b="0" i="1" kern="1200" smtClean="0">
                          <a:solidFill>
                            <a:schemeClr val="dk1"/>
                          </a:solidFill>
                          <a:latin typeface="+mn-lt"/>
                          <a:ea typeface="+mn-ea"/>
                          <a:cs typeface="+mn-cs"/>
                        </a:rPr>
                        <a:t>but not</a:t>
                      </a:r>
                      <a:r>
                        <a:rPr lang="en-US" smtClean="0"/>
                        <a:t/>
                      </a:r>
                      <a:br>
                        <a:rPr lang="en-US" smtClean="0"/>
                      </a:br>
                      <a:r>
                        <a:rPr lang="en-US" smtClean="0"/>
                        <a:t>debug.log</a:t>
                      </a:r>
                      <a:br>
                        <a:rPr lang="en-US" smtClean="0"/>
                      </a:br>
                      <a:r>
                        <a:rPr lang="en-US" smtClean="0"/>
                        <a:t>build/logs/debug.log</a:t>
                      </a:r>
                      <a:endParaRPr lang="en-US"/>
                    </a:p>
                  </a:txBody>
                  <a:tcPr/>
                </a:tc>
                <a:tc>
                  <a:txBody>
                    <a:bodyPr/>
                    <a:lstStyle/>
                    <a:p>
                      <a:r>
                        <a:rPr lang="en-US" sz="1800" b="0" i="0" kern="1200" smtClean="0">
                          <a:solidFill>
                            <a:schemeClr val="dk1"/>
                          </a:solidFill>
                          <a:latin typeface="+mn-lt"/>
                          <a:ea typeface="+mn-ea"/>
                          <a:cs typeface="+mn-cs"/>
                        </a:rPr>
                        <a:t>Patterns specifying a file in a particular directory are relative to the repository root. (You can prepend a slash if you like, but it doesn't do anything special.)</a:t>
                      </a:r>
                      <a:endParaRPr 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 Conflicts</a:t>
            </a:r>
            <a:endParaRPr lang="en-US"/>
          </a:p>
        </p:txBody>
      </p:sp>
      <p:sp>
        <p:nvSpPr>
          <p:cNvPr id="5" name="Content Placeholder 4"/>
          <p:cNvSpPr>
            <a:spLocks noGrp="1"/>
          </p:cNvSpPr>
          <p:nvPr>
            <p:ph idx="1"/>
          </p:nvPr>
        </p:nvSpPr>
        <p:spPr>
          <a:xfrm>
            <a:off x="457200" y="1600200"/>
            <a:ext cx="8229600" cy="5105400"/>
          </a:xfrm>
        </p:spPr>
        <p:txBody>
          <a:bodyPr/>
          <a:lstStyle/>
          <a:p>
            <a:r>
              <a:rPr lang="en-US" smtClean="0"/>
              <a:t>Version control systems are all about managing contributions between multiple distributed authors ( usually developers ). Sometimes multiple developers may try to edit the same content.</a:t>
            </a:r>
          </a:p>
          <a:p>
            <a:r>
              <a:rPr lang="en-US" smtClean="0"/>
              <a:t> If Developer A tries to edit code that Developer B is editing a conflict may occur.</a:t>
            </a:r>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Branch Structure</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143000"/>
            <a:ext cx="8229600" cy="283525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62000" y="4191000"/>
            <a:ext cx="7696200" cy="244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Git Basics Commands</a:t>
            </a:r>
            <a:endParaRPr lang="en-US"/>
          </a:p>
        </p:txBody>
      </p:sp>
      <p:graphicFrame>
        <p:nvGraphicFramePr>
          <p:cNvPr id="4" name="Content Placeholder 3"/>
          <p:cNvGraphicFramePr>
            <a:graphicFrameLocks noGrp="1"/>
          </p:cNvGraphicFramePr>
          <p:nvPr>
            <p:ph idx="1"/>
          </p:nvPr>
        </p:nvGraphicFramePr>
        <p:xfrm>
          <a:off x="0" y="914400"/>
          <a:ext cx="8991600" cy="6065520"/>
        </p:xfrm>
        <a:graphic>
          <a:graphicData uri="http://schemas.openxmlformats.org/drawingml/2006/table">
            <a:tbl>
              <a:tblPr firstRow="1" bandRow="1">
                <a:tableStyleId>{5C22544A-7EE6-4342-B048-85BDC9FD1C3A}</a:tableStyleId>
              </a:tblPr>
              <a:tblGrid>
                <a:gridCol w="1371600"/>
                <a:gridCol w="3276600"/>
                <a:gridCol w="4343400"/>
              </a:tblGrid>
              <a:tr h="370840">
                <a:tc>
                  <a:txBody>
                    <a:bodyPr/>
                    <a:lstStyle/>
                    <a:p>
                      <a:pPr algn="ctr"/>
                      <a:r>
                        <a:rPr lang="en-US" smtClean="0"/>
                        <a:t>Number</a:t>
                      </a:r>
                      <a:endParaRPr lang="en-US"/>
                    </a:p>
                  </a:txBody>
                  <a:tcPr/>
                </a:tc>
                <a:tc>
                  <a:txBody>
                    <a:bodyPr/>
                    <a:lstStyle/>
                    <a:p>
                      <a:pPr algn="ctr"/>
                      <a:r>
                        <a:rPr lang="en-US" smtClean="0"/>
                        <a:t>Command</a:t>
                      </a:r>
                      <a:r>
                        <a:rPr lang="en-US" baseline="0" smtClean="0"/>
                        <a:t> </a:t>
                      </a:r>
                      <a:endParaRPr lang="en-US"/>
                    </a:p>
                  </a:txBody>
                  <a:tcPr/>
                </a:tc>
                <a:tc>
                  <a:txBody>
                    <a:bodyPr/>
                    <a:lstStyle/>
                    <a:p>
                      <a:pPr algn="ctr"/>
                      <a:r>
                        <a:rPr lang="en-US" smtClean="0"/>
                        <a:t>Description</a:t>
                      </a:r>
                      <a:endParaRPr lang="en-US"/>
                    </a:p>
                  </a:txBody>
                  <a:tcPr/>
                </a:tc>
              </a:tr>
              <a:tr h="370840">
                <a:tc>
                  <a:txBody>
                    <a:bodyPr/>
                    <a:lstStyle/>
                    <a:p>
                      <a:pPr algn="ctr"/>
                      <a:r>
                        <a:rPr lang="en-US" smtClean="0"/>
                        <a:t>1</a:t>
                      </a:r>
                      <a:endParaRPr lang="en-US"/>
                    </a:p>
                  </a:txBody>
                  <a:tcPr/>
                </a:tc>
                <a:tc>
                  <a:txBody>
                    <a:bodyPr/>
                    <a:lstStyle/>
                    <a:p>
                      <a:r>
                        <a:rPr lang="en-US" smtClean="0"/>
                        <a:t>git</a:t>
                      </a:r>
                      <a:r>
                        <a:rPr lang="en-US" baseline="0" smtClean="0"/>
                        <a:t> init [repository name]</a:t>
                      </a:r>
                      <a:endParaRPr lang="en-US"/>
                    </a:p>
                  </a:txBody>
                  <a:tcPr/>
                </a:tc>
                <a:tc>
                  <a:txBody>
                    <a:bodyPr/>
                    <a:lstStyle/>
                    <a:p>
                      <a:r>
                        <a:rPr lang="en-US" smtClean="0"/>
                        <a:t>This command is used to start</a:t>
                      </a:r>
                      <a:r>
                        <a:rPr lang="en-US" baseline="0" smtClean="0"/>
                        <a:t> a new repository(foldername).</a:t>
                      </a:r>
                      <a:endParaRPr lang="en-US"/>
                    </a:p>
                  </a:txBody>
                  <a:tcPr/>
                </a:tc>
              </a:tr>
              <a:tr h="370840">
                <a:tc>
                  <a:txBody>
                    <a:bodyPr/>
                    <a:lstStyle/>
                    <a:p>
                      <a:pPr algn="ctr"/>
                      <a:r>
                        <a:rPr lang="en-US" smtClean="0"/>
                        <a:t>2</a:t>
                      </a:r>
                      <a:endParaRPr lang="en-US"/>
                    </a:p>
                  </a:txBody>
                  <a:tcPr/>
                </a:tc>
                <a:tc>
                  <a:txBody>
                    <a:bodyPr/>
                    <a:lstStyle/>
                    <a:p>
                      <a:r>
                        <a:rPr lang="en-US" smtClean="0"/>
                        <a:t>git</a:t>
                      </a:r>
                      <a:r>
                        <a:rPr lang="en-US" baseline="0" smtClean="0"/>
                        <a:t> clone url</a:t>
                      </a:r>
                      <a:endParaRPr lang="en-US"/>
                    </a:p>
                  </a:txBody>
                  <a:tcPr/>
                </a:tc>
                <a:tc>
                  <a:txBody>
                    <a:bodyPr/>
                    <a:lstStyle/>
                    <a:p>
                      <a:r>
                        <a:rPr lang="en-US" smtClean="0"/>
                        <a:t>This comand is used to obtain a repository from existing url.</a:t>
                      </a:r>
                      <a:endParaRPr lang="en-US"/>
                    </a:p>
                  </a:txBody>
                  <a:tcPr/>
                </a:tc>
              </a:tr>
              <a:tr h="370840">
                <a:tc>
                  <a:txBody>
                    <a:bodyPr/>
                    <a:lstStyle/>
                    <a:p>
                      <a:pPr algn="ctr"/>
                      <a:r>
                        <a:rPr lang="en-US" smtClean="0"/>
                        <a:t>3</a:t>
                      </a:r>
                      <a:endParaRPr lang="en-US"/>
                    </a:p>
                  </a:txBody>
                  <a:tcPr/>
                </a:tc>
                <a:tc>
                  <a:txBody>
                    <a:bodyPr/>
                    <a:lstStyle/>
                    <a:p>
                      <a:r>
                        <a:rPr lang="en-US" smtClean="0"/>
                        <a:t>Git remote –v</a:t>
                      </a:r>
                      <a:endParaRPr lang="en-US"/>
                    </a:p>
                  </a:txBody>
                  <a:tcPr/>
                </a:tc>
                <a:tc>
                  <a:txBody>
                    <a:bodyPr/>
                    <a:lstStyle/>
                    <a:p>
                      <a:r>
                        <a:rPr lang="en-US" smtClean="0"/>
                        <a:t>List</a:t>
                      </a:r>
                      <a:r>
                        <a:rPr lang="en-US" baseline="0" smtClean="0"/>
                        <a:t> all configured repository.</a:t>
                      </a:r>
                      <a:endParaRPr lang="en-US"/>
                    </a:p>
                  </a:txBody>
                  <a:tcPr/>
                </a:tc>
              </a:tr>
              <a:tr h="370840">
                <a:tc>
                  <a:txBody>
                    <a:bodyPr/>
                    <a:lstStyle/>
                    <a:p>
                      <a:pPr algn="ctr"/>
                      <a:r>
                        <a:rPr lang="en-US" smtClean="0"/>
                        <a:t>4</a:t>
                      </a:r>
                      <a:endParaRPr lang="en-US"/>
                    </a:p>
                  </a:txBody>
                  <a:tcPr/>
                </a:tc>
                <a:tc>
                  <a:txBody>
                    <a:bodyPr/>
                    <a:lstStyle/>
                    <a:p>
                      <a:r>
                        <a:rPr lang="en-US" smtClean="0"/>
                        <a:t>git</a:t>
                      </a:r>
                      <a:r>
                        <a:rPr lang="en-US" baseline="0" smtClean="0"/>
                        <a:t> branch </a:t>
                      </a:r>
                      <a:endParaRPr lang="en-US"/>
                    </a:p>
                  </a:txBody>
                  <a:tcPr/>
                </a:tc>
                <a:tc>
                  <a:txBody>
                    <a:bodyPr/>
                    <a:lstStyle/>
                    <a:p>
                      <a:r>
                        <a:rPr lang="en-US" smtClean="0"/>
                        <a:t>List all the branch in the current working directory.</a:t>
                      </a:r>
                      <a:endParaRPr lang="en-US"/>
                    </a:p>
                  </a:txBody>
                  <a:tcPr/>
                </a:tc>
              </a:tr>
              <a:tr h="370840">
                <a:tc>
                  <a:txBody>
                    <a:bodyPr/>
                    <a:lstStyle/>
                    <a:p>
                      <a:pPr algn="ctr"/>
                      <a:r>
                        <a:rPr lang="en-US" smtClean="0"/>
                        <a:t>5</a:t>
                      </a:r>
                      <a:endParaRPr lang="en-US"/>
                    </a:p>
                  </a:txBody>
                  <a:tcPr/>
                </a:tc>
                <a:tc>
                  <a:txBody>
                    <a:bodyPr/>
                    <a:lstStyle/>
                    <a:p>
                      <a:r>
                        <a:rPr lang="en-US" smtClean="0"/>
                        <a:t>git</a:t>
                      </a:r>
                      <a:r>
                        <a:rPr lang="en-US" baseline="0" smtClean="0"/>
                        <a:t> checkout –b branchname</a:t>
                      </a:r>
                      <a:endParaRPr lang="en-US"/>
                    </a:p>
                  </a:txBody>
                  <a:tcPr/>
                </a:tc>
                <a:tc>
                  <a:txBody>
                    <a:bodyPr/>
                    <a:lstStyle/>
                    <a:p>
                      <a:r>
                        <a:rPr lang="en-US" smtClean="0"/>
                        <a:t> Create a new branch and switch in to it . </a:t>
                      </a:r>
                      <a:endParaRPr lang="en-US"/>
                    </a:p>
                  </a:txBody>
                  <a:tcPr/>
                </a:tc>
              </a:tr>
              <a:tr h="370840">
                <a:tc>
                  <a:txBody>
                    <a:bodyPr/>
                    <a:lstStyle/>
                    <a:p>
                      <a:pPr algn="ctr"/>
                      <a:r>
                        <a:rPr lang="en-US" smtClean="0"/>
                        <a:t>6</a:t>
                      </a:r>
                      <a:endParaRPr lang="en-US"/>
                    </a:p>
                  </a:txBody>
                  <a:tcPr/>
                </a:tc>
                <a:tc>
                  <a:txBody>
                    <a:bodyPr/>
                    <a:lstStyle/>
                    <a:p>
                      <a:r>
                        <a:rPr lang="en-US" smtClean="0"/>
                        <a:t>git status</a:t>
                      </a:r>
                      <a:endParaRPr lang="en-US"/>
                    </a:p>
                  </a:txBody>
                  <a:tcPr/>
                </a:tc>
                <a:tc>
                  <a:txBody>
                    <a:bodyPr/>
                    <a:lstStyle/>
                    <a:p>
                      <a:r>
                        <a:rPr lang="en-US" smtClean="0"/>
                        <a:t>This command</a:t>
                      </a:r>
                      <a:r>
                        <a:rPr lang="en-US" baseline="0" smtClean="0"/>
                        <a:t> list all the files that have to be commited.</a:t>
                      </a:r>
                      <a:endParaRPr lang="en-US"/>
                    </a:p>
                  </a:txBody>
                  <a:tcPr/>
                </a:tc>
              </a:tr>
              <a:tr h="370840">
                <a:tc>
                  <a:txBody>
                    <a:bodyPr/>
                    <a:lstStyle/>
                    <a:p>
                      <a:pPr algn="ctr"/>
                      <a:r>
                        <a:rPr lang="en-US" smtClean="0"/>
                        <a:t>7</a:t>
                      </a:r>
                      <a:endParaRPr lang="en-US"/>
                    </a:p>
                  </a:txBody>
                  <a:tcPr/>
                </a:tc>
                <a:tc>
                  <a:txBody>
                    <a:bodyPr/>
                    <a:lstStyle/>
                    <a:p>
                      <a:r>
                        <a:rPr lang="en-US" smtClean="0"/>
                        <a:t>git add</a:t>
                      </a:r>
                      <a:r>
                        <a:rPr lang="en-US" baseline="0" smtClean="0"/>
                        <a:t> . (Or) git add [file name]</a:t>
                      </a:r>
                      <a:endParaRPr lang="en-US"/>
                    </a:p>
                  </a:txBody>
                  <a:tcPr/>
                </a:tc>
                <a:tc>
                  <a:txBody>
                    <a:bodyPr/>
                    <a:lstStyle/>
                    <a:p>
                      <a:r>
                        <a:rPr lang="en-US" smtClean="0"/>
                        <a:t>This command add one or more files</a:t>
                      </a:r>
                      <a:r>
                        <a:rPr lang="en-US" baseline="0" smtClean="0"/>
                        <a:t> to the working directory.</a:t>
                      </a:r>
                      <a:endParaRPr lang="en-US"/>
                    </a:p>
                  </a:txBody>
                  <a:tcPr/>
                </a:tc>
              </a:tr>
              <a:tr h="370840">
                <a:tc>
                  <a:txBody>
                    <a:bodyPr/>
                    <a:lstStyle/>
                    <a:p>
                      <a:pPr algn="ctr"/>
                      <a:r>
                        <a:rPr lang="en-US" smtClean="0"/>
                        <a:t>8</a:t>
                      </a:r>
                      <a:endParaRPr lang="en-US"/>
                    </a:p>
                  </a:txBody>
                  <a:tcPr/>
                </a:tc>
                <a:tc>
                  <a:txBody>
                    <a:bodyPr/>
                    <a:lstStyle/>
                    <a:p>
                      <a:r>
                        <a:rPr lang="en-US" smtClean="0"/>
                        <a:t>Git</a:t>
                      </a:r>
                      <a:r>
                        <a:rPr lang="en-US" baseline="0" smtClean="0"/>
                        <a:t> commit –m “message”</a:t>
                      </a:r>
                      <a:endParaRPr lang="en-US"/>
                    </a:p>
                  </a:txBody>
                  <a:tcPr/>
                </a:tc>
                <a:tc>
                  <a:txBody>
                    <a:bodyPr/>
                    <a:lstStyle/>
                    <a:p>
                      <a:r>
                        <a:rPr lang="en-US" smtClean="0"/>
                        <a:t>Commit</a:t>
                      </a:r>
                      <a:r>
                        <a:rPr lang="en-US" baseline="0" smtClean="0"/>
                        <a:t> changes.</a:t>
                      </a:r>
                      <a:endParaRPr lang="en-US"/>
                    </a:p>
                  </a:txBody>
                  <a:tcPr/>
                </a:tc>
              </a:tr>
              <a:tr h="370840">
                <a:tc>
                  <a:txBody>
                    <a:bodyPr/>
                    <a:lstStyle/>
                    <a:p>
                      <a:pPr algn="ctr"/>
                      <a:r>
                        <a:rPr lang="en-US" smtClean="0"/>
                        <a:t>9</a:t>
                      </a:r>
                      <a:endParaRPr lang="en-US"/>
                    </a:p>
                  </a:txBody>
                  <a:tcPr/>
                </a:tc>
                <a:tc>
                  <a:txBody>
                    <a:bodyPr/>
                    <a:lstStyle/>
                    <a:p>
                      <a:r>
                        <a:rPr lang="en-US" smtClean="0"/>
                        <a:t>Git push origin branchname</a:t>
                      </a:r>
                      <a:endParaRPr lang="en-US"/>
                    </a:p>
                  </a:txBody>
                  <a:tcPr/>
                </a:tc>
                <a:tc>
                  <a:txBody>
                    <a:bodyPr/>
                    <a:lstStyle/>
                    <a:p>
                      <a:r>
                        <a:rPr lang="en-US" smtClean="0"/>
                        <a:t>Push a branch to remote repository.</a:t>
                      </a:r>
                      <a:endParaRPr lang="en-US"/>
                    </a:p>
                  </a:txBody>
                  <a:tcPr/>
                </a:tc>
              </a:tr>
              <a:tr h="370840">
                <a:tc>
                  <a:txBody>
                    <a:bodyPr/>
                    <a:lstStyle/>
                    <a:p>
                      <a:pPr algn="ctr"/>
                      <a:r>
                        <a:rPr lang="en-US" smtClean="0"/>
                        <a:t>10</a:t>
                      </a:r>
                      <a:endParaRPr lang="en-US"/>
                    </a:p>
                  </a:txBody>
                  <a:tcPr/>
                </a:tc>
                <a:tc>
                  <a:txBody>
                    <a:bodyPr/>
                    <a:lstStyle/>
                    <a:p>
                      <a:r>
                        <a:rPr lang="en-US" smtClean="0"/>
                        <a:t>Git pull origin branchname</a:t>
                      </a:r>
                      <a:endParaRPr lang="en-US"/>
                    </a:p>
                  </a:txBody>
                  <a:tcPr/>
                </a:tc>
                <a:tc>
                  <a:txBody>
                    <a:bodyPr/>
                    <a:lstStyle/>
                    <a:p>
                      <a:r>
                        <a:rPr lang="en-US" smtClean="0"/>
                        <a:t>Pull the changes from the remote repository.</a:t>
                      </a:r>
                      <a:endParaRPr lang="en-US"/>
                    </a:p>
                  </a:txBody>
                  <a:tcPr/>
                </a:tc>
              </a:tr>
              <a:tr h="370840">
                <a:tc>
                  <a:txBody>
                    <a:bodyPr/>
                    <a:lstStyle/>
                    <a:p>
                      <a:pPr algn="ctr"/>
                      <a:r>
                        <a:rPr lang="en-US" smtClean="0"/>
                        <a:t>11</a:t>
                      </a:r>
                      <a:endParaRPr lang="en-US"/>
                    </a:p>
                  </a:txBody>
                  <a:tcPr/>
                </a:tc>
                <a:tc>
                  <a:txBody>
                    <a:bodyPr/>
                    <a:lstStyle/>
                    <a:p>
                      <a:r>
                        <a:rPr lang="en-US" smtClean="0"/>
                        <a:t>Git checkout branchname</a:t>
                      </a:r>
                      <a:endParaRPr lang="en-US"/>
                    </a:p>
                  </a:txBody>
                  <a:tcPr/>
                </a:tc>
                <a:tc>
                  <a:txBody>
                    <a:bodyPr/>
                    <a:lstStyle/>
                    <a:p>
                      <a:r>
                        <a:rPr lang="en-US" smtClean="0"/>
                        <a:t>Switched to the branch.</a:t>
                      </a:r>
                      <a:endParaRPr lang="en-US"/>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smtClean="0"/>
              <a:t>Git Commands</a:t>
            </a:r>
            <a:endParaRPr lang="en-US"/>
          </a:p>
        </p:txBody>
      </p:sp>
      <p:graphicFrame>
        <p:nvGraphicFramePr>
          <p:cNvPr id="4" name="Content Placeholder 3"/>
          <p:cNvGraphicFramePr>
            <a:graphicFrameLocks noGrp="1"/>
          </p:cNvGraphicFramePr>
          <p:nvPr>
            <p:ph idx="1"/>
          </p:nvPr>
        </p:nvGraphicFramePr>
        <p:xfrm>
          <a:off x="0" y="1143000"/>
          <a:ext cx="8839200" cy="5506720"/>
        </p:xfrm>
        <a:graphic>
          <a:graphicData uri="http://schemas.openxmlformats.org/drawingml/2006/table">
            <a:tbl>
              <a:tblPr firstRow="1" bandRow="1">
                <a:tableStyleId>{5C22544A-7EE6-4342-B048-85BDC9FD1C3A}</a:tableStyleId>
              </a:tblPr>
              <a:tblGrid>
                <a:gridCol w="1219200"/>
                <a:gridCol w="3989614"/>
                <a:gridCol w="3630386"/>
              </a:tblGrid>
              <a:tr h="370840">
                <a:tc>
                  <a:txBody>
                    <a:bodyPr/>
                    <a:lstStyle/>
                    <a:p>
                      <a:pPr algn="ctr"/>
                      <a:r>
                        <a:rPr lang="en-US" smtClean="0"/>
                        <a:t>Number</a:t>
                      </a:r>
                      <a:endParaRPr lang="en-US"/>
                    </a:p>
                  </a:txBody>
                  <a:tcPr/>
                </a:tc>
                <a:tc>
                  <a:txBody>
                    <a:bodyPr/>
                    <a:lstStyle/>
                    <a:p>
                      <a:pPr algn="ctr"/>
                      <a:r>
                        <a:rPr lang="en-US" smtClean="0"/>
                        <a:t>Command</a:t>
                      </a:r>
                      <a:endParaRPr lang="en-US"/>
                    </a:p>
                  </a:txBody>
                  <a:tcPr/>
                </a:tc>
                <a:tc>
                  <a:txBody>
                    <a:bodyPr/>
                    <a:lstStyle/>
                    <a:p>
                      <a:pPr algn="ctr"/>
                      <a:r>
                        <a:rPr lang="en-US" smtClean="0"/>
                        <a:t>Description</a:t>
                      </a:r>
                      <a:endParaRPr lang="en-US"/>
                    </a:p>
                  </a:txBody>
                  <a:tcPr/>
                </a:tc>
              </a:tr>
              <a:tr h="370840">
                <a:tc>
                  <a:txBody>
                    <a:bodyPr/>
                    <a:lstStyle/>
                    <a:p>
                      <a:pPr algn="ctr"/>
                      <a:r>
                        <a:rPr lang="en-US" smtClean="0"/>
                        <a:t>11</a:t>
                      </a:r>
                      <a:endParaRPr lang="en-US"/>
                    </a:p>
                  </a:txBody>
                  <a:tcPr/>
                </a:tc>
                <a:tc>
                  <a:txBody>
                    <a:bodyPr/>
                    <a:lstStyle/>
                    <a:p>
                      <a:r>
                        <a:rPr lang="en-US" smtClean="0"/>
                        <a:t>Git branch –d branchname</a:t>
                      </a:r>
                      <a:endParaRPr lang="en-US"/>
                    </a:p>
                  </a:txBody>
                  <a:tcPr/>
                </a:tc>
                <a:tc>
                  <a:txBody>
                    <a:bodyPr/>
                    <a:lstStyle/>
                    <a:p>
                      <a:r>
                        <a:rPr lang="en-US" smtClean="0"/>
                        <a:t>Delete a branch.</a:t>
                      </a:r>
                      <a:endParaRPr lang="en-US"/>
                    </a:p>
                  </a:txBody>
                  <a:tcPr/>
                </a:tc>
              </a:tr>
              <a:tr h="370840">
                <a:tc>
                  <a:txBody>
                    <a:bodyPr/>
                    <a:lstStyle/>
                    <a:p>
                      <a:pPr algn="ctr"/>
                      <a:r>
                        <a:rPr lang="en-US" smtClean="0"/>
                        <a:t>12</a:t>
                      </a:r>
                      <a:endParaRPr lang="en-US"/>
                    </a:p>
                  </a:txBody>
                  <a:tcPr/>
                </a:tc>
                <a:tc>
                  <a:txBody>
                    <a:bodyPr/>
                    <a:lstStyle/>
                    <a:p>
                      <a:r>
                        <a:rPr lang="en-US" smtClean="0"/>
                        <a:t>Git push origin –delete branchname</a:t>
                      </a:r>
                      <a:endParaRPr lang="en-US"/>
                    </a:p>
                  </a:txBody>
                  <a:tcPr/>
                </a:tc>
                <a:tc>
                  <a:txBody>
                    <a:bodyPr/>
                    <a:lstStyle/>
                    <a:p>
                      <a:r>
                        <a:rPr lang="en-US" smtClean="0"/>
                        <a:t>Delete a remote branch.</a:t>
                      </a:r>
                      <a:endParaRPr lang="en-US"/>
                    </a:p>
                  </a:txBody>
                  <a:tcPr/>
                </a:tc>
              </a:tr>
              <a:tr h="370840">
                <a:tc>
                  <a:txBody>
                    <a:bodyPr/>
                    <a:lstStyle/>
                    <a:p>
                      <a:pPr algn="ctr"/>
                      <a:r>
                        <a:rPr lang="en-US" smtClean="0"/>
                        <a:t>13</a:t>
                      </a:r>
                      <a:endParaRPr lang="en-US"/>
                    </a:p>
                  </a:txBody>
                  <a:tcPr/>
                </a:tc>
                <a:tc>
                  <a:txBody>
                    <a:bodyPr/>
                    <a:lstStyle/>
                    <a:p>
                      <a:r>
                        <a:rPr lang="en-US" smtClean="0"/>
                        <a:t>Git</a:t>
                      </a:r>
                      <a:r>
                        <a:rPr lang="en-US" baseline="0" smtClean="0"/>
                        <a:t> log</a:t>
                      </a:r>
                      <a:endParaRPr lang="en-US"/>
                    </a:p>
                  </a:txBody>
                  <a:tcPr/>
                </a:tc>
                <a:tc>
                  <a:txBody>
                    <a:bodyPr/>
                    <a:lstStyle/>
                    <a:p>
                      <a:r>
                        <a:rPr lang="en-US" smtClean="0"/>
                        <a:t>View changes.</a:t>
                      </a:r>
                      <a:endParaRPr lang="en-US"/>
                    </a:p>
                  </a:txBody>
                  <a:tcPr/>
                </a:tc>
              </a:tr>
              <a:tr h="370840">
                <a:tc>
                  <a:txBody>
                    <a:bodyPr/>
                    <a:lstStyle/>
                    <a:p>
                      <a:pPr algn="ctr"/>
                      <a:r>
                        <a:rPr lang="en-US" smtClean="0"/>
                        <a:t>14</a:t>
                      </a:r>
                      <a:endParaRPr lang="en-US"/>
                    </a:p>
                  </a:txBody>
                  <a:tcPr/>
                </a:tc>
                <a:tc>
                  <a:txBody>
                    <a:bodyPr/>
                    <a:lstStyle/>
                    <a:p>
                      <a:r>
                        <a:rPr lang="en-US" smtClean="0"/>
                        <a:t>Git rm filename</a:t>
                      </a:r>
                      <a:endParaRPr lang="en-US"/>
                    </a:p>
                  </a:txBody>
                  <a:tcPr/>
                </a:tc>
                <a:tc>
                  <a:txBody>
                    <a:bodyPr/>
                    <a:lstStyle/>
                    <a:p>
                      <a:r>
                        <a:rPr lang="en-US" smtClean="0"/>
                        <a:t>Used to delete file</a:t>
                      </a:r>
                      <a:r>
                        <a:rPr lang="en-US" baseline="0" smtClean="0"/>
                        <a:t> from the current working directory or collection of files.</a:t>
                      </a:r>
                      <a:endParaRPr lang="en-US"/>
                    </a:p>
                  </a:txBody>
                  <a:tcPr/>
                </a:tc>
              </a:tr>
              <a:tr h="370840">
                <a:tc>
                  <a:txBody>
                    <a:bodyPr/>
                    <a:lstStyle/>
                    <a:p>
                      <a:pPr algn="ctr"/>
                      <a:r>
                        <a:rPr lang="en-US" smtClean="0"/>
                        <a:t>15</a:t>
                      </a:r>
                      <a:endParaRPr lang="en-US"/>
                    </a:p>
                  </a:txBody>
                  <a:tcPr/>
                </a:tc>
                <a:tc>
                  <a:txBody>
                    <a:bodyPr/>
                    <a:lstStyle/>
                    <a:p>
                      <a:r>
                        <a:rPr lang="en-US" smtClean="0"/>
                        <a:t>Git reset .</a:t>
                      </a:r>
                      <a:endParaRPr lang="en-US"/>
                    </a:p>
                  </a:txBody>
                  <a:tcPr/>
                </a:tc>
                <a:tc>
                  <a:txBody>
                    <a:bodyPr/>
                    <a:lstStyle/>
                    <a:p>
                      <a:r>
                        <a:rPr lang="en-US" smtClean="0"/>
                        <a:t>It will reset</a:t>
                      </a:r>
                      <a:r>
                        <a:rPr lang="en-US" baseline="0" smtClean="0"/>
                        <a:t> the current working directory.</a:t>
                      </a:r>
                      <a:endParaRPr lang="en-US"/>
                    </a:p>
                  </a:txBody>
                  <a:tcPr/>
                </a:tc>
              </a:tr>
              <a:tr h="370840">
                <a:tc>
                  <a:txBody>
                    <a:bodyPr/>
                    <a:lstStyle/>
                    <a:p>
                      <a:pPr algn="ctr"/>
                      <a:r>
                        <a:rPr lang="en-US" smtClean="0"/>
                        <a:t>16</a:t>
                      </a:r>
                      <a:endParaRPr lang="en-US"/>
                    </a:p>
                  </a:txBody>
                  <a:tcPr/>
                </a:tc>
                <a:tc>
                  <a:txBody>
                    <a:bodyPr/>
                    <a:lstStyle/>
                    <a:p>
                      <a:r>
                        <a:rPr lang="en-US" smtClean="0"/>
                        <a:t>Git checkout .</a:t>
                      </a:r>
                      <a:endParaRPr lang="en-US"/>
                    </a:p>
                  </a:txBody>
                  <a:tcPr/>
                </a:tc>
                <a:tc>
                  <a:txBody>
                    <a:bodyPr/>
                    <a:lstStyle/>
                    <a:p>
                      <a:r>
                        <a:rPr lang="en-US" smtClean="0"/>
                        <a:t>It will prepare for working on a branch.</a:t>
                      </a:r>
                      <a:endParaRPr lang="en-US"/>
                    </a:p>
                  </a:txBody>
                  <a:tcPr/>
                </a:tc>
              </a:tr>
              <a:tr h="370840">
                <a:tc>
                  <a:txBody>
                    <a:bodyPr/>
                    <a:lstStyle/>
                    <a:p>
                      <a:pPr algn="ctr"/>
                      <a:r>
                        <a:rPr lang="en-US" smtClean="0"/>
                        <a:t>17</a:t>
                      </a:r>
                      <a:endParaRPr lang="en-US"/>
                    </a:p>
                  </a:txBody>
                  <a:tcPr/>
                </a:tc>
                <a:tc>
                  <a:txBody>
                    <a:bodyPr/>
                    <a:lstStyle/>
                    <a:p>
                      <a:r>
                        <a:rPr lang="en-US" smtClean="0"/>
                        <a:t>Git clean</a:t>
                      </a:r>
                      <a:r>
                        <a:rPr lang="en-US" baseline="0" smtClean="0"/>
                        <a:t> -f</a:t>
                      </a:r>
                      <a:endParaRPr lang="en-US"/>
                    </a:p>
                  </a:txBody>
                  <a:tcPr/>
                </a:tc>
                <a:tc>
                  <a:txBody>
                    <a:bodyPr/>
                    <a:lstStyle/>
                    <a:p>
                      <a:r>
                        <a:rPr lang="en-US" smtClean="0"/>
                        <a:t>It will used for undoing the changes that</a:t>
                      </a:r>
                      <a:r>
                        <a:rPr lang="en-US" baseline="0" smtClean="0"/>
                        <a:t> are commited.</a:t>
                      </a:r>
                      <a:endParaRPr lang="en-US"/>
                    </a:p>
                  </a:txBody>
                  <a:tcPr/>
                </a:tc>
              </a:tr>
              <a:tr h="370840">
                <a:tc>
                  <a:txBody>
                    <a:bodyPr/>
                    <a:lstStyle/>
                    <a:p>
                      <a:pPr algn="ctr"/>
                      <a:r>
                        <a:rPr lang="en-US" smtClean="0"/>
                        <a:t>18</a:t>
                      </a:r>
                      <a:endParaRPr lang="en-US"/>
                    </a:p>
                  </a:txBody>
                  <a:tcPr/>
                </a:tc>
                <a:tc>
                  <a:txBody>
                    <a:bodyPr/>
                    <a:lstStyle/>
                    <a:p>
                      <a:r>
                        <a:rPr lang="en-US" smtClean="0"/>
                        <a:t>Git  -rm –r –cached directoryname</a:t>
                      </a:r>
                      <a:endParaRPr lang="en-US"/>
                    </a:p>
                  </a:txBody>
                  <a:tcPr/>
                </a:tc>
                <a:tc>
                  <a:txBody>
                    <a:bodyPr/>
                    <a:lstStyle/>
                    <a:p>
                      <a:r>
                        <a:rPr lang="en-US" smtClean="0"/>
                        <a:t>It will remove the directory and r is used for recursive that means</a:t>
                      </a:r>
                      <a:r>
                        <a:rPr lang="en-US" baseline="0" smtClean="0"/>
                        <a:t> every files in the directory will be removed.</a:t>
                      </a:r>
                      <a:endParaRPr lang="en-US"/>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You Save The Things Again</a:t>
            </a:r>
            <a:endParaRPr lang="en-US"/>
          </a:p>
        </p:txBody>
      </p:sp>
      <p:sp>
        <p:nvSpPr>
          <p:cNvPr id="3" name="Content Placeholder 2"/>
          <p:cNvSpPr>
            <a:spLocks noGrp="1"/>
          </p:cNvSpPr>
          <p:nvPr>
            <p:ph idx="1"/>
          </p:nvPr>
        </p:nvSpPr>
        <p:spPr/>
        <p:txBody>
          <a:bodyPr/>
          <a:lstStyle/>
          <a:p>
            <a:r>
              <a:rPr lang="en-US" smtClean="0"/>
              <a:t>When You did it?</a:t>
            </a:r>
          </a:p>
          <a:p>
            <a:r>
              <a:rPr lang="en-US" smtClean="0"/>
              <a:t>Why you did it?</a:t>
            </a:r>
          </a:p>
          <a:p>
            <a:r>
              <a:rPr lang="en-US" smtClean="0"/>
              <a:t>What the contents of the changes were?This is open for a view any time in future.</a:t>
            </a:r>
          </a:p>
          <a:p>
            <a:pPr>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372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Tracking</a:t>
            </a:r>
            <a:endParaRPr lang="en-US"/>
          </a:p>
        </p:txBody>
      </p:sp>
      <p:sp>
        <p:nvSpPr>
          <p:cNvPr id="3" name="Content Placeholder 2"/>
          <p:cNvSpPr>
            <a:spLocks noGrp="1"/>
          </p:cNvSpPr>
          <p:nvPr>
            <p:ph idx="1"/>
          </p:nvPr>
        </p:nvSpPr>
        <p:spPr/>
        <p:txBody>
          <a:bodyPr/>
          <a:lstStyle/>
          <a:p>
            <a:r>
              <a:rPr lang="en-US" smtClean="0"/>
              <a:t>If we look at the above tracking history one would do for editing the file and for saving the file multiple time.</a:t>
            </a:r>
          </a:p>
          <a:p>
            <a:r>
              <a:rPr lang="en-US" smtClean="0"/>
              <a:t>But it would be easy for an individual to perform all the above tasks, but what if we have a group of a people working on the same document and then we have to handle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0029427" cy="5638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Collaborative History Tracking</a:t>
            </a:r>
            <a:endParaRPr lang="en-US"/>
          </a:p>
        </p:txBody>
      </p:sp>
      <p:sp>
        <p:nvSpPr>
          <p:cNvPr id="3" name="Content Placeholder 2"/>
          <p:cNvSpPr>
            <a:spLocks noGrp="1"/>
          </p:cNvSpPr>
          <p:nvPr>
            <p:ph idx="1"/>
          </p:nvPr>
        </p:nvSpPr>
        <p:spPr/>
        <p:txBody>
          <a:bodyPr/>
          <a:lstStyle/>
          <a:p>
            <a:r>
              <a:rPr lang="en-US" smtClean="0"/>
              <a:t>In the collaborative work suppose there is a team that work on the same document.</a:t>
            </a:r>
          </a:p>
          <a:p>
            <a:r>
              <a:rPr lang="en-US" smtClean="0"/>
              <a:t>There are some problem then arise which are as follow:-</a:t>
            </a:r>
            <a:endParaRPr lang="en-US"/>
          </a:p>
          <a:p>
            <a:pPr>
              <a:buNone/>
            </a:pPr>
            <a:r>
              <a:rPr lang="en-US" smtClean="0"/>
              <a:t>			1)Who change it?</a:t>
            </a:r>
          </a:p>
          <a:p>
            <a:pPr>
              <a:buNone/>
            </a:pPr>
            <a:r>
              <a:rPr lang="en-US"/>
              <a:t>	</a:t>
            </a:r>
            <a:r>
              <a:rPr lang="en-US" smtClean="0"/>
              <a:t>		2)Why change it?</a:t>
            </a:r>
          </a:p>
          <a:p>
            <a:pPr>
              <a:buNone/>
            </a:pPr>
            <a:r>
              <a:rPr lang="en-US"/>
              <a:t>	</a:t>
            </a:r>
            <a:r>
              <a:rPr lang="en-US" smtClean="0"/>
              <a:t>		3)When change 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 of Git</a:t>
            </a:r>
            <a:endParaRPr lang="en-US"/>
          </a:p>
        </p:txBody>
      </p:sp>
      <p:sp>
        <p:nvSpPr>
          <p:cNvPr id="3" name="Content Placeholder 2"/>
          <p:cNvSpPr>
            <a:spLocks noGrp="1"/>
          </p:cNvSpPr>
          <p:nvPr>
            <p:ph idx="1"/>
          </p:nvPr>
        </p:nvSpPr>
        <p:spPr/>
        <p:txBody>
          <a:bodyPr/>
          <a:lstStyle/>
          <a:p>
            <a:r>
              <a:rPr lang="en-US" b="1" smtClean="0"/>
              <a:t>Git</a:t>
            </a:r>
            <a:r>
              <a:rPr lang="en-US" smtClean="0"/>
              <a:t> is fast and mordern implementation of </a:t>
            </a:r>
            <a:r>
              <a:rPr lang="en-US" b="1" u="sng" smtClean="0"/>
              <a:t>Version Control.</a:t>
            </a:r>
          </a:p>
          <a:p>
            <a:r>
              <a:rPr lang="en-US" smtClean="0"/>
              <a:t>Git provides a history of content changes.</a:t>
            </a:r>
          </a:p>
          <a:p>
            <a:r>
              <a:rPr lang="en-US" smtClean="0"/>
              <a:t>Git facilitates </a:t>
            </a:r>
            <a:r>
              <a:rPr lang="en-US" b="1" smtClean="0"/>
              <a:t>collaborative changes</a:t>
            </a:r>
            <a:r>
              <a:rPr lang="en-US" smtClean="0"/>
              <a:t> to file.</a:t>
            </a:r>
          </a:p>
          <a:p>
            <a:r>
              <a:rPr lang="en-US" smtClean="0"/>
              <a:t>Git is easy to use for any kind of knowledge worker.</a:t>
            </a:r>
          </a:p>
          <a:p>
            <a:endParaRPr lang="en-US" smtClean="0"/>
          </a:p>
          <a:p>
            <a:endParaRPr lang="en-US" b="1" u="sng"/>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95250"/>
            <a:ext cx="9372600" cy="666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800</Words>
  <Application>Microsoft Office PowerPoint</Application>
  <PresentationFormat>On-screen Show (4:3)</PresentationFormat>
  <Paragraphs>138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Git…</vt:lpstr>
      <vt:lpstr>Slide 2</vt:lpstr>
      <vt:lpstr>When You Save The Things Again</vt:lpstr>
      <vt:lpstr>Slide 4</vt:lpstr>
      <vt:lpstr>History Tracking</vt:lpstr>
      <vt:lpstr>Slide 6</vt:lpstr>
      <vt:lpstr>Collaborative History Tracking</vt:lpstr>
      <vt:lpstr>Power of Git</vt:lpstr>
      <vt:lpstr>Slide 9</vt:lpstr>
      <vt:lpstr>Local Git </vt:lpstr>
      <vt:lpstr>Slide 11</vt:lpstr>
      <vt:lpstr>Distributed git </vt:lpstr>
      <vt:lpstr>Slide 13</vt:lpstr>
      <vt:lpstr>Slide 14</vt:lpstr>
      <vt:lpstr>.Gitignore File</vt:lpstr>
      <vt:lpstr>.Gitignore File</vt:lpstr>
      <vt:lpstr>.Gitignore Patterns</vt:lpstr>
      <vt:lpstr>.Gitignore Patterns</vt:lpstr>
      <vt:lpstr>Git Conflicts</vt:lpstr>
      <vt:lpstr>Branch Structure</vt:lpstr>
      <vt:lpstr>Git Basics Commands</vt:lpstr>
      <vt:lpstr>Git Commands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Sneh Patel</dc:creator>
  <cp:lastModifiedBy>Sneh Patel</cp:lastModifiedBy>
  <cp:revision>35</cp:revision>
  <dcterms:created xsi:type="dcterms:W3CDTF">2018-12-09T05:04:46Z</dcterms:created>
  <dcterms:modified xsi:type="dcterms:W3CDTF">2018-12-12T06:24:37Z</dcterms:modified>
</cp:coreProperties>
</file>