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2" r:id="rId15"/>
    <p:sldId id="274" r:id="rId16"/>
    <p:sldId id="275" r:id="rId17"/>
    <p:sldId id="276"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647" autoAdjust="0"/>
    <p:restoredTop sz="94660"/>
  </p:normalViewPr>
  <p:slideViewPr>
    <p:cSldViewPr snapToGrid="0">
      <p:cViewPr>
        <p:scale>
          <a:sx n="68" d="100"/>
          <a:sy n="68" d="100"/>
        </p:scale>
        <p:origin x="-702"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pPr/>
              <a:t>11/21/2017</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mod="1">
    <p:ext uri="{DCECCB84-F9BA-43D5-87BE-67443E8EF086}">
      <p15:sldGuideLst xmlns:p15="http://schemas.microsoft.com/office/powerpoint/2012/main" xmlns="">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pPr/>
              <a:t>11/21/2017</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11/21/2017</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pPr/>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pPr/>
              <a:t>11/21/2017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pPr/>
              <a:t>11/21/2017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dirty="0"/>
              <a:pPr/>
              <a:t>11/21/2017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11/21/2017</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11/21/2017</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11/21/2017</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Wireless" TargetMode="External"/><Relationship Id="rId2" Type="http://schemas.openxmlformats.org/officeDocument/2006/relationships/hyperlink" Target="https://en.wikipedia.org/wiki/Embedded_system" TargetMode="Externa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s://en.wikipedia.org/wiki/Radio" TargetMode="External"/><Relationship Id="rId4" Type="http://schemas.openxmlformats.org/officeDocument/2006/relationships/hyperlink" Target="https://en.wikipedia.org/wiki/Free-space_optical_communication"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20752" y="1023868"/>
            <a:ext cx="3793678" cy="844122"/>
          </a:xfrm>
        </p:spPr>
        <p:txBody>
          <a:bodyPr>
            <a:normAutofit fontScale="90000"/>
          </a:bodyPr>
          <a:lstStyle/>
          <a:p>
            <a:r>
              <a:rPr lang="en-US" sz="3600" b="1" dirty="0" smtClean="0">
                <a:latin typeface="Bookman Old Style" pitchFamily="18" charset="0"/>
              </a:rPr>
              <a:t>Project Topic:</a:t>
            </a:r>
            <a:br>
              <a:rPr lang="en-US" sz="3600" b="1" dirty="0" smtClean="0">
                <a:latin typeface="Bookman Old Style" pitchFamily="18" charset="0"/>
              </a:rPr>
            </a:br>
            <a:endParaRPr lang="en-US" dirty="0"/>
          </a:p>
        </p:txBody>
      </p:sp>
      <p:sp>
        <p:nvSpPr>
          <p:cNvPr id="3" name="Subtitle 2"/>
          <p:cNvSpPr>
            <a:spLocks noGrp="1"/>
          </p:cNvSpPr>
          <p:nvPr>
            <p:ph type="subTitle" idx="1"/>
          </p:nvPr>
        </p:nvSpPr>
        <p:spPr>
          <a:xfrm>
            <a:off x="7798526" y="2338251"/>
            <a:ext cx="4393474" cy="2449649"/>
          </a:xfrm>
        </p:spPr>
        <p:txBody>
          <a:bodyPr>
            <a:normAutofit/>
          </a:bodyPr>
          <a:lstStyle/>
          <a:p>
            <a:pPr algn="ctr"/>
            <a:r>
              <a:rPr lang="en-US" sz="2800" b="1" dirty="0" smtClean="0">
                <a:latin typeface="Bookman Old Style" pitchFamily="18" charset="0"/>
              </a:rPr>
              <a:t>Motion Based message conveyor for Paralytic/Disabled Person.</a:t>
            </a:r>
            <a:endParaRPr lang="en-US" sz="2800" dirty="0"/>
          </a:p>
        </p:txBody>
      </p:sp>
    </p:spTree>
    <p:extLst>
      <p:ext uri="{BB962C8B-B14F-4D97-AF65-F5344CB8AC3E}">
        <p14:creationId xmlns:p14="http://schemas.microsoft.com/office/powerpoint/2010/main" xmlns="" val="1664967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Description </a:t>
            </a:r>
            <a:endParaRPr lang="en-US" dirty="0"/>
          </a:p>
        </p:txBody>
      </p:sp>
      <p:pic>
        <p:nvPicPr>
          <p:cNvPr id="6" name="Content Placeholder 5" descr="pin.jpg"/>
          <p:cNvPicPr>
            <a:picLocks noGrp="1" noChangeAspect="1"/>
          </p:cNvPicPr>
          <p:nvPr>
            <p:ph idx="1"/>
          </p:nvPr>
        </p:nvPicPr>
        <p:blipFill>
          <a:blip r:embed="rId2"/>
          <a:stretch>
            <a:fillRect/>
          </a:stretch>
        </p:blipFill>
        <p:spPr>
          <a:xfrm>
            <a:off x="3111500" y="1271451"/>
            <a:ext cx="7924800" cy="545592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Transmitter &amp; Receiver </a:t>
            </a:r>
            <a:endParaRPr lang="en-US" dirty="0"/>
          </a:p>
        </p:txBody>
      </p:sp>
      <p:sp>
        <p:nvSpPr>
          <p:cNvPr id="3" name="Content Placeholder 2"/>
          <p:cNvSpPr>
            <a:spLocks noGrp="1"/>
          </p:cNvSpPr>
          <p:nvPr>
            <p:ph idx="1"/>
          </p:nvPr>
        </p:nvSpPr>
        <p:spPr>
          <a:xfrm>
            <a:off x="2933700" y="2438399"/>
            <a:ext cx="8770571" cy="3788229"/>
          </a:xfrm>
        </p:spPr>
        <p:txBody>
          <a:bodyPr>
            <a:normAutofit fontScale="92500" lnSpcReduction="10000"/>
          </a:bodyPr>
          <a:lstStyle/>
          <a:p>
            <a:r>
              <a:rPr lang="en-US" dirty="0" smtClean="0"/>
              <a:t>An </a:t>
            </a:r>
            <a:r>
              <a:rPr lang="en-US" b="1" dirty="0" smtClean="0"/>
              <a:t>RF module</a:t>
            </a:r>
            <a:r>
              <a:rPr lang="en-US" dirty="0" smtClean="0"/>
              <a:t> (radio frequency module) is a (usually) small electronic device used to transmit and/or receive radio signals between two devices. In an </a:t>
            </a:r>
            <a:r>
              <a:rPr lang="en-US" dirty="0" smtClean="0">
                <a:hlinkClick r:id="rId2" tooltip="Embedded system"/>
              </a:rPr>
              <a:t>embedded system</a:t>
            </a:r>
            <a:r>
              <a:rPr lang="en-US" dirty="0" smtClean="0"/>
              <a:t> it is often desirable to communicate with another device </a:t>
            </a:r>
            <a:r>
              <a:rPr lang="en-US" dirty="0" smtClean="0">
                <a:hlinkClick r:id="rId3" tooltip="Wireless"/>
              </a:rPr>
              <a:t>wirelessly</a:t>
            </a:r>
            <a:r>
              <a:rPr lang="en-US" dirty="0" smtClean="0"/>
              <a:t>. This wireless communication may be accomplished through </a:t>
            </a:r>
            <a:r>
              <a:rPr lang="en-US" dirty="0" smtClean="0">
                <a:hlinkClick r:id="rId4" tooltip="Free-space optical communication"/>
              </a:rPr>
              <a:t>optical communication</a:t>
            </a:r>
            <a:r>
              <a:rPr lang="en-US" dirty="0" smtClean="0"/>
              <a:t> or through </a:t>
            </a:r>
            <a:r>
              <a:rPr lang="en-US" dirty="0" smtClean="0">
                <a:hlinkClick r:id="rId5" tooltip="Radio"/>
              </a:rPr>
              <a:t>radio</a:t>
            </a:r>
            <a:r>
              <a:rPr lang="en-US" dirty="0" smtClean="0"/>
              <a:t> frequency (RF) communication.</a:t>
            </a:r>
          </a:p>
          <a:p>
            <a:r>
              <a:rPr lang="en-US" b="1" dirty="0" smtClean="0"/>
              <a:t>Transmission through RF</a:t>
            </a:r>
            <a:r>
              <a:rPr lang="en-US" dirty="0" smtClean="0"/>
              <a:t> is better than IR (infrared) because of many reasons. Firstly, signals through RF can travel through larger distances making it suitable for long range applications. Also, while IR mostly operates in line-of-sight mode, RF signals can travel even when there is an obstruction between transmitter &amp; receiver. Next, RF transmission is more strong and reliable than IR transmission. RF communication uses a specific frequency unlike IR signals which are affected by other IR emitting sources.</a:t>
            </a:r>
          </a:p>
          <a:p>
            <a:endParaRPr lang="en-US" dirty="0"/>
          </a:p>
        </p:txBody>
      </p:sp>
      <p:sp>
        <p:nvSpPr>
          <p:cNvPr id="1026" name="AutoShape 2" descr="Image result for what is rf transmitter and receiv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admin\Desktop\download (2).jpg"/>
          <p:cNvPicPr>
            <a:picLocks noChangeAspect="1" noChangeArrowheads="1"/>
          </p:cNvPicPr>
          <p:nvPr/>
        </p:nvPicPr>
        <p:blipFill>
          <a:blip r:embed="rId6"/>
          <a:srcRect/>
          <a:stretch>
            <a:fillRect/>
          </a:stretch>
        </p:blipFill>
        <p:spPr bwMode="auto">
          <a:xfrm>
            <a:off x="414198" y="3004457"/>
            <a:ext cx="2539233" cy="248330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Transmitter &amp; Receiver  </a:t>
            </a:r>
            <a:br>
              <a:rPr lang="en-US" dirty="0" smtClean="0"/>
            </a:br>
            <a:r>
              <a:rPr lang="en-US" dirty="0" smtClean="0"/>
              <a:t>Pin Diagram</a:t>
            </a:r>
            <a:endParaRPr lang="en-US" dirty="0"/>
          </a:p>
        </p:txBody>
      </p:sp>
      <p:pic>
        <p:nvPicPr>
          <p:cNvPr id="27650" name="Picture 2" descr="C:\Users\admin\Desktop\images (1).png"/>
          <p:cNvPicPr>
            <a:picLocks noGrp="1" noChangeAspect="1" noChangeArrowheads="1"/>
          </p:cNvPicPr>
          <p:nvPr>
            <p:ph idx="1"/>
          </p:nvPr>
        </p:nvPicPr>
        <p:blipFill>
          <a:blip r:embed="rId2"/>
          <a:srcRect/>
          <a:stretch>
            <a:fillRect/>
          </a:stretch>
        </p:blipFill>
        <p:spPr bwMode="auto">
          <a:xfrm>
            <a:off x="3772465" y="2729817"/>
            <a:ext cx="5480392" cy="309761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Description</a:t>
            </a:r>
            <a:endParaRPr lang="en-US" dirty="0"/>
          </a:p>
        </p:txBody>
      </p:sp>
      <p:graphicFrame>
        <p:nvGraphicFramePr>
          <p:cNvPr id="4" name="Table 3"/>
          <p:cNvGraphicFramePr>
            <a:graphicFrameLocks noGrp="1"/>
          </p:cNvGraphicFramePr>
          <p:nvPr/>
        </p:nvGraphicFramePr>
        <p:xfrm>
          <a:off x="214084" y="3407227"/>
          <a:ext cx="4466772" cy="3040378"/>
        </p:xfrm>
        <a:graphic>
          <a:graphicData uri="http://schemas.openxmlformats.org/drawingml/2006/table">
            <a:tbl>
              <a:tblPr firstRow="1" bandRow="1">
                <a:tableStyleId>{B301B821-A1FF-4177-AEE7-76D212191A09}</a:tableStyleId>
              </a:tblPr>
              <a:tblGrid>
                <a:gridCol w="1488924"/>
                <a:gridCol w="1488924"/>
                <a:gridCol w="1488924"/>
              </a:tblGrid>
              <a:tr h="402773">
                <a:tc>
                  <a:txBody>
                    <a:bodyPr/>
                    <a:lstStyle/>
                    <a:p>
                      <a:r>
                        <a:rPr lang="en-US" sz="1500" dirty="0" smtClean="0"/>
                        <a:t>Pin</a:t>
                      </a:r>
                      <a:r>
                        <a:rPr lang="en-US" sz="1500" baseline="0" dirty="0" smtClean="0"/>
                        <a:t> No</a:t>
                      </a:r>
                      <a:endParaRPr lang="en-US" sz="1500" b="0" dirty="0">
                        <a:latin typeface="+mn-lt"/>
                      </a:endParaRPr>
                    </a:p>
                  </a:txBody>
                  <a:tcPr/>
                </a:tc>
                <a:tc>
                  <a:txBody>
                    <a:bodyPr/>
                    <a:lstStyle/>
                    <a:p>
                      <a:r>
                        <a:rPr lang="en-US" sz="1500" dirty="0" smtClean="0"/>
                        <a:t>Function</a:t>
                      </a:r>
                      <a:endParaRPr lang="en-US" sz="1500" b="0" dirty="0">
                        <a:latin typeface="+mn-lt"/>
                      </a:endParaRPr>
                    </a:p>
                  </a:txBody>
                  <a:tcPr/>
                </a:tc>
                <a:tc>
                  <a:txBody>
                    <a:bodyPr/>
                    <a:lstStyle/>
                    <a:p>
                      <a:r>
                        <a:rPr lang="en-US" sz="1500" dirty="0" smtClean="0"/>
                        <a:t>Name</a:t>
                      </a:r>
                      <a:endParaRPr lang="en-US" sz="1500" b="0" dirty="0">
                        <a:latin typeface="+mn-lt"/>
                      </a:endParaRPr>
                    </a:p>
                  </a:txBody>
                  <a:tcPr/>
                </a:tc>
              </a:tr>
              <a:tr h="562796">
                <a:tc>
                  <a:txBody>
                    <a:bodyPr/>
                    <a:lstStyle/>
                    <a:p>
                      <a:pPr algn="ctr"/>
                      <a:r>
                        <a:rPr lang="en-US" sz="1500" dirty="0" smtClean="0"/>
                        <a:t>1</a:t>
                      </a:r>
                      <a:endParaRPr lang="en-US" sz="1500" b="0" dirty="0">
                        <a:latin typeface="+mn-lt"/>
                      </a:endParaRPr>
                    </a:p>
                  </a:txBody>
                  <a:tcPr/>
                </a:tc>
                <a:tc>
                  <a:txBody>
                    <a:bodyPr/>
                    <a:lstStyle/>
                    <a:p>
                      <a:r>
                        <a:rPr lang="en-US" sz="1500" kern="1200" dirty="0" smtClean="0"/>
                        <a:t>Ground (0V)</a:t>
                      </a:r>
                      <a:endParaRPr lang="en-US" sz="1500" b="0" dirty="0">
                        <a:latin typeface="+mn-lt"/>
                      </a:endParaRPr>
                    </a:p>
                  </a:txBody>
                  <a:tcPr/>
                </a:tc>
                <a:tc>
                  <a:txBody>
                    <a:bodyPr/>
                    <a:lstStyle/>
                    <a:p>
                      <a:r>
                        <a:rPr lang="en-US" sz="1500" kern="1200" dirty="0" smtClean="0"/>
                        <a:t>Ground</a:t>
                      </a:r>
                      <a:endParaRPr lang="en-US" sz="1500" b="0" dirty="0">
                        <a:latin typeface="+mn-lt"/>
                      </a:endParaRPr>
                    </a:p>
                  </a:txBody>
                  <a:tcPr/>
                </a:tc>
              </a:tr>
              <a:tr h="691603">
                <a:tc>
                  <a:txBody>
                    <a:bodyPr/>
                    <a:lstStyle/>
                    <a:p>
                      <a:pPr algn="ctr"/>
                      <a:r>
                        <a:rPr lang="en-US" sz="1500" dirty="0" smtClean="0"/>
                        <a:t>2</a:t>
                      </a:r>
                      <a:endParaRPr lang="en-US" sz="1500" b="0" dirty="0">
                        <a:latin typeface="+mn-lt"/>
                      </a:endParaRPr>
                    </a:p>
                  </a:txBody>
                  <a:tcPr/>
                </a:tc>
                <a:tc>
                  <a:txBody>
                    <a:bodyPr/>
                    <a:lstStyle/>
                    <a:p>
                      <a:pPr marL="200660" algn="l" fontAlgn="ctr">
                        <a:spcAft>
                          <a:spcPts val="0"/>
                        </a:spcAft>
                      </a:pPr>
                      <a:r>
                        <a:rPr lang="en-US" sz="1500" dirty="0"/>
                        <a:t>Serial data input pin</a:t>
                      </a:r>
                      <a:endParaRPr lang="en-US" sz="1500" b="0" dirty="0">
                        <a:latin typeface="+mn-lt"/>
                      </a:endParaRPr>
                    </a:p>
                  </a:txBody>
                  <a:tcPr marL="68580" marR="68580" marT="0" marB="0" anchor="ctr"/>
                </a:tc>
                <a:tc>
                  <a:txBody>
                    <a:bodyPr/>
                    <a:lstStyle/>
                    <a:p>
                      <a:pPr marL="111760" algn="l" fontAlgn="ctr">
                        <a:spcAft>
                          <a:spcPts val="0"/>
                        </a:spcAft>
                      </a:pPr>
                      <a:r>
                        <a:rPr lang="en-US" sz="1500" dirty="0"/>
                        <a:t>Data</a:t>
                      </a:r>
                      <a:endParaRPr lang="en-US" sz="1500" b="0" dirty="0">
                        <a:latin typeface="+mn-lt"/>
                      </a:endParaRPr>
                    </a:p>
                  </a:txBody>
                  <a:tcPr marL="68580" marR="68580" marT="0" marB="0" anchor="ctr"/>
                </a:tc>
              </a:tr>
              <a:tr h="691603">
                <a:tc>
                  <a:txBody>
                    <a:bodyPr/>
                    <a:lstStyle/>
                    <a:p>
                      <a:pPr algn="ctr" fontAlgn="ctr">
                        <a:spcAft>
                          <a:spcPts val="0"/>
                        </a:spcAft>
                      </a:pPr>
                      <a:r>
                        <a:rPr lang="en-US" sz="1500" dirty="0" smtClean="0"/>
                        <a:t>3</a:t>
                      </a:r>
                      <a:endParaRPr lang="en-US" sz="1500" b="0" dirty="0">
                        <a:latin typeface="+mn-lt"/>
                      </a:endParaRPr>
                    </a:p>
                  </a:txBody>
                  <a:tcPr marL="68580" marR="68580" marT="0" marB="0" anchor="ctr"/>
                </a:tc>
                <a:tc>
                  <a:txBody>
                    <a:bodyPr/>
                    <a:lstStyle/>
                    <a:p>
                      <a:pPr marL="200660" algn="l" fontAlgn="ctr">
                        <a:spcAft>
                          <a:spcPts val="0"/>
                        </a:spcAft>
                      </a:pPr>
                      <a:r>
                        <a:rPr lang="en-US" sz="1500" dirty="0"/>
                        <a:t>Supply voltage; 5V</a:t>
                      </a:r>
                      <a:endParaRPr lang="en-US" sz="1500" b="0" dirty="0">
                        <a:latin typeface="+mn-lt"/>
                      </a:endParaRPr>
                    </a:p>
                  </a:txBody>
                  <a:tcPr marL="68580" marR="68580" marT="0" marB="0" anchor="ctr"/>
                </a:tc>
                <a:tc>
                  <a:txBody>
                    <a:bodyPr/>
                    <a:lstStyle/>
                    <a:p>
                      <a:pPr marL="111760" algn="l" fontAlgn="ctr">
                        <a:spcAft>
                          <a:spcPts val="0"/>
                        </a:spcAft>
                      </a:pPr>
                      <a:r>
                        <a:rPr lang="en-US" sz="1500" dirty="0" err="1"/>
                        <a:t>Vcc</a:t>
                      </a:r>
                      <a:endParaRPr lang="en-US" sz="1500" b="0" dirty="0">
                        <a:latin typeface="+mn-lt"/>
                      </a:endParaRPr>
                    </a:p>
                  </a:txBody>
                  <a:tcPr marL="68580" marR="68580" marT="0" marB="0" anchor="ctr"/>
                </a:tc>
              </a:tr>
              <a:tr h="691603">
                <a:tc>
                  <a:txBody>
                    <a:bodyPr/>
                    <a:lstStyle/>
                    <a:p>
                      <a:pPr algn="ctr"/>
                      <a:r>
                        <a:rPr lang="en-US" sz="1500" dirty="0" smtClean="0"/>
                        <a:t>4</a:t>
                      </a:r>
                      <a:endParaRPr lang="en-US" sz="1500" b="0" dirty="0">
                        <a:latin typeface="+mn-lt"/>
                      </a:endParaRPr>
                    </a:p>
                  </a:txBody>
                  <a:tcPr/>
                </a:tc>
                <a:tc>
                  <a:txBody>
                    <a:bodyPr/>
                    <a:lstStyle/>
                    <a:p>
                      <a:pPr marL="200660" algn="l" fontAlgn="ctr">
                        <a:spcAft>
                          <a:spcPts val="0"/>
                        </a:spcAft>
                      </a:pPr>
                      <a:r>
                        <a:rPr lang="en-US" sz="1500" dirty="0"/>
                        <a:t>Antenna output pin</a:t>
                      </a:r>
                      <a:endParaRPr lang="en-US" sz="1500" b="0" dirty="0">
                        <a:latin typeface="+mn-lt"/>
                      </a:endParaRPr>
                    </a:p>
                  </a:txBody>
                  <a:tcPr marL="68580" marR="68580" marT="0" marB="0" anchor="ctr"/>
                </a:tc>
                <a:tc>
                  <a:txBody>
                    <a:bodyPr/>
                    <a:lstStyle/>
                    <a:p>
                      <a:pPr marL="111760" algn="l" fontAlgn="ctr">
                        <a:spcAft>
                          <a:spcPts val="0"/>
                        </a:spcAft>
                      </a:pPr>
                      <a:r>
                        <a:rPr lang="en-US" sz="1500" dirty="0"/>
                        <a:t>ANT</a:t>
                      </a:r>
                      <a:endParaRPr lang="en-US" sz="1500" b="0" dirty="0">
                        <a:latin typeface="+mn-lt"/>
                      </a:endParaRPr>
                    </a:p>
                  </a:txBody>
                  <a:tcPr marL="68580" marR="68580" marT="0" marB="0" anchor="ctr"/>
                </a:tc>
              </a:tr>
            </a:tbl>
          </a:graphicData>
        </a:graphic>
      </p:graphicFrame>
      <p:graphicFrame>
        <p:nvGraphicFramePr>
          <p:cNvPr id="5" name="Table 4"/>
          <p:cNvGraphicFramePr>
            <a:graphicFrameLocks noGrp="1"/>
          </p:cNvGraphicFramePr>
          <p:nvPr/>
        </p:nvGraphicFramePr>
        <p:xfrm>
          <a:off x="5551705" y="3243945"/>
          <a:ext cx="6008919" cy="3462471"/>
        </p:xfrm>
        <a:graphic>
          <a:graphicData uri="http://schemas.openxmlformats.org/drawingml/2006/table">
            <a:tbl>
              <a:tblPr firstRow="1" bandRow="1">
                <a:tableStyleId>{5C22544A-7EE6-4342-B048-85BDC9FD1C3A}</a:tableStyleId>
              </a:tblPr>
              <a:tblGrid>
                <a:gridCol w="2002973"/>
                <a:gridCol w="2002973"/>
                <a:gridCol w="2002973"/>
              </a:tblGrid>
              <a:tr h="353367">
                <a:tc>
                  <a:txBody>
                    <a:bodyPr/>
                    <a:lstStyle/>
                    <a:p>
                      <a:r>
                        <a:rPr lang="en-US" sz="1500" dirty="0" smtClean="0"/>
                        <a:t>Pin No </a:t>
                      </a:r>
                      <a:endParaRPr lang="en-US" sz="1500" dirty="0"/>
                    </a:p>
                  </a:txBody>
                  <a:tcPr/>
                </a:tc>
                <a:tc>
                  <a:txBody>
                    <a:bodyPr/>
                    <a:lstStyle/>
                    <a:p>
                      <a:r>
                        <a:rPr lang="en-US" sz="1500" dirty="0" smtClean="0"/>
                        <a:t>Function</a:t>
                      </a:r>
                      <a:endParaRPr lang="en-US" sz="1500" dirty="0"/>
                    </a:p>
                  </a:txBody>
                  <a:tcPr/>
                </a:tc>
                <a:tc>
                  <a:txBody>
                    <a:bodyPr/>
                    <a:lstStyle/>
                    <a:p>
                      <a:r>
                        <a:rPr lang="en-US" sz="1500" dirty="0" smtClean="0"/>
                        <a:t>Name</a:t>
                      </a:r>
                      <a:endParaRPr lang="en-US" sz="1500" dirty="0"/>
                    </a:p>
                  </a:txBody>
                  <a:tcPr/>
                </a:tc>
              </a:tr>
              <a:tr h="272466">
                <a:tc>
                  <a:txBody>
                    <a:bodyPr/>
                    <a:lstStyle/>
                    <a:p>
                      <a:pPr algn="ctr" fontAlgn="ctr">
                        <a:spcAft>
                          <a:spcPts val="0"/>
                        </a:spcAft>
                      </a:pPr>
                      <a:r>
                        <a:rPr lang="en-US" sz="1500" dirty="0"/>
                        <a:t>1</a:t>
                      </a:r>
                    </a:p>
                  </a:txBody>
                  <a:tcPr marL="68580" marR="68580" marT="0" marB="0" anchor="ctr"/>
                </a:tc>
                <a:tc>
                  <a:txBody>
                    <a:bodyPr/>
                    <a:lstStyle/>
                    <a:p>
                      <a:pPr marL="200660" algn="l" fontAlgn="ctr">
                        <a:spcAft>
                          <a:spcPts val="0"/>
                        </a:spcAft>
                      </a:pPr>
                      <a:r>
                        <a:rPr lang="en-US" sz="1500"/>
                        <a:t>Ground (0V)</a:t>
                      </a:r>
                    </a:p>
                  </a:txBody>
                  <a:tcPr marL="68580" marR="68580" marT="0" marB="0" anchor="ctr"/>
                </a:tc>
                <a:tc>
                  <a:txBody>
                    <a:bodyPr/>
                    <a:lstStyle/>
                    <a:p>
                      <a:pPr marL="111760" algn="l" fontAlgn="ctr">
                        <a:spcAft>
                          <a:spcPts val="0"/>
                        </a:spcAft>
                      </a:pPr>
                      <a:r>
                        <a:rPr lang="en-US" sz="1500"/>
                        <a:t>Ground</a:t>
                      </a:r>
                    </a:p>
                  </a:txBody>
                  <a:tcPr marL="68580" marR="68580" marT="0" marB="0" anchor="ctr"/>
                </a:tc>
              </a:tr>
              <a:tr h="504810">
                <a:tc>
                  <a:txBody>
                    <a:bodyPr/>
                    <a:lstStyle/>
                    <a:p>
                      <a:pPr algn="ctr" fontAlgn="ctr">
                        <a:spcAft>
                          <a:spcPts val="0"/>
                        </a:spcAft>
                      </a:pPr>
                      <a:r>
                        <a:rPr lang="en-US" sz="1500" dirty="0"/>
                        <a:t>2</a:t>
                      </a:r>
                    </a:p>
                  </a:txBody>
                  <a:tcPr marL="68580" marR="68580" marT="0" marB="0" anchor="ctr"/>
                </a:tc>
                <a:tc>
                  <a:txBody>
                    <a:bodyPr/>
                    <a:lstStyle/>
                    <a:p>
                      <a:pPr marL="200660" algn="l" fontAlgn="ctr">
                        <a:spcAft>
                          <a:spcPts val="0"/>
                        </a:spcAft>
                      </a:pPr>
                      <a:r>
                        <a:rPr lang="en-US" sz="1500"/>
                        <a:t>Serial data output pin</a:t>
                      </a:r>
                    </a:p>
                  </a:txBody>
                  <a:tcPr marL="68580" marR="68580" marT="0" marB="0" anchor="ctr"/>
                </a:tc>
                <a:tc>
                  <a:txBody>
                    <a:bodyPr/>
                    <a:lstStyle/>
                    <a:p>
                      <a:pPr marL="111760" algn="l" fontAlgn="ctr">
                        <a:spcAft>
                          <a:spcPts val="0"/>
                        </a:spcAft>
                      </a:pPr>
                      <a:r>
                        <a:rPr lang="en-US" sz="1500"/>
                        <a:t>Data</a:t>
                      </a:r>
                    </a:p>
                  </a:txBody>
                  <a:tcPr marL="68580" marR="68580" marT="0" marB="0" anchor="ctr"/>
                </a:tc>
              </a:tr>
              <a:tr h="504810">
                <a:tc>
                  <a:txBody>
                    <a:bodyPr/>
                    <a:lstStyle/>
                    <a:p>
                      <a:pPr algn="ctr" fontAlgn="ctr">
                        <a:spcAft>
                          <a:spcPts val="0"/>
                        </a:spcAft>
                      </a:pPr>
                      <a:r>
                        <a:rPr lang="en-US" sz="1500"/>
                        <a:t>3</a:t>
                      </a:r>
                    </a:p>
                  </a:txBody>
                  <a:tcPr marL="68580" marR="68580" marT="0" marB="0" anchor="ctr"/>
                </a:tc>
                <a:tc>
                  <a:txBody>
                    <a:bodyPr/>
                    <a:lstStyle/>
                    <a:p>
                      <a:pPr marL="200660" algn="l" fontAlgn="ctr">
                        <a:spcAft>
                          <a:spcPts val="0"/>
                        </a:spcAft>
                      </a:pPr>
                      <a:r>
                        <a:rPr lang="en-US" sz="1500"/>
                        <a:t>Linear output pin; not connected</a:t>
                      </a:r>
                    </a:p>
                  </a:txBody>
                  <a:tcPr marL="68580" marR="68580" marT="0" marB="0" anchor="ctr"/>
                </a:tc>
                <a:tc>
                  <a:txBody>
                    <a:bodyPr/>
                    <a:lstStyle/>
                    <a:p>
                      <a:pPr marL="111760" algn="l" fontAlgn="ctr">
                        <a:spcAft>
                          <a:spcPts val="0"/>
                        </a:spcAft>
                      </a:pPr>
                      <a:r>
                        <a:rPr lang="en-US" sz="1500"/>
                        <a:t>NC</a:t>
                      </a:r>
                    </a:p>
                  </a:txBody>
                  <a:tcPr marL="68580" marR="68580" marT="0" marB="0" anchor="ctr"/>
                </a:tc>
              </a:tr>
              <a:tr h="504810">
                <a:tc>
                  <a:txBody>
                    <a:bodyPr/>
                    <a:lstStyle/>
                    <a:p>
                      <a:pPr algn="ctr" fontAlgn="ctr">
                        <a:spcAft>
                          <a:spcPts val="0"/>
                        </a:spcAft>
                      </a:pPr>
                      <a:r>
                        <a:rPr lang="en-US" sz="1500" dirty="0"/>
                        <a:t>4</a:t>
                      </a:r>
                    </a:p>
                  </a:txBody>
                  <a:tcPr marL="68580" marR="68580" marT="0" marB="0" anchor="ctr"/>
                </a:tc>
                <a:tc>
                  <a:txBody>
                    <a:bodyPr/>
                    <a:lstStyle/>
                    <a:p>
                      <a:pPr marL="200660" algn="l" fontAlgn="ctr">
                        <a:spcAft>
                          <a:spcPts val="0"/>
                        </a:spcAft>
                      </a:pPr>
                      <a:r>
                        <a:rPr lang="en-US" sz="1500"/>
                        <a:t>Supply voltage; 5V</a:t>
                      </a:r>
                    </a:p>
                  </a:txBody>
                  <a:tcPr marL="68580" marR="68580" marT="0" marB="0" anchor="ctr"/>
                </a:tc>
                <a:tc>
                  <a:txBody>
                    <a:bodyPr/>
                    <a:lstStyle/>
                    <a:p>
                      <a:pPr marL="111760" algn="l" fontAlgn="ctr">
                        <a:spcAft>
                          <a:spcPts val="0"/>
                        </a:spcAft>
                      </a:pPr>
                      <a:r>
                        <a:rPr lang="en-US" sz="1500"/>
                        <a:t>Vcc</a:t>
                      </a:r>
                    </a:p>
                  </a:txBody>
                  <a:tcPr marL="68580" marR="68580" marT="0" marB="0" anchor="ctr"/>
                </a:tc>
              </a:tr>
              <a:tr h="504810">
                <a:tc>
                  <a:txBody>
                    <a:bodyPr/>
                    <a:lstStyle/>
                    <a:p>
                      <a:pPr algn="ctr" fontAlgn="ctr">
                        <a:spcAft>
                          <a:spcPts val="0"/>
                        </a:spcAft>
                      </a:pPr>
                      <a:r>
                        <a:rPr lang="en-US" sz="1500"/>
                        <a:t>5</a:t>
                      </a:r>
                    </a:p>
                  </a:txBody>
                  <a:tcPr marL="68580" marR="68580" marT="0" marB="0" anchor="ctr"/>
                </a:tc>
                <a:tc>
                  <a:txBody>
                    <a:bodyPr/>
                    <a:lstStyle/>
                    <a:p>
                      <a:pPr marL="200660" algn="l" fontAlgn="ctr">
                        <a:spcAft>
                          <a:spcPts val="0"/>
                        </a:spcAft>
                      </a:pPr>
                      <a:r>
                        <a:rPr lang="en-US" sz="1500" dirty="0"/>
                        <a:t>Supply voltage; 5V</a:t>
                      </a:r>
                    </a:p>
                  </a:txBody>
                  <a:tcPr marL="68580" marR="68580" marT="0" marB="0" anchor="ctr"/>
                </a:tc>
                <a:tc>
                  <a:txBody>
                    <a:bodyPr/>
                    <a:lstStyle/>
                    <a:p>
                      <a:pPr marL="111760" algn="l" fontAlgn="ctr">
                        <a:spcAft>
                          <a:spcPts val="0"/>
                        </a:spcAft>
                      </a:pPr>
                      <a:r>
                        <a:rPr lang="en-US" sz="1500"/>
                        <a:t>Vcc</a:t>
                      </a:r>
                    </a:p>
                  </a:txBody>
                  <a:tcPr marL="68580" marR="68580" marT="0" marB="0" anchor="ctr"/>
                </a:tc>
              </a:tr>
              <a:tr h="272466">
                <a:tc>
                  <a:txBody>
                    <a:bodyPr/>
                    <a:lstStyle/>
                    <a:p>
                      <a:pPr algn="ctr" fontAlgn="ctr">
                        <a:spcAft>
                          <a:spcPts val="0"/>
                        </a:spcAft>
                      </a:pPr>
                      <a:r>
                        <a:rPr lang="en-US" sz="1500"/>
                        <a:t>6</a:t>
                      </a:r>
                    </a:p>
                  </a:txBody>
                  <a:tcPr marL="68580" marR="68580" marT="0" marB="0" anchor="ctr"/>
                </a:tc>
                <a:tc>
                  <a:txBody>
                    <a:bodyPr/>
                    <a:lstStyle/>
                    <a:p>
                      <a:pPr marL="200660" algn="l" fontAlgn="ctr">
                        <a:spcAft>
                          <a:spcPts val="0"/>
                        </a:spcAft>
                      </a:pPr>
                      <a:r>
                        <a:rPr lang="en-US" sz="1500"/>
                        <a:t>Ground (0V)</a:t>
                      </a:r>
                    </a:p>
                  </a:txBody>
                  <a:tcPr marL="68580" marR="68580" marT="0" marB="0" anchor="ctr"/>
                </a:tc>
                <a:tc>
                  <a:txBody>
                    <a:bodyPr/>
                    <a:lstStyle/>
                    <a:p>
                      <a:pPr marL="111760" algn="l" fontAlgn="ctr">
                        <a:spcAft>
                          <a:spcPts val="0"/>
                        </a:spcAft>
                      </a:pPr>
                      <a:r>
                        <a:rPr lang="en-US" sz="1500"/>
                        <a:t>Ground</a:t>
                      </a:r>
                    </a:p>
                  </a:txBody>
                  <a:tcPr marL="68580" marR="68580" marT="0" marB="0" anchor="ctr"/>
                </a:tc>
              </a:tr>
              <a:tr h="272466">
                <a:tc>
                  <a:txBody>
                    <a:bodyPr/>
                    <a:lstStyle/>
                    <a:p>
                      <a:pPr algn="ctr" fontAlgn="ctr">
                        <a:spcAft>
                          <a:spcPts val="0"/>
                        </a:spcAft>
                      </a:pPr>
                      <a:r>
                        <a:rPr lang="en-US" sz="1500"/>
                        <a:t>7</a:t>
                      </a:r>
                    </a:p>
                  </a:txBody>
                  <a:tcPr marL="68580" marR="68580" marT="0" marB="0" anchor="ctr"/>
                </a:tc>
                <a:tc>
                  <a:txBody>
                    <a:bodyPr/>
                    <a:lstStyle/>
                    <a:p>
                      <a:pPr marL="200660" algn="l" fontAlgn="ctr">
                        <a:spcAft>
                          <a:spcPts val="0"/>
                        </a:spcAft>
                      </a:pPr>
                      <a:r>
                        <a:rPr lang="en-US" sz="1500"/>
                        <a:t>Ground (0V)</a:t>
                      </a:r>
                    </a:p>
                  </a:txBody>
                  <a:tcPr marL="68580" marR="68580" marT="0" marB="0" anchor="ctr"/>
                </a:tc>
                <a:tc>
                  <a:txBody>
                    <a:bodyPr/>
                    <a:lstStyle/>
                    <a:p>
                      <a:pPr marL="111760" algn="l" fontAlgn="ctr">
                        <a:spcAft>
                          <a:spcPts val="0"/>
                        </a:spcAft>
                      </a:pPr>
                      <a:r>
                        <a:rPr lang="en-US" sz="1500"/>
                        <a:t>Ground</a:t>
                      </a:r>
                    </a:p>
                  </a:txBody>
                  <a:tcPr marL="68580" marR="68580" marT="0" marB="0" anchor="ctr"/>
                </a:tc>
              </a:tr>
              <a:tr h="272466">
                <a:tc>
                  <a:txBody>
                    <a:bodyPr/>
                    <a:lstStyle/>
                    <a:p>
                      <a:pPr algn="ctr" fontAlgn="ctr">
                        <a:spcAft>
                          <a:spcPts val="0"/>
                        </a:spcAft>
                      </a:pPr>
                      <a:r>
                        <a:rPr lang="en-US" sz="1500"/>
                        <a:t>8</a:t>
                      </a:r>
                    </a:p>
                  </a:txBody>
                  <a:tcPr marL="68580" marR="68580" marT="0" marB="0" anchor="ctr"/>
                </a:tc>
                <a:tc>
                  <a:txBody>
                    <a:bodyPr/>
                    <a:lstStyle/>
                    <a:p>
                      <a:pPr marL="200660" algn="l" fontAlgn="ctr">
                        <a:spcAft>
                          <a:spcPts val="0"/>
                        </a:spcAft>
                      </a:pPr>
                      <a:r>
                        <a:rPr lang="en-US" sz="1500"/>
                        <a:t>Antenna input pin</a:t>
                      </a:r>
                    </a:p>
                  </a:txBody>
                  <a:tcPr marL="68580" marR="68580" marT="0" marB="0" anchor="ctr"/>
                </a:tc>
                <a:tc>
                  <a:txBody>
                    <a:bodyPr/>
                    <a:lstStyle/>
                    <a:p>
                      <a:pPr marL="111760" algn="l" fontAlgn="ctr">
                        <a:spcAft>
                          <a:spcPts val="0"/>
                        </a:spcAft>
                      </a:pPr>
                      <a:r>
                        <a:rPr lang="en-US" sz="1500" dirty="0"/>
                        <a:t>ANT</a:t>
                      </a:r>
                    </a:p>
                  </a:txBody>
                  <a:tcPr marL="68580" marR="68580" marT="0" marB="0" anchor="ctr"/>
                </a:tc>
              </a:tr>
            </a:tbl>
          </a:graphicData>
        </a:graphic>
      </p:graphicFrame>
      <p:sp>
        <p:nvSpPr>
          <p:cNvPr id="6" name="TextBox 5"/>
          <p:cNvSpPr txBox="1"/>
          <p:nvPr/>
        </p:nvSpPr>
        <p:spPr>
          <a:xfrm>
            <a:off x="783771" y="2569028"/>
            <a:ext cx="2736647" cy="461665"/>
          </a:xfrm>
          <a:prstGeom prst="rect">
            <a:avLst/>
          </a:prstGeom>
          <a:noFill/>
        </p:spPr>
        <p:txBody>
          <a:bodyPr wrap="none" rtlCol="0">
            <a:spAutoFit/>
          </a:bodyPr>
          <a:lstStyle/>
          <a:p>
            <a:r>
              <a:rPr lang="en-US" sz="2400" b="1" dirty="0" smtClean="0">
                <a:latin typeface="Bookman Old Style" pitchFamily="18" charset="0"/>
              </a:rPr>
              <a:t>For</a:t>
            </a:r>
            <a:r>
              <a:rPr lang="en-US" sz="2000" b="1" dirty="0" smtClean="0">
                <a:latin typeface="Bookman Old Style" pitchFamily="18" charset="0"/>
              </a:rPr>
              <a:t> </a:t>
            </a:r>
            <a:r>
              <a:rPr lang="en-US" sz="2400" b="1" dirty="0" smtClean="0">
                <a:latin typeface="Bookman Old Style" pitchFamily="18" charset="0"/>
              </a:rPr>
              <a:t>Transmitter</a:t>
            </a:r>
            <a:endParaRPr lang="en-US" sz="2000" b="1" dirty="0">
              <a:latin typeface="Bookman Old Style" pitchFamily="18" charset="0"/>
            </a:endParaRPr>
          </a:p>
        </p:txBody>
      </p:sp>
      <p:sp>
        <p:nvSpPr>
          <p:cNvPr id="7" name="TextBox 6"/>
          <p:cNvSpPr txBox="1"/>
          <p:nvPr/>
        </p:nvSpPr>
        <p:spPr>
          <a:xfrm>
            <a:off x="6466114" y="2579906"/>
            <a:ext cx="2218877" cy="830997"/>
          </a:xfrm>
          <a:prstGeom prst="rect">
            <a:avLst/>
          </a:prstGeom>
          <a:noFill/>
        </p:spPr>
        <p:txBody>
          <a:bodyPr wrap="none" rtlCol="0">
            <a:spAutoFit/>
          </a:bodyPr>
          <a:lstStyle/>
          <a:p>
            <a:r>
              <a:rPr lang="en-US" sz="2400" b="1" dirty="0" smtClean="0">
                <a:latin typeface="Bookman Old Style" pitchFamily="18" charset="0"/>
              </a:rPr>
              <a:t>For Receiver</a:t>
            </a:r>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of Our </a:t>
            </a:r>
            <a:r>
              <a:rPr lang="en-US" dirty="0" err="1" smtClean="0"/>
              <a:t>ckt</a:t>
            </a:r>
            <a:endParaRPr lang="en-US" dirty="0"/>
          </a:p>
        </p:txBody>
      </p:sp>
      <p:pic>
        <p:nvPicPr>
          <p:cNvPr id="1026" name="Picture 2" descr="F:\888.jpg"/>
          <p:cNvPicPr>
            <a:picLocks noChangeAspect="1" noChangeArrowheads="1"/>
          </p:cNvPicPr>
          <p:nvPr/>
        </p:nvPicPr>
        <p:blipFill>
          <a:blip r:embed="rId2"/>
          <a:srcRect/>
          <a:stretch>
            <a:fillRect/>
          </a:stretch>
        </p:blipFill>
        <p:spPr bwMode="auto">
          <a:xfrm>
            <a:off x="609600" y="3733857"/>
            <a:ext cx="10869637" cy="82861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Advantage</a:t>
            </a:r>
            <a:endParaRPr lang="en-IN" dirty="0"/>
          </a:p>
        </p:txBody>
      </p:sp>
      <p:sp>
        <p:nvSpPr>
          <p:cNvPr id="3" name="Content Placeholder 2"/>
          <p:cNvSpPr>
            <a:spLocks noGrp="1"/>
          </p:cNvSpPr>
          <p:nvPr>
            <p:ph idx="1"/>
          </p:nvPr>
        </p:nvSpPr>
        <p:spPr/>
        <p:txBody>
          <a:bodyPr/>
          <a:lstStyle/>
          <a:p>
            <a:r>
              <a:rPr lang="en-IN" dirty="0" smtClean="0"/>
              <a:t>It is low Cost . If we made device more in quantity.</a:t>
            </a:r>
          </a:p>
          <a:p>
            <a:r>
              <a:rPr lang="en-IN" dirty="0" smtClean="0"/>
              <a:t>It is easy to use and it is user friendly device.</a:t>
            </a:r>
          </a:p>
          <a:p>
            <a:r>
              <a:rPr lang="en-IN" dirty="0" smtClean="0"/>
              <a:t>Using this device we find what the patient want to say.</a:t>
            </a:r>
          </a:p>
          <a:p>
            <a:r>
              <a:rPr lang="en-IN" dirty="0" smtClean="0"/>
              <a:t>No longer wire is need to send data from patient to nurse.</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 Disadvantage</a:t>
            </a:r>
            <a:endParaRPr lang="en-IN" dirty="0"/>
          </a:p>
        </p:txBody>
      </p:sp>
      <p:sp>
        <p:nvSpPr>
          <p:cNvPr id="3" name="Content Placeholder 2"/>
          <p:cNvSpPr>
            <a:spLocks noGrp="1"/>
          </p:cNvSpPr>
          <p:nvPr>
            <p:ph idx="1"/>
          </p:nvPr>
        </p:nvSpPr>
        <p:spPr/>
        <p:txBody>
          <a:bodyPr/>
          <a:lstStyle/>
          <a:p>
            <a:r>
              <a:rPr lang="en-IN" dirty="0" smtClean="0"/>
              <a:t>This device is not waterproof.</a:t>
            </a:r>
          </a:p>
          <a:p>
            <a:r>
              <a:rPr lang="en-IN" dirty="0" smtClean="0"/>
              <a:t>This  device can give only four output. In future we can make </a:t>
            </a:r>
            <a:r>
              <a:rPr lang="en-IN" dirty="0" err="1" smtClean="0"/>
              <a:t>make</a:t>
            </a:r>
            <a:r>
              <a:rPr lang="en-IN" dirty="0" smtClean="0"/>
              <a:t> more output .</a:t>
            </a:r>
          </a:p>
          <a:p>
            <a:r>
              <a:rPr lang="en-IN" dirty="0" smtClean="0"/>
              <a:t>It may suffered from dust or the hardware may get damage after sometime. To protect them from dust and water Silicon Gel is used. But if we use Silicon Gel it will get fixed.</a:t>
            </a:r>
          </a:p>
          <a:p>
            <a:r>
              <a:rPr lang="en-IN" dirty="0" smtClean="0"/>
              <a:t>It will not work for those person whose hand is not working because we have made the device for only hand.</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 References:</a:t>
            </a:r>
            <a:endParaRPr lang="en-IN" dirty="0"/>
          </a:p>
        </p:txBody>
      </p:sp>
      <p:sp>
        <p:nvSpPr>
          <p:cNvPr id="3" name="Content Placeholder 2"/>
          <p:cNvSpPr>
            <a:spLocks noGrp="1"/>
          </p:cNvSpPr>
          <p:nvPr>
            <p:ph idx="1"/>
          </p:nvPr>
        </p:nvSpPr>
        <p:spPr/>
        <p:txBody>
          <a:bodyPr/>
          <a:lstStyle/>
          <a:p>
            <a:r>
              <a:rPr lang="en-IN" dirty="0" smtClean="0"/>
              <a:t>http://www.atmel.com/images/doc0265.pdf This link contain information about 8051 Micro Controller.</a:t>
            </a:r>
          </a:p>
          <a:p>
            <a:r>
              <a:rPr lang="en-IN" dirty="0" smtClean="0"/>
              <a:t>https://www.engineersgarage.com/electronic-components/rfmodule-transmitter-receiver This link contain information about RF transmitter &amp; Receiver.</a:t>
            </a:r>
          </a:p>
          <a:p>
            <a:r>
              <a:rPr lang="en-IN" dirty="0" smtClean="0"/>
              <a:t>http://datasheet.octopart.com/A000066-Arduino-datasheet -38879526.pdf This link contain information about </a:t>
            </a:r>
            <a:r>
              <a:rPr lang="en-IN" dirty="0" err="1" smtClean="0"/>
              <a:t>Arduino</a:t>
            </a:r>
            <a:r>
              <a:rPr lang="en-IN" dirty="0" smtClean="0"/>
              <a:t>.</a:t>
            </a:r>
          </a:p>
          <a:p>
            <a:r>
              <a:rPr lang="en-IN" dirty="0" smtClean="0"/>
              <a:t>https://www.sparkfun.com/datasheets/Components/SMD/ adxl335.pdf This link contain information about Accelerometer.</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946" y="2987988"/>
            <a:ext cx="8770571" cy="1560716"/>
          </a:xfrm>
        </p:spPr>
        <p:txBody>
          <a:bodyPr>
            <a:normAutofit/>
          </a:bodyPr>
          <a:lstStyle/>
          <a:p>
            <a:r>
              <a:rPr lang="en-US" sz="7200" dirty="0" smtClean="0"/>
              <a:t>Thank You!!!!!</a:t>
            </a:r>
            <a:endParaRPr lang="en-US" sz="7200" dirty="0"/>
          </a:p>
        </p:txBody>
      </p:sp>
    </p:spTree>
  </p:cSld>
  <p:clrMapOvr>
    <a:masterClrMapping/>
  </p:clrMapOvr>
  <p:transition>
    <p:cover dir="l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633660"/>
            <a:ext cx="8770571" cy="986135"/>
          </a:xfrm>
        </p:spPr>
        <p:txBody>
          <a:bodyPr>
            <a:normAutofit/>
          </a:bodyPr>
          <a:lstStyle/>
          <a:p>
            <a:r>
              <a:rPr lang="en-US" sz="4000" dirty="0" smtClean="0"/>
              <a:t>INTRODUCTION</a:t>
            </a:r>
            <a:endParaRPr lang="en-US" sz="4000" dirty="0"/>
          </a:p>
        </p:txBody>
      </p:sp>
      <p:sp>
        <p:nvSpPr>
          <p:cNvPr id="3" name="Content Placeholder 2"/>
          <p:cNvSpPr>
            <a:spLocks noGrp="1"/>
          </p:cNvSpPr>
          <p:nvPr>
            <p:ph idx="1"/>
          </p:nvPr>
        </p:nvSpPr>
        <p:spPr>
          <a:xfrm>
            <a:off x="2933700" y="2438399"/>
            <a:ext cx="8770571" cy="4249271"/>
          </a:xfrm>
        </p:spPr>
        <p:txBody>
          <a:bodyPr>
            <a:normAutofit fontScale="77500" lnSpcReduction="20000"/>
          </a:bodyPr>
          <a:lstStyle/>
          <a:p>
            <a:pPr algn="just"/>
            <a:r>
              <a:rPr lang="en-US" sz="2100" dirty="0" smtClean="0">
                <a:latin typeface="Bookman Old Style" pitchFamily="18" charset="0"/>
              </a:rPr>
              <a:t>Among the large number of advancements done in the medical sector, very few actually focus on helping patients with disabilities to communicate.</a:t>
            </a:r>
          </a:p>
          <a:p>
            <a:pPr algn="just"/>
            <a:r>
              <a:rPr lang="en-US" sz="2100" b="1" dirty="0" smtClean="0">
                <a:latin typeface="Bookman Old Style" pitchFamily="18" charset="0"/>
              </a:rPr>
              <a:t>Monitoring Systems </a:t>
            </a:r>
            <a:r>
              <a:rPr lang="en-US" sz="2100" dirty="0" smtClean="0">
                <a:latin typeface="Bookman Old Style" pitchFamily="18" charset="0"/>
              </a:rPr>
              <a:t>make it easier for doctors to collect and observe a patient’s vitals.</a:t>
            </a:r>
          </a:p>
          <a:p>
            <a:pPr algn="just"/>
            <a:r>
              <a:rPr lang="en-US" sz="2100" dirty="0" smtClean="0">
                <a:latin typeface="Bookman Old Style" pitchFamily="18" charset="0"/>
              </a:rPr>
              <a:t>In the </a:t>
            </a:r>
            <a:r>
              <a:rPr lang="en-US" sz="2100" b="1" dirty="0" smtClean="0">
                <a:latin typeface="Bookman Old Style" pitchFamily="18" charset="0"/>
              </a:rPr>
              <a:t>current scenario </a:t>
            </a:r>
            <a:r>
              <a:rPr lang="en-US" sz="2100" dirty="0" smtClean="0">
                <a:latin typeface="Bookman Old Style" pitchFamily="18" charset="0"/>
              </a:rPr>
              <a:t>, the patient has to be dependent on a family member or mostly a ward boy both of which have to attend to the patient constantly.</a:t>
            </a:r>
          </a:p>
          <a:p>
            <a:pPr algn="just"/>
            <a:r>
              <a:rPr lang="en-US" sz="2100" b="1" dirty="0" smtClean="0">
                <a:latin typeface="Bookman Old Style" pitchFamily="18" charset="0"/>
              </a:rPr>
              <a:t>Our objective </a:t>
            </a:r>
            <a:r>
              <a:rPr lang="en-US" sz="2100" dirty="0" smtClean="0">
                <a:latin typeface="Bookman Old Style" pitchFamily="18" charset="0"/>
              </a:rPr>
              <a:t>is to make such patients independent to communicate with the nurse by the simple task of tilting a device located on his finger or any other part of the body that is capable of movement.</a:t>
            </a:r>
          </a:p>
          <a:p>
            <a:pPr algn="just"/>
            <a:r>
              <a:rPr lang="en-US" sz="2100" dirty="0" smtClean="0">
                <a:latin typeface="Bookman Old Style" pitchFamily="18" charset="0"/>
              </a:rPr>
              <a:t>This will not only help the patient but also easy out the nurse’s job.</a:t>
            </a:r>
          </a:p>
          <a:p>
            <a:pPr algn="just"/>
            <a:r>
              <a:rPr lang="en-US" sz="2100" dirty="0" smtClean="0">
                <a:latin typeface="Bookman Old Style" pitchFamily="18" charset="0"/>
              </a:rPr>
              <a:t>As a </a:t>
            </a:r>
            <a:r>
              <a:rPr lang="en-US" sz="2100" b="1" dirty="0" smtClean="0">
                <a:latin typeface="Bookman Old Style" pitchFamily="18" charset="0"/>
              </a:rPr>
              <a:t>single nurse </a:t>
            </a:r>
            <a:r>
              <a:rPr lang="en-US" sz="2100" dirty="0" smtClean="0">
                <a:latin typeface="Bookman Old Style" pitchFamily="18" charset="0"/>
              </a:rPr>
              <a:t>is responsible for a number of patients, the time required for each nurse to visit every patient to meet his needs will be saved.</a:t>
            </a:r>
          </a:p>
          <a:p>
            <a:pPr algn="just"/>
            <a:r>
              <a:rPr lang="en-US" sz="2100" dirty="0" smtClean="0">
                <a:latin typeface="Bookman Old Style" pitchFamily="18" charset="0"/>
              </a:rPr>
              <a:t>After the patient sends the message the nurse can remotely monitor their requests and provide assistance without any further delay. A buzzer located at the nurse’s desk will alert the nurse in case of an emergency.</a:t>
            </a:r>
          </a:p>
          <a:p>
            <a:pPr algn="just"/>
            <a:endParaRPr lang="en-US" sz="1500" dirty="0" smtClean="0">
              <a:latin typeface="Bookman Old Style"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Paralytic Persons.</a:t>
            </a:r>
            <a:endParaRPr lang="en-US" dirty="0"/>
          </a:p>
        </p:txBody>
      </p:sp>
      <p:sp>
        <p:nvSpPr>
          <p:cNvPr id="3" name="Content Placeholder 2"/>
          <p:cNvSpPr>
            <a:spLocks noGrp="1"/>
          </p:cNvSpPr>
          <p:nvPr>
            <p:ph idx="1"/>
          </p:nvPr>
        </p:nvSpPr>
        <p:spPr/>
        <p:txBody>
          <a:bodyPr/>
          <a:lstStyle/>
          <a:p>
            <a:pPr algn="just"/>
            <a:r>
              <a:rPr lang="en-US" dirty="0" smtClean="0">
                <a:latin typeface="Bookman Old Style" pitchFamily="18" charset="0"/>
              </a:rPr>
              <a:t>The person who is affected with paralysis is not able to move any part of body .</a:t>
            </a:r>
          </a:p>
          <a:p>
            <a:pPr algn="just"/>
            <a:r>
              <a:rPr lang="en-US" dirty="0" smtClean="0">
                <a:latin typeface="Bookman Old Style" pitchFamily="18" charset="0"/>
              </a:rPr>
              <a:t>So therefore he/she is not able to speak properly.</a:t>
            </a:r>
          </a:p>
          <a:p>
            <a:pPr algn="just"/>
            <a:r>
              <a:rPr lang="en-US" dirty="0" smtClean="0">
                <a:latin typeface="Bookman Old Style" pitchFamily="18" charset="0"/>
              </a:rPr>
              <a:t>Due to this the Nurse / Family member is not able to get what the patient want to say to you.</a:t>
            </a:r>
          </a:p>
          <a:p>
            <a:pPr algn="just"/>
            <a:r>
              <a:rPr lang="en-US" dirty="0" smtClean="0">
                <a:latin typeface="Bookman Old Style" pitchFamily="18" charset="0"/>
              </a:rPr>
              <a:t>There are various types of Paralysis .</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2933700" y="2438399"/>
            <a:ext cx="8770571" cy="4093029"/>
          </a:xfrm>
        </p:spPr>
        <p:txBody>
          <a:bodyPr>
            <a:normAutofit/>
          </a:bodyPr>
          <a:lstStyle/>
          <a:p>
            <a:pPr algn="just"/>
            <a:r>
              <a:rPr lang="en-US" dirty="0" smtClean="0">
                <a:latin typeface="Bookman Old Style" pitchFamily="18" charset="0"/>
              </a:rPr>
              <a:t>The motion based message conveyor is a hardware that can help the patient.</a:t>
            </a:r>
          </a:p>
          <a:p>
            <a:pPr algn="just"/>
            <a:r>
              <a:rPr lang="en-US" dirty="0" smtClean="0">
                <a:latin typeface="Bookman Old Style" pitchFamily="18" charset="0"/>
              </a:rPr>
              <a:t>Consider An example that an patient has a paralytic attack in which his finger is only working.</a:t>
            </a:r>
          </a:p>
          <a:p>
            <a:pPr algn="just"/>
            <a:r>
              <a:rPr lang="en-US" dirty="0" smtClean="0">
                <a:latin typeface="Bookman Old Style" pitchFamily="18" charset="0"/>
              </a:rPr>
              <a:t>If the patient want to call the nurse he/she has to tilt the finger in any direction.</a:t>
            </a:r>
          </a:p>
          <a:p>
            <a:pPr algn="just"/>
            <a:r>
              <a:rPr lang="en-US" dirty="0" smtClean="0">
                <a:latin typeface="Bookman Old Style" pitchFamily="18" charset="0"/>
              </a:rPr>
              <a:t>when the patient tilt finger the message will sent to nurse who is sitting on her desk in another room.</a:t>
            </a:r>
          </a:p>
          <a:p>
            <a:pPr algn="just"/>
            <a:r>
              <a:rPr lang="en-US" dirty="0" smtClean="0">
                <a:latin typeface="Bookman Old Style" pitchFamily="18" charset="0"/>
              </a:rPr>
              <a:t>So the nurse can fulfill the requirements of the patient easily and Faster.</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a:t>
            </a:r>
            <a:endParaRPr lang="en-US" dirty="0"/>
          </a:p>
        </p:txBody>
      </p:sp>
      <p:sp>
        <p:nvSpPr>
          <p:cNvPr id="3" name="Content Placeholder 2"/>
          <p:cNvSpPr>
            <a:spLocks noGrp="1"/>
          </p:cNvSpPr>
          <p:nvPr>
            <p:ph idx="1"/>
          </p:nvPr>
        </p:nvSpPr>
        <p:spPr>
          <a:xfrm>
            <a:off x="2933700" y="2438400"/>
            <a:ext cx="8770571" cy="4053840"/>
          </a:xfrm>
        </p:spPr>
        <p:txBody>
          <a:bodyPr>
            <a:normAutofit/>
          </a:bodyPr>
          <a:lstStyle/>
          <a:p>
            <a:pPr algn="just"/>
            <a:r>
              <a:rPr lang="en-US" b="1" dirty="0" err="1" smtClean="0">
                <a:latin typeface="Bookman Old Style" pitchFamily="18" charset="0"/>
              </a:rPr>
              <a:t>Keil</a:t>
            </a:r>
            <a:r>
              <a:rPr lang="en-US" b="1" dirty="0" smtClean="0">
                <a:latin typeface="Bookman Old Style" pitchFamily="18" charset="0"/>
              </a:rPr>
              <a:t> :</a:t>
            </a:r>
          </a:p>
          <a:p>
            <a:pPr algn="just">
              <a:buNone/>
            </a:pPr>
            <a:r>
              <a:rPr lang="en-US" dirty="0" smtClean="0">
                <a:latin typeface="Bookman Old Style" pitchFamily="18" charset="0"/>
              </a:rPr>
              <a:t>	</a:t>
            </a:r>
            <a:r>
              <a:rPr lang="en-US" dirty="0" err="1" smtClean="0">
                <a:latin typeface="Bookman Old Style" pitchFamily="18" charset="0"/>
              </a:rPr>
              <a:t>Keil</a:t>
            </a:r>
            <a:r>
              <a:rPr lang="en-US" dirty="0" smtClean="0">
                <a:latin typeface="Bookman Old Style" pitchFamily="18" charset="0"/>
              </a:rPr>
              <a:t> is a development tool that is used to develop code for microcontroller. </a:t>
            </a:r>
            <a:r>
              <a:rPr lang="en-US" dirty="0" err="1" smtClean="0">
                <a:latin typeface="Bookman Old Style" pitchFamily="18" charset="0"/>
              </a:rPr>
              <a:t>Keil</a:t>
            </a:r>
            <a:r>
              <a:rPr lang="en-US" dirty="0" smtClean="0">
                <a:latin typeface="Bookman Old Style" pitchFamily="18" charset="0"/>
              </a:rPr>
              <a:t> is the first Embedded C . </a:t>
            </a:r>
            <a:r>
              <a:rPr lang="en-US" dirty="0" err="1" smtClean="0">
                <a:latin typeface="Bookman Old Style" pitchFamily="18" charset="0"/>
              </a:rPr>
              <a:t>Keil</a:t>
            </a:r>
            <a:r>
              <a:rPr lang="en-US" dirty="0" smtClean="0">
                <a:latin typeface="Bookman Old Style" pitchFamily="18" charset="0"/>
              </a:rPr>
              <a:t> also help use to create </a:t>
            </a:r>
            <a:r>
              <a:rPr lang="en-US" b="1" dirty="0" smtClean="0">
                <a:latin typeface="Bookman Old Style" pitchFamily="18" charset="0"/>
              </a:rPr>
              <a:t>HEX</a:t>
            </a:r>
            <a:r>
              <a:rPr lang="en-US" dirty="0" smtClean="0">
                <a:latin typeface="Bookman Old Style" pitchFamily="18" charset="0"/>
              </a:rPr>
              <a:t> file that is used by the Microcontroller. It is same as C . It also have Complier , Debugger , Library Manager and many more.</a:t>
            </a:r>
          </a:p>
          <a:p>
            <a:pPr algn="just"/>
            <a:endParaRPr lang="en-US" dirty="0" smtClean="0">
              <a:latin typeface="Bookman Old Style" pitchFamily="18" charset="0"/>
            </a:endParaRPr>
          </a:p>
          <a:p>
            <a:endParaRPr lang="en-US" dirty="0"/>
          </a:p>
        </p:txBody>
      </p:sp>
      <p:pic>
        <p:nvPicPr>
          <p:cNvPr id="4" name="Picture 3" descr="C:\Users\admin\Desktop\download.png"/>
          <p:cNvPicPr>
            <a:picLocks noChangeAspect="1" noChangeArrowheads="1"/>
          </p:cNvPicPr>
          <p:nvPr/>
        </p:nvPicPr>
        <p:blipFill>
          <a:blip r:embed="rId2"/>
          <a:srcRect b="36905"/>
          <a:stretch>
            <a:fillRect/>
          </a:stretch>
        </p:blipFill>
        <p:spPr bwMode="auto">
          <a:xfrm>
            <a:off x="2754086" y="5543006"/>
            <a:ext cx="3073160" cy="10858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3700" y="2438399"/>
            <a:ext cx="8770571" cy="4106091"/>
          </a:xfrm>
        </p:spPr>
        <p:txBody>
          <a:bodyPr/>
          <a:lstStyle/>
          <a:p>
            <a:pPr algn="just"/>
            <a:r>
              <a:rPr lang="en-US" b="1" dirty="0" smtClean="0">
                <a:latin typeface="Bookman Old Style" pitchFamily="18" charset="0"/>
              </a:rPr>
              <a:t>Proteus : </a:t>
            </a:r>
          </a:p>
          <a:p>
            <a:pPr algn="just">
              <a:buNone/>
            </a:pPr>
            <a:r>
              <a:rPr lang="en-US" dirty="0" smtClean="0">
                <a:latin typeface="Bookman Old Style" pitchFamily="18" charset="0"/>
              </a:rPr>
              <a:t>    The Proteus Design Suite is a proprietary software tool suite used primarily for electronic design automation. The software is used mainly by electronic design engineers and electronic technicians to create electronic schematics and electronic prints for manufacturing printed circuit boards.</a:t>
            </a:r>
          </a:p>
          <a:p>
            <a:endParaRPr lang="en-US" dirty="0"/>
          </a:p>
        </p:txBody>
      </p:sp>
      <p:pic>
        <p:nvPicPr>
          <p:cNvPr id="4" name="Picture 2" descr="C:\Users\admin\Desktop\Screenshot_2015-1-20 19.39.1.png"/>
          <p:cNvPicPr>
            <a:picLocks noChangeAspect="1" noChangeArrowheads="1"/>
          </p:cNvPicPr>
          <p:nvPr/>
        </p:nvPicPr>
        <p:blipFill>
          <a:blip r:embed="rId2"/>
          <a:srcRect/>
          <a:stretch>
            <a:fillRect/>
          </a:stretch>
        </p:blipFill>
        <p:spPr bwMode="auto">
          <a:xfrm>
            <a:off x="6030686" y="4933406"/>
            <a:ext cx="2582562" cy="1676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a:t>
            </a:r>
            <a:endParaRPr lang="en-US" dirty="0"/>
          </a:p>
        </p:txBody>
      </p:sp>
      <p:sp>
        <p:nvSpPr>
          <p:cNvPr id="3" name="Content Placeholder 2"/>
          <p:cNvSpPr>
            <a:spLocks noGrp="1"/>
          </p:cNvSpPr>
          <p:nvPr>
            <p:ph idx="1"/>
          </p:nvPr>
        </p:nvSpPr>
        <p:spPr>
          <a:xfrm>
            <a:off x="2933700" y="2272937"/>
            <a:ext cx="8770571" cy="4376057"/>
          </a:xfrm>
        </p:spPr>
        <p:txBody>
          <a:bodyPr>
            <a:normAutofit/>
          </a:bodyPr>
          <a:lstStyle/>
          <a:p>
            <a:r>
              <a:rPr lang="en-US" dirty="0" smtClean="0">
                <a:latin typeface="Bookman Old Style" pitchFamily="18" charset="0"/>
              </a:rPr>
              <a:t>8051 Microcontroller</a:t>
            </a:r>
            <a:r>
              <a:rPr lang="en-US" dirty="0" smtClean="0">
                <a:latin typeface="Bookman Old Style" pitchFamily="18" charset="0"/>
              </a:rPr>
              <a:t>.</a:t>
            </a:r>
            <a:endParaRPr lang="en-US" dirty="0" smtClean="0">
              <a:latin typeface="Bookman Old Style" pitchFamily="18" charset="0"/>
            </a:endParaRPr>
          </a:p>
          <a:p>
            <a:r>
              <a:rPr lang="en-US" dirty="0" smtClean="0">
                <a:latin typeface="Bookman Old Style" pitchFamily="18" charset="0"/>
              </a:rPr>
              <a:t>RF Receiver &amp; RF  Transmitter.</a:t>
            </a:r>
          </a:p>
          <a:p>
            <a:r>
              <a:rPr lang="en-US" dirty="0" smtClean="0">
                <a:latin typeface="Bookman Old Style" pitchFamily="18" charset="0"/>
              </a:rPr>
              <a:t>PCB/GPP</a:t>
            </a:r>
            <a:r>
              <a:rPr lang="en-US" dirty="0" smtClean="0">
                <a:latin typeface="Bookman Old Style" pitchFamily="18" charset="0"/>
              </a:rPr>
              <a:t>.</a:t>
            </a:r>
            <a:endParaRPr lang="en-US" dirty="0" smtClean="0">
              <a:latin typeface="Bookman Old Style" pitchFamily="18" charset="0"/>
            </a:endParaRPr>
          </a:p>
          <a:p>
            <a:r>
              <a:rPr lang="en-US" dirty="0" smtClean="0">
                <a:latin typeface="Bookman Old Style" pitchFamily="18" charset="0"/>
              </a:rPr>
              <a:t>And many more</a:t>
            </a:r>
          </a:p>
          <a:p>
            <a:pPr>
              <a:buNone/>
            </a:pPr>
            <a:r>
              <a:rPr lang="en-US" dirty="0" smtClean="0">
                <a:latin typeface="Bookman Old Style" pitchFamily="18" charset="0"/>
              </a:rPr>
              <a:t>	(Register ,Capacitor ,Relay ,Diode ,Crystal ,LDR , Push button Etc……)</a:t>
            </a:r>
          </a:p>
          <a:p>
            <a:endParaRPr lang="en-US" dirty="0" smtClean="0">
              <a:latin typeface="Bookman Old Style" pitchFamily="18"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8051 Microcontroller</a:t>
            </a:r>
            <a:endParaRPr lang="en-US" dirty="0"/>
          </a:p>
        </p:txBody>
      </p:sp>
      <p:sp>
        <p:nvSpPr>
          <p:cNvPr id="3" name="Content Placeholder 2"/>
          <p:cNvSpPr>
            <a:spLocks noGrp="1"/>
          </p:cNvSpPr>
          <p:nvPr>
            <p:ph idx="1"/>
          </p:nvPr>
        </p:nvSpPr>
        <p:spPr>
          <a:xfrm>
            <a:off x="2933700" y="2438399"/>
            <a:ext cx="8770571" cy="4014651"/>
          </a:xfrm>
        </p:spPr>
        <p:txBody>
          <a:bodyPr/>
          <a:lstStyle/>
          <a:p>
            <a:pPr algn="just"/>
            <a:r>
              <a:rPr lang="en-US" sz="2200" b="1" dirty="0" smtClean="0">
                <a:latin typeface="Bookman Old Style" pitchFamily="18" charset="0"/>
              </a:rPr>
              <a:t>AT89C51</a:t>
            </a:r>
            <a:r>
              <a:rPr lang="en-US" sz="2200" dirty="0" smtClean="0">
                <a:latin typeface="Bookman Old Style" pitchFamily="18" charset="0"/>
              </a:rPr>
              <a:t> is an 8-bit Microcontroller and belongs to </a:t>
            </a:r>
            <a:r>
              <a:rPr lang="en-US" sz="2200" b="1" dirty="0" smtClean="0">
                <a:latin typeface="Bookman Old Style" pitchFamily="18" charset="0"/>
              </a:rPr>
              <a:t>Atmel's</a:t>
            </a:r>
            <a:r>
              <a:rPr lang="en-US" sz="2200" dirty="0" smtClean="0">
                <a:latin typeface="Bookman Old Style" pitchFamily="18" charset="0"/>
              </a:rPr>
              <a:t> 8051 family. ATMEL 89C51 has 4KB of Flash programmable and erasable read only memory (PEROM) and 128 bytes of RAM. It can be erased and program to a maximum of 1000 times.</a:t>
            </a:r>
          </a:p>
          <a:p>
            <a:pPr algn="just"/>
            <a:r>
              <a:rPr lang="en-US" sz="2200" dirty="0" smtClean="0">
                <a:latin typeface="Bookman Old Style" pitchFamily="18" charset="0"/>
              </a:rPr>
              <a:t>There are 40 Pins in </a:t>
            </a:r>
            <a:r>
              <a:rPr lang="en-US" sz="2200" b="1" dirty="0" smtClean="0">
                <a:latin typeface="Bookman Old Style" pitchFamily="18" charset="0"/>
              </a:rPr>
              <a:t>AT89C51, </a:t>
            </a:r>
            <a:r>
              <a:rPr lang="en-US" sz="2200" dirty="0" smtClean="0">
                <a:latin typeface="Bookman Old Style" pitchFamily="18" charset="0"/>
              </a:rPr>
              <a:t>there are four designed as P1,P2,P3 and P0. All these ports are 8-bit bi-directional ports ,i.e., they can be used as both input and output  ports. </a:t>
            </a:r>
            <a:endParaRPr lang="en-US" sz="2200" b="1" dirty="0" smtClean="0">
              <a:latin typeface="Bookman Old Style" pitchFamily="18" charset="0"/>
            </a:endParaRPr>
          </a:p>
          <a:p>
            <a:pPr algn="just"/>
            <a:endParaRPr lang="en-US" sz="1400" dirty="0" smtClean="0">
              <a:latin typeface="Bookman Old Style" pitchFamily="18"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Diagram</a:t>
            </a:r>
            <a:endParaRPr lang="en-US" dirty="0"/>
          </a:p>
        </p:txBody>
      </p:sp>
      <p:pic>
        <p:nvPicPr>
          <p:cNvPr id="4" name="Picture 3" descr="F:\1245.jpg"/>
          <p:cNvPicPr>
            <a:picLocks noChangeAspect="1" noChangeArrowheads="1"/>
          </p:cNvPicPr>
          <p:nvPr/>
        </p:nvPicPr>
        <p:blipFill>
          <a:blip r:embed="rId2" cstate="print"/>
          <a:srcRect/>
          <a:stretch>
            <a:fillRect/>
          </a:stretch>
        </p:blipFill>
        <p:spPr bwMode="auto">
          <a:xfrm>
            <a:off x="2926080" y="2246811"/>
            <a:ext cx="4343400" cy="4572000"/>
          </a:xfrm>
          <a:prstGeom prst="rect">
            <a:avLst/>
          </a:prstGeom>
          <a:noFill/>
        </p:spPr>
      </p:pic>
      <p:pic>
        <p:nvPicPr>
          <p:cNvPr id="5" name="Picture 4" descr="C:\Users\admin\Desktop\AT89C51.jpg"/>
          <p:cNvPicPr>
            <a:picLocks noChangeAspect="1" noChangeArrowheads="1"/>
          </p:cNvPicPr>
          <p:nvPr/>
        </p:nvPicPr>
        <p:blipFill>
          <a:blip r:embed="rId3"/>
          <a:srcRect/>
          <a:stretch>
            <a:fillRect/>
          </a:stretch>
        </p:blipFill>
        <p:spPr bwMode="auto">
          <a:xfrm>
            <a:off x="7748904" y="3333870"/>
            <a:ext cx="2859087" cy="272294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
  <TotalTime>167</TotalTime>
  <Words>788</Words>
  <Application>Microsoft Office PowerPoint</Application>
  <PresentationFormat>Custom</PresentationFormat>
  <Paragraphs>104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Feathered</vt:lpstr>
      <vt:lpstr>Project Topic: </vt:lpstr>
      <vt:lpstr>INTRODUCTION</vt:lpstr>
      <vt:lpstr>Problem of Paralytic Persons.</vt:lpstr>
      <vt:lpstr>Solution</vt:lpstr>
      <vt:lpstr>Software Requirement</vt:lpstr>
      <vt:lpstr>Slide 6</vt:lpstr>
      <vt:lpstr>Hardware Requirement</vt:lpstr>
      <vt:lpstr>8051 Microcontroller</vt:lpstr>
      <vt:lpstr>Pin Diagram</vt:lpstr>
      <vt:lpstr>Pin Description </vt:lpstr>
      <vt:lpstr>RF Transmitter &amp; Receiver </vt:lpstr>
      <vt:lpstr>RF Transmitter &amp; Receiver   Pin Diagram</vt:lpstr>
      <vt:lpstr>Pin Description</vt:lpstr>
      <vt:lpstr>Block Diagram of Our ckt</vt:lpstr>
      <vt:lpstr> Advantage</vt:lpstr>
      <vt:lpstr>  Disadvantage</vt:lpstr>
      <vt:lpstr>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HELLO</cp:lastModifiedBy>
  <cp:revision>22</cp:revision>
  <dcterms:created xsi:type="dcterms:W3CDTF">2015-09-18T21:25:58Z</dcterms:created>
  <dcterms:modified xsi:type="dcterms:W3CDTF">2017-11-21T10:51:51Z</dcterms:modified>
</cp:coreProperties>
</file>