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7" r:id="rId11"/>
    <p:sldId id="266" r:id="rId12"/>
    <p:sldId id="268" r:id="rId13"/>
    <p:sldId id="269" r:id="rId14"/>
    <p:sldId id="271"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5C2F96-121B-4C38-95C5-5D5CB49BA619}"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B00A30-30F5-467D-B007-B811379E2F3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0743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5C2F96-121B-4C38-95C5-5D5CB49BA619}"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B00A30-30F5-467D-B007-B811379E2F3F}" type="slidenum">
              <a:rPr lang="en-IN" smtClean="0"/>
              <a:t>‹#›</a:t>
            </a:fld>
            <a:endParaRPr lang="en-IN"/>
          </a:p>
        </p:txBody>
      </p:sp>
    </p:spTree>
    <p:extLst>
      <p:ext uri="{BB962C8B-B14F-4D97-AF65-F5344CB8AC3E}">
        <p14:creationId xmlns:p14="http://schemas.microsoft.com/office/powerpoint/2010/main" val="3124052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5C2F96-121B-4C38-95C5-5D5CB49BA619}"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B00A30-30F5-467D-B007-B811379E2F3F}" type="slidenum">
              <a:rPr lang="en-IN" smtClean="0"/>
              <a:t>‹#›</a:t>
            </a:fld>
            <a:endParaRPr lang="en-IN"/>
          </a:p>
        </p:txBody>
      </p:sp>
    </p:spTree>
    <p:extLst>
      <p:ext uri="{BB962C8B-B14F-4D97-AF65-F5344CB8AC3E}">
        <p14:creationId xmlns:p14="http://schemas.microsoft.com/office/powerpoint/2010/main" val="3360912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5C2F96-121B-4C38-95C5-5D5CB49BA619}"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B00A30-30F5-467D-B007-B811379E2F3F}" type="slidenum">
              <a:rPr lang="en-IN" smtClean="0"/>
              <a:t>‹#›</a:t>
            </a:fld>
            <a:endParaRPr lang="en-IN"/>
          </a:p>
        </p:txBody>
      </p:sp>
    </p:spTree>
    <p:extLst>
      <p:ext uri="{BB962C8B-B14F-4D97-AF65-F5344CB8AC3E}">
        <p14:creationId xmlns:p14="http://schemas.microsoft.com/office/powerpoint/2010/main" val="1865750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5C2F96-121B-4C38-95C5-5D5CB49BA619}"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B00A30-30F5-467D-B007-B811379E2F3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4142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5C2F96-121B-4C38-95C5-5D5CB49BA619}"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B00A30-30F5-467D-B007-B811379E2F3F}" type="slidenum">
              <a:rPr lang="en-IN" smtClean="0"/>
              <a:t>‹#›</a:t>
            </a:fld>
            <a:endParaRPr lang="en-IN"/>
          </a:p>
        </p:txBody>
      </p:sp>
    </p:spTree>
    <p:extLst>
      <p:ext uri="{BB962C8B-B14F-4D97-AF65-F5344CB8AC3E}">
        <p14:creationId xmlns:p14="http://schemas.microsoft.com/office/powerpoint/2010/main" val="834311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5C2F96-121B-4C38-95C5-5D5CB49BA619}" type="datetimeFigureOut">
              <a:rPr lang="en-IN" smtClean="0"/>
              <a:t>26-11-2022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B00A30-30F5-467D-B007-B811379E2F3F}" type="slidenum">
              <a:rPr lang="en-IN" smtClean="0"/>
              <a:t>‹#›</a:t>
            </a:fld>
            <a:endParaRPr lang="en-IN"/>
          </a:p>
        </p:txBody>
      </p:sp>
    </p:spTree>
    <p:extLst>
      <p:ext uri="{BB962C8B-B14F-4D97-AF65-F5344CB8AC3E}">
        <p14:creationId xmlns:p14="http://schemas.microsoft.com/office/powerpoint/2010/main" val="2590995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5C2F96-121B-4C38-95C5-5D5CB49BA619}" type="datetimeFigureOut">
              <a:rPr lang="en-IN" smtClean="0"/>
              <a:t>26-11-2022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B00A30-30F5-467D-B007-B811379E2F3F}" type="slidenum">
              <a:rPr lang="en-IN" smtClean="0"/>
              <a:t>‹#›</a:t>
            </a:fld>
            <a:endParaRPr lang="en-IN"/>
          </a:p>
        </p:txBody>
      </p:sp>
    </p:spTree>
    <p:extLst>
      <p:ext uri="{BB962C8B-B14F-4D97-AF65-F5344CB8AC3E}">
        <p14:creationId xmlns:p14="http://schemas.microsoft.com/office/powerpoint/2010/main" val="194187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C5C2F96-121B-4C38-95C5-5D5CB49BA619}" type="datetimeFigureOut">
              <a:rPr lang="en-IN" smtClean="0"/>
              <a:t>26-11-2022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90B00A30-30F5-467D-B007-B811379E2F3F}" type="slidenum">
              <a:rPr lang="en-IN" smtClean="0"/>
              <a:t>‹#›</a:t>
            </a:fld>
            <a:endParaRPr lang="en-IN"/>
          </a:p>
        </p:txBody>
      </p:sp>
    </p:spTree>
    <p:extLst>
      <p:ext uri="{BB962C8B-B14F-4D97-AF65-F5344CB8AC3E}">
        <p14:creationId xmlns:p14="http://schemas.microsoft.com/office/powerpoint/2010/main" val="1602247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C5C2F96-121B-4C38-95C5-5D5CB49BA619}" type="datetimeFigureOut">
              <a:rPr lang="en-IN" smtClean="0"/>
              <a:t>26-11-2022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0B00A30-30F5-467D-B007-B811379E2F3F}" type="slidenum">
              <a:rPr lang="en-IN" smtClean="0"/>
              <a:t>‹#›</a:t>
            </a:fld>
            <a:endParaRPr lang="en-IN"/>
          </a:p>
        </p:txBody>
      </p:sp>
    </p:spTree>
    <p:extLst>
      <p:ext uri="{BB962C8B-B14F-4D97-AF65-F5344CB8AC3E}">
        <p14:creationId xmlns:p14="http://schemas.microsoft.com/office/powerpoint/2010/main" val="261601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5C2F96-121B-4C38-95C5-5D5CB49BA619}"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B00A30-30F5-467D-B007-B811379E2F3F}" type="slidenum">
              <a:rPr lang="en-IN" smtClean="0"/>
              <a:t>‹#›</a:t>
            </a:fld>
            <a:endParaRPr lang="en-IN"/>
          </a:p>
        </p:txBody>
      </p:sp>
    </p:spTree>
    <p:extLst>
      <p:ext uri="{BB962C8B-B14F-4D97-AF65-F5344CB8AC3E}">
        <p14:creationId xmlns:p14="http://schemas.microsoft.com/office/powerpoint/2010/main" val="3329766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C5C2F96-121B-4C38-95C5-5D5CB49BA619}" type="datetimeFigureOut">
              <a:rPr lang="en-IN" smtClean="0"/>
              <a:t>26-11-2022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0B00A30-30F5-467D-B007-B811379E2F3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43304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FBEA52-3E9A-1D1E-0153-52AE8BD39124}"/>
              </a:ext>
            </a:extLst>
          </p:cNvPr>
          <p:cNvSpPr txBox="1"/>
          <p:nvPr/>
        </p:nvSpPr>
        <p:spPr>
          <a:xfrm>
            <a:off x="815788" y="3899647"/>
            <a:ext cx="2850777" cy="923330"/>
          </a:xfrm>
          <a:prstGeom prst="rect">
            <a:avLst/>
          </a:prstGeom>
          <a:noFill/>
        </p:spPr>
        <p:txBody>
          <a:bodyPr wrap="square" rtlCol="0">
            <a:spAutoFit/>
          </a:bodyPr>
          <a:lstStyle/>
          <a:p>
            <a:r>
              <a:rPr lang="en-IN" dirty="0"/>
              <a:t>Guided By:                                              </a:t>
            </a:r>
          </a:p>
          <a:p>
            <a:r>
              <a:rPr lang="en-IN" dirty="0"/>
              <a:t>Prof. Pooja Thakkar</a:t>
            </a:r>
          </a:p>
          <a:p>
            <a:endParaRPr lang="en-IN" dirty="0"/>
          </a:p>
        </p:txBody>
      </p:sp>
      <p:sp>
        <p:nvSpPr>
          <p:cNvPr id="6" name="TextBox 5">
            <a:extLst>
              <a:ext uri="{FF2B5EF4-FFF2-40B4-BE49-F238E27FC236}">
                <a16:creationId xmlns:a16="http://schemas.microsoft.com/office/drawing/2014/main" id="{4AFD9B11-E427-D652-903B-D31BF3278171}"/>
              </a:ext>
            </a:extLst>
          </p:cNvPr>
          <p:cNvSpPr txBox="1"/>
          <p:nvPr/>
        </p:nvSpPr>
        <p:spPr>
          <a:xfrm>
            <a:off x="8316153" y="3899647"/>
            <a:ext cx="3060059" cy="923330"/>
          </a:xfrm>
          <a:prstGeom prst="rect">
            <a:avLst/>
          </a:prstGeom>
          <a:noFill/>
        </p:spPr>
        <p:txBody>
          <a:bodyPr wrap="square" rtlCol="0">
            <a:spAutoFit/>
          </a:bodyPr>
          <a:lstStyle/>
          <a:p>
            <a:r>
              <a:rPr lang="en-IN" dirty="0"/>
              <a:t>Presented By:</a:t>
            </a:r>
          </a:p>
          <a:p>
            <a:r>
              <a:rPr lang="en-IN" dirty="0"/>
              <a:t>Ujjawal Patel [19012011139]</a:t>
            </a:r>
          </a:p>
          <a:p>
            <a:r>
              <a:rPr lang="en-US" dirty="0"/>
              <a:t>Kavya Patel [19012011116]</a:t>
            </a:r>
          </a:p>
        </p:txBody>
      </p:sp>
      <p:sp>
        <p:nvSpPr>
          <p:cNvPr id="7" name="TextBox 6">
            <a:extLst>
              <a:ext uri="{FF2B5EF4-FFF2-40B4-BE49-F238E27FC236}">
                <a16:creationId xmlns:a16="http://schemas.microsoft.com/office/drawing/2014/main" id="{3BAEE503-0091-5E30-B637-2704634934C4}"/>
              </a:ext>
            </a:extLst>
          </p:cNvPr>
          <p:cNvSpPr txBox="1"/>
          <p:nvPr/>
        </p:nvSpPr>
        <p:spPr>
          <a:xfrm>
            <a:off x="4074304" y="5548870"/>
            <a:ext cx="4043391" cy="646331"/>
          </a:xfrm>
          <a:prstGeom prst="rect">
            <a:avLst/>
          </a:prstGeom>
          <a:noFill/>
        </p:spPr>
        <p:txBody>
          <a:bodyPr wrap="square" rtlCol="0">
            <a:spAutoFit/>
          </a:bodyPr>
          <a:lstStyle/>
          <a:p>
            <a:pPr algn="ctr"/>
            <a:r>
              <a:rPr lang="en-US" dirty="0"/>
              <a:t>COMPUTER ENGINEERING DEPARTMENT</a:t>
            </a:r>
          </a:p>
          <a:p>
            <a:pPr algn="ctr"/>
            <a:r>
              <a:rPr lang="en-US" dirty="0"/>
              <a:t>U. V. PATEL COLLEGE OF ENGINEERING</a:t>
            </a:r>
            <a:endParaRPr lang="en-IN" dirty="0"/>
          </a:p>
        </p:txBody>
      </p:sp>
      <p:pic>
        <p:nvPicPr>
          <p:cNvPr id="8" name="Picture 7">
            <a:extLst>
              <a:ext uri="{FF2B5EF4-FFF2-40B4-BE49-F238E27FC236}">
                <a16:creationId xmlns:a16="http://schemas.microsoft.com/office/drawing/2014/main" id="{9EE5254C-7FC2-B732-C78E-E090D13445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3596" y="422291"/>
            <a:ext cx="6644805" cy="2702221"/>
          </a:xfrm>
          <a:prstGeom prst="rect">
            <a:avLst/>
          </a:prstGeom>
        </p:spPr>
      </p:pic>
    </p:spTree>
    <p:extLst>
      <p:ext uri="{BB962C8B-B14F-4D97-AF65-F5344CB8AC3E}">
        <p14:creationId xmlns:p14="http://schemas.microsoft.com/office/powerpoint/2010/main" val="251784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5FF33-75C2-9382-56E4-6CD73049CEC3}"/>
              </a:ext>
            </a:extLst>
          </p:cNvPr>
          <p:cNvSpPr>
            <a:spLocks noGrp="1"/>
          </p:cNvSpPr>
          <p:nvPr>
            <p:ph type="title"/>
          </p:nvPr>
        </p:nvSpPr>
        <p:spPr/>
        <p:txBody>
          <a:bodyPr/>
          <a:lstStyle/>
          <a:p>
            <a:r>
              <a:rPr lang="en-IN" dirty="0"/>
              <a:t>BLOCKCHAIN IS NECESSARY</a:t>
            </a:r>
          </a:p>
        </p:txBody>
      </p:sp>
      <p:sp>
        <p:nvSpPr>
          <p:cNvPr id="3" name="Content Placeholder 2">
            <a:extLst>
              <a:ext uri="{FF2B5EF4-FFF2-40B4-BE49-F238E27FC236}">
                <a16:creationId xmlns:a16="http://schemas.microsoft.com/office/drawing/2014/main" id="{4989A31A-D7EA-792A-855F-C5B98A34A099}"/>
              </a:ext>
            </a:extLst>
          </p:cNvPr>
          <p:cNvSpPr>
            <a:spLocks noGrp="1"/>
          </p:cNvSpPr>
          <p:nvPr>
            <p:ph idx="1"/>
          </p:nvPr>
        </p:nvSpPr>
        <p:spPr/>
        <p:txBody>
          <a:bodyPr/>
          <a:lstStyle/>
          <a:p>
            <a:pPr>
              <a:buFont typeface="Wingdings" panose="05000000000000000000" pitchFamily="2" charset="2"/>
              <a:buChar char="§"/>
            </a:pPr>
            <a:r>
              <a:rPr lang="en-US" sz="2400" dirty="0"/>
              <a:t>Blockchain is the only technology in existence that can enable end-to-end verifiability in elections.</a:t>
            </a:r>
          </a:p>
          <a:p>
            <a:pPr marL="0" indent="0">
              <a:buNone/>
            </a:pPr>
            <a:r>
              <a:rPr lang="en-IN" sz="2800" b="1" dirty="0"/>
              <a:t>Benefits of Blockchain</a:t>
            </a:r>
            <a:endParaRPr lang="en-IN" sz="2400" b="1" dirty="0"/>
          </a:p>
          <a:p>
            <a:pPr>
              <a:buFont typeface="Wingdings" panose="05000000000000000000" pitchFamily="2" charset="2"/>
              <a:buChar char="§"/>
            </a:pPr>
            <a:r>
              <a:rPr lang="en-US" sz="2400" dirty="0"/>
              <a:t>All encrypted ballots authenticate with a voter. </a:t>
            </a:r>
          </a:p>
          <a:p>
            <a:pPr>
              <a:buFont typeface="Wingdings" panose="05000000000000000000" pitchFamily="2" charset="2"/>
              <a:buChar char="§"/>
            </a:pPr>
            <a:r>
              <a:rPr lang="en-US" sz="2400" dirty="0"/>
              <a:t>Verifiable ballot anonymization.</a:t>
            </a:r>
            <a:endParaRPr lang="en-IN" sz="2400" dirty="0"/>
          </a:p>
          <a:p>
            <a:pPr>
              <a:buFont typeface="Wingdings" panose="05000000000000000000" pitchFamily="2" charset="2"/>
              <a:buChar char="§"/>
            </a:pPr>
            <a:r>
              <a:rPr lang="en-IN" sz="2400" dirty="0"/>
              <a:t>Verifiable ballot decryption standards.</a:t>
            </a:r>
          </a:p>
          <a:p>
            <a:pPr>
              <a:buFont typeface="Wingdings" panose="05000000000000000000" pitchFamily="2" charset="2"/>
              <a:buChar char="§"/>
            </a:pPr>
            <a:r>
              <a:rPr lang="en-US" sz="2400" dirty="0"/>
              <a:t>Proofs of blockchain to validate all process can see their own ballot on the blockchain.</a:t>
            </a:r>
            <a:endParaRPr lang="en-IN" sz="2400" dirty="0"/>
          </a:p>
        </p:txBody>
      </p:sp>
    </p:spTree>
    <p:extLst>
      <p:ext uri="{BB962C8B-B14F-4D97-AF65-F5344CB8AC3E}">
        <p14:creationId xmlns:p14="http://schemas.microsoft.com/office/powerpoint/2010/main" val="1591062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E1E36-62F4-1A02-952E-42B62F6745DF}"/>
              </a:ext>
            </a:extLst>
          </p:cNvPr>
          <p:cNvSpPr>
            <a:spLocks noGrp="1"/>
          </p:cNvSpPr>
          <p:nvPr>
            <p:ph type="title"/>
          </p:nvPr>
        </p:nvSpPr>
        <p:spPr/>
        <p:txBody>
          <a:bodyPr/>
          <a:lstStyle/>
          <a:p>
            <a:r>
              <a:rPr lang="en-IN" dirty="0"/>
              <a:t>ONLINE VOTING SYSTEM CONTAINS-:</a:t>
            </a:r>
          </a:p>
        </p:txBody>
      </p:sp>
      <p:sp>
        <p:nvSpPr>
          <p:cNvPr id="3" name="Content Placeholder 2">
            <a:extLst>
              <a:ext uri="{FF2B5EF4-FFF2-40B4-BE49-F238E27FC236}">
                <a16:creationId xmlns:a16="http://schemas.microsoft.com/office/drawing/2014/main" id="{77305AAD-8B2F-D4FA-2BC4-39BDF03049A1}"/>
              </a:ext>
            </a:extLst>
          </p:cNvPr>
          <p:cNvSpPr>
            <a:spLocks noGrp="1"/>
          </p:cNvSpPr>
          <p:nvPr>
            <p:ph idx="1"/>
          </p:nvPr>
        </p:nvSpPr>
        <p:spPr/>
        <p:txBody>
          <a:bodyPr>
            <a:normAutofit/>
          </a:bodyPr>
          <a:lstStyle/>
          <a:p>
            <a:pPr>
              <a:buFont typeface="Wingdings" panose="05000000000000000000" pitchFamily="2" charset="2"/>
              <a:buChar char="§"/>
            </a:pPr>
            <a:r>
              <a:rPr lang="en-US" sz="2400" dirty="0"/>
              <a:t>Voter's information in database.</a:t>
            </a:r>
          </a:p>
          <a:p>
            <a:pPr>
              <a:buFont typeface="Wingdings" panose="05000000000000000000" pitchFamily="2" charset="2"/>
              <a:buChar char="§"/>
            </a:pPr>
            <a:r>
              <a:rPr lang="en-US" sz="2400" dirty="0"/>
              <a:t>Voter's Names with ID.</a:t>
            </a:r>
          </a:p>
          <a:p>
            <a:pPr>
              <a:buFont typeface="Wingdings" panose="05000000000000000000" pitchFamily="2" charset="2"/>
              <a:buChar char="§"/>
            </a:pPr>
            <a:r>
              <a:rPr lang="en-US" sz="2400" dirty="0"/>
              <a:t>Voter's vote in a database. </a:t>
            </a:r>
          </a:p>
          <a:p>
            <a:pPr>
              <a:buFont typeface="Wingdings" panose="05000000000000000000" pitchFamily="2" charset="2"/>
              <a:buChar char="§"/>
            </a:pPr>
            <a:r>
              <a:rPr lang="en-US" sz="2400" dirty="0"/>
              <a:t> Calculation of total number of votes.</a:t>
            </a:r>
            <a:endParaRPr lang="en-IN" sz="2400" dirty="0"/>
          </a:p>
        </p:txBody>
      </p:sp>
    </p:spTree>
    <p:extLst>
      <p:ext uri="{BB962C8B-B14F-4D97-AF65-F5344CB8AC3E}">
        <p14:creationId xmlns:p14="http://schemas.microsoft.com/office/powerpoint/2010/main" val="3840897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32411-86D2-9796-932D-FED9A3C33322}"/>
              </a:ext>
            </a:extLst>
          </p:cNvPr>
          <p:cNvSpPr>
            <a:spLocks noGrp="1"/>
          </p:cNvSpPr>
          <p:nvPr>
            <p:ph type="title"/>
          </p:nvPr>
        </p:nvSpPr>
        <p:spPr/>
        <p:txBody>
          <a:bodyPr/>
          <a:lstStyle/>
          <a:p>
            <a:r>
              <a:rPr lang="en-IN" dirty="0"/>
              <a:t>PHASE OF ONLINE VOTING</a:t>
            </a:r>
          </a:p>
        </p:txBody>
      </p:sp>
      <p:sp>
        <p:nvSpPr>
          <p:cNvPr id="3" name="Content Placeholder 2">
            <a:extLst>
              <a:ext uri="{FF2B5EF4-FFF2-40B4-BE49-F238E27FC236}">
                <a16:creationId xmlns:a16="http://schemas.microsoft.com/office/drawing/2014/main" id="{CFD5880D-3805-A9C5-070A-DEF56B30DA80}"/>
              </a:ext>
            </a:extLst>
          </p:cNvPr>
          <p:cNvSpPr>
            <a:spLocks noGrp="1"/>
          </p:cNvSpPr>
          <p:nvPr>
            <p:ph idx="1"/>
          </p:nvPr>
        </p:nvSpPr>
        <p:spPr/>
        <p:txBody>
          <a:bodyPr>
            <a:normAutofit/>
          </a:bodyPr>
          <a:lstStyle/>
          <a:p>
            <a:pPr>
              <a:buFont typeface="Wingdings" panose="05000000000000000000" pitchFamily="2" charset="2"/>
              <a:buChar char="§"/>
            </a:pPr>
            <a:r>
              <a:rPr lang="en-US" sz="2400" dirty="0"/>
              <a:t>Voter's Registration</a:t>
            </a:r>
          </a:p>
          <a:p>
            <a:pPr>
              <a:buFont typeface="Wingdings" panose="05000000000000000000" pitchFamily="2" charset="2"/>
              <a:buChar char="§"/>
            </a:pPr>
            <a:r>
              <a:rPr lang="en-US" sz="2400" dirty="0"/>
              <a:t>Authentication</a:t>
            </a:r>
          </a:p>
          <a:p>
            <a:pPr>
              <a:buFont typeface="Wingdings" panose="05000000000000000000" pitchFamily="2" charset="2"/>
              <a:buChar char="§"/>
            </a:pPr>
            <a:r>
              <a:rPr lang="en-US" sz="2400" dirty="0"/>
              <a:t>Authenticate ballot</a:t>
            </a:r>
          </a:p>
          <a:p>
            <a:pPr>
              <a:buFont typeface="Wingdings" panose="05000000000000000000" pitchFamily="2" charset="2"/>
              <a:buChar char="§"/>
            </a:pPr>
            <a:r>
              <a:rPr lang="en-US" sz="2400" dirty="0"/>
              <a:t>Voting &amp; vote saving</a:t>
            </a:r>
          </a:p>
          <a:p>
            <a:pPr>
              <a:buFont typeface="Wingdings" panose="05000000000000000000" pitchFamily="2" charset="2"/>
              <a:buChar char="§"/>
            </a:pPr>
            <a:r>
              <a:rPr lang="en-US" sz="2400" dirty="0"/>
              <a:t>Vote's Managing</a:t>
            </a:r>
          </a:p>
          <a:p>
            <a:pPr>
              <a:buFont typeface="Wingdings" panose="05000000000000000000" pitchFamily="2" charset="2"/>
              <a:buChar char="§"/>
            </a:pPr>
            <a:r>
              <a:rPr lang="en-US" sz="2400" dirty="0"/>
              <a:t>Plain text Vote</a:t>
            </a:r>
          </a:p>
          <a:p>
            <a:pPr>
              <a:buFont typeface="Wingdings" panose="05000000000000000000" pitchFamily="2" charset="2"/>
              <a:buChar char="§"/>
            </a:pPr>
            <a:r>
              <a:rPr lang="en-US" sz="2400" dirty="0"/>
              <a:t>Vote Result's</a:t>
            </a:r>
            <a:endParaRPr lang="en-IN" sz="2400" dirty="0"/>
          </a:p>
        </p:txBody>
      </p:sp>
    </p:spTree>
    <p:extLst>
      <p:ext uri="{BB962C8B-B14F-4D97-AF65-F5344CB8AC3E}">
        <p14:creationId xmlns:p14="http://schemas.microsoft.com/office/powerpoint/2010/main" val="3820837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43E2F-001D-6BDB-C8D7-14165A144029}"/>
              </a:ext>
            </a:extLst>
          </p:cNvPr>
          <p:cNvSpPr>
            <a:spLocks noGrp="1"/>
          </p:cNvSpPr>
          <p:nvPr>
            <p:ph type="title"/>
          </p:nvPr>
        </p:nvSpPr>
        <p:spPr/>
        <p:txBody>
          <a:bodyPr/>
          <a:lstStyle/>
          <a:p>
            <a:r>
              <a:rPr lang="en-IN" dirty="0"/>
              <a:t>Various operational works</a:t>
            </a:r>
          </a:p>
        </p:txBody>
      </p:sp>
      <p:sp>
        <p:nvSpPr>
          <p:cNvPr id="3" name="Content Placeholder 2">
            <a:extLst>
              <a:ext uri="{FF2B5EF4-FFF2-40B4-BE49-F238E27FC236}">
                <a16:creationId xmlns:a16="http://schemas.microsoft.com/office/drawing/2014/main" id="{CB4DBCF4-CCAA-E92D-ABAB-614BD1ABDBC0}"/>
              </a:ext>
            </a:extLst>
          </p:cNvPr>
          <p:cNvSpPr>
            <a:spLocks noGrp="1"/>
          </p:cNvSpPr>
          <p:nvPr>
            <p:ph idx="1"/>
          </p:nvPr>
        </p:nvSpPr>
        <p:spPr/>
        <p:txBody>
          <a:bodyPr>
            <a:normAutofit/>
          </a:bodyPr>
          <a:lstStyle/>
          <a:p>
            <a:pPr marL="0" indent="0">
              <a:buNone/>
            </a:pPr>
            <a:r>
              <a:rPr lang="en-US" sz="2400" dirty="0"/>
              <a:t>Various operational works that are done in the system are:-</a:t>
            </a:r>
          </a:p>
          <a:p>
            <a:pPr>
              <a:buFont typeface="Wingdings" panose="05000000000000000000" pitchFamily="2" charset="2"/>
              <a:buChar char="§"/>
            </a:pPr>
            <a:r>
              <a:rPr lang="en-US" sz="2400" dirty="0"/>
              <a:t>Recording information of the Voter in Voter database.</a:t>
            </a:r>
          </a:p>
          <a:p>
            <a:pPr>
              <a:buFont typeface="Wingdings" panose="05000000000000000000" pitchFamily="2" charset="2"/>
              <a:buChar char="§"/>
            </a:pPr>
            <a:r>
              <a:rPr lang="en-US" sz="2400" dirty="0"/>
              <a:t>Checking of information filled by voter.</a:t>
            </a:r>
          </a:p>
          <a:p>
            <a:pPr>
              <a:buFont typeface="Wingdings" panose="05000000000000000000" pitchFamily="2" charset="2"/>
              <a:buChar char="§"/>
            </a:pPr>
            <a:r>
              <a:rPr lang="en-US" sz="2400" dirty="0"/>
              <a:t>Discard the false information.</a:t>
            </a:r>
          </a:p>
          <a:p>
            <a:pPr>
              <a:buFont typeface="Wingdings" panose="05000000000000000000" pitchFamily="2" charset="2"/>
              <a:buChar char="§"/>
            </a:pPr>
            <a:r>
              <a:rPr lang="en-US" sz="2400" dirty="0"/>
              <a:t>Each information is sent to ELECTION COMMISSION OF INDIA.</a:t>
            </a:r>
            <a:endParaRPr lang="en-IN" sz="2400" dirty="0"/>
          </a:p>
        </p:txBody>
      </p:sp>
    </p:spTree>
    <p:extLst>
      <p:ext uri="{BB962C8B-B14F-4D97-AF65-F5344CB8AC3E}">
        <p14:creationId xmlns:p14="http://schemas.microsoft.com/office/powerpoint/2010/main" val="3050355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B5FA9-825C-9E6F-07BD-32744DD63212}"/>
              </a:ext>
            </a:extLst>
          </p:cNvPr>
          <p:cNvSpPr>
            <a:spLocks noGrp="1"/>
          </p:cNvSpPr>
          <p:nvPr>
            <p:ph type="title"/>
          </p:nvPr>
        </p:nvSpPr>
        <p:spPr/>
        <p:txBody>
          <a:bodyPr/>
          <a:lstStyle/>
          <a:p>
            <a:r>
              <a:rPr lang="en-IN" dirty="0"/>
              <a:t>CONLCUSION</a:t>
            </a:r>
          </a:p>
        </p:txBody>
      </p:sp>
      <p:sp>
        <p:nvSpPr>
          <p:cNvPr id="3" name="Content Placeholder 2">
            <a:extLst>
              <a:ext uri="{FF2B5EF4-FFF2-40B4-BE49-F238E27FC236}">
                <a16:creationId xmlns:a16="http://schemas.microsoft.com/office/drawing/2014/main" id="{2BF97227-DCA1-520D-CB7C-64E175379B33}"/>
              </a:ext>
            </a:extLst>
          </p:cNvPr>
          <p:cNvSpPr>
            <a:spLocks noGrp="1"/>
          </p:cNvSpPr>
          <p:nvPr>
            <p:ph idx="1"/>
          </p:nvPr>
        </p:nvSpPr>
        <p:spPr/>
        <p:txBody>
          <a:bodyPr>
            <a:noAutofit/>
          </a:bodyPr>
          <a:lstStyle/>
          <a:p>
            <a:pPr algn="just">
              <a:buFont typeface="Wingdings" panose="05000000000000000000" pitchFamily="2" charset="2"/>
              <a:buChar char="§"/>
            </a:pPr>
            <a:r>
              <a:rPr lang="en-US" sz="2400" dirty="0"/>
              <a:t>A reliable and truthful voting system is crucial for any democratic society. Democracies depend on trusted elections and citizens should trust the election system for a strong democracy. However traditional paper-based elections do not provide trustworthiness. The idea of adapting digital voting systems to make the public electoral process cheaper, faster and easier, is a compelling one in modern society.</a:t>
            </a:r>
          </a:p>
          <a:p>
            <a:pPr algn="just">
              <a:buFont typeface="Wingdings" panose="05000000000000000000" pitchFamily="2" charset="2"/>
              <a:buChar char="§"/>
            </a:pPr>
            <a:r>
              <a:rPr lang="en-US" sz="2400" dirty="0"/>
              <a:t> Many Moscow residents don’t have time to attend face-to-face meetings. So, meetings have moved to the Digital Home online platform. In December 2017, residents began using a blockchain to vote, and the results were publicly auditable. The officials also believed that a blockchain would increase trust between citizens and </a:t>
            </a:r>
            <a:r>
              <a:rPr lang="en-US" sz="2400"/>
              <a:t>government.</a:t>
            </a:r>
          </a:p>
          <a:p>
            <a:pPr marL="0" indent="0" algn="just">
              <a:buNone/>
            </a:pPr>
            <a:r>
              <a:rPr lang="en-US" sz="2400"/>
              <a:t> </a:t>
            </a:r>
            <a:br>
              <a:rPr lang="en-US" sz="2400" dirty="0"/>
            </a:br>
            <a:endParaRPr lang="en-US" sz="2400" dirty="0"/>
          </a:p>
        </p:txBody>
      </p:sp>
    </p:spTree>
    <p:extLst>
      <p:ext uri="{BB962C8B-B14F-4D97-AF65-F5344CB8AC3E}">
        <p14:creationId xmlns:p14="http://schemas.microsoft.com/office/powerpoint/2010/main" val="1626551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38F93E-6C00-7BA3-AF97-3FD959995D7E}"/>
              </a:ext>
            </a:extLst>
          </p:cNvPr>
          <p:cNvSpPr txBox="1"/>
          <p:nvPr/>
        </p:nvSpPr>
        <p:spPr>
          <a:xfrm>
            <a:off x="3694129" y="2828835"/>
            <a:ext cx="4803742" cy="1200329"/>
          </a:xfrm>
          <a:prstGeom prst="rect">
            <a:avLst/>
          </a:prstGeom>
          <a:noFill/>
        </p:spPr>
        <p:txBody>
          <a:bodyPr wrap="square">
            <a:spAutoFit/>
          </a:bodyPr>
          <a:lstStyle/>
          <a:p>
            <a:r>
              <a:rPr lang="en-IN" sz="7200" dirty="0"/>
              <a:t>THANK YOU </a:t>
            </a:r>
          </a:p>
        </p:txBody>
      </p:sp>
    </p:spTree>
    <p:extLst>
      <p:ext uri="{BB962C8B-B14F-4D97-AF65-F5344CB8AC3E}">
        <p14:creationId xmlns:p14="http://schemas.microsoft.com/office/powerpoint/2010/main" val="1654701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FAAE4-0B58-0AEC-BE8A-7E5CFAA4E135}"/>
              </a:ext>
            </a:extLst>
          </p:cNvPr>
          <p:cNvSpPr>
            <a:spLocks noGrp="1"/>
          </p:cNvSpPr>
          <p:nvPr>
            <p:ph type="title" idx="4294967295"/>
          </p:nvPr>
        </p:nvSpPr>
        <p:spPr>
          <a:xfrm>
            <a:off x="1973262" y="3052762"/>
            <a:ext cx="8245475" cy="752475"/>
          </a:xfrm>
        </p:spPr>
        <p:txBody>
          <a:bodyPr/>
          <a:lstStyle/>
          <a:p>
            <a:pPr algn="ctr"/>
            <a:r>
              <a:rPr lang="en-US" sz="4800" dirty="0">
                <a:latin typeface="Times New Roman" panose="02020603050405020304" pitchFamily="18" charset="0"/>
                <a:cs typeface="Times New Roman" panose="02020603050405020304" pitchFamily="18" charset="0"/>
              </a:rPr>
              <a:t>E-Voting using Blockchain</a:t>
            </a:r>
            <a:endParaRPr lang="en-IN" dirty="0"/>
          </a:p>
        </p:txBody>
      </p:sp>
    </p:spTree>
    <p:extLst>
      <p:ext uri="{BB962C8B-B14F-4D97-AF65-F5344CB8AC3E}">
        <p14:creationId xmlns:p14="http://schemas.microsoft.com/office/powerpoint/2010/main" val="3919380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DCB2D-DB14-1D48-6666-A69092EACCE6}"/>
              </a:ext>
            </a:extLst>
          </p:cNvPr>
          <p:cNvSpPr>
            <a:spLocks noGrp="1"/>
          </p:cNvSpPr>
          <p:nvPr>
            <p:ph type="title"/>
          </p:nvPr>
        </p:nvSpPr>
        <p:spPr/>
        <p:txBody>
          <a:bodyPr/>
          <a:lstStyle/>
          <a:p>
            <a:r>
              <a:rPr lang="en-IN" dirty="0"/>
              <a:t>Table of Content</a:t>
            </a:r>
          </a:p>
        </p:txBody>
      </p:sp>
      <p:sp>
        <p:nvSpPr>
          <p:cNvPr id="3" name="Content Placeholder 2">
            <a:extLst>
              <a:ext uri="{FF2B5EF4-FFF2-40B4-BE49-F238E27FC236}">
                <a16:creationId xmlns:a16="http://schemas.microsoft.com/office/drawing/2014/main" id="{FC9E73D7-3DA8-96C3-E9F0-70EC61AC1C85}"/>
              </a:ext>
            </a:extLst>
          </p:cNvPr>
          <p:cNvSpPr>
            <a:spLocks noGrp="1"/>
          </p:cNvSpPr>
          <p:nvPr>
            <p:ph idx="1"/>
          </p:nvPr>
        </p:nvSpPr>
        <p:spPr>
          <a:xfrm>
            <a:off x="829559" y="1737360"/>
            <a:ext cx="10218655" cy="4834037"/>
          </a:xfrm>
        </p:spPr>
        <p:txBody>
          <a:bodyPr>
            <a:normAutofit lnSpcReduction="10000"/>
          </a:bodyPr>
          <a:lstStyle/>
          <a:p>
            <a:pPr>
              <a:buFont typeface="Wingdings" panose="05000000000000000000" pitchFamily="2" charset="2"/>
              <a:buChar char="v"/>
            </a:pPr>
            <a:r>
              <a:rPr lang="en-IN" sz="2400" dirty="0"/>
              <a:t>Abstract</a:t>
            </a:r>
          </a:p>
          <a:p>
            <a:pPr>
              <a:buFont typeface="Wingdings" panose="05000000000000000000" pitchFamily="2" charset="2"/>
              <a:buChar char="v"/>
            </a:pPr>
            <a:r>
              <a:rPr lang="en-IN" sz="2400" dirty="0"/>
              <a:t>Software Requirements</a:t>
            </a:r>
          </a:p>
          <a:p>
            <a:pPr>
              <a:buFont typeface="Wingdings" panose="05000000000000000000" pitchFamily="2" charset="2"/>
              <a:buChar char="v"/>
            </a:pPr>
            <a:r>
              <a:rPr lang="en-IN" sz="2400" dirty="0"/>
              <a:t>Hardware Requirements</a:t>
            </a:r>
          </a:p>
          <a:p>
            <a:pPr>
              <a:buFont typeface="Wingdings" panose="05000000000000000000" pitchFamily="2" charset="2"/>
              <a:buChar char="v"/>
            </a:pPr>
            <a:r>
              <a:rPr lang="en-IN" sz="2400" dirty="0"/>
              <a:t>About Working </a:t>
            </a:r>
          </a:p>
          <a:p>
            <a:pPr>
              <a:buFont typeface="Wingdings" panose="05000000000000000000" pitchFamily="2" charset="2"/>
              <a:buChar char="v"/>
            </a:pPr>
            <a:r>
              <a:rPr lang="en-IN" sz="2400" dirty="0"/>
              <a:t>Goals of Proposed System</a:t>
            </a:r>
          </a:p>
          <a:p>
            <a:pPr>
              <a:buFont typeface="Wingdings" panose="05000000000000000000" pitchFamily="2" charset="2"/>
              <a:buChar char="v"/>
            </a:pPr>
            <a:r>
              <a:rPr lang="en-IN" sz="2400" dirty="0"/>
              <a:t>Blockchain is necessary</a:t>
            </a:r>
          </a:p>
          <a:p>
            <a:pPr>
              <a:buFont typeface="Wingdings" panose="05000000000000000000" pitchFamily="2" charset="2"/>
              <a:buChar char="v"/>
            </a:pPr>
            <a:r>
              <a:rPr lang="en-IN" sz="2400" dirty="0"/>
              <a:t>Online Voting contains</a:t>
            </a:r>
          </a:p>
          <a:p>
            <a:pPr>
              <a:buFont typeface="Wingdings" panose="05000000000000000000" pitchFamily="2" charset="2"/>
              <a:buChar char="v"/>
            </a:pPr>
            <a:r>
              <a:rPr lang="en-IN" sz="2400" dirty="0"/>
              <a:t>Phases of Online Voting</a:t>
            </a:r>
          </a:p>
          <a:p>
            <a:pPr>
              <a:buFont typeface="Wingdings" panose="05000000000000000000" pitchFamily="2" charset="2"/>
              <a:buChar char="v"/>
            </a:pPr>
            <a:r>
              <a:rPr lang="en-IN" sz="2400" dirty="0"/>
              <a:t>Various Operation</a:t>
            </a:r>
          </a:p>
          <a:p>
            <a:pPr>
              <a:buFont typeface="Wingdings" panose="05000000000000000000" pitchFamily="2" charset="2"/>
              <a:buChar char="v"/>
            </a:pPr>
            <a:r>
              <a:rPr lang="en-IN" sz="2400" dirty="0"/>
              <a:t>Conclusion</a:t>
            </a:r>
          </a:p>
          <a:p>
            <a:endParaRPr lang="en-IN" sz="2400" dirty="0"/>
          </a:p>
        </p:txBody>
      </p:sp>
    </p:spTree>
    <p:extLst>
      <p:ext uri="{BB962C8B-B14F-4D97-AF65-F5344CB8AC3E}">
        <p14:creationId xmlns:p14="http://schemas.microsoft.com/office/powerpoint/2010/main" val="1827473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99B5F-A505-2E08-9571-77B920D29262}"/>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CCA41650-724D-6287-893C-0002FB60E0E2}"/>
              </a:ext>
            </a:extLst>
          </p:cNvPr>
          <p:cNvSpPr>
            <a:spLocks noGrp="1"/>
          </p:cNvSpPr>
          <p:nvPr>
            <p:ph idx="1"/>
          </p:nvPr>
        </p:nvSpPr>
        <p:spPr>
          <a:xfrm>
            <a:off x="1097280" y="1845733"/>
            <a:ext cx="10058400" cy="4149713"/>
          </a:xfrm>
        </p:spPr>
        <p:txBody>
          <a:bodyPr>
            <a:noAutofit/>
          </a:bodyPr>
          <a:lstStyle/>
          <a:p>
            <a:pPr algn="just">
              <a:buFont typeface="Wingdings" panose="05000000000000000000" pitchFamily="2" charset="2"/>
              <a:buChar char="§"/>
            </a:pPr>
            <a:r>
              <a:rPr lang="en-US" sz="2400" dirty="0"/>
              <a:t> We are developing an on-line voting system by taking advantage of the centralized database with a web interface. The main concept of this project is to build a website, which should be able to allow people to cast their vote by online.</a:t>
            </a:r>
          </a:p>
          <a:p>
            <a:pPr algn="just">
              <a:buFont typeface="Wingdings" panose="05000000000000000000" pitchFamily="2" charset="2"/>
              <a:buChar char="§"/>
            </a:pPr>
            <a:r>
              <a:rPr lang="en-US" sz="2400" dirty="0"/>
              <a:t> Time saving, working load reduced, information available at time and it provide security for the data. During the election, the election commission of India has introduced a new method of polling by online voting system (OVS). The election commission will maintain this website.</a:t>
            </a:r>
          </a:p>
          <a:p>
            <a:pPr algn="just">
              <a:buFont typeface="Wingdings" panose="05000000000000000000" pitchFamily="2" charset="2"/>
              <a:buChar char="§"/>
            </a:pPr>
            <a:r>
              <a:rPr lang="en-US" sz="2400" dirty="0"/>
              <a:t> This is a simple, safe and secure method that takes minimum of time. We proceed our project with the assumption that each voter has a voter ID storing his/her unique identity including data.</a:t>
            </a:r>
            <a:endParaRPr lang="en-IN" sz="2400" dirty="0"/>
          </a:p>
        </p:txBody>
      </p:sp>
    </p:spTree>
    <p:extLst>
      <p:ext uri="{BB962C8B-B14F-4D97-AF65-F5344CB8AC3E}">
        <p14:creationId xmlns:p14="http://schemas.microsoft.com/office/powerpoint/2010/main" val="4256378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D25FC-ABB3-288E-4888-F0F4514DE84A}"/>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B8EADC91-F82E-9D28-7A15-1DCBC88C000F}"/>
              </a:ext>
            </a:extLst>
          </p:cNvPr>
          <p:cNvSpPr>
            <a:spLocks noGrp="1"/>
          </p:cNvSpPr>
          <p:nvPr>
            <p:ph idx="1"/>
          </p:nvPr>
        </p:nvSpPr>
        <p:spPr/>
        <p:txBody>
          <a:bodyPr>
            <a:normAutofit lnSpcReduction="10000"/>
          </a:bodyPr>
          <a:lstStyle/>
          <a:p>
            <a:pPr algn="just">
              <a:buFont typeface="Wingdings" panose="05000000000000000000" pitchFamily="2" charset="2"/>
              <a:buChar char="§"/>
            </a:pPr>
            <a:r>
              <a:rPr lang="en-US" sz="2400" dirty="0"/>
              <a:t> We are to maintain a centralized database of enrolled voters, the primary key of which is a unique national ID stored on the database. The database administrator is the control the website. Control of the process is entirely in the hands of the computer, and cannot be manipulated by any others.</a:t>
            </a:r>
          </a:p>
          <a:p>
            <a:pPr algn="just">
              <a:buFont typeface="Wingdings" panose="05000000000000000000" pitchFamily="2" charset="2"/>
              <a:buChar char="§"/>
            </a:pPr>
            <a:r>
              <a:rPr lang="en-US" sz="2400" dirty="0"/>
              <a:t> Integrity of the results is guaranteed; Preventing the chance of false voting (</a:t>
            </a:r>
            <a:r>
              <a:rPr lang="en-US" sz="2400" dirty="0" err="1"/>
              <a:t>i</a:t>
            </a:r>
            <a:r>
              <a:rPr lang="en-US" sz="2400" dirty="0"/>
              <a:t> e) high secured false proof voting. Generally voting has to be performing by user by going to the voting center.</a:t>
            </a:r>
          </a:p>
          <a:p>
            <a:pPr algn="just">
              <a:buFont typeface="Wingdings" panose="05000000000000000000" pitchFamily="2" charset="2"/>
              <a:buChar char="§"/>
            </a:pPr>
            <a:r>
              <a:rPr lang="en-US" sz="2400" dirty="0"/>
              <a:t> Many users like army person or NRI cannot come to the voting place. Therefore we have to implement a online voting system by which the users can vote over the online. It is one of the greatest advantage for NRI and person who go outside the country they can vote on online by our software.</a:t>
            </a:r>
          </a:p>
          <a:p>
            <a:pPr>
              <a:buFont typeface="Wingdings" panose="05000000000000000000" pitchFamily="2" charset="2"/>
              <a:buChar char="§"/>
            </a:pPr>
            <a:endParaRPr lang="en-IN" dirty="0"/>
          </a:p>
        </p:txBody>
      </p:sp>
    </p:spTree>
    <p:extLst>
      <p:ext uri="{BB962C8B-B14F-4D97-AF65-F5344CB8AC3E}">
        <p14:creationId xmlns:p14="http://schemas.microsoft.com/office/powerpoint/2010/main" val="162626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8E1DC-0279-C4D9-9C39-A51826178966}"/>
              </a:ext>
            </a:extLst>
          </p:cNvPr>
          <p:cNvSpPr>
            <a:spLocks noGrp="1"/>
          </p:cNvSpPr>
          <p:nvPr>
            <p:ph type="title"/>
          </p:nvPr>
        </p:nvSpPr>
        <p:spPr/>
        <p:txBody>
          <a:bodyPr/>
          <a:lstStyle/>
          <a:p>
            <a:r>
              <a:rPr lang="en-IN" dirty="0"/>
              <a:t>Software Requirements</a:t>
            </a:r>
          </a:p>
        </p:txBody>
      </p:sp>
      <p:sp>
        <p:nvSpPr>
          <p:cNvPr id="3" name="Content Placeholder 2">
            <a:extLst>
              <a:ext uri="{FF2B5EF4-FFF2-40B4-BE49-F238E27FC236}">
                <a16:creationId xmlns:a16="http://schemas.microsoft.com/office/drawing/2014/main" id="{AA63482E-0287-9FF7-1761-0943A3C7C745}"/>
              </a:ext>
            </a:extLst>
          </p:cNvPr>
          <p:cNvSpPr>
            <a:spLocks noGrp="1"/>
          </p:cNvSpPr>
          <p:nvPr>
            <p:ph idx="1"/>
          </p:nvPr>
        </p:nvSpPr>
        <p:spPr/>
        <p:txBody>
          <a:bodyPr>
            <a:normAutofit/>
          </a:bodyPr>
          <a:lstStyle/>
          <a:p>
            <a:r>
              <a:rPr lang="en-IN" sz="2400" b="1" dirty="0"/>
              <a:t>Operating System: </a:t>
            </a:r>
            <a:r>
              <a:rPr lang="en-US" sz="2400" dirty="0"/>
              <a:t>Windows 7 (32 bit and 64 bit) and Above</a:t>
            </a:r>
            <a:endParaRPr lang="en-IN" sz="2400" dirty="0"/>
          </a:p>
          <a:p>
            <a:r>
              <a:rPr lang="en-IN" sz="2400" b="1" dirty="0"/>
              <a:t>Development Environment : </a:t>
            </a:r>
            <a:r>
              <a:rPr lang="en-US" sz="2400" dirty="0"/>
              <a:t>Web Development (CSS, HTML,JAVA SCRIPT, BOOTSTRAP) , Solidity Programming</a:t>
            </a:r>
            <a:r>
              <a:rPr lang="en-US" sz="2400"/>
              <a:t>(Future) </a:t>
            </a:r>
            <a:endParaRPr lang="en-IN" sz="2400" dirty="0"/>
          </a:p>
          <a:p>
            <a:r>
              <a:rPr lang="en-IN" sz="2400" b="1" dirty="0"/>
              <a:t>Browser: </a:t>
            </a:r>
            <a:r>
              <a:rPr lang="en-IN" sz="2400" dirty="0"/>
              <a:t>Google Chrome</a:t>
            </a:r>
          </a:p>
          <a:p>
            <a:r>
              <a:rPr lang="en-US" sz="2400" b="1" dirty="0"/>
              <a:t>Scripting Language:</a:t>
            </a:r>
            <a:r>
              <a:rPr lang="en-US" sz="2400" dirty="0"/>
              <a:t> PHP</a:t>
            </a:r>
          </a:p>
          <a:p>
            <a:r>
              <a:rPr lang="en-US" sz="2400" b="1" dirty="0"/>
              <a:t>Software: </a:t>
            </a:r>
            <a:r>
              <a:rPr lang="en-US" sz="2400" dirty="0"/>
              <a:t>Visual Studio or Similar IDE</a:t>
            </a:r>
            <a:endParaRPr lang="en-IN" sz="2400" dirty="0"/>
          </a:p>
          <a:p>
            <a:r>
              <a:rPr lang="en-IN" sz="2400" b="1" dirty="0"/>
              <a:t>Browser Add-on : </a:t>
            </a:r>
            <a:r>
              <a:rPr lang="en-IN" sz="2400" dirty="0" err="1"/>
              <a:t>Metamask</a:t>
            </a:r>
            <a:endParaRPr lang="en-IN" sz="2400" dirty="0"/>
          </a:p>
        </p:txBody>
      </p:sp>
    </p:spTree>
    <p:extLst>
      <p:ext uri="{BB962C8B-B14F-4D97-AF65-F5344CB8AC3E}">
        <p14:creationId xmlns:p14="http://schemas.microsoft.com/office/powerpoint/2010/main" val="3179405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D0468-A255-2F03-C370-FC60AAAB8401}"/>
              </a:ext>
            </a:extLst>
          </p:cNvPr>
          <p:cNvSpPr>
            <a:spLocks noGrp="1"/>
          </p:cNvSpPr>
          <p:nvPr>
            <p:ph type="title"/>
          </p:nvPr>
        </p:nvSpPr>
        <p:spPr/>
        <p:txBody>
          <a:bodyPr/>
          <a:lstStyle/>
          <a:p>
            <a:r>
              <a:rPr lang="en-IN" dirty="0"/>
              <a:t>Hardware Requirements </a:t>
            </a:r>
          </a:p>
        </p:txBody>
      </p:sp>
      <p:sp>
        <p:nvSpPr>
          <p:cNvPr id="3" name="Content Placeholder 2">
            <a:extLst>
              <a:ext uri="{FF2B5EF4-FFF2-40B4-BE49-F238E27FC236}">
                <a16:creationId xmlns:a16="http://schemas.microsoft.com/office/drawing/2014/main" id="{EFCD8906-3C4D-B168-6A9B-9529F3D3E640}"/>
              </a:ext>
            </a:extLst>
          </p:cNvPr>
          <p:cNvSpPr>
            <a:spLocks noGrp="1"/>
          </p:cNvSpPr>
          <p:nvPr>
            <p:ph idx="1"/>
          </p:nvPr>
        </p:nvSpPr>
        <p:spPr/>
        <p:txBody>
          <a:bodyPr>
            <a:normAutofit/>
          </a:bodyPr>
          <a:lstStyle/>
          <a:p>
            <a:r>
              <a:rPr lang="en-US" sz="2400" b="1" dirty="0"/>
              <a:t>Processor type: </a:t>
            </a:r>
            <a:r>
              <a:rPr lang="en-US" sz="2400" dirty="0"/>
              <a:t>Intel core i5 and above  </a:t>
            </a:r>
          </a:p>
          <a:p>
            <a:r>
              <a:rPr lang="en-US" sz="2400" b="1" dirty="0"/>
              <a:t>Processor speed: </a:t>
            </a:r>
            <a:r>
              <a:rPr lang="en-US" sz="2400" dirty="0"/>
              <a:t>Minimum 2.00 GHz and above </a:t>
            </a:r>
          </a:p>
          <a:p>
            <a:r>
              <a:rPr lang="en-US" sz="2400" b="1" dirty="0"/>
              <a:t>RAM</a:t>
            </a:r>
            <a:r>
              <a:rPr lang="en-US" sz="2400" dirty="0"/>
              <a:t>: 6-10 GB </a:t>
            </a:r>
          </a:p>
          <a:p>
            <a:r>
              <a:rPr lang="en-US" sz="2400" b="1" dirty="0"/>
              <a:t>HARD DISK: </a:t>
            </a:r>
            <a:r>
              <a:rPr lang="en-US" sz="2400" dirty="0"/>
              <a:t>400 GB or more </a:t>
            </a:r>
          </a:p>
          <a:p>
            <a:r>
              <a:rPr lang="en-US" sz="2400" b="1" dirty="0"/>
              <a:t>Monitor: </a:t>
            </a:r>
            <a:r>
              <a:rPr lang="en-US" sz="2400" dirty="0"/>
              <a:t>800x600 or higher resolution </a:t>
            </a:r>
          </a:p>
          <a:p>
            <a:r>
              <a:rPr lang="en-US" sz="2400" b="1" dirty="0"/>
              <a:t>Keyboard: </a:t>
            </a:r>
            <a:r>
              <a:rPr lang="en-US" sz="2400" dirty="0"/>
              <a:t>110 keys enhanced </a:t>
            </a:r>
            <a:endParaRPr lang="en-IN" sz="2400" dirty="0"/>
          </a:p>
        </p:txBody>
      </p:sp>
    </p:spTree>
    <p:extLst>
      <p:ext uri="{BB962C8B-B14F-4D97-AF65-F5344CB8AC3E}">
        <p14:creationId xmlns:p14="http://schemas.microsoft.com/office/powerpoint/2010/main" val="4018315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D93D9-97B8-D50B-C997-02D760DE9C7B}"/>
              </a:ext>
            </a:extLst>
          </p:cNvPr>
          <p:cNvSpPr>
            <a:spLocks noGrp="1"/>
          </p:cNvSpPr>
          <p:nvPr>
            <p:ph type="title"/>
          </p:nvPr>
        </p:nvSpPr>
        <p:spPr/>
        <p:txBody>
          <a:bodyPr/>
          <a:lstStyle/>
          <a:p>
            <a:r>
              <a:rPr lang="en-IN" dirty="0"/>
              <a:t>ABOUT THE PROJECT</a:t>
            </a:r>
          </a:p>
        </p:txBody>
      </p:sp>
      <p:sp>
        <p:nvSpPr>
          <p:cNvPr id="3" name="Content Placeholder 2">
            <a:extLst>
              <a:ext uri="{FF2B5EF4-FFF2-40B4-BE49-F238E27FC236}">
                <a16:creationId xmlns:a16="http://schemas.microsoft.com/office/drawing/2014/main" id="{FFE7A6BA-5B32-1355-084F-156055D5C4B2}"/>
              </a:ext>
            </a:extLst>
          </p:cNvPr>
          <p:cNvSpPr>
            <a:spLocks noGrp="1"/>
          </p:cNvSpPr>
          <p:nvPr>
            <p:ph idx="1"/>
          </p:nvPr>
        </p:nvSpPr>
        <p:spPr/>
        <p:txBody>
          <a:bodyPr>
            <a:normAutofit/>
          </a:bodyPr>
          <a:lstStyle/>
          <a:p>
            <a:pPr algn="just">
              <a:buFont typeface="Wingdings" panose="05000000000000000000" pitchFamily="2" charset="2"/>
              <a:buChar char="§"/>
            </a:pPr>
            <a:r>
              <a:rPr lang="en-IN" sz="2400" dirty="0"/>
              <a:t> </a:t>
            </a:r>
            <a:r>
              <a:rPr lang="en-US" sz="2400" dirty="0"/>
              <a:t>This is a simple, safe and secure method that take minimum of </a:t>
            </a:r>
            <a:r>
              <a:rPr lang="en-US" sz="2400" dirty="0" err="1"/>
              <a:t>time.By</a:t>
            </a:r>
            <a:r>
              <a:rPr lang="en-US" sz="2400" dirty="0"/>
              <a:t> developing website which will be solution to this problem. The election commissioner will maintain this website.</a:t>
            </a:r>
          </a:p>
          <a:p>
            <a:pPr algn="just">
              <a:buFont typeface="Wingdings" panose="05000000000000000000" pitchFamily="2" charset="2"/>
              <a:buChar char="§"/>
            </a:pPr>
            <a:r>
              <a:rPr lang="en-US" sz="2400" dirty="0"/>
              <a:t> Once a person cast his/her vote, with proper authentication the revoting will be prohibited. Once the voting is over, all the counting will be done online and result will be displayed.</a:t>
            </a:r>
          </a:p>
          <a:p>
            <a:pPr algn="just">
              <a:buFont typeface="Wingdings" panose="05000000000000000000" pitchFamily="2" charset="2"/>
              <a:buChar char="§"/>
            </a:pPr>
            <a:r>
              <a:rPr lang="en-US" sz="2400" dirty="0"/>
              <a:t> This method of web voting can provide security and no proxy voting can be done.</a:t>
            </a:r>
            <a:endParaRPr lang="en-IN" sz="2400" dirty="0"/>
          </a:p>
        </p:txBody>
      </p:sp>
    </p:spTree>
    <p:extLst>
      <p:ext uri="{BB962C8B-B14F-4D97-AF65-F5344CB8AC3E}">
        <p14:creationId xmlns:p14="http://schemas.microsoft.com/office/powerpoint/2010/main" val="2094766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693A6-43F4-4748-3E6A-065198259345}"/>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6A30E681-43D7-DEA9-9B96-4D95BB3BE0EA}"/>
              </a:ext>
            </a:extLst>
          </p:cNvPr>
          <p:cNvSpPr>
            <a:spLocks noGrp="1"/>
          </p:cNvSpPr>
          <p:nvPr>
            <p:ph idx="1"/>
          </p:nvPr>
        </p:nvSpPr>
        <p:spPr/>
        <p:txBody>
          <a:bodyPr>
            <a:normAutofit/>
          </a:bodyPr>
          <a:lstStyle/>
          <a:p>
            <a:pPr algn="just"/>
            <a:r>
              <a:rPr lang="en-US" sz="2400" b="1" dirty="0"/>
              <a:t>1. Planned approach towards working: - </a:t>
            </a:r>
            <a:r>
              <a:rPr lang="en-US" sz="2400" dirty="0"/>
              <a:t>The working in the organization will be well planned and organized. The data will be stored properly in data stores, which will help in retrieval of information as well as its storage.</a:t>
            </a:r>
          </a:p>
          <a:p>
            <a:pPr algn="just"/>
            <a:r>
              <a:rPr lang="en-US" sz="2400" b="1" dirty="0"/>
              <a:t>2. Accuracy: </a:t>
            </a:r>
            <a:r>
              <a:rPr lang="en-US" sz="2400" dirty="0"/>
              <a:t>The level of accuracy in the proposed system will be higher. All operation would be done correctly and it ensures that whatever information is coming from the center is accurate.</a:t>
            </a:r>
          </a:p>
          <a:p>
            <a:pPr algn="just"/>
            <a:r>
              <a:rPr lang="en-US" sz="2400" b="1" dirty="0"/>
              <a:t>3. Easy to Operate: - </a:t>
            </a:r>
            <a:r>
              <a:rPr lang="en-US" sz="2400" dirty="0"/>
              <a:t>The system should be easy to operate and should be such that it can be developed within a short period of time and fit in the limited budget of the user.</a:t>
            </a:r>
            <a:endParaRPr lang="en-IN" sz="2400" dirty="0"/>
          </a:p>
        </p:txBody>
      </p:sp>
    </p:spTree>
    <p:extLst>
      <p:ext uri="{BB962C8B-B14F-4D97-AF65-F5344CB8AC3E}">
        <p14:creationId xmlns:p14="http://schemas.microsoft.com/office/powerpoint/2010/main" val="42416060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209</TotalTime>
  <Words>940</Words>
  <Application>Microsoft Office PowerPoint</Application>
  <PresentationFormat>Widescreen</PresentationFormat>
  <Paragraphs>80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Calibri Light</vt:lpstr>
      <vt:lpstr>Times New Roman</vt:lpstr>
      <vt:lpstr>Wingdings</vt:lpstr>
      <vt:lpstr>Retrospect</vt:lpstr>
      <vt:lpstr>PowerPoint Presentation</vt:lpstr>
      <vt:lpstr>E-Voting using Blockchain</vt:lpstr>
      <vt:lpstr>Table of Content</vt:lpstr>
      <vt:lpstr>Abstract</vt:lpstr>
      <vt:lpstr>Abstract</vt:lpstr>
      <vt:lpstr>Software Requirements</vt:lpstr>
      <vt:lpstr>Hardware Requirements </vt:lpstr>
      <vt:lpstr>ABOUT THE PROJECT</vt:lpstr>
      <vt:lpstr>PROPOSED SYSTEM</vt:lpstr>
      <vt:lpstr>BLOCKCHAIN IS NECESSARY</vt:lpstr>
      <vt:lpstr>ONLINE VOTING SYSTEM CONTAINS-:</vt:lpstr>
      <vt:lpstr>PHASE OF ONLINE VOTING</vt:lpstr>
      <vt:lpstr>Various operational works</vt:lpstr>
      <vt:lpstr>CONLCUSION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Ujjawal Patel</dc:creator>
  <cp:lastModifiedBy>Ujjawal Patel</cp:lastModifiedBy>
  <cp:revision>8</cp:revision>
  <dcterms:created xsi:type="dcterms:W3CDTF">2022-11-25T14:58:19Z</dcterms:created>
  <dcterms:modified xsi:type="dcterms:W3CDTF">2022-11-26T05:33:29Z</dcterms:modified>
</cp:coreProperties>
</file>