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28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6D6C1-AB68-432D-94A7-CD2EFA36429B}"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7E63-529F-4C70-AC66-6AA45456A309}" type="slidenum">
              <a:rPr lang="en-IN" smtClean="0"/>
              <a:t>‹#›</a:t>
            </a:fld>
            <a:endParaRPr lang="en-IN"/>
          </a:p>
        </p:txBody>
      </p:sp>
    </p:spTree>
    <p:extLst>
      <p:ext uri="{BB962C8B-B14F-4D97-AF65-F5344CB8AC3E}">
        <p14:creationId xmlns:p14="http://schemas.microsoft.com/office/powerpoint/2010/main" val="89181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C67E63-529F-4C70-AC66-6AA45456A309}" type="slidenum">
              <a:rPr lang="en-IN" smtClean="0"/>
              <a:t>1</a:t>
            </a:fld>
            <a:endParaRPr lang="en-IN"/>
          </a:p>
        </p:txBody>
      </p:sp>
    </p:spTree>
    <p:extLst>
      <p:ext uri="{BB962C8B-B14F-4D97-AF65-F5344CB8AC3E}">
        <p14:creationId xmlns:p14="http://schemas.microsoft.com/office/powerpoint/2010/main" val="164927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10/26/2023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10/26/2023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BCC9-D796-E843-A9A0-D361CA273F65}"/>
              </a:ext>
            </a:extLst>
          </p:cNvPr>
          <p:cNvSpPr>
            <a:spLocks noGrp="1"/>
          </p:cNvSpPr>
          <p:nvPr>
            <p:ph type="ctrTitle"/>
          </p:nvPr>
        </p:nvSpPr>
        <p:spPr/>
        <p:txBody>
          <a:bodyPr>
            <a:normAutofit fontScale="90000"/>
          </a:bodyPr>
          <a:lstStyle/>
          <a:p>
            <a:r>
              <a:rPr lang="en-IN" sz="1200"/>
              <a:t>
</a:t>
            </a:r>
            <a:br>
              <a:rPr lang="en-IN" sz="8800"/>
            </a:br>
            <a:br>
              <a:rPr lang="en-IN" sz="8800"/>
            </a:br>
            <a:r>
              <a:rPr lang="en-IN" sz="8800" b="1">
                <a:solidFill>
                  <a:schemeClr val="bg1"/>
                </a:solidFill>
              </a:rPr>
              <a:t>CIP cleaning System in dairy industry</a:t>
            </a:r>
            <a:endParaRPr lang="en-US" b="1">
              <a:solidFill>
                <a:schemeClr val="bg1"/>
              </a:solidFill>
            </a:endParaRPr>
          </a:p>
        </p:txBody>
      </p:sp>
      <p:sp>
        <p:nvSpPr>
          <p:cNvPr id="3" name="Subtitle 2">
            <a:extLst>
              <a:ext uri="{FF2B5EF4-FFF2-40B4-BE49-F238E27FC236}">
                <a16:creationId xmlns:a16="http://schemas.microsoft.com/office/drawing/2014/main" id="{655E2764-457B-9A59-EF5D-D5106B40D136}"/>
              </a:ext>
            </a:extLst>
          </p:cNvPr>
          <p:cNvSpPr>
            <a:spLocks noGrp="1"/>
          </p:cNvSpPr>
          <p:nvPr>
            <p:ph type="subTitle" idx="1"/>
          </p:nvPr>
        </p:nvSpPr>
        <p:spPr/>
        <p:txBody>
          <a:bodyPr/>
          <a:lstStyle/>
          <a:p>
            <a:r>
              <a:rPr lang="en-IN"/>
              <a:t>Name : Meghavi Patel</a:t>
            </a:r>
          </a:p>
          <a:p>
            <a:r>
              <a:rPr lang="en-IN"/>
              <a:t>12202200601004</a:t>
            </a:r>
          </a:p>
          <a:p>
            <a:endParaRPr lang="en-US"/>
          </a:p>
        </p:txBody>
      </p:sp>
      <p:pic>
        <p:nvPicPr>
          <p:cNvPr id="6" name="Picture 5">
            <a:extLst>
              <a:ext uri="{FF2B5EF4-FFF2-40B4-BE49-F238E27FC236}">
                <a16:creationId xmlns:a16="http://schemas.microsoft.com/office/drawing/2014/main" id="{F34835D9-0DE2-D021-C5A4-C291E1D2267F}"/>
              </a:ext>
            </a:extLst>
          </p:cNvPr>
          <p:cNvPicPr>
            <a:picLocks noChangeAspect="1"/>
          </p:cNvPicPr>
          <p:nvPr/>
        </p:nvPicPr>
        <p:blipFill>
          <a:blip r:embed="rId3"/>
          <a:stretch>
            <a:fillRect/>
          </a:stretch>
        </p:blipFill>
        <p:spPr>
          <a:xfrm>
            <a:off x="9395724" y="1213424"/>
            <a:ext cx="3392521" cy="4431152"/>
          </a:xfrm>
          <a:prstGeom prst="rect">
            <a:avLst/>
          </a:prstGeom>
        </p:spPr>
      </p:pic>
      <p:sp>
        <p:nvSpPr>
          <p:cNvPr id="7" name="TextBox 6">
            <a:extLst>
              <a:ext uri="{FF2B5EF4-FFF2-40B4-BE49-F238E27FC236}">
                <a16:creationId xmlns:a16="http://schemas.microsoft.com/office/drawing/2014/main" id="{1AF97EA3-0608-CB17-6328-8C2EB3DAE9AF}"/>
              </a:ext>
            </a:extLst>
          </p:cNvPr>
          <p:cNvSpPr txBox="1"/>
          <p:nvPr/>
        </p:nvSpPr>
        <p:spPr>
          <a:xfrm>
            <a:off x="5479256"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57175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EC8C-031A-24C1-DE7C-612F0E4638B2}"/>
              </a:ext>
            </a:extLst>
          </p:cNvPr>
          <p:cNvSpPr>
            <a:spLocks noGrp="1"/>
          </p:cNvSpPr>
          <p:nvPr>
            <p:ph type="title"/>
          </p:nvPr>
        </p:nvSpPr>
        <p:spPr/>
        <p:txBody>
          <a:bodyPr/>
          <a:lstStyle/>
          <a:p>
            <a:r>
              <a:rPr lang="en-IN" b="1"/>
              <a:t>Benefits of a CIP System</a:t>
            </a:r>
            <a:endParaRPr lang="en-US" b="1"/>
          </a:p>
        </p:txBody>
      </p:sp>
      <p:sp>
        <p:nvSpPr>
          <p:cNvPr id="3" name="Content Placeholder 2">
            <a:extLst>
              <a:ext uri="{FF2B5EF4-FFF2-40B4-BE49-F238E27FC236}">
                <a16:creationId xmlns:a16="http://schemas.microsoft.com/office/drawing/2014/main" id="{6355AF5F-D072-5478-0B03-02A1099D5DC1}"/>
              </a:ext>
            </a:extLst>
          </p:cNvPr>
          <p:cNvSpPr>
            <a:spLocks noGrp="1"/>
          </p:cNvSpPr>
          <p:nvPr>
            <p:ph idx="1"/>
          </p:nvPr>
        </p:nvSpPr>
        <p:spPr/>
        <p:txBody>
          <a:bodyPr/>
          <a:lstStyle/>
          <a:p>
            <a:r>
              <a:rPr lang="en-IN" dirty="0"/>
              <a:t>Increase in Productivity As cleaning is automatic so there will be a less human effort in cleaning. We can use that time and manpower in increasing productivity.
Minimize Errors As we know whole cleaning process is automatic which in turn reduces the chance of human errors. As a result chances of manufacturing an unsafe product will be reduced.
Enhance Safety All chemicals and cleaning agents are contained in the vessels which reduces the exposure of harmful chemicals to workers.</a:t>
            </a:r>
            <a:endParaRPr lang="en-US" dirty="0"/>
          </a:p>
        </p:txBody>
      </p:sp>
    </p:spTree>
    <p:extLst>
      <p:ext uri="{BB962C8B-B14F-4D97-AF65-F5344CB8AC3E}">
        <p14:creationId xmlns:p14="http://schemas.microsoft.com/office/powerpoint/2010/main" val="48881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F5E2FA-8D67-4EE9-7A10-00E9461B36AE}"/>
              </a:ext>
            </a:extLst>
          </p:cNvPr>
          <p:cNvSpPr>
            <a:spLocks noGrp="1"/>
          </p:cNvSpPr>
          <p:nvPr>
            <p:ph idx="1"/>
          </p:nvPr>
        </p:nvSpPr>
        <p:spPr>
          <a:xfrm>
            <a:off x="3869268" y="864108"/>
            <a:ext cx="7315200" cy="5120640"/>
          </a:xfrm>
        </p:spPr>
        <p:txBody>
          <a:bodyPr>
            <a:normAutofit/>
          </a:bodyPr>
          <a:lstStyle/>
          <a:p>
            <a:pPr marL="0" indent="0">
              <a:buNone/>
            </a:pPr>
            <a:r>
              <a:rPr lang="en-IN" sz="6000" b="1" i="1"/>
              <a:t>Thank you!!! </a:t>
            </a:r>
            <a:endParaRPr lang="en-US" sz="6000" b="1" i="1"/>
          </a:p>
        </p:txBody>
      </p:sp>
    </p:spTree>
    <p:extLst>
      <p:ext uri="{BB962C8B-B14F-4D97-AF65-F5344CB8AC3E}">
        <p14:creationId xmlns:p14="http://schemas.microsoft.com/office/powerpoint/2010/main" val="9570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2ECD-2A5F-B191-D0A0-6E717407E61D}"/>
              </a:ext>
            </a:extLst>
          </p:cNvPr>
          <p:cNvSpPr>
            <a:spLocks noGrp="1"/>
          </p:cNvSpPr>
          <p:nvPr>
            <p:ph type="title"/>
          </p:nvPr>
        </p:nvSpPr>
        <p:spPr/>
        <p:txBody>
          <a:bodyPr/>
          <a:lstStyle/>
          <a:p>
            <a:r>
              <a:rPr lang="en-IN" b="1"/>
              <a:t>Clean in Place(CIP) Process</a:t>
            </a:r>
            <a:endParaRPr lang="en-US" b="1"/>
          </a:p>
        </p:txBody>
      </p:sp>
      <p:sp>
        <p:nvSpPr>
          <p:cNvPr id="3" name="Content Placeholder 2">
            <a:extLst>
              <a:ext uri="{FF2B5EF4-FFF2-40B4-BE49-F238E27FC236}">
                <a16:creationId xmlns:a16="http://schemas.microsoft.com/office/drawing/2014/main" id="{0308AF97-17E0-6840-9C7F-ABD1EEBD2137}"/>
              </a:ext>
            </a:extLst>
          </p:cNvPr>
          <p:cNvSpPr>
            <a:spLocks noGrp="1"/>
          </p:cNvSpPr>
          <p:nvPr>
            <p:ph idx="1"/>
          </p:nvPr>
        </p:nvSpPr>
        <p:spPr>
          <a:xfrm>
            <a:off x="3980513" y="205597"/>
            <a:ext cx="7315200" cy="5768149"/>
          </a:xfrm>
        </p:spPr>
        <p:txBody>
          <a:bodyPr>
            <a:normAutofit/>
          </a:bodyPr>
          <a:lstStyle/>
          <a:p>
            <a:pPr marL="0" indent="0">
              <a:buNone/>
            </a:pPr>
            <a:r>
              <a:rPr lang="en-IN"/>
              <a:t>CIP is an automated method of cleaning the
interior surfaces of pipes, tanks, lines, heat
exchangers, process equipment, and associated
fittings without requiring the operator to
disassemble the equipment.It is most commonly
used by dairy and beverage industries to maintain
hygenic level.</a:t>
            </a:r>
            <a:endParaRPr lang="en-US"/>
          </a:p>
        </p:txBody>
      </p:sp>
    </p:spTree>
    <p:extLst>
      <p:ext uri="{BB962C8B-B14F-4D97-AF65-F5344CB8AC3E}">
        <p14:creationId xmlns:p14="http://schemas.microsoft.com/office/powerpoint/2010/main" val="32634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E55138-9A88-0E2A-B848-F735F2B033F2}"/>
              </a:ext>
            </a:extLst>
          </p:cNvPr>
          <p:cNvPicPr>
            <a:picLocks noGrp="1" noChangeAspect="1"/>
          </p:cNvPicPr>
          <p:nvPr>
            <p:ph idx="1"/>
          </p:nvPr>
        </p:nvPicPr>
        <p:blipFill>
          <a:blip r:embed="rId2"/>
          <a:stretch>
            <a:fillRect/>
          </a:stretch>
        </p:blipFill>
        <p:spPr>
          <a:xfrm>
            <a:off x="232171" y="868362"/>
            <a:ext cx="3036094" cy="5121275"/>
          </a:xfrm>
        </p:spPr>
      </p:pic>
      <p:sp>
        <p:nvSpPr>
          <p:cNvPr id="3" name="TextBox 2">
            <a:extLst>
              <a:ext uri="{FF2B5EF4-FFF2-40B4-BE49-F238E27FC236}">
                <a16:creationId xmlns:a16="http://schemas.microsoft.com/office/drawing/2014/main" id="{1410631F-273A-ACEE-8A22-A1278AAD1C90}"/>
              </a:ext>
            </a:extLst>
          </p:cNvPr>
          <p:cNvSpPr txBox="1"/>
          <p:nvPr/>
        </p:nvSpPr>
        <p:spPr>
          <a:xfrm>
            <a:off x="4528840" y="1315521"/>
            <a:ext cx="6098976" cy="830997"/>
          </a:xfrm>
          <a:prstGeom prst="rect">
            <a:avLst/>
          </a:prstGeom>
          <a:noFill/>
        </p:spPr>
        <p:txBody>
          <a:bodyPr wrap="square">
            <a:spAutoFit/>
          </a:bodyPr>
          <a:lstStyle/>
          <a:p>
            <a:r>
              <a:rPr lang="en-IN" sz="4800" b="1" i="0">
                <a:solidFill>
                  <a:srgbClr val="000000"/>
                </a:solidFill>
                <a:effectLst/>
                <a:latin typeface="Arial" panose="020B0604020202020204" pitchFamily="34" charset="0"/>
              </a:rPr>
              <a:t>Working Principle</a:t>
            </a:r>
            <a:endParaRPr lang="en-US" sz="4800" b="1"/>
          </a:p>
        </p:txBody>
      </p:sp>
      <p:sp>
        <p:nvSpPr>
          <p:cNvPr id="6" name="TextBox 5">
            <a:extLst>
              <a:ext uri="{FF2B5EF4-FFF2-40B4-BE49-F238E27FC236}">
                <a16:creationId xmlns:a16="http://schemas.microsoft.com/office/drawing/2014/main" id="{E06B113F-F8D4-A5AA-0700-085432A9FCAF}"/>
              </a:ext>
            </a:extLst>
          </p:cNvPr>
          <p:cNvSpPr txBox="1"/>
          <p:nvPr/>
        </p:nvSpPr>
        <p:spPr>
          <a:xfrm>
            <a:off x="4637484" y="2726412"/>
            <a:ext cx="6098976" cy="2554545"/>
          </a:xfrm>
          <a:prstGeom prst="rect">
            <a:avLst/>
          </a:prstGeom>
          <a:noFill/>
        </p:spPr>
        <p:txBody>
          <a:bodyPr wrap="square">
            <a:spAutoFit/>
          </a:bodyPr>
          <a:lstStyle/>
          <a:p>
            <a:r>
              <a:rPr lang="en-IN" sz="2000"/>
              <a:t>First we put the sufficient amount of detergent
in the interiors of a CIP system. The detergent
used for cleaning is usually the Mixture of
 Caustic soda, nitric acid and phosphoric, Sodium
Hypochlorite (Hypo), and Peracetic Acid (PAA).
After this we apply sufficient heat and pressure
of water to remove dirt or other dust particles
from the interiors</a:t>
            </a:r>
            <a:r>
              <a:rPr lang="en-IN"/>
              <a:t>.</a:t>
            </a:r>
            <a:endParaRPr lang="en-US"/>
          </a:p>
        </p:txBody>
      </p:sp>
    </p:spTree>
    <p:extLst>
      <p:ext uri="{BB962C8B-B14F-4D97-AF65-F5344CB8AC3E}">
        <p14:creationId xmlns:p14="http://schemas.microsoft.com/office/powerpoint/2010/main" val="298867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213E5-E4D5-DC29-46FE-72ACA474D2F0}"/>
              </a:ext>
            </a:extLst>
          </p:cNvPr>
          <p:cNvSpPr>
            <a:spLocks noGrp="1"/>
          </p:cNvSpPr>
          <p:nvPr>
            <p:ph idx="1"/>
          </p:nvPr>
        </p:nvSpPr>
        <p:spPr/>
        <p:txBody>
          <a:bodyPr/>
          <a:lstStyle/>
          <a:p>
            <a:r>
              <a:rPr lang="en-IN" sz="3200"/>
              <a:t>Types of CIP Systems on the basis of Applications</a:t>
            </a:r>
          </a:p>
          <a:p>
            <a:pPr marL="0" indent="0">
              <a:buNone/>
            </a:pPr>
            <a:r>
              <a:rPr lang="en-IN"/>
              <a:t>
1. Distributed System
2.Central System</a:t>
            </a:r>
            <a:endParaRPr lang="en-US"/>
          </a:p>
        </p:txBody>
      </p:sp>
      <p:pic>
        <p:nvPicPr>
          <p:cNvPr id="6" name="Picture 5">
            <a:extLst>
              <a:ext uri="{FF2B5EF4-FFF2-40B4-BE49-F238E27FC236}">
                <a16:creationId xmlns:a16="http://schemas.microsoft.com/office/drawing/2014/main" id="{13FB6FFF-9B57-C71F-297C-AFB7E8C94B8E}"/>
              </a:ext>
            </a:extLst>
          </p:cNvPr>
          <p:cNvPicPr>
            <a:picLocks noChangeAspect="1"/>
          </p:cNvPicPr>
          <p:nvPr/>
        </p:nvPicPr>
        <p:blipFill>
          <a:blip r:embed="rId2"/>
          <a:stretch>
            <a:fillRect/>
          </a:stretch>
        </p:blipFill>
        <p:spPr>
          <a:xfrm>
            <a:off x="165498" y="1561099"/>
            <a:ext cx="3055859" cy="3726657"/>
          </a:xfrm>
          <a:prstGeom prst="rect">
            <a:avLst/>
          </a:prstGeom>
        </p:spPr>
      </p:pic>
    </p:spTree>
    <p:extLst>
      <p:ext uri="{BB962C8B-B14F-4D97-AF65-F5344CB8AC3E}">
        <p14:creationId xmlns:p14="http://schemas.microsoft.com/office/powerpoint/2010/main" val="569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5131-64C3-4438-61D0-9FB4D5687C24}"/>
              </a:ext>
            </a:extLst>
          </p:cNvPr>
          <p:cNvSpPr>
            <a:spLocks noGrp="1"/>
          </p:cNvSpPr>
          <p:nvPr>
            <p:ph type="title"/>
          </p:nvPr>
        </p:nvSpPr>
        <p:spPr/>
        <p:txBody>
          <a:bodyPr>
            <a:normAutofit/>
          </a:bodyPr>
          <a:lstStyle/>
          <a:p>
            <a:r>
              <a:rPr lang="en-IN" sz="4800" b="1"/>
              <a:t>Distributed System</a:t>
            </a:r>
            <a:endParaRPr lang="en-US" sz="4800" b="1"/>
          </a:p>
        </p:txBody>
      </p:sp>
      <p:sp>
        <p:nvSpPr>
          <p:cNvPr id="3" name="Content Placeholder 2">
            <a:extLst>
              <a:ext uri="{FF2B5EF4-FFF2-40B4-BE49-F238E27FC236}">
                <a16:creationId xmlns:a16="http://schemas.microsoft.com/office/drawing/2014/main" id="{2DF80606-C139-1480-4A40-49E10DDF383F}"/>
              </a:ext>
            </a:extLst>
          </p:cNvPr>
          <p:cNvSpPr>
            <a:spLocks noGrp="1"/>
          </p:cNvSpPr>
          <p:nvPr>
            <p:ph idx="1"/>
          </p:nvPr>
        </p:nvSpPr>
        <p:spPr>
          <a:xfrm>
            <a:off x="3913917" y="864108"/>
            <a:ext cx="7315200" cy="5120640"/>
          </a:xfrm>
        </p:spPr>
        <p:txBody>
          <a:bodyPr>
            <a:normAutofit/>
          </a:bodyPr>
          <a:lstStyle/>
          <a:p>
            <a:r>
              <a:rPr lang="en-IN" sz="2800"/>
              <a:t>Individual sections of the plant can be cleaned with a local dedicated unit.
Necessary for the operation that requires specific chemicals e.g. Membrane processing systems.</a:t>
            </a:r>
            <a:endParaRPr lang="en-US" sz="2800"/>
          </a:p>
        </p:txBody>
      </p:sp>
    </p:spTree>
    <p:extLst>
      <p:ext uri="{BB962C8B-B14F-4D97-AF65-F5344CB8AC3E}">
        <p14:creationId xmlns:p14="http://schemas.microsoft.com/office/powerpoint/2010/main" val="33560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B257-10AB-FBF9-736F-3F094F20D030}"/>
              </a:ext>
            </a:extLst>
          </p:cNvPr>
          <p:cNvSpPr>
            <a:spLocks noGrp="1"/>
          </p:cNvSpPr>
          <p:nvPr>
            <p:ph type="title"/>
          </p:nvPr>
        </p:nvSpPr>
        <p:spPr/>
        <p:txBody>
          <a:bodyPr/>
          <a:lstStyle/>
          <a:p>
            <a:r>
              <a:rPr lang="en-IN"/>
              <a:t>Central System</a:t>
            </a:r>
            <a:endParaRPr lang="en-US"/>
          </a:p>
        </p:txBody>
      </p:sp>
      <p:sp>
        <p:nvSpPr>
          <p:cNvPr id="3" name="Content Placeholder 2">
            <a:extLst>
              <a:ext uri="{FF2B5EF4-FFF2-40B4-BE49-F238E27FC236}">
                <a16:creationId xmlns:a16="http://schemas.microsoft.com/office/drawing/2014/main" id="{F498ACE9-E9AE-0281-3D48-CB9A70981490}"/>
              </a:ext>
            </a:extLst>
          </p:cNvPr>
          <p:cNvSpPr>
            <a:spLocks noGrp="1"/>
          </p:cNvSpPr>
          <p:nvPr>
            <p:ph idx="1"/>
          </p:nvPr>
        </p:nvSpPr>
        <p:spPr/>
        <p:txBody>
          <a:bodyPr>
            <a:normAutofit/>
          </a:bodyPr>
          <a:lstStyle/>
          <a:p>
            <a:r>
              <a:rPr lang="en-IN" sz="2800"/>
              <a:t>Highly Automated to avoid downtime
Normally used in Production companies with limited risk of damage through contamination</a:t>
            </a:r>
            <a:endParaRPr lang="en-US" sz="2800"/>
          </a:p>
        </p:txBody>
      </p:sp>
    </p:spTree>
    <p:extLst>
      <p:ext uri="{BB962C8B-B14F-4D97-AF65-F5344CB8AC3E}">
        <p14:creationId xmlns:p14="http://schemas.microsoft.com/office/powerpoint/2010/main" val="394215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6FCA8-3222-F73B-A4D1-5AFDADDCEF69}"/>
              </a:ext>
            </a:extLst>
          </p:cNvPr>
          <p:cNvSpPr>
            <a:spLocks noGrp="1"/>
          </p:cNvSpPr>
          <p:nvPr>
            <p:ph idx="1"/>
          </p:nvPr>
        </p:nvSpPr>
        <p:spPr/>
        <p:txBody>
          <a:bodyPr>
            <a:normAutofit/>
          </a:bodyPr>
          <a:lstStyle/>
          <a:p>
            <a:pPr marL="0" indent="0">
              <a:buNone/>
            </a:pPr>
            <a:r>
              <a:rPr lang="en-IN" sz="2800" i="1" u="sng"/>
              <a:t>Basic components of a Clean In place System</a:t>
            </a:r>
            <a:r>
              <a:rPr lang="en-IN"/>
              <a:t>
</a:t>
            </a:r>
          </a:p>
          <a:p>
            <a:pPr marL="0" indent="0">
              <a:buNone/>
            </a:pPr>
            <a:r>
              <a:rPr lang="en-IN"/>
              <a:t>Supply Tanks
Sensors and Associated valves
Supply pump
Modular Pressure Transmitter
Shell tube heat exchanger
Cleaning equipment
Instrumentation and automated controls</a:t>
            </a:r>
            <a:endParaRPr lang="en-US"/>
          </a:p>
        </p:txBody>
      </p:sp>
    </p:spTree>
    <p:extLst>
      <p:ext uri="{BB962C8B-B14F-4D97-AF65-F5344CB8AC3E}">
        <p14:creationId xmlns:p14="http://schemas.microsoft.com/office/powerpoint/2010/main" val="183827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A6FB-F90E-6BF3-7AA1-B436DCBCCAEA}"/>
              </a:ext>
            </a:extLst>
          </p:cNvPr>
          <p:cNvSpPr>
            <a:spLocks noGrp="1"/>
          </p:cNvSpPr>
          <p:nvPr>
            <p:ph type="title"/>
          </p:nvPr>
        </p:nvSpPr>
        <p:spPr/>
        <p:txBody>
          <a:bodyPr>
            <a:normAutofit/>
          </a:bodyPr>
          <a:lstStyle/>
          <a:p>
            <a:r>
              <a:rPr lang="en-IN" sz="4000" b="1"/>
              <a:t>Fields of Applications</a:t>
            </a:r>
            <a:endParaRPr lang="en-US" sz="4000" b="1"/>
          </a:p>
        </p:txBody>
      </p:sp>
      <p:sp>
        <p:nvSpPr>
          <p:cNvPr id="3" name="Content Placeholder 2">
            <a:extLst>
              <a:ext uri="{FF2B5EF4-FFF2-40B4-BE49-F238E27FC236}">
                <a16:creationId xmlns:a16="http://schemas.microsoft.com/office/drawing/2014/main" id="{BC0FDE58-DE5E-7AF9-3A88-E0C2BFD14048}"/>
              </a:ext>
            </a:extLst>
          </p:cNvPr>
          <p:cNvSpPr>
            <a:spLocks noGrp="1"/>
          </p:cNvSpPr>
          <p:nvPr>
            <p:ph idx="1"/>
          </p:nvPr>
        </p:nvSpPr>
        <p:spPr/>
        <p:txBody>
          <a:bodyPr/>
          <a:lstStyle/>
          <a:p>
            <a:r>
              <a:rPr lang="en-IN"/>
              <a:t>Cip systems are commonly used in manufacturing processes in the FB, Brewing, Pharmaceuticals and geothermal industries for the cleaning of
Vessels
Bioreactors
Fermenters
Piplines
Conveyor Systems
Meat Slicers</a:t>
            </a:r>
            <a:endParaRPr lang="en-US"/>
          </a:p>
        </p:txBody>
      </p:sp>
    </p:spTree>
    <p:extLst>
      <p:ext uri="{BB962C8B-B14F-4D97-AF65-F5344CB8AC3E}">
        <p14:creationId xmlns:p14="http://schemas.microsoft.com/office/powerpoint/2010/main" val="388313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E405-CFF5-53F1-46FA-82BAAA050099}"/>
              </a:ext>
            </a:extLst>
          </p:cNvPr>
          <p:cNvSpPr>
            <a:spLocks noGrp="1"/>
          </p:cNvSpPr>
          <p:nvPr>
            <p:ph idx="1"/>
          </p:nvPr>
        </p:nvSpPr>
        <p:spPr/>
        <p:txBody>
          <a:bodyPr/>
          <a:lstStyle/>
          <a:p>
            <a:r>
              <a:rPr lang="en-IN" sz="2800" dirty="0"/>
              <a:t>Chemicals Used in Cleaning Process</a:t>
            </a:r>
            <a:endParaRPr lang="en-IN" dirty="0"/>
          </a:p>
          <a:p>
            <a:r>
              <a:rPr lang="en-IN" dirty="0"/>
              <a:t>Caustic Detergents
Acid Detergents
Sanitizer
</a:t>
            </a:r>
            <a:r>
              <a:rPr lang="en-IN" dirty="0" err="1"/>
              <a:t>Sequ</a:t>
            </a:r>
            <a:r>
              <a:rPr lang="en-IN" dirty="0"/>
              <a:t>-es-</a:t>
            </a:r>
            <a:r>
              <a:rPr lang="en-IN" dirty="0" err="1"/>
              <a:t>trants</a:t>
            </a:r>
            <a:r>
              <a:rPr lang="en-IN" dirty="0"/>
              <a:t>
Surfactants</a:t>
            </a:r>
            <a:endParaRPr lang="en-US" dirty="0"/>
          </a:p>
        </p:txBody>
      </p:sp>
    </p:spTree>
    <p:extLst>
      <p:ext uri="{BB962C8B-B14F-4D97-AF65-F5344CB8AC3E}">
        <p14:creationId xmlns:p14="http://schemas.microsoft.com/office/powerpoint/2010/main" val="1030525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Widescreen</PresentationFormat>
  <Paragraphs>23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Frame</vt:lpstr>
      <vt:lpstr>
  CIP cleaning System in dairy industry</vt:lpstr>
      <vt:lpstr>Clean in Place(CIP) Process</vt:lpstr>
      <vt:lpstr>PowerPoint Presentation</vt:lpstr>
      <vt:lpstr>PowerPoint Presentation</vt:lpstr>
      <vt:lpstr>Distributed System</vt:lpstr>
      <vt:lpstr>Central System</vt:lpstr>
      <vt:lpstr>PowerPoint Presentation</vt:lpstr>
      <vt:lpstr>Fields of Applications</vt:lpstr>
      <vt:lpstr>PowerPoint Presentation</vt:lpstr>
      <vt:lpstr>Benefits of a CIP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CIP cleaning System in dairy industry</dc:title>
  <dc:creator>Meghavi Patel</dc:creator>
  <cp:lastModifiedBy>Vandan Patel</cp:lastModifiedBy>
  <cp:revision>5</cp:revision>
  <dcterms:created xsi:type="dcterms:W3CDTF">2023-10-26T03:16:48Z</dcterms:created>
  <dcterms:modified xsi:type="dcterms:W3CDTF">2023-10-26T06:19:28Z</dcterms:modified>
</cp:coreProperties>
</file>