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99" r:id="rId3"/>
    <p:sldId id="257" r:id="rId4"/>
    <p:sldId id="298" r:id="rId5"/>
    <p:sldId id="292" r:id="rId6"/>
    <p:sldId id="258" r:id="rId7"/>
    <p:sldId id="293" r:id="rId8"/>
    <p:sldId id="261" r:id="rId9"/>
    <p:sldId id="264" r:id="rId10"/>
    <p:sldId id="280" r:id="rId11"/>
    <p:sldId id="281" r:id="rId12"/>
    <p:sldId id="296" r:id="rId13"/>
    <p:sldId id="283" r:id="rId14"/>
    <p:sldId id="288" r:id="rId15"/>
    <p:sldId id="297" r:id="rId16"/>
    <p:sldId id="284" r:id="rId17"/>
    <p:sldId id="291" r:id="rId18"/>
    <p:sldId id="285" r:id="rId19"/>
    <p:sldId id="279" r:id="rId20"/>
  </p:sldIdLst>
  <p:sldSz cx="9144000" cy="5143500" type="screen16x9"/>
  <p:notesSz cx="6858000" cy="9144000"/>
  <p:embeddedFontLst>
    <p:embeddedFont>
      <p:font typeface="Amatic SC" panose="00000500000000000000" pitchFamily="2" charset="-79"/>
      <p:regular r:id="rId22"/>
      <p:bold r:id="rId23"/>
    </p:embeddedFont>
    <p:embeddedFont>
      <p:font typeface="Baskerville Old Face" panose="02020602080505020303" pitchFamily="18" charset="0"/>
      <p:regular r:id="rId24"/>
    </p:embeddedFont>
    <p:embeddedFont>
      <p:font typeface="Bradley Hand ITC" panose="03070402050302030203" pitchFamily="66" charset="0"/>
      <p:regular r:id="rId25"/>
    </p:embeddedFont>
    <p:embeddedFont>
      <p:font typeface="Merriweather"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3F04C88-C685-40C4-8BF3-CC98E6535080}">
          <p14:sldIdLst>
            <p14:sldId id="256"/>
            <p14:sldId id="299"/>
            <p14:sldId id="257"/>
            <p14:sldId id="298"/>
            <p14:sldId id="292"/>
            <p14:sldId id="258"/>
            <p14:sldId id="293"/>
            <p14:sldId id="261"/>
            <p14:sldId id="264"/>
            <p14:sldId id="280"/>
            <p14:sldId id="281"/>
            <p14:sldId id="296"/>
            <p14:sldId id="283"/>
            <p14:sldId id="288"/>
            <p14:sldId id="297"/>
            <p14:sldId id="284"/>
            <p14:sldId id="291"/>
            <p14:sldId id="285"/>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47" autoAdjust="0"/>
    <p:restoredTop sz="95196" autoAdjust="0"/>
  </p:normalViewPr>
  <p:slideViewPr>
    <p:cSldViewPr snapToGrid="0">
      <p:cViewPr varScale="1">
        <p:scale>
          <a:sx n="113" d="100"/>
          <a:sy n="113" d="100"/>
        </p:scale>
        <p:origin x="1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7"/>
        <p:cNvGrpSpPr/>
        <p:nvPr/>
      </p:nvGrpSpPr>
      <p:grpSpPr>
        <a:xfrm>
          <a:off x="0" y="0"/>
          <a:ext cx="0" cy="0"/>
          <a:chOff x="0" y="0"/>
          <a:chExt cx="0" cy="0"/>
        </a:xfrm>
      </p:grpSpPr>
      <p:sp>
        <p:nvSpPr>
          <p:cNvPr id="1948" name="Google Shape;194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9" name="Google Shape;194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8"/>
        <p:cNvGrpSpPr/>
        <p:nvPr/>
      </p:nvGrpSpPr>
      <p:grpSpPr>
        <a:xfrm>
          <a:off x="0" y="0"/>
          <a:ext cx="0" cy="0"/>
          <a:chOff x="0" y="0"/>
          <a:chExt cx="0" cy="0"/>
        </a:xfrm>
      </p:grpSpPr>
      <p:sp>
        <p:nvSpPr>
          <p:cNvPr id="2139" name="Google Shape;213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0" name="Google Shape;214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61"/>
        <p:cNvGrpSpPr/>
        <p:nvPr/>
      </p:nvGrpSpPr>
      <p:grpSpPr>
        <a:xfrm>
          <a:off x="0" y="0"/>
          <a:ext cx="0" cy="0"/>
          <a:chOff x="0" y="0"/>
          <a:chExt cx="0" cy="0"/>
        </a:xfrm>
      </p:grpSpPr>
      <p:grpSp>
        <p:nvGrpSpPr>
          <p:cNvPr id="1062" name="Google Shape;1062;p7"/>
          <p:cNvGrpSpPr/>
          <p:nvPr/>
        </p:nvGrpSpPr>
        <p:grpSpPr>
          <a:xfrm>
            <a:off x="1841376" y="4540815"/>
            <a:ext cx="1110494" cy="612269"/>
            <a:chOff x="1003176" y="4540815"/>
            <a:chExt cx="1110494" cy="612269"/>
          </a:xfrm>
        </p:grpSpPr>
        <p:sp>
          <p:nvSpPr>
            <p:cNvPr id="1063" name="Google Shape;1063;p7"/>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4" name="Google Shape;1064;p7"/>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5" name="Google Shape;1065;p7"/>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66" name="Google Shape;1066;p7"/>
          <p:cNvGrpSpPr/>
          <p:nvPr/>
        </p:nvGrpSpPr>
        <p:grpSpPr>
          <a:xfrm>
            <a:off x="342281" y="4183488"/>
            <a:ext cx="369035" cy="728056"/>
            <a:chOff x="342281" y="4183488"/>
            <a:chExt cx="369035" cy="728056"/>
          </a:xfrm>
        </p:grpSpPr>
        <p:sp>
          <p:nvSpPr>
            <p:cNvPr id="1067" name="Google Shape;1067;p7"/>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8" name="Google Shape;1068;p7"/>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9" name="Google Shape;1069;p7"/>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0" name="Google Shape;1070;p7"/>
          <p:cNvGrpSpPr/>
          <p:nvPr/>
        </p:nvGrpSpPr>
        <p:grpSpPr>
          <a:xfrm>
            <a:off x="50" y="1232900"/>
            <a:ext cx="454630" cy="816989"/>
            <a:chOff x="50" y="1232900"/>
            <a:chExt cx="454630" cy="816989"/>
          </a:xfrm>
        </p:grpSpPr>
        <p:sp>
          <p:nvSpPr>
            <p:cNvPr id="1071" name="Google Shape;1071;p7"/>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2" name="Google Shape;1072;p7"/>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3" name="Google Shape;1073;p7"/>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4" name="Google Shape;1074;p7"/>
          <p:cNvGrpSpPr/>
          <p:nvPr/>
        </p:nvGrpSpPr>
        <p:grpSpPr>
          <a:xfrm>
            <a:off x="50" y="3073044"/>
            <a:ext cx="729750" cy="1046771"/>
            <a:chOff x="50" y="3073044"/>
            <a:chExt cx="729750" cy="1046771"/>
          </a:xfrm>
        </p:grpSpPr>
        <p:sp>
          <p:nvSpPr>
            <p:cNvPr id="1075" name="Google Shape;1075;p7"/>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6" name="Google Shape;1076;p7"/>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7" name="Google Shape;1077;p7"/>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8" name="Google Shape;1078;p7"/>
          <p:cNvGrpSpPr/>
          <p:nvPr/>
        </p:nvGrpSpPr>
        <p:grpSpPr>
          <a:xfrm>
            <a:off x="5944880" y="-7"/>
            <a:ext cx="2524606" cy="759943"/>
            <a:chOff x="4012455" y="-7"/>
            <a:chExt cx="2524606" cy="759943"/>
          </a:xfrm>
        </p:grpSpPr>
        <p:sp>
          <p:nvSpPr>
            <p:cNvPr id="1079" name="Google Shape;1079;p7"/>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0" name="Google Shape;1080;p7"/>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1" name="Google Shape;1081;p7"/>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2" name="Google Shape;1082;p7"/>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3" name="Google Shape;1083;p7"/>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4" name="Google Shape;1084;p7"/>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5" name="Google Shape;1085;p7"/>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6" name="Google Shape;1086;p7"/>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87" name="Google Shape;1087;p7"/>
          <p:cNvGrpSpPr/>
          <p:nvPr/>
        </p:nvGrpSpPr>
        <p:grpSpPr>
          <a:xfrm>
            <a:off x="8506368" y="1564091"/>
            <a:ext cx="637429" cy="1130622"/>
            <a:chOff x="6233393" y="2021291"/>
            <a:chExt cx="637429" cy="1130622"/>
          </a:xfrm>
        </p:grpSpPr>
        <p:sp>
          <p:nvSpPr>
            <p:cNvPr id="1088" name="Google Shape;1088;p7"/>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9" name="Google Shape;1089;p7"/>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0" name="Google Shape;1090;p7"/>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1" name="Google Shape;1091;p7"/>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2" name="Google Shape;1092;p7"/>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3" name="Google Shape;1093;p7"/>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4" name="Google Shape;1094;p7"/>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5" name="Google Shape;1095;p7"/>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96" name="Google Shape;1096;p7"/>
          <p:cNvGrpSpPr/>
          <p:nvPr/>
        </p:nvGrpSpPr>
        <p:grpSpPr>
          <a:xfrm>
            <a:off x="7464679" y="3618202"/>
            <a:ext cx="1679118" cy="1534882"/>
            <a:chOff x="5191704" y="3618202"/>
            <a:chExt cx="1679118" cy="1534882"/>
          </a:xfrm>
        </p:grpSpPr>
        <p:sp>
          <p:nvSpPr>
            <p:cNvPr id="1097" name="Google Shape;1097;p7"/>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8" name="Google Shape;1098;p7"/>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9" name="Google Shape;1099;p7"/>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0" name="Google Shape;1100;p7"/>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1" name="Google Shape;1101;p7"/>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2" name="Google Shape;1102;p7"/>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3" name="Google Shape;1103;p7"/>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4" name="Google Shape;1104;p7"/>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5" name="Google Shape;1105;p7"/>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6" name="Google Shape;1106;p7"/>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07" name="Google Shape;1107;p7"/>
          <p:cNvGrpSpPr/>
          <p:nvPr/>
        </p:nvGrpSpPr>
        <p:grpSpPr>
          <a:xfrm>
            <a:off x="7847220" y="3073038"/>
            <a:ext cx="598866" cy="595528"/>
            <a:chOff x="5944870" y="3341438"/>
            <a:chExt cx="598866" cy="595528"/>
          </a:xfrm>
        </p:grpSpPr>
        <p:sp>
          <p:nvSpPr>
            <p:cNvPr id="1108" name="Google Shape;1108;p7"/>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9" name="Google Shape;1109;p7"/>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10" name="Google Shape;1110;p7"/>
          <p:cNvGrpSpPr/>
          <p:nvPr/>
        </p:nvGrpSpPr>
        <p:grpSpPr>
          <a:xfrm>
            <a:off x="2204197" y="105666"/>
            <a:ext cx="546902" cy="236607"/>
            <a:chOff x="2204197" y="105666"/>
            <a:chExt cx="546902" cy="236607"/>
          </a:xfrm>
        </p:grpSpPr>
        <p:sp>
          <p:nvSpPr>
            <p:cNvPr id="1111" name="Google Shape;1111;p7"/>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2" name="Google Shape;1112;p7"/>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3" name="Google Shape;1113;p7"/>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4" name="Google Shape;1114;p7"/>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15" name="Google Shape;1115;p7"/>
          <p:cNvGrpSpPr/>
          <p:nvPr/>
        </p:nvGrpSpPr>
        <p:grpSpPr>
          <a:xfrm>
            <a:off x="50" y="-7"/>
            <a:ext cx="2049897" cy="773345"/>
            <a:chOff x="50" y="-7"/>
            <a:chExt cx="2049897" cy="773345"/>
          </a:xfrm>
        </p:grpSpPr>
        <p:sp>
          <p:nvSpPr>
            <p:cNvPr id="1116" name="Google Shape;1116;p7"/>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7" name="Google Shape;1117;p7"/>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8" name="Google Shape;1118;p7"/>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9" name="Google Shape;1119;p7"/>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0" name="Google Shape;1120;p7"/>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1" name="Google Shape;1121;p7"/>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2" name="Google Shape;1122;p7"/>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3" name="Google Shape;1123;p7"/>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4" name="Google Shape;1124;p7"/>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5" name="Google Shape;1125;p7"/>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6" name="Google Shape;1126;p7"/>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7" name="Google Shape;1127;p7"/>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8" name="Google Shape;1128;p7"/>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9" name="Google Shape;1129;p7"/>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0" name="Google Shape;1130;p7"/>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1" name="Google Shape;1131;p7"/>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2" name="Google Shape;1132;p7"/>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3" name="Google Shape;1133;p7"/>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4" name="Google Shape;1134;p7"/>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5" name="Google Shape;1135;p7"/>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6" name="Google Shape;1136;p7"/>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7" name="Google Shape;1137;p7"/>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8" name="Google Shape;1138;p7"/>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9" name="Google Shape;1139;p7"/>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0" name="Google Shape;1140;p7"/>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1" name="Google Shape;1141;p7"/>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2" name="Google Shape;1142;p7"/>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3" name="Google Shape;1143;p7"/>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4" name="Google Shape;1144;p7"/>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5" name="Google Shape;1145;p7"/>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6" name="Google Shape;1146;p7"/>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7" name="Google Shape;1147;p7"/>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8" name="Google Shape;1148;p7"/>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9" name="Google Shape;1149;p7"/>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0" name="Google Shape;1150;p7"/>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1" name="Google Shape;1151;p7"/>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2" name="Google Shape;1152;p7"/>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3" name="Google Shape;1153;p7"/>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4" name="Google Shape;1154;p7"/>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5" name="Google Shape;1155;p7"/>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6" name="Google Shape;1156;p7"/>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7" name="Google Shape;1157;p7"/>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8" name="Google Shape;1158;p7"/>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9" name="Google Shape;1159;p7"/>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0" name="Google Shape;1160;p7"/>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1" name="Google Shape;1161;p7"/>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2" name="Google Shape;1162;p7"/>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3" name="Google Shape;1163;p7"/>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4" name="Google Shape;1164;p7"/>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5" name="Google Shape;1165;p7"/>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6" name="Google Shape;1166;p7"/>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7" name="Google Shape;1167;p7"/>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8" name="Google Shape;1168;p7"/>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9" name="Google Shape;1169;p7"/>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0" name="Google Shape;1170;p7"/>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1" name="Google Shape;1171;p7"/>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2" name="Google Shape;1172;p7"/>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3" name="Google Shape;1173;p7"/>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4" name="Google Shape;1174;p7"/>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5" name="Google Shape;1175;p7"/>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6" name="Google Shape;1176;p7"/>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7" name="Google Shape;1177;p7"/>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8" name="Google Shape;1178;p7"/>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9" name="Google Shape;1179;p7"/>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0" name="Google Shape;1180;p7"/>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1" name="Google Shape;1181;p7"/>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2" name="Google Shape;1182;p7"/>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3" name="Google Shape;1183;p7"/>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4" name="Google Shape;1184;p7"/>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5" name="Google Shape;1185;p7"/>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6" name="Google Shape;1186;p7"/>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7" name="Google Shape;1187;p7"/>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8" name="Google Shape;1188;p7"/>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9" name="Google Shape;1189;p7"/>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0" name="Google Shape;1190;p7"/>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1" name="Google Shape;1191;p7"/>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2" name="Google Shape;1192;p7"/>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3" name="Google Shape;1193;p7"/>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4" name="Google Shape;1194;p7"/>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5" name="Google Shape;1195;p7"/>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6" name="Google Shape;1196;p7"/>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7" name="Google Shape;1197;p7"/>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8" name="Google Shape;1198;p7"/>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9" name="Google Shape;1199;p7"/>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0" name="Google Shape;1200;p7"/>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1" name="Google Shape;1201;p7"/>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2" name="Google Shape;1202;p7"/>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3" name="Google Shape;1203;p7"/>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4" name="Google Shape;1204;p7"/>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5" name="Google Shape;1205;p7"/>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6" name="Google Shape;1206;p7"/>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7" name="Google Shape;1207;p7"/>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8" name="Google Shape;1208;p7"/>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9" name="Google Shape;1209;p7"/>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0" name="Google Shape;1210;p7"/>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1" name="Google Shape;1211;p7"/>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2" name="Google Shape;1212;p7"/>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3" name="Google Shape;1213;p7"/>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4" name="Google Shape;1214;p7"/>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5" name="Google Shape;1215;p7"/>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6" name="Google Shape;1216;p7"/>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7" name="Google Shape;1217;p7"/>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8" name="Google Shape;1218;p7"/>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9" name="Google Shape;1219;p7"/>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0" name="Google Shape;1220;p7"/>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1" name="Google Shape;1221;p7"/>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2" name="Google Shape;1222;p7"/>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3" name="Google Shape;1223;p7"/>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4" name="Google Shape;1224;p7"/>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5" name="Google Shape;1225;p7"/>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6" name="Google Shape;1226;p7"/>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7" name="Google Shape;1227;p7"/>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8" name="Google Shape;1228;p7"/>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9" name="Google Shape;1229;p7"/>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0" name="Google Shape;1230;p7"/>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1" name="Google Shape;1231;p7"/>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2" name="Google Shape;1232;p7"/>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3" name="Google Shape;1233;p7"/>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4" name="Google Shape;1234;p7"/>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5" name="Google Shape;1235;p7"/>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6" name="Google Shape;1236;p7"/>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7" name="Google Shape;1237;p7"/>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8" name="Google Shape;1238;p7"/>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9" name="Google Shape;1239;p7"/>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0" name="Google Shape;1240;p7"/>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1" name="Google Shape;1241;p7"/>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2" name="Google Shape;1242;p7"/>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3" name="Google Shape;1243;p7"/>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4" name="Google Shape;1244;p7"/>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5" name="Google Shape;1245;p7"/>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246" name="Google Shape;1246;p7"/>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1247" name="Google Shape;1247;p7"/>
          <p:cNvSpPr txBox="1">
            <a:spLocks noGrp="1"/>
          </p:cNvSpPr>
          <p:nvPr>
            <p:ph type="body" idx="1"/>
          </p:nvPr>
        </p:nvSpPr>
        <p:spPr>
          <a:xfrm>
            <a:off x="977300"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48" name="Google Shape;1248;p7"/>
          <p:cNvSpPr txBox="1">
            <a:spLocks noGrp="1"/>
          </p:cNvSpPr>
          <p:nvPr>
            <p:ph type="body" idx="2"/>
          </p:nvPr>
        </p:nvSpPr>
        <p:spPr>
          <a:xfrm>
            <a:off x="3391603"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49" name="Google Shape;1249;p7"/>
          <p:cNvSpPr txBox="1">
            <a:spLocks noGrp="1"/>
          </p:cNvSpPr>
          <p:nvPr>
            <p:ph type="body" idx="3"/>
          </p:nvPr>
        </p:nvSpPr>
        <p:spPr>
          <a:xfrm>
            <a:off x="5805905"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50" name="Google Shape;1250;p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6" r:id="rId5"/>
    <p:sldLayoutId id="2147483658" r:id="rId6"/>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4.xml"/><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 Id="rId5" Type="http://schemas.openxmlformats.org/officeDocument/2006/relationships/image" Target="../media/image24.jpg"/><Relationship Id="rId4" Type="http://schemas.openxmlformats.org/officeDocument/2006/relationships/image" Target="../media/image23.jpg"/></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4.xml"/><Relationship Id="rId5" Type="http://schemas.openxmlformats.org/officeDocument/2006/relationships/image" Target="../media/image28.jpg"/><Relationship Id="rId4" Type="http://schemas.openxmlformats.org/officeDocument/2006/relationships/image" Target="../media/image2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70">
          <a:fgClr>
            <a:srgbClr val="FFC000"/>
          </a:fgClr>
          <a:bgClr>
            <a:schemeClr val="bg1"/>
          </a:bgClr>
        </a:pattFill>
        <a:effectLst/>
      </p:bgPr>
    </p:bg>
    <p:spTree>
      <p:nvGrpSpPr>
        <p:cNvPr id="1" name="Shape 1890"/>
        <p:cNvGrpSpPr/>
        <p:nvPr/>
      </p:nvGrpSpPr>
      <p:grpSpPr>
        <a:xfrm>
          <a:off x="0" y="0"/>
          <a:ext cx="0" cy="0"/>
          <a:chOff x="0" y="0"/>
          <a:chExt cx="0" cy="0"/>
        </a:xfrm>
      </p:grpSpPr>
      <p:sp>
        <p:nvSpPr>
          <p:cNvPr id="4" name="TextBox 3">
            <a:extLst>
              <a:ext uri="{FF2B5EF4-FFF2-40B4-BE49-F238E27FC236}">
                <a16:creationId xmlns:a16="http://schemas.microsoft.com/office/drawing/2014/main" id="{751C75AA-AC19-D8DF-D5B5-3EE03870976E}"/>
              </a:ext>
            </a:extLst>
          </p:cNvPr>
          <p:cNvSpPr txBox="1"/>
          <p:nvPr/>
        </p:nvSpPr>
        <p:spPr>
          <a:xfrm>
            <a:off x="-2916044" y="5776901"/>
            <a:ext cx="4486507" cy="1208046"/>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714CD278-AF43-0C11-BD51-FA1B4F036C66}"/>
              </a:ext>
            </a:extLst>
          </p:cNvPr>
          <p:cNvSpPr txBox="1"/>
          <p:nvPr/>
        </p:nvSpPr>
        <p:spPr>
          <a:xfrm>
            <a:off x="0" y="3914157"/>
            <a:ext cx="4021873" cy="1246495"/>
          </a:xfrm>
          <a:prstGeom prst="rect">
            <a:avLst/>
          </a:prstGeom>
          <a:noFill/>
        </p:spPr>
        <p:txBody>
          <a:bodyPr wrap="square" rtlCol="0">
            <a:spAutoFit/>
          </a:bodyPr>
          <a:lstStyle/>
          <a:p>
            <a:pPr>
              <a:spcAft>
                <a:spcPts val="600"/>
              </a:spcAft>
            </a:pPr>
            <a:r>
              <a:rPr lang="en-US" sz="1500" b="1" dirty="0">
                <a:solidFill>
                  <a:srgbClr val="002060"/>
                </a:solidFill>
                <a:latin typeface="Bradley Hand ITC" panose="03070402050302030203" pitchFamily="66" charset="0"/>
              </a:rPr>
              <a:t>PREPARED </a:t>
            </a:r>
          </a:p>
          <a:p>
            <a:pPr>
              <a:spcAft>
                <a:spcPts val="600"/>
              </a:spcAft>
            </a:pPr>
            <a:r>
              <a:rPr lang="en-US" sz="1500" b="1" dirty="0">
                <a:solidFill>
                  <a:srgbClr val="002060"/>
                </a:solidFill>
                <a:latin typeface="Bradley Hand ITC" panose="03070402050302030203" pitchFamily="66" charset="0"/>
              </a:rPr>
              <a:t>BY :- DHARMJEET(D22DCS159)</a:t>
            </a:r>
          </a:p>
          <a:p>
            <a:pPr>
              <a:spcAft>
                <a:spcPts val="600"/>
              </a:spcAft>
            </a:pPr>
            <a:r>
              <a:rPr lang="en-US" sz="1500" b="1" dirty="0">
                <a:solidFill>
                  <a:srgbClr val="002060"/>
                </a:solidFill>
                <a:latin typeface="Bradley Hand ITC" panose="03070402050302030203" pitchFamily="66" charset="0"/>
              </a:rPr>
              <a:t>         DHRUMIL(D22DCS160)</a:t>
            </a:r>
          </a:p>
          <a:p>
            <a:pPr>
              <a:spcAft>
                <a:spcPts val="600"/>
              </a:spcAft>
            </a:pPr>
            <a:r>
              <a:rPr lang="en-US" sz="1500" b="1" dirty="0">
                <a:solidFill>
                  <a:srgbClr val="002060"/>
                </a:solidFill>
                <a:latin typeface="Bradley Hand ITC" panose="03070402050302030203" pitchFamily="66" charset="0"/>
              </a:rPr>
              <a:t>         VANDAN(D22DCS161)</a:t>
            </a:r>
            <a:endParaRPr lang="en-IN" sz="1500" b="1" dirty="0">
              <a:solidFill>
                <a:srgbClr val="002060"/>
              </a:solidFill>
              <a:latin typeface="Bradley Hand ITC" panose="03070402050302030203" pitchFamily="66" charset="0"/>
            </a:endParaRPr>
          </a:p>
        </p:txBody>
      </p:sp>
      <p:sp>
        <p:nvSpPr>
          <p:cNvPr id="7" name="TextBox 6">
            <a:extLst>
              <a:ext uri="{FF2B5EF4-FFF2-40B4-BE49-F238E27FC236}">
                <a16:creationId xmlns:a16="http://schemas.microsoft.com/office/drawing/2014/main" id="{C487440D-CA41-B518-5B74-A9320E3875A3}"/>
              </a:ext>
            </a:extLst>
          </p:cNvPr>
          <p:cNvSpPr txBox="1"/>
          <p:nvPr/>
        </p:nvSpPr>
        <p:spPr>
          <a:xfrm>
            <a:off x="3391160" y="-48327"/>
            <a:ext cx="2301240" cy="584775"/>
          </a:xfrm>
          <a:prstGeom prst="rect">
            <a:avLst/>
          </a:prstGeom>
          <a:noFill/>
        </p:spPr>
        <p:txBody>
          <a:bodyPr wrap="square">
            <a:spAutoFit/>
          </a:bodyPr>
          <a:lstStyle/>
          <a:p>
            <a:r>
              <a:rPr lang="en-US" sz="1600" b="1" dirty="0">
                <a:solidFill>
                  <a:srgbClr val="002060"/>
                </a:solidFill>
                <a:latin typeface="Bradley Hand ITC" panose="03070402050302030203" pitchFamily="66" charset="0"/>
              </a:rPr>
              <a:t>CS348  SOFTWARE GROUP PROJECT-4</a:t>
            </a:r>
            <a:endParaRPr lang="en-IN" sz="1600" b="1" dirty="0">
              <a:solidFill>
                <a:srgbClr val="002060"/>
              </a:solidFill>
              <a:latin typeface="Bradley Hand ITC" panose="03070402050302030203" pitchFamily="66" charset="0"/>
            </a:endParaRPr>
          </a:p>
        </p:txBody>
      </p:sp>
      <p:pic>
        <p:nvPicPr>
          <p:cNvPr id="1030" name="Picture 6" descr="CSI STUDENT BRANCH | DEPSTAR - Gallery">
            <a:extLst>
              <a:ext uri="{FF2B5EF4-FFF2-40B4-BE49-F238E27FC236}">
                <a16:creationId xmlns:a16="http://schemas.microsoft.com/office/drawing/2014/main" id="{1CFD96C3-358A-8EAE-9A8C-5BA375233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1" y="60961"/>
            <a:ext cx="670560" cy="67985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D93E3E1-183E-43A4-94AA-100285838B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58" y="222435"/>
            <a:ext cx="1921192" cy="3946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6FFC61A-4D7E-472F-B7B3-26AA398A0187}"/>
              </a:ext>
            </a:extLst>
          </p:cNvPr>
          <p:cNvSpPr txBox="1"/>
          <p:nvPr/>
        </p:nvSpPr>
        <p:spPr>
          <a:xfrm rot="283793">
            <a:off x="7514303" y="4060883"/>
            <a:ext cx="1629698" cy="646331"/>
          </a:xfrm>
          <a:prstGeom prst="rect">
            <a:avLst/>
          </a:prstGeom>
          <a:noFill/>
        </p:spPr>
        <p:txBody>
          <a:bodyPr wrap="square" rtlCol="0">
            <a:spAutoFit/>
          </a:bodyPr>
          <a:lstStyle/>
          <a:p>
            <a:r>
              <a:rPr lang="en-US" sz="1800" b="1" dirty="0">
                <a:solidFill>
                  <a:srgbClr val="002060"/>
                </a:solidFill>
                <a:latin typeface="Bradley Hand ITC" panose="03070402050302030203" pitchFamily="66" charset="0"/>
              </a:rPr>
              <a:t>Guided by :-</a:t>
            </a:r>
          </a:p>
          <a:p>
            <a:r>
              <a:rPr lang="en-US" sz="1800" b="1" dirty="0">
                <a:solidFill>
                  <a:srgbClr val="002060"/>
                </a:solidFill>
                <a:latin typeface="Bradley Hand ITC" panose="03070402050302030203" pitchFamily="66" charset="0"/>
              </a:rPr>
              <a:t>Gaurang Patel</a:t>
            </a:r>
            <a:endParaRPr lang="en-IN" sz="1800" b="1" dirty="0">
              <a:solidFill>
                <a:srgbClr val="002060"/>
              </a:solidFill>
              <a:latin typeface="Bradley Hand ITC" panose="03070402050302030203" pitchFamily="66" charset="0"/>
            </a:endParaRPr>
          </a:p>
        </p:txBody>
      </p:sp>
      <p:sp>
        <p:nvSpPr>
          <p:cNvPr id="3" name="TextBox 2">
            <a:extLst>
              <a:ext uri="{FF2B5EF4-FFF2-40B4-BE49-F238E27FC236}">
                <a16:creationId xmlns:a16="http://schemas.microsoft.com/office/drawing/2014/main" id="{8473212D-9A37-5148-7D9E-D03FE0E22164}"/>
              </a:ext>
            </a:extLst>
          </p:cNvPr>
          <p:cNvSpPr txBox="1"/>
          <p:nvPr/>
        </p:nvSpPr>
        <p:spPr>
          <a:xfrm>
            <a:off x="1073739" y="1982340"/>
            <a:ext cx="6936081" cy="923330"/>
          </a:xfrm>
          <a:prstGeom prst="rect">
            <a:avLst/>
          </a:prstGeom>
          <a:noFill/>
          <a:ln>
            <a:noFill/>
          </a:ln>
          <a:effectLst>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prst="riblet"/>
          </a:sp3d>
        </p:spPr>
        <p:txBody>
          <a:bodyPr wrap="square">
            <a:spAutoFit/>
          </a:bodyPr>
          <a:lstStyle/>
          <a:p>
            <a:pPr algn="ctr"/>
            <a:r>
              <a:rPr lang="en-US" sz="5400" b="1" i="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skerville Old Face" panose="02020602080505020303" pitchFamily="18" charset="0"/>
              </a:rPr>
              <a:t>Quick Eats</a:t>
            </a:r>
            <a:endParaRPr lang="en-US" sz="5400" b="1" i="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radley Hand ITC" panose="03070402050302030203" pitchFamily="66"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22B705F-12DC-4942-8648-E6B29D12A4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4" name="Picture 3">
            <a:extLst>
              <a:ext uri="{FF2B5EF4-FFF2-40B4-BE49-F238E27FC236}">
                <a16:creationId xmlns:a16="http://schemas.microsoft.com/office/drawing/2014/main" id="{FF7B01C3-D01D-4CBA-16FA-52C34FFF1A71}"/>
              </a:ext>
            </a:extLst>
          </p:cNvPr>
          <p:cNvPicPr>
            <a:picLocks noChangeAspect="1"/>
          </p:cNvPicPr>
          <p:nvPr/>
        </p:nvPicPr>
        <p:blipFill>
          <a:blip r:embed="rId2"/>
          <a:stretch>
            <a:fillRect/>
          </a:stretch>
        </p:blipFill>
        <p:spPr>
          <a:xfrm>
            <a:off x="0" y="0"/>
            <a:ext cx="9144000" cy="5143500"/>
          </a:xfrm>
          <a:prstGeom prst="rect">
            <a:avLst/>
          </a:prstGeom>
        </p:spPr>
      </p:pic>
      <p:pic>
        <p:nvPicPr>
          <p:cNvPr id="7" name="Picture 6">
            <a:extLst>
              <a:ext uri="{FF2B5EF4-FFF2-40B4-BE49-F238E27FC236}">
                <a16:creationId xmlns:a16="http://schemas.microsoft.com/office/drawing/2014/main" id="{69F715C4-75EE-D34F-DA5E-A02205EFE248}"/>
              </a:ext>
            </a:extLst>
          </p:cNvPr>
          <p:cNvPicPr>
            <a:picLocks noChangeAspect="1"/>
          </p:cNvPicPr>
          <p:nvPr/>
        </p:nvPicPr>
        <p:blipFill>
          <a:blip r:embed="rId3"/>
          <a:stretch>
            <a:fillRect/>
          </a:stretch>
        </p:blipFill>
        <p:spPr>
          <a:xfrm>
            <a:off x="-200" y="1131148"/>
            <a:ext cx="9144000" cy="3386666"/>
          </a:xfrm>
          <a:prstGeom prst="rect">
            <a:avLst/>
          </a:prstGeom>
        </p:spPr>
      </p:pic>
    </p:spTree>
    <p:extLst>
      <p:ext uri="{BB962C8B-B14F-4D97-AF65-F5344CB8AC3E}">
        <p14:creationId xmlns:p14="http://schemas.microsoft.com/office/powerpoint/2010/main" val="25300162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a:extLst>
              <a:ext uri="{FF2B5EF4-FFF2-40B4-BE49-F238E27FC236}">
                <a16:creationId xmlns:a16="http://schemas.microsoft.com/office/drawing/2014/main" id="{99285E70-0C85-4B41-8EAC-F051A4BDE65A}"/>
              </a:ext>
            </a:extLst>
          </p:cNvPr>
          <p:cNvSpPr txBox="1"/>
          <p:nvPr/>
        </p:nvSpPr>
        <p:spPr>
          <a:xfrm>
            <a:off x="4149935" y="0"/>
            <a:ext cx="3580211" cy="584775"/>
          </a:xfrm>
          <a:prstGeom prst="rect">
            <a:avLst/>
          </a:prstGeom>
          <a:noFill/>
        </p:spPr>
        <p:txBody>
          <a:bodyPr wrap="square">
            <a:spAutoFit/>
          </a:bodyPr>
          <a:lstStyle/>
          <a:p>
            <a:pPr algn="l"/>
            <a:r>
              <a:rPr lang="en-US" sz="3200" b="1" i="0" dirty="0">
                <a:ln w="3175">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radley Hand ITC" panose="03070402050302030203" pitchFamily="66" charset="0"/>
              </a:rPr>
              <a:t>System Flow Chart</a:t>
            </a:r>
          </a:p>
        </p:txBody>
      </p:sp>
      <p:sp>
        <p:nvSpPr>
          <p:cNvPr id="41" name="Google Shape;1951;p21">
            <a:extLst>
              <a:ext uri="{FF2B5EF4-FFF2-40B4-BE49-F238E27FC236}">
                <a16:creationId xmlns:a16="http://schemas.microsoft.com/office/drawing/2014/main" id="{79914B13-8058-4E98-C265-656E2B7DFDC7}"/>
              </a:ext>
            </a:extLst>
          </p:cNvPr>
          <p:cNvSpPr txBox="1">
            <a:spLocks noGrp="1"/>
          </p:cNvSpPr>
          <p:nvPr>
            <p:ph type="title"/>
          </p:nvPr>
        </p:nvSpPr>
        <p:spPr>
          <a:xfrm>
            <a:off x="4149935" y="2102203"/>
            <a:ext cx="2496990" cy="544286"/>
          </a:xfrm>
          <a:prstGeom prst="rect">
            <a:avLst/>
          </a:prstGeom>
        </p:spPr>
        <p:txBody>
          <a:bodyPr spcFirstLastPara="1" wrap="square" lIns="91425" tIns="91425" rIns="91425" bIns="91425" anchor="b" anchorCtr="0">
            <a:noAutofit/>
          </a:bodyPr>
          <a:lstStyle/>
          <a:p>
            <a:r>
              <a:rPr lang="en-IN" sz="32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radley Hand ITC" panose="03070402050302030203" pitchFamily="66" charset="0"/>
              </a:rPr>
              <a:t>User app: </a:t>
            </a:r>
          </a:p>
        </p:txBody>
      </p:sp>
      <p:pic>
        <p:nvPicPr>
          <p:cNvPr id="6" name="Picture 5">
            <a:extLst>
              <a:ext uri="{FF2B5EF4-FFF2-40B4-BE49-F238E27FC236}">
                <a16:creationId xmlns:a16="http://schemas.microsoft.com/office/drawing/2014/main" id="{8568ED83-86C8-EDCC-E8BB-D5A90D9A44CA}"/>
              </a:ext>
            </a:extLst>
          </p:cNvPr>
          <p:cNvPicPr>
            <a:picLocks noChangeAspect="1"/>
          </p:cNvPicPr>
          <p:nvPr/>
        </p:nvPicPr>
        <p:blipFill>
          <a:blip r:embed="rId2"/>
          <a:srcRect/>
          <a:stretch/>
        </p:blipFill>
        <p:spPr>
          <a:xfrm>
            <a:off x="-118665" y="0"/>
            <a:ext cx="3718823" cy="5143500"/>
          </a:xfrm>
          <a:prstGeom prst="rect">
            <a:avLst/>
          </a:prstGeom>
        </p:spPr>
      </p:pic>
    </p:spTree>
    <p:extLst>
      <p:ext uri="{BB962C8B-B14F-4D97-AF65-F5344CB8AC3E}">
        <p14:creationId xmlns:p14="http://schemas.microsoft.com/office/powerpoint/2010/main" val="2643177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44C639-E556-A8D1-BA00-8E8A3AFADB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9" name="Picture 8">
            <a:extLst>
              <a:ext uri="{FF2B5EF4-FFF2-40B4-BE49-F238E27FC236}">
                <a16:creationId xmlns:a16="http://schemas.microsoft.com/office/drawing/2014/main" id="{98763100-6356-E137-689B-B89D9AEEC7A2}"/>
              </a:ext>
            </a:extLst>
          </p:cNvPr>
          <p:cNvPicPr>
            <a:picLocks noChangeAspect="1"/>
          </p:cNvPicPr>
          <p:nvPr/>
        </p:nvPicPr>
        <p:blipFill>
          <a:blip r:embed="rId2"/>
          <a:srcRect/>
          <a:stretch/>
        </p:blipFill>
        <p:spPr>
          <a:xfrm>
            <a:off x="3536416" y="38523"/>
            <a:ext cx="5516795" cy="5029200"/>
          </a:xfrm>
          <a:prstGeom prst="rect">
            <a:avLst/>
          </a:prstGeom>
        </p:spPr>
      </p:pic>
      <p:sp>
        <p:nvSpPr>
          <p:cNvPr id="7" name="Google Shape;1951;p21">
            <a:extLst>
              <a:ext uri="{FF2B5EF4-FFF2-40B4-BE49-F238E27FC236}">
                <a16:creationId xmlns:a16="http://schemas.microsoft.com/office/drawing/2014/main" id="{E059F897-7DF8-4BFA-4D89-61DC5282B428}"/>
              </a:ext>
            </a:extLst>
          </p:cNvPr>
          <p:cNvSpPr txBox="1">
            <a:spLocks noGrp="1"/>
          </p:cNvSpPr>
          <p:nvPr>
            <p:ph type="title"/>
          </p:nvPr>
        </p:nvSpPr>
        <p:spPr>
          <a:xfrm>
            <a:off x="294317" y="946556"/>
            <a:ext cx="2496990" cy="544286"/>
          </a:xfrm>
          <a:prstGeom prst="rect">
            <a:avLst/>
          </a:prstGeom>
        </p:spPr>
        <p:txBody>
          <a:bodyPr spcFirstLastPara="1" wrap="square" lIns="91425" tIns="91425" rIns="91425" bIns="91425" anchor="b" anchorCtr="0">
            <a:noAutofit/>
          </a:bodyPr>
          <a:lstStyle/>
          <a:p>
            <a:r>
              <a:rPr lang="en-IN" sz="32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radley Hand ITC" panose="03070402050302030203" pitchFamily="66" charset="0"/>
              </a:rPr>
              <a:t>Admin app: </a:t>
            </a:r>
          </a:p>
        </p:txBody>
      </p:sp>
    </p:spTree>
    <p:extLst>
      <p:ext uri="{BB962C8B-B14F-4D97-AF65-F5344CB8AC3E}">
        <p14:creationId xmlns:p14="http://schemas.microsoft.com/office/powerpoint/2010/main" val="4179408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D4E9399-6A7B-4F1C-83E6-BFEC0057EDB7}"/>
              </a:ext>
            </a:extLst>
          </p:cNvPr>
          <p:cNvSpPr txBox="1"/>
          <p:nvPr/>
        </p:nvSpPr>
        <p:spPr>
          <a:xfrm>
            <a:off x="655320" y="82263"/>
            <a:ext cx="6743700" cy="646331"/>
          </a:xfrm>
          <a:prstGeom prst="rect">
            <a:avLst/>
          </a:prstGeom>
          <a:noFill/>
        </p:spPr>
        <p:txBody>
          <a:bodyPr wrap="square" rtlCol="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radley Hand ITC" panose="03070402050302030203" pitchFamily="66" charset="0"/>
              </a:rPr>
              <a:t>Snapshots :</a:t>
            </a:r>
            <a:endPar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radley Hand ITC" panose="03070402050302030203" pitchFamily="66" charset="0"/>
            </a:endParaRPr>
          </a:p>
        </p:txBody>
      </p:sp>
      <p:sp>
        <p:nvSpPr>
          <p:cNvPr id="3" name="Google Shape;1951;p21">
            <a:extLst>
              <a:ext uri="{FF2B5EF4-FFF2-40B4-BE49-F238E27FC236}">
                <a16:creationId xmlns:a16="http://schemas.microsoft.com/office/drawing/2014/main" id="{56F34C6B-3031-6DBB-2FA6-41BEF45A0E91}"/>
              </a:ext>
            </a:extLst>
          </p:cNvPr>
          <p:cNvSpPr txBox="1">
            <a:spLocks noGrp="1"/>
          </p:cNvSpPr>
          <p:nvPr>
            <p:ph type="title"/>
          </p:nvPr>
        </p:nvSpPr>
        <p:spPr>
          <a:xfrm>
            <a:off x="64294" y="253713"/>
            <a:ext cx="2496990" cy="544286"/>
          </a:xfrm>
          <a:prstGeom prst="rect">
            <a:avLst/>
          </a:prstGeom>
        </p:spPr>
        <p:txBody>
          <a:bodyPr spcFirstLastPara="1" wrap="square" lIns="91425" tIns="91425" rIns="91425" bIns="91425" anchor="b" anchorCtr="0">
            <a:noAutofit/>
          </a:bodyPr>
          <a:lstStyle/>
          <a:p>
            <a:r>
              <a:rPr lang="en-IN" sz="32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radley Hand ITC" panose="03070402050302030203" pitchFamily="66" charset="0"/>
              </a:rPr>
              <a:t>User app: </a:t>
            </a:r>
          </a:p>
        </p:txBody>
      </p:sp>
      <p:pic>
        <p:nvPicPr>
          <p:cNvPr id="6" name="Picture 5">
            <a:extLst>
              <a:ext uri="{FF2B5EF4-FFF2-40B4-BE49-F238E27FC236}">
                <a16:creationId xmlns:a16="http://schemas.microsoft.com/office/drawing/2014/main" id="{300216BD-837A-08A3-0AAA-06F9E107F1FB}"/>
              </a:ext>
            </a:extLst>
          </p:cNvPr>
          <p:cNvPicPr>
            <a:picLocks noChangeAspect="1"/>
          </p:cNvPicPr>
          <p:nvPr/>
        </p:nvPicPr>
        <p:blipFill>
          <a:blip r:embed="rId2"/>
          <a:srcRect/>
          <a:stretch/>
        </p:blipFill>
        <p:spPr bwMode="auto">
          <a:xfrm>
            <a:off x="387673" y="820771"/>
            <a:ext cx="1850230" cy="3910659"/>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34AF9F7F-391E-9420-0057-446FAF836589}"/>
              </a:ext>
            </a:extLst>
          </p:cNvPr>
          <p:cNvPicPr>
            <a:picLocks noChangeAspect="1"/>
          </p:cNvPicPr>
          <p:nvPr/>
        </p:nvPicPr>
        <p:blipFill>
          <a:blip r:embed="rId3"/>
          <a:srcRect t="2481" b="2481"/>
          <a:stretch/>
        </p:blipFill>
        <p:spPr bwMode="auto">
          <a:xfrm>
            <a:off x="3585696" y="794900"/>
            <a:ext cx="1972607" cy="396240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B4E348EE-6450-8316-ECF0-60A85C8FE576}"/>
              </a:ext>
            </a:extLst>
          </p:cNvPr>
          <p:cNvPicPr>
            <a:picLocks noChangeAspect="1"/>
          </p:cNvPicPr>
          <p:nvPr/>
        </p:nvPicPr>
        <p:blipFill>
          <a:blip r:embed="rId4"/>
          <a:srcRect/>
          <a:stretch/>
        </p:blipFill>
        <p:spPr bwMode="auto">
          <a:xfrm>
            <a:off x="6882533" y="820771"/>
            <a:ext cx="1873794" cy="39604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5623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75B3069-C5A6-4B61-AD10-1203FB4EDC37}"/>
              </a:ext>
            </a:extLst>
          </p:cNvPr>
          <p:cNvSpPr txBox="1"/>
          <p:nvPr/>
        </p:nvSpPr>
        <p:spPr>
          <a:xfrm>
            <a:off x="719614" y="-60613"/>
            <a:ext cx="6743700" cy="646331"/>
          </a:xfrm>
          <a:prstGeom prst="rect">
            <a:avLst/>
          </a:prstGeom>
          <a:noFill/>
        </p:spPr>
        <p:txBody>
          <a:bodyPr wrap="square" rtlCol="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radley Hand ITC" panose="03070402050302030203" pitchFamily="66" charset="0"/>
              </a:rPr>
              <a:t>Continue…</a:t>
            </a:r>
            <a:endPar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radley Hand ITC" panose="03070402050302030203" pitchFamily="66" charset="0"/>
            </a:endParaRPr>
          </a:p>
        </p:txBody>
      </p:sp>
      <p:pic>
        <p:nvPicPr>
          <p:cNvPr id="5" name="Picture 4">
            <a:extLst>
              <a:ext uri="{FF2B5EF4-FFF2-40B4-BE49-F238E27FC236}">
                <a16:creationId xmlns:a16="http://schemas.microsoft.com/office/drawing/2014/main" id="{50038BFF-B3F1-056F-DA0E-979557FC71EB}"/>
              </a:ext>
            </a:extLst>
          </p:cNvPr>
          <p:cNvPicPr>
            <a:picLocks noChangeAspect="1"/>
          </p:cNvPicPr>
          <p:nvPr/>
        </p:nvPicPr>
        <p:blipFill>
          <a:blip r:embed="rId2"/>
          <a:srcRect/>
          <a:stretch/>
        </p:blipFill>
        <p:spPr bwMode="auto">
          <a:xfrm>
            <a:off x="386979" y="585484"/>
            <a:ext cx="1873955" cy="3960803"/>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75FDC439-7324-8FE0-DFC8-9C96A1C9FB42}"/>
              </a:ext>
            </a:extLst>
          </p:cNvPr>
          <p:cNvPicPr>
            <a:picLocks noChangeAspect="1"/>
          </p:cNvPicPr>
          <p:nvPr/>
        </p:nvPicPr>
        <p:blipFill>
          <a:blip r:embed="rId3"/>
          <a:srcRect/>
          <a:stretch/>
        </p:blipFill>
        <p:spPr bwMode="auto">
          <a:xfrm>
            <a:off x="2718245" y="585484"/>
            <a:ext cx="1873733" cy="3960335"/>
          </a:xfrm>
          <a:prstGeom prst="rect">
            <a:avLst/>
          </a:prstGeom>
          <a:ln>
            <a:noFill/>
          </a:ln>
          <a:effectLst>
            <a:outerShdw blurRad="292100" dist="139700" dir="2700000" algn="tl" rotWithShape="0">
              <a:srgbClr val="333333">
                <a:alpha val="65000"/>
              </a:srgbClr>
            </a:outerShdw>
          </a:effectLst>
        </p:spPr>
      </p:pic>
      <p:pic>
        <p:nvPicPr>
          <p:cNvPr id="2" name="Picture 1">
            <a:extLst>
              <a:ext uri="{FF2B5EF4-FFF2-40B4-BE49-F238E27FC236}">
                <a16:creationId xmlns:a16="http://schemas.microsoft.com/office/drawing/2014/main" id="{59E45EF9-4EB9-0D55-F00C-613F2DE78051}"/>
              </a:ext>
            </a:extLst>
          </p:cNvPr>
          <p:cNvPicPr>
            <a:picLocks noChangeAspect="1"/>
          </p:cNvPicPr>
          <p:nvPr/>
        </p:nvPicPr>
        <p:blipFill>
          <a:blip r:embed="rId4"/>
          <a:srcRect/>
          <a:stretch/>
        </p:blipFill>
        <p:spPr bwMode="auto">
          <a:xfrm>
            <a:off x="7193104" y="585484"/>
            <a:ext cx="1873954" cy="3960803"/>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435EC30D-3B7A-7AD0-37E8-FEBFD5D4D498}"/>
              </a:ext>
            </a:extLst>
          </p:cNvPr>
          <p:cNvPicPr>
            <a:picLocks noChangeAspect="1"/>
          </p:cNvPicPr>
          <p:nvPr/>
        </p:nvPicPr>
        <p:blipFill>
          <a:blip r:embed="rId5"/>
          <a:srcRect/>
          <a:stretch/>
        </p:blipFill>
        <p:spPr bwMode="auto">
          <a:xfrm>
            <a:off x="4955563" y="585016"/>
            <a:ext cx="1873954" cy="39608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505527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DD84ABE-4E25-5011-3833-8BBC886A2C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7" name="Picture 6">
            <a:extLst>
              <a:ext uri="{FF2B5EF4-FFF2-40B4-BE49-F238E27FC236}">
                <a16:creationId xmlns:a16="http://schemas.microsoft.com/office/drawing/2014/main" id="{3F85651F-DEA7-79D7-EF6B-E30E4C7BACB7}"/>
              </a:ext>
            </a:extLst>
          </p:cNvPr>
          <p:cNvPicPr>
            <a:picLocks noChangeAspect="1"/>
          </p:cNvPicPr>
          <p:nvPr/>
        </p:nvPicPr>
        <p:blipFill>
          <a:blip r:embed="rId2"/>
          <a:srcRect/>
          <a:stretch/>
        </p:blipFill>
        <p:spPr bwMode="auto">
          <a:xfrm>
            <a:off x="467255" y="485755"/>
            <a:ext cx="2011786" cy="4470635"/>
          </a:xfrm>
          <a:prstGeom prst="rect">
            <a:avLst/>
          </a:prstGeom>
          <a:ln>
            <a:noFill/>
          </a:ln>
          <a:effectLst>
            <a:outerShdw blurRad="292100" dist="139700" dir="2700000" algn="tl" rotWithShape="0">
              <a:srgbClr val="333333">
                <a:alpha val="65000"/>
              </a:srgbClr>
            </a:outerShdw>
          </a:effectLst>
        </p:spPr>
      </p:pic>
      <p:sp>
        <p:nvSpPr>
          <p:cNvPr id="8" name="Google Shape;1951;p21">
            <a:extLst>
              <a:ext uri="{FF2B5EF4-FFF2-40B4-BE49-F238E27FC236}">
                <a16:creationId xmlns:a16="http://schemas.microsoft.com/office/drawing/2014/main" id="{C3F33CE2-CEDB-0954-D571-7CC70667DA7B}"/>
              </a:ext>
            </a:extLst>
          </p:cNvPr>
          <p:cNvSpPr txBox="1">
            <a:spLocks noGrp="1"/>
          </p:cNvSpPr>
          <p:nvPr>
            <p:ph type="title"/>
          </p:nvPr>
        </p:nvSpPr>
        <p:spPr>
          <a:xfrm>
            <a:off x="-200135" y="0"/>
            <a:ext cx="2496990" cy="544286"/>
          </a:xfrm>
          <a:prstGeom prst="rect">
            <a:avLst/>
          </a:prstGeom>
        </p:spPr>
        <p:txBody>
          <a:bodyPr spcFirstLastPara="1" wrap="square" lIns="91425" tIns="91425" rIns="91425" bIns="91425" anchor="b" anchorCtr="0">
            <a:noAutofit/>
          </a:bodyPr>
          <a:lstStyle/>
          <a:p>
            <a:r>
              <a:rPr lang="en-IN" sz="28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radley Hand ITC" panose="03070402050302030203" pitchFamily="66" charset="0"/>
              </a:rPr>
              <a:t>Admin app: </a:t>
            </a:r>
          </a:p>
        </p:txBody>
      </p:sp>
      <p:pic>
        <p:nvPicPr>
          <p:cNvPr id="9" name="Picture 8">
            <a:extLst>
              <a:ext uri="{FF2B5EF4-FFF2-40B4-BE49-F238E27FC236}">
                <a16:creationId xmlns:a16="http://schemas.microsoft.com/office/drawing/2014/main" id="{FF3BD534-1B4F-9B9A-5E4F-B109F2C1EAE6}"/>
              </a:ext>
            </a:extLst>
          </p:cNvPr>
          <p:cNvPicPr>
            <a:picLocks noChangeAspect="1"/>
          </p:cNvPicPr>
          <p:nvPr/>
        </p:nvPicPr>
        <p:blipFill>
          <a:blip r:embed="rId3"/>
          <a:srcRect/>
          <a:stretch/>
        </p:blipFill>
        <p:spPr bwMode="auto">
          <a:xfrm>
            <a:off x="2654632" y="485756"/>
            <a:ext cx="2011785" cy="447063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1CA4B4F9-1D79-C077-851E-85DBF3673534}"/>
              </a:ext>
            </a:extLst>
          </p:cNvPr>
          <p:cNvPicPr>
            <a:picLocks noChangeAspect="1"/>
          </p:cNvPicPr>
          <p:nvPr/>
        </p:nvPicPr>
        <p:blipFill>
          <a:blip r:embed="rId4"/>
          <a:srcRect/>
          <a:stretch/>
        </p:blipFill>
        <p:spPr bwMode="auto">
          <a:xfrm>
            <a:off x="4842007" y="493139"/>
            <a:ext cx="2005139" cy="4455864"/>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CF2E93FE-E90F-9540-68B7-FAD8BCF2B5E6}"/>
              </a:ext>
            </a:extLst>
          </p:cNvPr>
          <p:cNvPicPr>
            <a:picLocks noChangeAspect="1"/>
          </p:cNvPicPr>
          <p:nvPr/>
        </p:nvPicPr>
        <p:blipFill>
          <a:blip r:embed="rId5"/>
          <a:srcRect/>
          <a:stretch/>
        </p:blipFill>
        <p:spPr bwMode="auto">
          <a:xfrm>
            <a:off x="6898955" y="485754"/>
            <a:ext cx="2011785" cy="44706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19769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9574A70-9816-4F86-BDC2-6F671B01B090}"/>
              </a:ext>
            </a:extLst>
          </p:cNvPr>
          <p:cNvSpPr txBox="1"/>
          <p:nvPr/>
        </p:nvSpPr>
        <p:spPr>
          <a:xfrm>
            <a:off x="629074" y="159967"/>
            <a:ext cx="7444740" cy="1569660"/>
          </a:xfrm>
          <a:prstGeom prst="rect">
            <a:avLst/>
          </a:prstGeom>
          <a:noFill/>
        </p:spPr>
        <p:txBody>
          <a:bodyPr wrap="square">
            <a:spAutoFit/>
          </a:bodyPr>
          <a:lstStyle/>
          <a:p>
            <a:pPr algn="ctr"/>
            <a:r>
              <a:rPr lang="en-US" sz="4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radley Hand ITC" panose="03070402050302030203" pitchFamily="66" charset="0"/>
              </a:rPr>
              <a:t>L</a:t>
            </a:r>
            <a:r>
              <a:rPr lang="en-US" sz="4800" b="1" i="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radley Hand ITC" panose="03070402050302030203" pitchFamily="66" charset="0"/>
              </a:rPr>
              <a:t>imitations and future scope:</a:t>
            </a:r>
            <a:endParaRPr lang="en-IN" sz="4800" dirty="0"/>
          </a:p>
        </p:txBody>
      </p:sp>
      <p:sp>
        <p:nvSpPr>
          <p:cNvPr id="13" name="TextBox 12">
            <a:extLst>
              <a:ext uri="{FF2B5EF4-FFF2-40B4-BE49-F238E27FC236}">
                <a16:creationId xmlns:a16="http://schemas.microsoft.com/office/drawing/2014/main" id="{74589823-6D64-40A7-A79B-143157160F9A}"/>
              </a:ext>
            </a:extLst>
          </p:cNvPr>
          <p:cNvSpPr txBox="1"/>
          <p:nvPr/>
        </p:nvSpPr>
        <p:spPr>
          <a:xfrm>
            <a:off x="832273" y="1783189"/>
            <a:ext cx="7187353" cy="1938992"/>
          </a:xfrm>
          <a:prstGeom prst="rect">
            <a:avLst/>
          </a:prstGeom>
          <a:noFill/>
        </p:spPr>
        <p:txBody>
          <a:bodyPr wrap="square">
            <a:spAutoFit/>
          </a:bodyPr>
          <a:lstStyle/>
          <a:p>
            <a:pPr marL="285750" indent="-285750" algn="just">
              <a:buFont typeface="Wingdings" panose="05000000000000000000" pitchFamily="2" charset="2"/>
              <a:buChar char="Ø"/>
            </a:pPr>
            <a:r>
              <a:rPr lang="en-US" sz="2400" b="1" dirty="0">
                <a:latin typeface="Bradley Hand ITC" panose="03070402050302030203" pitchFamily="66" charset="0"/>
              </a:rPr>
              <a:t>Analysis of all the order in admin app whether approved or rejected for User.</a:t>
            </a:r>
          </a:p>
          <a:p>
            <a:pPr marL="285750" indent="-285750" algn="just">
              <a:buFont typeface="Wingdings" panose="05000000000000000000" pitchFamily="2" charset="2"/>
              <a:buChar char="Ø"/>
            </a:pPr>
            <a:r>
              <a:rPr lang="en-US" sz="2400" b="1" dirty="0">
                <a:latin typeface="Bradley Hand ITC" panose="03070402050302030203" pitchFamily="66" charset="0"/>
              </a:rPr>
              <a:t>Payment method integration at admin side.</a:t>
            </a:r>
          </a:p>
          <a:p>
            <a:pPr marL="285750" indent="-285750" algn="just">
              <a:buFont typeface="Wingdings" panose="05000000000000000000" pitchFamily="2" charset="2"/>
              <a:buChar char="Ø"/>
            </a:pPr>
            <a:r>
              <a:rPr lang="en-US" sz="2400" b="1" dirty="0">
                <a:latin typeface="Bradley Hand ITC" panose="03070402050302030203" pitchFamily="66" charset="0"/>
              </a:rPr>
              <a:t>History of order and transactions implementation for admin application </a:t>
            </a:r>
          </a:p>
        </p:txBody>
      </p:sp>
    </p:spTree>
    <p:extLst>
      <p:ext uri="{BB962C8B-B14F-4D97-AF65-F5344CB8AC3E}">
        <p14:creationId xmlns:p14="http://schemas.microsoft.com/office/powerpoint/2010/main" val="891570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D72507C-71D4-45AF-A6D6-2267189C9F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7" name="TextBox 6">
            <a:extLst>
              <a:ext uri="{FF2B5EF4-FFF2-40B4-BE49-F238E27FC236}">
                <a16:creationId xmlns:a16="http://schemas.microsoft.com/office/drawing/2014/main" id="{D169887E-3455-44FE-B5A4-F57D7C242B2E}"/>
              </a:ext>
            </a:extLst>
          </p:cNvPr>
          <p:cNvSpPr txBox="1"/>
          <p:nvPr/>
        </p:nvSpPr>
        <p:spPr>
          <a:xfrm>
            <a:off x="1661160" y="375867"/>
            <a:ext cx="5250180" cy="1015663"/>
          </a:xfrm>
          <a:prstGeom prst="rect">
            <a:avLst/>
          </a:prstGeom>
          <a:noFill/>
        </p:spPr>
        <p:txBody>
          <a:bodyPr wrap="square">
            <a:spAutoFit/>
          </a:bodyPr>
          <a:lstStyle/>
          <a:p>
            <a:pPr algn="ctr"/>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radley Hand ITC" panose="03070402050302030203" pitchFamily="66" charset="0"/>
              </a:rPr>
              <a:t>Conclusion:</a:t>
            </a:r>
            <a:endParaRPr lang="en-IN" sz="6000" dirty="0"/>
          </a:p>
        </p:txBody>
      </p:sp>
      <p:sp>
        <p:nvSpPr>
          <p:cNvPr id="10" name="TextBox 9">
            <a:extLst>
              <a:ext uri="{FF2B5EF4-FFF2-40B4-BE49-F238E27FC236}">
                <a16:creationId xmlns:a16="http://schemas.microsoft.com/office/drawing/2014/main" id="{D1FE58B1-F87E-4435-98B6-C8B2E0DFC439}"/>
              </a:ext>
            </a:extLst>
          </p:cNvPr>
          <p:cNvSpPr txBox="1"/>
          <p:nvPr/>
        </p:nvSpPr>
        <p:spPr>
          <a:xfrm>
            <a:off x="685800" y="1391530"/>
            <a:ext cx="7551420" cy="2308324"/>
          </a:xfrm>
          <a:prstGeom prst="rect">
            <a:avLst/>
          </a:prstGeom>
          <a:noFill/>
        </p:spPr>
        <p:txBody>
          <a:bodyPr wrap="square">
            <a:spAutoFit/>
          </a:bodyPr>
          <a:lstStyle/>
          <a:p>
            <a:pPr marL="285750" indent="-285750" algn="just">
              <a:buFont typeface="Wingdings" panose="05000000000000000000" pitchFamily="2" charset="2"/>
              <a:buChar char="Ø"/>
            </a:pPr>
            <a:r>
              <a:rPr lang="en-US" sz="2400" b="1" dirty="0">
                <a:latin typeface="Bradley Hand ITC" panose="03070402050302030203" pitchFamily="66" charset="0"/>
              </a:rPr>
              <a:t>This project aims to revolutionize access to online food ordering through a user-friendly mobile application, enhancing transparency and efficiency in food ordering. By leveraging modern technology and efficient processes, it endeavors to bridge the gap between citizens in need and available restaurants</a:t>
            </a:r>
            <a:endParaRPr lang="en-IN" sz="2400" b="1" dirty="0">
              <a:latin typeface="Bradley Hand ITC" panose="03070402050302030203" pitchFamily="66" charset="0"/>
            </a:endParaRPr>
          </a:p>
        </p:txBody>
      </p:sp>
    </p:spTree>
    <p:extLst>
      <p:ext uri="{BB962C8B-B14F-4D97-AF65-F5344CB8AC3E}">
        <p14:creationId xmlns:p14="http://schemas.microsoft.com/office/powerpoint/2010/main" val="3029839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F27521D-3F7B-488F-A33E-A2CF5F5992E5}"/>
              </a:ext>
            </a:extLst>
          </p:cNvPr>
          <p:cNvSpPr txBox="1"/>
          <p:nvPr/>
        </p:nvSpPr>
        <p:spPr>
          <a:xfrm>
            <a:off x="1538653" y="84548"/>
            <a:ext cx="5250180" cy="1015663"/>
          </a:xfrm>
          <a:prstGeom prst="rect">
            <a:avLst/>
          </a:prstGeom>
          <a:noFill/>
        </p:spPr>
        <p:txBody>
          <a:bodyPr wrap="square">
            <a:spAutoFit/>
          </a:bodyPr>
          <a:lstStyle/>
          <a:p>
            <a:pPr algn="ctr"/>
            <a:r>
              <a:rPr lang="en-US" sz="6000" b="1" i="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radley Hand ITC" panose="03070402050302030203" pitchFamily="66" charset="0"/>
              </a:rPr>
              <a:t>References:</a:t>
            </a:r>
            <a:endParaRPr lang="en-IN" sz="6000" dirty="0"/>
          </a:p>
        </p:txBody>
      </p:sp>
      <p:sp>
        <p:nvSpPr>
          <p:cNvPr id="10" name="TextBox 9">
            <a:extLst>
              <a:ext uri="{FF2B5EF4-FFF2-40B4-BE49-F238E27FC236}">
                <a16:creationId xmlns:a16="http://schemas.microsoft.com/office/drawing/2014/main" id="{A77C7DA6-99DD-4CC4-BACC-EA6B3A479F67}"/>
              </a:ext>
            </a:extLst>
          </p:cNvPr>
          <p:cNvSpPr txBox="1"/>
          <p:nvPr/>
        </p:nvSpPr>
        <p:spPr>
          <a:xfrm>
            <a:off x="622494" y="1342293"/>
            <a:ext cx="7768883" cy="2862322"/>
          </a:xfrm>
          <a:prstGeom prst="rect">
            <a:avLst/>
          </a:prstGeom>
          <a:noFill/>
        </p:spPr>
        <p:txBody>
          <a:bodyPr wrap="square">
            <a:spAutoFit/>
          </a:bodyPr>
          <a:lstStyle/>
          <a:p>
            <a:pPr marL="285750" indent="-285750" algn="just">
              <a:buFont typeface="Wingdings" panose="05000000000000000000" pitchFamily="2" charset="2"/>
              <a:buChar char="Ø"/>
            </a:pPr>
            <a:r>
              <a:rPr lang="en-IN" sz="2000" b="1" dirty="0">
                <a:solidFill>
                  <a:srgbClr val="00B0F0"/>
                </a:solidFill>
                <a:latin typeface="Bradley Hand ITC" panose="03070402050302030203" pitchFamily="66" charset="0"/>
              </a:rPr>
              <a:t>https://www.youtube.com/watch?v=HyU4vkZ2NB8&amp;list=PLjVLYmrlmjGdDps6HAwOOVoAtBPAgIOXL, last accessed 29/02/2024</a:t>
            </a:r>
          </a:p>
          <a:p>
            <a:pPr marL="285750" indent="-285750" algn="just">
              <a:buFont typeface="Wingdings" panose="05000000000000000000" pitchFamily="2" charset="2"/>
              <a:buChar char="Ø"/>
            </a:pPr>
            <a:r>
              <a:rPr lang="en-IN" sz="2000" b="1" dirty="0">
                <a:solidFill>
                  <a:srgbClr val="00B0F0"/>
                </a:solidFill>
                <a:latin typeface="Bradley Hand ITC" panose="03070402050302030203" pitchFamily="66" charset="0"/>
              </a:rPr>
              <a:t>https://developer.android.com/about?gclid=Cj0KCQjwoeemBhCfARIsADR2QCsafgPMKOkXsSGCSEWN95vmFuDIpQnkCf2i_acDSYY8O7UOEj4A_AEaAr6dEALw_wcB&amp;gclsrc=aw.ds, last accessed 29/02/2024</a:t>
            </a:r>
          </a:p>
          <a:p>
            <a:pPr marL="285750" indent="-285750" algn="just">
              <a:buFont typeface="Wingdings" panose="05000000000000000000" pitchFamily="2" charset="2"/>
              <a:buChar char="Ø"/>
            </a:pPr>
            <a:r>
              <a:rPr lang="en-IN" sz="2000" b="1" dirty="0">
                <a:solidFill>
                  <a:srgbClr val="00B0F0"/>
                </a:solidFill>
                <a:latin typeface="Bradley Hand ITC" panose="03070402050302030203" pitchFamily="66" charset="0"/>
              </a:rPr>
              <a:t>https://chat.openai.com/, last accessed 29/02/2024</a:t>
            </a:r>
          </a:p>
          <a:p>
            <a:pPr marL="285750" indent="-285750" algn="just">
              <a:buFont typeface="Wingdings" panose="05000000000000000000" pitchFamily="2" charset="2"/>
              <a:buChar char="Ø"/>
            </a:pPr>
            <a:r>
              <a:rPr lang="en-IN" sz="2000" b="1" dirty="0">
                <a:solidFill>
                  <a:srgbClr val="00B0F0"/>
                </a:solidFill>
                <a:latin typeface="Bradley Hand ITC" panose="03070402050302030203" pitchFamily="66" charset="0"/>
              </a:rPr>
              <a:t>https://stackoverflow.com//, last accessed 29/02/2024</a:t>
            </a:r>
          </a:p>
          <a:p>
            <a:pPr marL="285750" indent="-285750" algn="just">
              <a:buFont typeface="Wingdings" panose="05000000000000000000" pitchFamily="2" charset="2"/>
              <a:buChar char="Ø"/>
            </a:pPr>
            <a:r>
              <a:rPr lang="en-IN" sz="2000" b="1" dirty="0">
                <a:solidFill>
                  <a:srgbClr val="00B0F0"/>
                </a:solidFill>
                <a:latin typeface="Bradley Hand ITC" panose="03070402050302030203" pitchFamily="66" charset="0"/>
              </a:rPr>
              <a:t>https://abhiandroid.com/, last accessed 29/02/2024</a:t>
            </a:r>
          </a:p>
        </p:txBody>
      </p:sp>
    </p:spTree>
    <p:extLst>
      <p:ext uri="{BB962C8B-B14F-4D97-AF65-F5344CB8AC3E}">
        <p14:creationId xmlns:p14="http://schemas.microsoft.com/office/powerpoint/2010/main" val="3942526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1"/>
        <p:cNvGrpSpPr/>
        <p:nvPr/>
      </p:nvGrpSpPr>
      <p:grpSpPr>
        <a:xfrm>
          <a:off x="0" y="0"/>
          <a:ext cx="0" cy="0"/>
          <a:chOff x="0" y="0"/>
          <a:chExt cx="0" cy="0"/>
        </a:xfrm>
      </p:grpSpPr>
      <p:sp>
        <p:nvSpPr>
          <p:cNvPr id="2145" name="Google Shape;2145;p3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142" name="Google Shape;2142;p36"/>
          <p:cNvSpPr txBox="1">
            <a:spLocks noGrp="1"/>
          </p:cNvSpPr>
          <p:nvPr>
            <p:ph type="ctrTitle" idx="4294967295"/>
          </p:nvPr>
        </p:nvSpPr>
        <p:spPr>
          <a:xfrm>
            <a:off x="1715293" y="1430337"/>
            <a:ext cx="5713413" cy="1479550"/>
          </a:xfrm>
          <a:prstGeom prst="rect">
            <a:avLst/>
          </a:prstGeom>
        </p:spPr>
        <p:txBody>
          <a:bodyPr spcFirstLastPara="1" wrap="square" lIns="91425" tIns="91425" rIns="91425" bIns="91425" anchor="b" anchorCtr="0">
            <a:noAutofit/>
            <a:scene3d>
              <a:camera prst="orthographicFront"/>
              <a:lightRig rig="threePt" dir="t"/>
            </a:scene3d>
            <a:sp3d extrusionH="57150">
              <a:bevelT w="38100" h="38100"/>
            </a:sp3d>
          </a:bodyPr>
          <a:lstStyle/>
          <a:p>
            <a:pPr marL="0" lvl="0" indent="0" algn="ctr" rtl="0">
              <a:spcBef>
                <a:spcPts val="0"/>
              </a:spcBef>
              <a:spcAft>
                <a:spcPts val="0"/>
              </a:spcAft>
              <a:buNone/>
            </a:pPr>
            <a:r>
              <a:rPr lang="en" sz="11500" dirty="0">
                <a:ln w="12700">
                  <a:solidFill>
                    <a:schemeClr val="tx2"/>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sz="11500" dirty="0">
              <a:ln w="12700">
                <a:solidFill>
                  <a:schemeClr val="tx2"/>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143" name="Google Shape;2143;p36"/>
          <p:cNvSpPr txBox="1">
            <a:spLocks noGrp="1"/>
          </p:cNvSpPr>
          <p:nvPr>
            <p:ph type="subTitle" idx="4294967295"/>
          </p:nvPr>
        </p:nvSpPr>
        <p:spPr>
          <a:xfrm>
            <a:off x="1585912" y="2766219"/>
            <a:ext cx="5711825" cy="784225"/>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sz="3600" b="1"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71B6E56-B18E-8640-9AEC-E7608BF860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pic>
        <p:nvPicPr>
          <p:cNvPr id="3" name="Picture 2">
            <a:extLst>
              <a:ext uri="{FF2B5EF4-FFF2-40B4-BE49-F238E27FC236}">
                <a16:creationId xmlns:a16="http://schemas.microsoft.com/office/drawing/2014/main" id="{C815E7CF-9984-425C-69AD-C8B8FA1CA40F}"/>
              </a:ext>
            </a:extLst>
          </p:cNvPr>
          <p:cNvPicPr>
            <a:picLocks noChangeAspect="1"/>
          </p:cNvPicPr>
          <p:nvPr/>
        </p:nvPicPr>
        <p:blipFill>
          <a:blip r:embed="rId2"/>
          <a:srcRect/>
          <a:stretch/>
        </p:blipFill>
        <p:spPr>
          <a:xfrm>
            <a:off x="0" y="56"/>
            <a:ext cx="9143800" cy="5143387"/>
          </a:xfrm>
          <a:prstGeom prst="rect">
            <a:avLst/>
          </a:prstGeom>
        </p:spPr>
      </p:pic>
    </p:spTree>
    <p:extLst>
      <p:ext uri="{BB962C8B-B14F-4D97-AF65-F5344CB8AC3E}">
        <p14:creationId xmlns:p14="http://schemas.microsoft.com/office/powerpoint/2010/main" val="2014766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5714934" y="387454"/>
            <a:ext cx="16886078"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                                            </a:t>
            </a:r>
            <a:r>
              <a:rPr lang="en-US" sz="60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radley Hand ITC" panose="03070402050302030203" pitchFamily="66" charset="0"/>
              </a:rPr>
              <a:t>Topics to be covered:-</a:t>
            </a:r>
            <a:endParaRPr dirty="0">
              <a:latin typeface="Bradley Hand ITC" panose="03070402050302030203" pitchFamily="66" charset="0"/>
            </a:endParaRPr>
          </a:p>
        </p:txBody>
      </p:sp>
      <p:sp>
        <p:nvSpPr>
          <p:cNvPr id="1900" name="Google Shape;1900;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3" name="TextBox 2">
            <a:extLst>
              <a:ext uri="{FF2B5EF4-FFF2-40B4-BE49-F238E27FC236}">
                <a16:creationId xmlns:a16="http://schemas.microsoft.com/office/drawing/2014/main" id="{2D21E2DF-05E9-F9A4-8C8D-229314F0B8EA}"/>
              </a:ext>
            </a:extLst>
          </p:cNvPr>
          <p:cNvSpPr txBox="1"/>
          <p:nvPr/>
        </p:nvSpPr>
        <p:spPr>
          <a:xfrm>
            <a:off x="599968" y="782813"/>
            <a:ext cx="8610400" cy="3908762"/>
          </a:xfrm>
          <a:prstGeom prst="rect">
            <a:avLst/>
          </a:prstGeom>
          <a:noFill/>
        </p:spPr>
        <p:txBody>
          <a:bodyPr wrap="square">
            <a:spAutoFit/>
          </a:bodyPr>
          <a:lstStyle/>
          <a:p>
            <a:pPr marL="342900" indent="-342900" algn="just">
              <a:buFont typeface="Wingdings" panose="05000000000000000000" pitchFamily="2" charset="2"/>
              <a:buChar char="Ø"/>
            </a:pPr>
            <a:r>
              <a:rPr lang="en-US" sz="2600" b="1" dirty="0">
                <a:solidFill>
                  <a:srgbClr val="002060"/>
                </a:solidFill>
                <a:latin typeface="Bradley Hand ITC" panose="03070402050302030203" pitchFamily="66" charset="0"/>
              </a:rPr>
              <a:t>Problem statement </a:t>
            </a:r>
            <a:endParaRPr lang="en-US" sz="2600" b="1" i="0" dirty="0">
              <a:solidFill>
                <a:srgbClr val="002060"/>
              </a:solidFill>
              <a:effectLst/>
              <a:latin typeface="Bradley Hand ITC" panose="03070402050302030203" pitchFamily="66" charset="0"/>
            </a:endParaRPr>
          </a:p>
          <a:p>
            <a:pPr marL="342900" indent="-342900" algn="just">
              <a:buFont typeface="Wingdings" panose="05000000000000000000" pitchFamily="2" charset="2"/>
              <a:buChar char="Ø"/>
            </a:pPr>
            <a:r>
              <a:rPr lang="en-US" sz="2600" b="1" dirty="0">
                <a:solidFill>
                  <a:srgbClr val="002060"/>
                </a:solidFill>
                <a:latin typeface="Bradley Hand ITC" panose="03070402050302030203" pitchFamily="66" charset="0"/>
              </a:rPr>
              <a:t>Project Objectives</a:t>
            </a:r>
          </a:p>
          <a:p>
            <a:pPr marL="342900" indent="-342900" algn="just">
              <a:buFont typeface="Wingdings" panose="05000000000000000000" pitchFamily="2" charset="2"/>
              <a:buChar char="Ø"/>
            </a:pPr>
            <a:r>
              <a:rPr lang="en-US" sz="2600" b="1" dirty="0">
                <a:solidFill>
                  <a:srgbClr val="002060"/>
                </a:solidFill>
                <a:latin typeface="Bradley Hand ITC" panose="03070402050302030203" pitchFamily="66" charset="0"/>
              </a:rPr>
              <a:t>Project description </a:t>
            </a:r>
            <a:endParaRPr lang="en-US" sz="2600" b="1" i="0" dirty="0">
              <a:solidFill>
                <a:srgbClr val="002060"/>
              </a:solidFill>
              <a:effectLst/>
              <a:latin typeface="Bradley Hand ITC" panose="03070402050302030203" pitchFamily="66" charset="0"/>
            </a:endParaRPr>
          </a:p>
          <a:p>
            <a:pPr marL="342900" indent="-342900" algn="just">
              <a:buFont typeface="Wingdings" panose="05000000000000000000" pitchFamily="2" charset="2"/>
              <a:buChar char="Ø"/>
            </a:pPr>
            <a:r>
              <a:rPr lang="en-US" sz="2600" b="1" i="0" dirty="0">
                <a:solidFill>
                  <a:srgbClr val="002060"/>
                </a:solidFill>
                <a:effectLst/>
                <a:latin typeface="Bradley Hand ITC" panose="03070402050302030203" pitchFamily="66" charset="0"/>
              </a:rPr>
              <a:t>Process Model</a:t>
            </a:r>
          </a:p>
          <a:p>
            <a:pPr marL="342900" indent="-342900" algn="just">
              <a:buFont typeface="Wingdings" panose="05000000000000000000" pitchFamily="2" charset="2"/>
              <a:buChar char="Ø"/>
            </a:pPr>
            <a:r>
              <a:rPr lang="en-US" sz="2600" b="1" i="0" dirty="0">
                <a:solidFill>
                  <a:srgbClr val="002060"/>
                </a:solidFill>
                <a:effectLst/>
                <a:latin typeface="Bradley Hand ITC" panose="03070402050302030203" pitchFamily="66" charset="0"/>
              </a:rPr>
              <a:t>Current System and its limitation</a:t>
            </a:r>
          </a:p>
          <a:p>
            <a:pPr marL="342900" indent="-342900" algn="just">
              <a:buFont typeface="Wingdings" panose="05000000000000000000" pitchFamily="2" charset="2"/>
              <a:buChar char="Ø"/>
            </a:pPr>
            <a:r>
              <a:rPr lang="en-IN" sz="2600" b="1" dirty="0">
                <a:solidFill>
                  <a:srgbClr val="002060"/>
                </a:solidFill>
                <a:latin typeface="Bradley Hand ITC" panose="03070402050302030203" pitchFamily="66" charset="0"/>
              </a:rPr>
              <a:t>Technical stack(technology to be used)</a:t>
            </a:r>
          </a:p>
          <a:p>
            <a:pPr marL="342900" indent="-342900" algn="just">
              <a:buFont typeface="Wingdings" panose="05000000000000000000" pitchFamily="2" charset="2"/>
              <a:buChar char="Ø"/>
            </a:pPr>
            <a:r>
              <a:rPr lang="en-US" sz="2600" b="1" i="0" dirty="0">
                <a:solidFill>
                  <a:srgbClr val="002060"/>
                </a:solidFill>
                <a:effectLst/>
                <a:latin typeface="Bradley Hand ITC" panose="03070402050302030203" pitchFamily="66" charset="0"/>
              </a:rPr>
              <a:t>Gantt </a:t>
            </a:r>
            <a:r>
              <a:rPr lang="en-US" sz="2600" b="1" dirty="0">
                <a:solidFill>
                  <a:srgbClr val="002060"/>
                </a:solidFill>
                <a:latin typeface="Bradley Hand ITC" panose="03070402050302030203" pitchFamily="66" charset="0"/>
              </a:rPr>
              <a:t>Chart and System Flow Chart</a:t>
            </a:r>
          </a:p>
          <a:p>
            <a:pPr marL="342900" indent="-342900" algn="just">
              <a:buFont typeface="Wingdings" panose="05000000000000000000" pitchFamily="2" charset="2"/>
              <a:buChar char="Ø"/>
            </a:pPr>
            <a:r>
              <a:rPr lang="en-US" sz="2600" b="1" i="0" dirty="0">
                <a:solidFill>
                  <a:srgbClr val="002060"/>
                </a:solidFill>
                <a:effectLst/>
                <a:latin typeface="Bradley Hand ITC" panose="03070402050302030203" pitchFamily="66" charset="0"/>
              </a:rPr>
              <a:t>Limitation and future scope</a:t>
            </a:r>
          </a:p>
          <a:p>
            <a:pPr marL="342900" indent="-342900" algn="just">
              <a:buFont typeface="Wingdings" panose="05000000000000000000" pitchFamily="2" charset="2"/>
              <a:buChar char="Ø"/>
            </a:pPr>
            <a:r>
              <a:rPr lang="en-US" sz="2600" b="1" dirty="0">
                <a:solidFill>
                  <a:srgbClr val="002060"/>
                </a:solidFill>
                <a:latin typeface="Bradley Hand ITC" panose="03070402050302030203" pitchFamily="66" charset="0"/>
              </a:rPr>
              <a:t>Conclusion</a:t>
            </a:r>
            <a:endParaRPr lang="en-US" sz="2600" b="1" i="0" dirty="0">
              <a:solidFill>
                <a:srgbClr val="002060"/>
              </a:solidFill>
              <a:effectLst/>
              <a:latin typeface="Bradley Hand ITC" panose="03070402050302030203" pitchFamily="66" charset="0"/>
            </a:endParaRPr>
          </a:p>
          <a:p>
            <a:pPr algn="l"/>
            <a:endParaRPr lang="en-US" b="0" i="0" dirty="0">
              <a:solidFill>
                <a:srgbClr val="222222"/>
              </a:solidFill>
              <a:effectLst/>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8178A85-5793-4527-3B1C-2CAD9A6549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6" name="TextBox 5">
            <a:extLst>
              <a:ext uri="{FF2B5EF4-FFF2-40B4-BE49-F238E27FC236}">
                <a16:creationId xmlns:a16="http://schemas.microsoft.com/office/drawing/2014/main" id="{9038060E-71C7-2194-60FA-9E7EACC55F54}"/>
              </a:ext>
            </a:extLst>
          </p:cNvPr>
          <p:cNvSpPr txBox="1"/>
          <p:nvPr/>
        </p:nvSpPr>
        <p:spPr>
          <a:xfrm>
            <a:off x="1477092" y="33553"/>
            <a:ext cx="5668774" cy="923330"/>
          </a:xfrm>
          <a:prstGeom prst="rect">
            <a:avLst/>
          </a:prstGeom>
          <a:noFill/>
        </p:spPr>
        <p:txBody>
          <a:bodyPr wrap="square">
            <a:spAutoFit/>
          </a:bodyPr>
          <a:lstStyle/>
          <a:p>
            <a:pPr algn="l"/>
            <a:r>
              <a:rPr lang="en-US" sz="5400" b="1" i="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radley Hand ITC" panose="03070402050302030203" pitchFamily="66" charset="0"/>
              </a:rPr>
              <a:t>Problem statement </a:t>
            </a:r>
          </a:p>
        </p:txBody>
      </p:sp>
      <p:sp>
        <p:nvSpPr>
          <p:cNvPr id="7" name="TextBox 6">
            <a:extLst>
              <a:ext uri="{FF2B5EF4-FFF2-40B4-BE49-F238E27FC236}">
                <a16:creationId xmlns:a16="http://schemas.microsoft.com/office/drawing/2014/main" id="{FD24F9EA-3EAE-B32C-10CB-CA678EC33915}"/>
              </a:ext>
            </a:extLst>
          </p:cNvPr>
          <p:cNvSpPr txBox="1"/>
          <p:nvPr/>
        </p:nvSpPr>
        <p:spPr>
          <a:xfrm>
            <a:off x="659105" y="1033862"/>
            <a:ext cx="7656590" cy="3170099"/>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b="1" dirty="0">
                <a:latin typeface="Bradley Hand ITC" panose="03070402050302030203" pitchFamily="66" charset="0"/>
              </a:rPr>
              <a:t>In today's fast-paced world, people frequently struggle to find a simple, efficient, and user-friendly platform for purchasing food online. Existing meal delivery apps may lack specific features or be overly complex, causing customer frustration. Furthermore, restaurants may face difficulty in properly maintaining menu items and processing orders. As a result, there is a need for a comprehensive Online Food Ordering application that meets the needs of both users and restaurant owners, offering a streamlined and delightful experience for ordering and delivering a wide variety of tasty meals.</a:t>
            </a:r>
          </a:p>
        </p:txBody>
      </p:sp>
    </p:spTree>
    <p:extLst>
      <p:ext uri="{BB962C8B-B14F-4D97-AF65-F5344CB8AC3E}">
        <p14:creationId xmlns:p14="http://schemas.microsoft.com/office/powerpoint/2010/main" val="3650134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DABF5C-06CF-D39D-CD82-D21F436C43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9" name="TextBox 8">
            <a:extLst>
              <a:ext uri="{FF2B5EF4-FFF2-40B4-BE49-F238E27FC236}">
                <a16:creationId xmlns:a16="http://schemas.microsoft.com/office/drawing/2014/main" id="{8F7A41F5-7401-E314-222A-679AE51C93F2}"/>
              </a:ext>
            </a:extLst>
          </p:cNvPr>
          <p:cNvSpPr txBox="1"/>
          <p:nvPr/>
        </p:nvSpPr>
        <p:spPr>
          <a:xfrm>
            <a:off x="1700107" y="42994"/>
            <a:ext cx="5219688" cy="923330"/>
          </a:xfrm>
          <a:prstGeom prst="rect">
            <a:avLst/>
          </a:prstGeom>
          <a:noFill/>
        </p:spPr>
        <p:txBody>
          <a:bodyPr wrap="square">
            <a:spAutoFit/>
          </a:bodyPr>
          <a:lstStyle/>
          <a:p>
            <a:pPr algn="l"/>
            <a:r>
              <a:rPr lang="en-US" sz="5400" b="1" i="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radley Hand ITC" panose="03070402050302030203" pitchFamily="66" charset="0"/>
              </a:rPr>
              <a:t>Project Objectives:</a:t>
            </a:r>
          </a:p>
        </p:txBody>
      </p:sp>
      <p:sp>
        <p:nvSpPr>
          <p:cNvPr id="10" name="TextBox 9">
            <a:extLst>
              <a:ext uri="{FF2B5EF4-FFF2-40B4-BE49-F238E27FC236}">
                <a16:creationId xmlns:a16="http://schemas.microsoft.com/office/drawing/2014/main" id="{33795358-0D52-CF19-D942-E307A301B1E4}"/>
              </a:ext>
            </a:extLst>
          </p:cNvPr>
          <p:cNvSpPr txBox="1"/>
          <p:nvPr/>
        </p:nvSpPr>
        <p:spPr>
          <a:xfrm>
            <a:off x="657252" y="1196618"/>
            <a:ext cx="7656590" cy="3046988"/>
          </a:xfrm>
          <a:prstGeom prst="rect">
            <a:avLst/>
          </a:prstGeom>
          <a:noFill/>
        </p:spPr>
        <p:txBody>
          <a:bodyPr wrap="square" rtlCol="0">
            <a:spAutoFit/>
          </a:bodyPr>
          <a:lstStyle/>
          <a:p>
            <a:pPr marL="285750" indent="-285750" algn="just">
              <a:buFont typeface="Wingdings" panose="05000000000000000000" pitchFamily="2" charset="2"/>
              <a:buChar char="Ø"/>
            </a:pPr>
            <a:r>
              <a:rPr lang="en-US" sz="2600" b="1" dirty="0">
                <a:latin typeface="Bradley Hand ITC" panose="03070402050302030203" pitchFamily="66" charset="0"/>
              </a:rPr>
              <a:t>Improve the application's user interface for a more intuitive and user-friendly experience.</a:t>
            </a:r>
          </a:p>
          <a:p>
            <a:pPr marL="285750" indent="-285750" algn="just">
              <a:buFont typeface="Wingdings" panose="05000000000000000000" pitchFamily="2" charset="2"/>
              <a:buChar char="Ø"/>
            </a:pPr>
            <a:r>
              <a:rPr lang="en-US" sz="2600" b="1" dirty="0">
                <a:latin typeface="Bradley Hand ITC" panose="03070402050302030203" pitchFamily="66" charset="0"/>
              </a:rPr>
              <a:t>Streamline the order processing system to ensure timely and accurate deliveries.</a:t>
            </a:r>
          </a:p>
          <a:p>
            <a:pPr marL="285750" indent="-285750" algn="just">
              <a:buFont typeface="Wingdings" panose="05000000000000000000" pitchFamily="2" charset="2"/>
              <a:buChar char="Ø"/>
            </a:pPr>
            <a:r>
              <a:rPr lang="en-US" sz="2600" b="1" i="0" dirty="0">
                <a:solidFill>
                  <a:schemeClr val="tx1"/>
                </a:solidFill>
                <a:effectLst/>
                <a:latin typeface="Bradley Hand ITC" panose="03070402050302030203" pitchFamily="66" charset="0"/>
              </a:rPr>
              <a:t>Provide restaurants with tools for efficient menu management, inventory tracking, and seamless order processing</a:t>
            </a:r>
            <a:r>
              <a:rPr lang="en-US" sz="3600" b="1" i="0" dirty="0">
                <a:solidFill>
                  <a:schemeClr val="tx1"/>
                </a:solidFill>
                <a:effectLst/>
                <a:latin typeface="Bradley Hand ITC" panose="03070402050302030203" pitchFamily="66" charset="0"/>
              </a:rPr>
              <a:t>.</a:t>
            </a:r>
            <a:endParaRPr lang="en-US" sz="2600" b="1" dirty="0">
              <a:solidFill>
                <a:schemeClr val="tx1"/>
              </a:solidFill>
              <a:latin typeface="Bradley Hand ITC" panose="03070402050302030203" pitchFamily="66" charset="0"/>
            </a:endParaRPr>
          </a:p>
        </p:txBody>
      </p:sp>
    </p:spTree>
    <p:extLst>
      <p:ext uri="{BB962C8B-B14F-4D97-AF65-F5344CB8AC3E}">
        <p14:creationId xmlns:p14="http://schemas.microsoft.com/office/powerpoint/2010/main" val="37755339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3" name="TextBox 2">
            <a:extLst>
              <a:ext uri="{FF2B5EF4-FFF2-40B4-BE49-F238E27FC236}">
                <a16:creationId xmlns:a16="http://schemas.microsoft.com/office/drawing/2014/main" id="{B855508E-8F23-55AE-7125-0275814A6E07}"/>
              </a:ext>
            </a:extLst>
          </p:cNvPr>
          <p:cNvSpPr txBox="1"/>
          <p:nvPr/>
        </p:nvSpPr>
        <p:spPr>
          <a:xfrm>
            <a:off x="1158240" y="42994"/>
            <a:ext cx="5761555" cy="923330"/>
          </a:xfrm>
          <a:prstGeom prst="rect">
            <a:avLst/>
          </a:prstGeom>
          <a:noFill/>
        </p:spPr>
        <p:txBody>
          <a:bodyPr wrap="square">
            <a:spAutoFit/>
          </a:bodyPr>
          <a:lstStyle/>
          <a:p>
            <a:pPr algn="l"/>
            <a:r>
              <a:rPr lang="en-US" sz="5400" b="1" i="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radley Hand ITC" panose="03070402050302030203" pitchFamily="66" charset="0"/>
              </a:rPr>
              <a:t>Project Description:</a:t>
            </a:r>
          </a:p>
        </p:txBody>
      </p:sp>
      <p:sp>
        <p:nvSpPr>
          <p:cNvPr id="4" name="TextBox 3">
            <a:extLst>
              <a:ext uri="{FF2B5EF4-FFF2-40B4-BE49-F238E27FC236}">
                <a16:creationId xmlns:a16="http://schemas.microsoft.com/office/drawing/2014/main" id="{BB98D19F-2A65-2D6E-F273-447722895AF2}"/>
              </a:ext>
            </a:extLst>
          </p:cNvPr>
          <p:cNvSpPr txBox="1"/>
          <p:nvPr/>
        </p:nvSpPr>
        <p:spPr>
          <a:xfrm>
            <a:off x="638785" y="1115142"/>
            <a:ext cx="7656590" cy="3693319"/>
          </a:xfrm>
          <a:prstGeom prst="rect">
            <a:avLst/>
          </a:prstGeom>
          <a:noFill/>
        </p:spPr>
        <p:txBody>
          <a:bodyPr wrap="square" rtlCol="0">
            <a:spAutoFit/>
          </a:bodyPr>
          <a:lstStyle/>
          <a:p>
            <a:pPr marL="285750" indent="-285750" algn="just">
              <a:buFont typeface="Wingdings" panose="05000000000000000000" pitchFamily="2" charset="2"/>
              <a:buChar char="Ø"/>
            </a:pPr>
            <a:r>
              <a:rPr lang="en-US" sz="2600" b="1" dirty="0">
                <a:latin typeface="Bradley Hand ITC" panose="03070402050302030203" pitchFamily="66" charset="0"/>
              </a:rPr>
              <a:t>A Wave Food  apps for admin and user using java, XML and Firebase</a:t>
            </a:r>
          </a:p>
          <a:p>
            <a:pPr marL="285750" indent="-285750" algn="just">
              <a:buFont typeface="Wingdings" panose="05000000000000000000" pitchFamily="2" charset="2"/>
              <a:buChar char="Ø"/>
            </a:pPr>
            <a:r>
              <a:rPr lang="en-US" sz="2600" b="1" dirty="0">
                <a:latin typeface="Bradley Hand ITC" panose="03070402050302030203" pitchFamily="66" charset="0"/>
              </a:rPr>
              <a:t>User application offers ordering of food from user’s favorite restaurant and at specific quantity and discounted price</a:t>
            </a:r>
          </a:p>
          <a:p>
            <a:pPr marL="285750" indent="-285750" algn="just">
              <a:buFont typeface="Wingdings" panose="05000000000000000000" pitchFamily="2" charset="2"/>
              <a:buChar char="Ø"/>
            </a:pPr>
            <a:r>
              <a:rPr lang="en-US" sz="2600" b="1" dirty="0">
                <a:latin typeface="Bradley Hand ITC" panose="03070402050302030203" pitchFamily="66" charset="0"/>
              </a:rPr>
              <a:t>Admin application: Empowers administrators to manage restaurants, review user orders, and take necessary actions;</a:t>
            </a:r>
          </a:p>
          <a:p>
            <a:pPr marL="285750" indent="-285750" algn="just">
              <a:buFont typeface="Wingdings" panose="05000000000000000000" pitchFamily="2" charset="2"/>
              <a:buChar char="Ø"/>
            </a:pPr>
            <a:endParaRPr lang="en-US" sz="2600" b="1" dirty="0">
              <a:latin typeface="Bradley Hand ITC" panose="03070402050302030203" pitchFamily="66"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DFCB3B-59FB-EC2D-3543-07DC47631D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TextBox 2">
            <a:extLst>
              <a:ext uri="{FF2B5EF4-FFF2-40B4-BE49-F238E27FC236}">
                <a16:creationId xmlns:a16="http://schemas.microsoft.com/office/drawing/2014/main" id="{71800FCE-194A-A79B-A19B-A5F5B5F5D2CD}"/>
              </a:ext>
            </a:extLst>
          </p:cNvPr>
          <p:cNvSpPr txBox="1"/>
          <p:nvPr/>
        </p:nvSpPr>
        <p:spPr>
          <a:xfrm>
            <a:off x="2344079" y="42994"/>
            <a:ext cx="4575716" cy="923330"/>
          </a:xfrm>
          <a:prstGeom prst="rect">
            <a:avLst/>
          </a:prstGeom>
          <a:noFill/>
        </p:spPr>
        <p:txBody>
          <a:bodyPr wrap="square">
            <a:spAutoFit/>
          </a:bodyPr>
          <a:lstStyle/>
          <a:p>
            <a:pPr algn="l"/>
            <a:r>
              <a:rPr lang="en-US" sz="5400" b="1" i="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radley Hand ITC" panose="03070402050302030203" pitchFamily="66" charset="0"/>
              </a:rPr>
              <a:t>Process Model:</a:t>
            </a:r>
          </a:p>
        </p:txBody>
      </p:sp>
      <p:sp>
        <p:nvSpPr>
          <p:cNvPr id="4" name="TextBox 3">
            <a:extLst>
              <a:ext uri="{FF2B5EF4-FFF2-40B4-BE49-F238E27FC236}">
                <a16:creationId xmlns:a16="http://schemas.microsoft.com/office/drawing/2014/main" id="{DB2CD136-B688-BB45-7E0E-B847F3F272C1}"/>
              </a:ext>
            </a:extLst>
          </p:cNvPr>
          <p:cNvSpPr txBox="1"/>
          <p:nvPr/>
        </p:nvSpPr>
        <p:spPr>
          <a:xfrm>
            <a:off x="643335" y="870988"/>
            <a:ext cx="7656590" cy="3693319"/>
          </a:xfrm>
          <a:prstGeom prst="rect">
            <a:avLst/>
          </a:prstGeom>
          <a:noFill/>
        </p:spPr>
        <p:txBody>
          <a:bodyPr wrap="square" rtlCol="0">
            <a:spAutoFit/>
          </a:bodyPr>
          <a:lstStyle/>
          <a:p>
            <a:pPr marL="285750" indent="-285750" algn="just">
              <a:buFont typeface="Wingdings" panose="05000000000000000000" pitchFamily="2" charset="2"/>
              <a:buChar char="Ø"/>
            </a:pPr>
            <a:r>
              <a:rPr lang="en-US" sz="2600" b="1" dirty="0">
                <a:latin typeface="Bradley Hand ITC" panose="03070402050302030203" pitchFamily="66" charset="0"/>
              </a:rPr>
              <a:t>Agile methodology chosen for its iterative approach, fostering flexibility and adaptability to evolving project requirements.</a:t>
            </a:r>
          </a:p>
          <a:p>
            <a:pPr marL="285750" indent="-285750" algn="just">
              <a:buFont typeface="Wingdings" panose="05000000000000000000" pitchFamily="2" charset="2"/>
              <a:buChar char="Ø"/>
            </a:pPr>
            <a:r>
              <a:rPr lang="en-US" sz="2600" b="1" dirty="0">
                <a:latin typeface="Bradley Hand ITC" panose="03070402050302030203" pitchFamily="66" charset="0"/>
              </a:rPr>
              <a:t>Continuous user feedback integrated into development cycles ensures alignment with stakeholder needs and enhances product quality.</a:t>
            </a:r>
          </a:p>
          <a:p>
            <a:pPr marL="285750" indent="-285750" algn="just">
              <a:buFont typeface="Wingdings" panose="05000000000000000000" pitchFamily="2" charset="2"/>
              <a:buChar char="Ø"/>
            </a:pPr>
            <a:r>
              <a:rPr lang="en-US" sz="2600" b="1" dirty="0">
                <a:latin typeface="Bradley Hand ITC" panose="03070402050302030203" pitchFamily="66" charset="0"/>
              </a:rPr>
              <a:t>Incremental delivery of features enables early value realization and facilitates timely adjustments based input</a:t>
            </a:r>
          </a:p>
        </p:txBody>
      </p:sp>
    </p:spTree>
    <p:extLst>
      <p:ext uri="{BB962C8B-B14F-4D97-AF65-F5344CB8AC3E}">
        <p14:creationId xmlns:p14="http://schemas.microsoft.com/office/powerpoint/2010/main" val="3956078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Google Shape;1921;p17">
            <a:extLst>
              <a:ext uri="{FF2B5EF4-FFF2-40B4-BE49-F238E27FC236}">
                <a16:creationId xmlns:a16="http://schemas.microsoft.com/office/drawing/2014/main" id="{E2CEBA40-7409-D8E2-F991-58D45F74342C}"/>
              </a:ext>
            </a:extLst>
          </p:cNvPr>
          <p:cNvSpPr txBox="1">
            <a:spLocks noGrp="1"/>
          </p:cNvSpPr>
          <p:nvPr/>
        </p:nvSpPr>
        <p:spPr>
          <a:xfrm>
            <a:off x="470384" y="249623"/>
            <a:ext cx="8051006" cy="9442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55600" algn="ctr" rtl="0">
              <a:lnSpc>
                <a:spcPct val="100000"/>
              </a:lnSpc>
              <a:spcBef>
                <a:spcPts val="60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1pPr>
            <a:lvl2pPr marL="914400" marR="0" lvl="1"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2pPr>
            <a:lvl3pPr marL="1371600" marR="0" lvl="2"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3pPr>
            <a:lvl4pPr marL="1828800" marR="0" lvl="3"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4pPr>
            <a:lvl5pPr marL="2286000" marR="0" lvl="4"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5pPr>
            <a:lvl6pPr marL="2743200" marR="0" lvl="5"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6pPr>
            <a:lvl7pPr marL="3200400" marR="0" lvl="6"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7pPr>
            <a:lvl8pPr marL="3657600" marR="0" lvl="7"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8pPr>
            <a:lvl9pPr marL="4114800" marR="0" lvl="8" indent="-355600" algn="ctr" rtl="0">
              <a:lnSpc>
                <a:spcPct val="100000"/>
              </a:lnSpc>
              <a:spcBef>
                <a:spcPts val="0"/>
              </a:spcBef>
              <a:spcAft>
                <a:spcPts val="0"/>
              </a:spcAft>
              <a:buClr>
                <a:schemeClr val="accent1"/>
              </a:buClr>
              <a:buSzPts val="2000"/>
              <a:buFont typeface="Merriweather"/>
              <a:buChar char="■"/>
              <a:defRPr sz="2000" b="0" i="1" u="none" strike="noStrike" cap="none">
                <a:solidFill>
                  <a:schemeClr val="accent1"/>
                </a:solidFill>
                <a:latin typeface="Merriweather"/>
                <a:ea typeface="Merriweather"/>
                <a:cs typeface="Merriweather"/>
                <a:sym typeface="Merriweather"/>
              </a:defRPr>
            </a:lvl9pPr>
          </a:lstStyle>
          <a:p>
            <a:pPr marL="0" lvl="0" indent="0" algn="ctr" rtl="0">
              <a:spcBef>
                <a:spcPts val="600"/>
              </a:spcBef>
              <a:spcAft>
                <a:spcPts val="0"/>
              </a:spcAft>
              <a:buNone/>
            </a:pPr>
            <a:r>
              <a:rPr lang="en-US" sz="4000" b="1" i="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radley Hand ITC" panose="03070402050302030203" pitchFamily="66" charset="0"/>
              </a:rPr>
              <a:t>Current Systems and limitation:</a:t>
            </a:r>
            <a:endParaRPr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TextBox 4">
            <a:extLst>
              <a:ext uri="{FF2B5EF4-FFF2-40B4-BE49-F238E27FC236}">
                <a16:creationId xmlns:a16="http://schemas.microsoft.com/office/drawing/2014/main" id="{DBC63919-7E94-692A-7C47-6619A33296F5}"/>
              </a:ext>
            </a:extLst>
          </p:cNvPr>
          <p:cNvSpPr txBox="1"/>
          <p:nvPr/>
        </p:nvSpPr>
        <p:spPr>
          <a:xfrm>
            <a:off x="1040779" y="1193903"/>
            <a:ext cx="6910216" cy="1569660"/>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b="1" dirty="0">
                <a:latin typeface="Bradley Hand ITC" panose="03070402050302030203" pitchFamily="66" charset="0"/>
              </a:rPr>
              <a:t>There are similar apps like Uber eats, Door Dash, Grubhub, etc., for </a:t>
            </a:r>
            <a:r>
              <a:rPr lang="en-US" sz="2400" b="1" dirty="0">
                <a:latin typeface="Bradley Hand ITC" panose="03070402050302030203" pitchFamily="66" charset="0"/>
              </a:rPr>
              <a:t>online food ordering </a:t>
            </a:r>
            <a:r>
              <a:rPr lang="en-IN" sz="2400" b="1" dirty="0">
                <a:latin typeface="Bradley Hand ITC" panose="03070402050302030203" pitchFamily="66" charset="0"/>
              </a:rPr>
              <a:t>etc.</a:t>
            </a:r>
          </a:p>
          <a:p>
            <a:pPr marL="285750" indent="-285750" algn="just">
              <a:buFont typeface="Wingdings" panose="05000000000000000000" pitchFamily="2" charset="2"/>
              <a:buChar char="Ø"/>
            </a:pPr>
            <a:r>
              <a:rPr lang="en-US" sz="2400" b="1" dirty="0">
                <a:latin typeface="Bradley Hand ITC" panose="03070402050302030203" pitchFamily="66" charset="0"/>
              </a:rPr>
              <a:t>These apps lack for UI design and responsiveness </a:t>
            </a:r>
            <a:endParaRPr lang="en-IN" sz="2400" b="1" dirty="0">
              <a:latin typeface="Bradley Hand ITC" panose="03070402050302030203" pitchFamily="66" charset="0"/>
            </a:endParaRPr>
          </a:p>
          <a:p>
            <a:pPr algn="just"/>
            <a:endParaRPr lang="en-IN" sz="2400" b="1" dirty="0">
              <a:latin typeface="Bradley Hand ITC" panose="03070402050302030203" pitchFamily="66" charset="0"/>
            </a:endParaRPr>
          </a:p>
        </p:txBody>
      </p:sp>
      <p:pic>
        <p:nvPicPr>
          <p:cNvPr id="1026" name="Picture 2">
            <a:extLst>
              <a:ext uri="{FF2B5EF4-FFF2-40B4-BE49-F238E27FC236}">
                <a16:creationId xmlns:a16="http://schemas.microsoft.com/office/drawing/2014/main" id="{A566B3F6-8B5C-ECC3-DDA5-F47039C424FC}"/>
              </a:ext>
            </a:extLst>
          </p:cNvPr>
          <p:cNvPicPr>
            <a:picLocks noChangeAspect="1" noChangeArrowheads="1"/>
          </p:cNvPicPr>
          <p:nvPr/>
        </p:nvPicPr>
        <p:blipFill>
          <a:blip r:embed="rId3"/>
          <a:srcRect/>
          <a:stretch/>
        </p:blipFill>
        <p:spPr bwMode="auto">
          <a:xfrm>
            <a:off x="955346" y="2792136"/>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89D105F-5C97-E999-057D-85BF924CEA5C}"/>
              </a:ext>
            </a:extLst>
          </p:cNvPr>
          <p:cNvPicPr>
            <a:picLocks noChangeAspect="1" noChangeArrowheads="1"/>
          </p:cNvPicPr>
          <p:nvPr/>
        </p:nvPicPr>
        <p:blipFill>
          <a:blip r:embed="rId4"/>
          <a:srcRect/>
          <a:stretch/>
        </p:blipFill>
        <p:spPr bwMode="auto">
          <a:xfrm>
            <a:off x="3299616" y="3330631"/>
            <a:ext cx="1954058" cy="11724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2CE3C78-5797-5D23-9864-F223D96574E5}"/>
              </a:ext>
            </a:extLst>
          </p:cNvPr>
          <p:cNvPicPr>
            <a:picLocks noChangeAspect="1" noChangeArrowheads="1"/>
          </p:cNvPicPr>
          <p:nvPr/>
        </p:nvPicPr>
        <p:blipFill>
          <a:blip r:embed="rId5"/>
          <a:srcRect/>
          <a:stretch/>
        </p:blipFill>
        <p:spPr bwMode="auto">
          <a:xfrm>
            <a:off x="6515387" y="3068360"/>
            <a:ext cx="1590675" cy="1590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0"/>
        <p:cNvGrpSpPr/>
        <p:nvPr/>
      </p:nvGrpSpPr>
      <p:grpSpPr>
        <a:xfrm>
          <a:off x="0" y="0"/>
          <a:ext cx="0" cy="0"/>
          <a:chOff x="0" y="0"/>
          <a:chExt cx="0" cy="0"/>
        </a:xfrm>
      </p:grpSpPr>
      <p:sp>
        <p:nvSpPr>
          <p:cNvPr id="1951" name="Google Shape;1951;p21"/>
          <p:cNvSpPr txBox="1">
            <a:spLocks noGrp="1"/>
          </p:cNvSpPr>
          <p:nvPr>
            <p:ph type="title"/>
          </p:nvPr>
        </p:nvSpPr>
        <p:spPr>
          <a:xfrm>
            <a:off x="674835" y="758283"/>
            <a:ext cx="7261401" cy="544286"/>
          </a:xfrm>
          <a:prstGeom prst="rect">
            <a:avLst/>
          </a:prstGeom>
        </p:spPr>
        <p:txBody>
          <a:bodyPr spcFirstLastPara="1" wrap="square" lIns="91425" tIns="91425" rIns="91425" bIns="91425" anchor="b" anchorCtr="0">
            <a:noAutofit/>
          </a:bodyPr>
          <a:lstStyle/>
          <a:p>
            <a:r>
              <a:rPr lang="en-IN" sz="32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radley Hand ITC" panose="03070402050302030203" pitchFamily="66" charset="0"/>
              </a:rPr>
              <a:t>Technical stack(technology to be used):</a:t>
            </a:r>
          </a:p>
        </p:txBody>
      </p:sp>
      <p:sp>
        <p:nvSpPr>
          <p:cNvPr id="1955" name="Google Shape;1955;p2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4" name="TextBox 3">
            <a:extLst>
              <a:ext uri="{FF2B5EF4-FFF2-40B4-BE49-F238E27FC236}">
                <a16:creationId xmlns:a16="http://schemas.microsoft.com/office/drawing/2014/main" id="{ECB8FB3A-339E-0C2D-E702-E396A33EF1EE}"/>
              </a:ext>
            </a:extLst>
          </p:cNvPr>
          <p:cNvSpPr txBox="1"/>
          <p:nvPr/>
        </p:nvSpPr>
        <p:spPr>
          <a:xfrm>
            <a:off x="349405" y="1516614"/>
            <a:ext cx="1784195" cy="615553"/>
          </a:xfrm>
          <a:prstGeom prst="rect">
            <a:avLst/>
          </a:prstGeom>
          <a:noFill/>
        </p:spPr>
        <p:txBody>
          <a:bodyPr wrap="square" rtlCol="0">
            <a:spAutoFit/>
          </a:bodyPr>
          <a:lstStyle/>
          <a:p>
            <a:r>
              <a:rPr lang="en-IN" sz="2000" b="1" dirty="0">
                <a:solidFill>
                  <a:srgbClr val="002060"/>
                </a:solidFill>
                <a:latin typeface="Bradley Hand ITC" panose="03070402050302030203" pitchFamily="66" charset="0"/>
              </a:rPr>
              <a:t>Hardware:</a:t>
            </a:r>
            <a:r>
              <a:rPr lang="en-IN" sz="2000" b="1" dirty="0">
                <a:latin typeface="Bradley Hand ITC" panose="03070402050302030203" pitchFamily="66" charset="0"/>
              </a:rPr>
              <a:t> </a:t>
            </a:r>
          </a:p>
          <a:p>
            <a:endParaRPr lang="en-IN" dirty="0"/>
          </a:p>
        </p:txBody>
      </p:sp>
      <p:sp>
        <p:nvSpPr>
          <p:cNvPr id="5" name="TextBox 4">
            <a:extLst>
              <a:ext uri="{FF2B5EF4-FFF2-40B4-BE49-F238E27FC236}">
                <a16:creationId xmlns:a16="http://schemas.microsoft.com/office/drawing/2014/main" id="{CA41C4EB-5C3F-AD7B-11C5-D227483EA663}"/>
              </a:ext>
            </a:extLst>
          </p:cNvPr>
          <p:cNvSpPr txBox="1"/>
          <p:nvPr/>
        </p:nvSpPr>
        <p:spPr>
          <a:xfrm>
            <a:off x="2344593" y="1729740"/>
            <a:ext cx="1846781" cy="1754326"/>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sz="1600" b="1" dirty="0">
                <a:latin typeface="Bradley Hand ITC" panose="03070402050302030203" pitchFamily="66" charset="0"/>
              </a:rPr>
              <a:t>Java</a:t>
            </a:r>
          </a:p>
          <a:p>
            <a:pPr marL="285750" indent="-285750">
              <a:buFont typeface="Arial" panose="020B0604020202020204" pitchFamily="34" charset="0"/>
              <a:buChar char="•"/>
            </a:pPr>
            <a:endParaRPr lang="en-IN" sz="1600" b="1" dirty="0">
              <a:latin typeface="Bradley Hand ITC" panose="03070402050302030203" pitchFamily="66" charset="0"/>
            </a:endParaRPr>
          </a:p>
          <a:p>
            <a:pPr marL="285750" indent="-285750">
              <a:buFont typeface="Arial" panose="020B0604020202020204" pitchFamily="34" charset="0"/>
              <a:buChar char="•"/>
            </a:pPr>
            <a:r>
              <a:rPr lang="en-IN" sz="1600" b="1" dirty="0">
                <a:latin typeface="Bradley Hand ITC" panose="03070402050302030203" pitchFamily="66" charset="0"/>
              </a:rPr>
              <a:t>XML</a:t>
            </a:r>
          </a:p>
          <a:p>
            <a:endParaRPr lang="en-IN" sz="1600" b="1" dirty="0">
              <a:latin typeface="Bradley Hand ITC" panose="03070402050302030203" pitchFamily="66" charset="0"/>
            </a:endParaRPr>
          </a:p>
          <a:p>
            <a:pPr marL="285750" indent="-285750">
              <a:buFont typeface="Arial" panose="020B0604020202020204" pitchFamily="34" charset="0"/>
              <a:buChar char="•"/>
            </a:pPr>
            <a:r>
              <a:rPr lang="en-IN" sz="1600" b="1" dirty="0">
                <a:latin typeface="Bradley Hand ITC" panose="03070402050302030203" pitchFamily="66" charset="0"/>
              </a:rPr>
              <a:t>Firebase</a:t>
            </a:r>
          </a:p>
          <a:p>
            <a:endParaRPr lang="en-IN" dirty="0"/>
          </a:p>
        </p:txBody>
      </p:sp>
      <p:sp>
        <p:nvSpPr>
          <p:cNvPr id="6" name="TextBox 5">
            <a:extLst>
              <a:ext uri="{FF2B5EF4-FFF2-40B4-BE49-F238E27FC236}">
                <a16:creationId xmlns:a16="http://schemas.microsoft.com/office/drawing/2014/main" id="{ACC2861F-F5E0-8578-8D32-D0C1D9B6AD6B}"/>
              </a:ext>
            </a:extLst>
          </p:cNvPr>
          <p:cNvSpPr txBox="1"/>
          <p:nvPr/>
        </p:nvSpPr>
        <p:spPr>
          <a:xfrm>
            <a:off x="4876800" y="1516614"/>
            <a:ext cx="1955181" cy="1077218"/>
          </a:xfrm>
          <a:prstGeom prst="rect">
            <a:avLst/>
          </a:prstGeom>
          <a:noFill/>
        </p:spPr>
        <p:txBody>
          <a:bodyPr wrap="square" rtlCol="0">
            <a:spAutoFit/>
          </a:bodyPr>
          <a:lstStyle/>
          <a:p>
            <a:r>
              <a:rPr lang="en-IN" sz="2000" b="1" dirty="0">
                <a:latin typeface="Bradley Hand ITC" panose="03070402050302030203" pitchFamily="66" charset="0"/>
              </a:rPr>
              <a:t>Editor: </a:t>
            </a:r>
          </a:p>
          <a:p>
            <a:endParaRPr lang="en-IN" dirty="0"/>
          </a:p>
          <a:p>
            <a:endParaRPr lang="en-IN" sz="1600" b="1" dirty="0">
              <a:latin typeface="Bradley Hand ITC" panose="03070402050302030203" pitchFamily="66" charset="0"/>
            </a:endParaRPr>
          </a:p>
          <a:p>
            <a:endParaRPr lang="en-IN" dirty="0"/>
          </a:p>
        </p:txBody>
      </p:sp>
      <p:sp>
        <p:nvSpPr>
          <p:cNvPr id="7" name="TextBox 6">
            <a:extLst>
              <a:ext uri="{FF2B5EF4-FFF2-40B4-BE49-F238E27FC236}">
                <a16:creationId xmlns:a16="http://schemas.microsoft.com/office/drawing/2014/main" id="{C8116B48-F040-CFBC-6F6D-85D95C44DC97}"/>
              </a:ext>
            </a:extLst>
          </p:cNvPr>
          <p:cNvSpPr txBox="1"/>
          <p:nvPr/>
        </p:nvSpPr>
        <p:spPr>
          <a:xfrm>
            <a:off x="6831981" y="1881300"/>
            <a:ext cx="2114419" cy="1815882"/>
          </a:xfrm>
          <a:prstGeom prst="rect">
            <a:avLst/>
          </a:prstGeom>
          <a:noFill/>
        </p:spPr>
        <p:txBody>
          <a:bodyPr wrap="square" rtlCol="0">
            <a:spAutoFit/>
          </a:bodyPr>
          <a:lstStyle/>
          <a:p>
            <a:endParaRPr lang="en-IN" dirty="0"/>
          </a:p>
          <a:p>
            <a:endParaRPr lang="en-IN" dirty="0"/>
          </a:p>
          <a:p>
            <a:endParaRPr lang="en-IN" dirty="0"/>
          </a:p>
          <a:p>
            <a:endParaRPr lang="en-IN" dirty="0"/>
          </a:p>
          <a:p>
            <a:r>
              <a:rPr lang="en-IN" sz="1400" b="1" dirty="0">
                <a:latin typeface="Bradley Hand ITC" panose="03070402050302030203" pitchFamily="66" charset="0"/>
              </a:rPr>
              <a:t>    Chrome</a:t>
            </a:r>
          </a:p>
          <a:p>
            <a:endParaRPr lang="en-IN" dirty="0"/>
          </a:p>
          <a:p>
            <a:endParaRPr lang="en-IN" dirty="0"/>
          </a:p>
          <a:p>
            <a:endParaRPr lang="en-IN" dirty="0"/>
          </a:p>
        </p:txBody>
      </p:sp>
      <p:pic>
        <p:nvPicPr>
          <p:cNvPr id="15" name="Picture 14">
            <a:extLst>
              <a:ext uri="{FF2B5EF4-FFF2-40B4-BE49-F238E27FC236}">
                <a16:creationId xmlns:a16="http://schemas.microsoft.com/office/drawing/2014/main" id="{4C81E9C7-4226-42F1-8F6F-AFD26AA9E9EB}"/>
              </a:ext>
            </a:extLst>
          </p:cNvPr>
          <p:cNvPicPr>
            <a:picLocks noChangeAspect="1"/>
          </p:cNvPicPr>
          <p:nvPr/>
        </p:nvPicPr>
        <p:blipFill>
          <a:blip r:embed="rId3"/>
          <a:stretch>
            <a:fillRect/>
          </a:stretch>
        </p:blipFill>
        <p:spPr>
          <a:xfrm>
            <a:off x="6753225" y="2027795"/>
            <a:ext cx="1257300" cy="726346"/>
          </a:xfrm>
          <a:prstGeom prst="rect">
            <a:avLst/>
          </a:prstGeom>
        </p:spPr>
      </p:pic>
      <p:pic>
        <p:nvPicPr>
          <p:cNvPr id="3" name="Picture 2">
            <a:extLst>
              <a:ext uri="{FF2B5EF4-FFF2-40B4-BE49-F238E27FC236}">
                <a16:creationId xmlns:a16="http://schemas.microsoft.com/office/drawing/2014/main" id="{24AEF4F4-44B0-45C4-82C0-A944ED504BCD}"/>
              </a:ext>
            </a:extLst>
          </p:cNvPr>
          <p:cNvPicPr>
            <a:picLocks noChangeAspect="1"/>
          </p:cNvPicPr>
          <p:nvPr/>
        </p:nvPicPr>
        <p:blipFill>
          <a:blip r:embed="rId4"/>
          <a:stretch>
            <a:fillRect/>
          </a:stretch>
        </p:blipFill>
        <p:spPr>
          <a:xfrm>
            <a:off x="56477" y="2027795"/>
            <a:ext cx="1784196" cy="1070518"/>
          </a:xfrm>
          <a:prstGeom prst="rect">
            <a:avLst/>
          </a:prstGeom>
        </p:spPr>
      </p:pic>
      <p:sp>
        <p:nvSpPr>
          <p:cNvPr id="2" name="TextBox 1">
            <a:extLst>
              <a:ext uri="{FF2B5EF4-FFF2-40B4-BE49-F238E27FC236}">
                <a16:creationId xmlns:a16="http://schemas.microsoft.com/office/drawing/2014/main" id="{BEFB6B67-9CA0-400B-97C2-332692BC6C84}"/>
              </a:ext>
            </a:extLst>
          </p:cNvPr>
          <p:cNvSpPr txBox="1"/>
          <p:nvPr/>
        </p:nvSpPr>
        <p:spPr>
          <a:xfrm>
            <a:off x="531658" y="3101695"/>
            <a:ext cx="1043626" cy="553998"/>
          </a:xfrm>
          <a:prstGeom prst="rect">
            <a:avLst/>
          </a:prstGeom>
          <a:noFill/>
        </p:spPr>
        <p:txBody>
          <a:bodyPr wrap="square" rtlCol="0">
            <a:spAutoFit/>
          </a:bodyPr>
          <a:lstStyle/>
          <a:p>
            <a:r>
              <a:rPr lang="en-IN" sz="1600" b="1" dirty="0">
                <a:latin typeface="Bradley Hand ITC" panose="03070402050302030203" pitchFamily="66" charset="0"/>
              </a:rPr>
              <a:t>Laptop</a:t>
            </a:r>
            <a:r>
              <a:rPr lang="en-IN" dirty="0"/>
              <a:t> </a:t>
            </a:r>
          </a:p>
          <a:p>
            <a:endParaRPr lang="en-IN" dirty="0"/>
          </a:p>
        </p:txBody>
      </p:sp>
      <p:sp>
        <p:nvSpPr>
          <p:cNvPr id="8" name="TextBox 7">
            <a:extLst>
              <a:ext uri="{FF2B5EF4-FFF2-40B4-BE49-F238E27FC236}">
                <a16:creationId xmlns:a16="http://schemas.microsoft.com/office/drawing/2014/main" id="{38EA4F35-047D-471B-92E1-5EA5A5A8863F}"/>
              </a:ext>
            </a:extLst>
          </p:cNvPr>
          <p:cNvSpPr txBox="1"/>
          <p:nvPr/>
        </p:nvSpPr>
        <p:spPr>
          <a:xfrm>
            <a:off x="4640184" y="2849055"/>
            <a:ext cx="1434946" cy="307777"/>
          </a:xfrm>
          <a:prstGeom prst="rect">
            <a:avLst/>
          </a:prstGeom>
          <a:noFill/>
        </p:spPr>
        <p:txBody>
          <a:bodyPr wrap="square" rtlCol="0">
            <a:spAutoFit/>
          </a:bodyPr>
          <a:lstStyle/>
          <a:p>
            <a:r>
              <a:rPr lang="en-US" b="1" dirty="0">
                <a:latin typeface="Bradley Hand ITC" panose="03070402050302030203" pitchFamily="66" charset="0"/>
              </a:rPr>
              <a:t>Android Studio</a:t>
            </a:r>
            <a:endParaRPr lang="en-IN" dirty="0"/>
          </a:p>
        </p:txBody>
      </p:sp>
      <p:sp>
        <p:nvSpPr>
          <p:cNvPr id="12" name="TextBox 11">
            <a:extLst>
              <a:ext uri="{FF2B5EF4-FFF2-40B4-BE49-F238E27FC236}">
                <a16:creationId xmlns:a16="http://schemas.microsoft.com/office/drawing/2014/main" id="{FE9CFC56-4504-4017-8CF2-8A87A7DD78AB}"/>
              </a:ext>
            </a:extLst>
          </p:cNvPr>
          <p:cNvSpPr txBox="1"/>
          <p:nvPr/>
        </p:nvSpPr>
        <p:spPr>
          <a:xfrm>
            <a:off x="7060677" y="3893965"/>
            <a:ext cx="721519" cy="523220"/>
          </a:xfrm>
          <a:prstGeom prst="rect">
            <a:avLst/>
          </a:prstGeom>
          <a:noFill/>
        </p:spPr>
        <p:txBody>
          <a:bodyPr wrap="square" rtlCol="0">
            <a:spAutoFit/>
          </a:bodyPr>
          <a:lstStyle/>
          <a:p>
            <a:r>
              <a:rPr lang="en-IN" b="1" dirty="0">
                <a:latin typeface="Bradley Hand ITC" panose="03070402050302030203" pitchFamily="66" charset="0"/>
              </a:rPr>
              <a:t>Brave</a:t>
            </a:r>
            <a:r>
              <a:rPr lang="en-IN" sz="1400" b="1" dirty="0">
                <a:latin typeface="Bradley Hand ITC" panose="03070402050302030203" pitchFamily="66" charset="0"/>
              </a:rPr>
              <a:t> </a:t>
            </a:r>
          </a:p>
          <a:p>
            <a:endParaRPr lang="en-IN" dirty="0"/>
          </a:p>
        </p:txBody>
      </p:sp>
      <p:sp>
        <p:nvSpPr>
          <p:cNvPr id="13" name="TextBox 12">
            <a:extLst>
              <a:ext uri="{FF2B5EF4-FFF2-40B4-BE49-F238E27FC236}">
                <a16:creationId xmlns:a16="http://schemas.microsoft.com/office/drawing/2014/main" id="{32FCB55D-EF0E-4608-9C07-AB54651C03AF}"/>
              </a:ext>
            </a:extLst>
          </p:cNvPr>
          <p:cNvSpPr txBox="1"/>
          <p:nvPr/>
        </p:nvSpPr>
        <p:spPr>
          <a:xfrm>
            <a:off x="2377439" y="1516615"/>
            <a:ext cx="1375459" cy="400110"/>
          </a:xfrm>
          <a:prstGeom prst="rect">
            <a:avLst/>
          </a:prstGeom>
          <a:noFill/>
        </p:spPr>
        <p:txBody>
          <a:bodyPr wrap="square" rtlCol="0">
            <a:spAutoFit/>
          </a:bodyPr>
          <a:lstStyle/>
          <a:p>
            <a:r>
              <a:rPr lang="en-IN" sz="2000" b="1" dirty="0">
                <a:solidFill>
                  <a:srgbClr val="002060"/>
                </a:solidFill>
                <a:latin typeface="Bradley Hand ITC" panose="03070402050302030203" pitchFamily="66" charset="0"/>
              </a:rPr>
              <a:t>Software:</a:t>
            </a:r>
            <a:r>
              <a:rPr lang="en-IN" sz="1400" dirty="0"/>
              <a:t> </a:t>
            </a:r>
          </a:p>
        </p:txBody>
      </p:sp>
      <p:sp>
        <p:nvSpPr>
          <p:cNvPr id="16" name="TextBox 15">
            <a:extLst>
              <a:ext uri="{FF2B5EF4-FFF2-40B4-BE49-F238E27FC236}">
                <a16:creationId xmlns:a16="http://schemas.microsoft.com/office/drawing/2014/main" id="{883E967D-61FF-4BE3-9992-46868CF03A62}"/>
              </a:ext>
            </a:extLst>
          </p:cNvPr>
          <p:cNvSpPr txBox="1"/>
          <p:nvPr/>
        </p:nvSpPr>
        <p:spPr>
          <a:xfrm>
            <a:off x="6931712" y="1525296"/>
            <a:ext cx="1109406" cy="400110"/>
          </a:xfrm>
          <a:prstGeom prst="rect">
            <a:avLst/>
          </a:prstGeom>
          <a:noFill/>
        </p:spPr>
        <p:txBody>
          <a:bodyPr wrap="square" rtlCol="0">
            <a:spAutoFit/>
          </a:bodyPr>
          <a:lstStyle/>
          <a:p>
            <a:r>
              <a:rPr lang="en-IN" sz="2000" b="1" dirty="0">
                <a:latin typeface="Bradley Hand ITC" panose="03070402050302030203" pitchFamily="66" charset="0"/>
              </a:rPr>
              <a:t>Browser:</a:t>
            </a:r>
            <a:r>
              <a:rPr lang="en-IN" sz="1400" b="1" dirty="0">
                <a:latin typeface="Bradley Hand ITC" panose="03070402050302030203" pitchFamily="66" charset="0"/>
              </a:rPr>
              <a:t> </a:t>
            </a:r>
          </a:p>
        </p:txBody>
      </p:sp>
      <p:pic>
        <p:nvPicPr>
          <p:cNvPr id="2050" name="Picture 2" descr="Brave Logo PNG Vector (SVG) Free Download">
            <a:extLst>
              <a:ext uri="{FF2B5EF4-FFF2-40B4-BE49-F238E27FC236}">
                <a16:creationId xmlns:a16="http://schemas.microsoft.com/office/drawing/2014/main" id="{81846656-5049-77E5-84FF-6709603688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2285" y="3142456"/>
            <a:ext cx="619180" cy="7263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ava logo and symbol, meaning, history, PNG">
            <a:extLst>
              <a:ext uri="{FF2B5EF4-FFF2-40B4-BE49-F238E27FC236}">
                <a16:creationId xmlns:a16="http://schemas.microsoft.com/office/drawing/2014/main" id="{88BEF249-67DE-1C17-4FCD-AECA9CDC06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6438" y="3609494"/>
            <a:ext cx="1487002" cy="93029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Xml Vector Art, Icons, and Graphics for Free Download">
            <a:extLst>
              <a:ext uri="{FF2B5EF4-FFF2-40B4-BE49-F238E27FC236}">
                <a16:creationId xmlns:a16="http://schemas.microsoft.com/office/drawing/2014/main" id="{F956F6F8-0E33-F6A3-F360-88A9B2D061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3440" y="3614550"/>
            <a:ext cx="960841" cy="96084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F1983016-218F-81C3-56C0-4388794B7939}"/>
              </a:ext>
            </a:extLst>
          </p:cNvPr>
          <p:cNvPicPr>
            <a:picLocks noChangeAspect="1"/>
          </p:cNvPicPr>
          <p:nvPr/>
        </p:nvPicPr>
        <p:blipFill>
          <a:blip r:embed="rId8"/>
          <a:stretch>
            <a:fillRect/>
          </a:stretch>
        </p:blipFill>
        <p:spPr>
          <a:xfrm>
            <a:off x="3267983" y="3505629"/>
            <a:ext cx="1666875" cy="1247775"/>
          </a:xfrm>
          <a:prstGeom prst="rect">
            <a:avLst/>
          </a:prstGeom>
        </p:spPr>
      </p:pic>
      <p:pic>
        <p:nvPicPr>
          <p:cNvPr id="2060" name="Picture 12" descr="Android Developers on Twitter: &quot;We released the new Android ...">
            <a:extLst>
              <a:ext uri="{FF2B5EF4-FFF2-40B4-BE49-F238E27FC236}">
                <a16:creationId xmlns:a16="http://schemas.microsoft.com/office/drawing/2014/main" id="{B78AAB3D-64E3-9D45-2F52-1C1F65FD002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29030" y="1914909"/>
            <a:ext cx="929751" cy="9297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Nathaniel template">
  <a:themeElements>
    <a:clrScheme name="Custom 3">
      <a:dk1>
        <a:srgbClr val="000000"/>
      </a:dk1>
      <a:lt1>
        <a:srgbClr val="FFFFFF"/>
      </a:lt1>
      <a:dk2>
        <a:srgbClr val="FFFFFF"/>
      </a:dk2>
      <a:lt2>
        <a:srgbClr val="FFFFFF"/>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2335</TotalTime>
  <Words>575</Words>
  <Application>Microsoft Office PowerPoint</Application>
  <PresentationFormat>On-screen Show (16:9)</PresentationFormat>
  <Paragraphs>90</Paragraphs>
  <Slides>19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Bradley Hand ITC</vt:lpstr>
      <vt:lpstr>Arial</vt:lpstr>
      <vt:lpstr>Merriweather</vt:lpstr>
      <vt:lpstr>Baskerville Old Face</vt:lpstr>
      <vt:lpstr>Amatic SC</vt:lpstr>
      <vt:lpstr>Wingdings</vt:lpstr>
      <vt:lpstr>Nathaniel template</vt:lpstr>
      <vt:lpstr>PowerPoint Presentation</vt:lpstr>
      <vt:lpstr>PowerPoint Presentation</vt:lpstr>
      <vt:lpstr>                                            Topics to be covered:-</vt:lpstr>
      <vt:lpstr>PowerPoint Presentation</vt:lpstr>
      <vt:lpstr>PowerPoint Presentation</vt:lpstr>
      <vt:lpstr>PowerPoint Presentation</vt:lpstr>
      <vt:lpstr>PowerPoint Presentation</vt:lpstr>
      <vt:lpstr>PowerPoint Presentation</vt:lpstr>
      <vt:lpstr>Technical stack(technology to be used):</vt:lpstr>
      <vt:lpstr>PowerPoint Presentation</vt:lpstr>
      <vt:lpstr>User app: </vt:lpstr>
      <vt:lpstr>Admin app: </vt:lpstr>
      <vt:lpstr>User app: </vt:lpstr>
      <vt:lpstr>PowerPoint Presentation</vt:lpstr>
      <vt:lpstr>Admin app: </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CE244  SOFTWARE GROUP PROJECT-1</dc:title>
  <dc:creator>Yash Manishbhai Shah</dc:creator>
  <cp:lastModifiedBy>Vandan Patel</cp:lastModifiedBy>
  <cp:revision>176</cp:revision>
  <dcterms:modified xsi:type="dcterms:W3CDTF">2024-04-29T10:10:51Z</dcterms:modified>
</cp:coreProperties>
</file>