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>
        <p:scale>
          <a:sx n="50" d="100"/>
          <a:sy n="50" d="100"/>
        </p:scale>
        <p:origin x="12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C8710-89F1-4B6C-B112-BC97B3950DB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E79E-2626-4261-B845-A9BC0DDE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5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paper discusses the use of machine learning algorithms for disease risk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k-nearest </a:t>
            </a:r>
            <a:r>
              <a:rPr lang="en-US" b="0" i="0" dirty="0" err="1">
                <a:effectLst/>
                <a:latin typeface="Söhne"/>
              </a:rPr>
              <a:t>neighbour</a:t>
            </a:r>
            <a:r>
              <a:rPr lang="en-US" b="0" i="0" dirty="0">
                <a:effectLst/>
                <a:latin typeface="Söhne"/>
              </a:rPr>
              <a:t> (KNN) algorithm is the most commonly used among the machine learning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paper compares different KNN variants (Classic, Adaptive, Locally adaptive, k-means clustering, Fuzzy, Mutual, Ensemble, </a:t>
            </a:r>
            <a:r>
              <a:rPr lang="en-US" b="0" i="0" dirty="0" err="1">
                <a:effectLst/>
                <a:latin typeface="Söhne"/>
              </a:rPr>
              <a:t>Hassanat</a:t>
            </a:r>
            <a:r>
              <a:rPr lang="en-US" b="0" i="0" dirty="0">
                <a:effectLst/>
                <a:latin typeface="Söhne"/>
              </a:rPr>
              <a:t>, and </a:t>
            </a:r>
            <a:r>
              <a:rPr lang="en-US" b="0" i="0" dirty="0" err="1">
                <a:effectLst/>
                <a:latin typeface="Söhne"/>
              </a:rPr>
              <a:t>Generalised</a:t>
            </a:r>
            <a:r>
              <a:rPr lang="en-US" b="0" i="0" dirty="0">
                <a:effectLst/>
                <a:latin typeface="Söhne"/>
              </a:rPr>
              <a:t> mean distance) for disease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Eight machine learning benchmark datasets related to different disease contexts are used for experimentation and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performance measures of accuracy, precision, and recall are used for comparative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</a:t>
            </a:r>
            <a:r>
              <a:rPr lang="en-US" b="0" i="0" dirty="0" err="1">
                <a:effectLst/>
                <a:latin typeface="Söhne"/>
              </a:rPr>
              <a:t>Hassanat</a:t>
            </a:r>
            <a:r>
              <a:rPr lang="en-US" b="0" i="0" dirty="0">
                <a:effectLst/>
                <a:latin typeface="Söhne"/>
              </a:rPr>
              <a:t> KNN and Ensemble approach KNN showed the highest average accuracy values (83.62% and 82.34% respectively).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 relative performance index is proposed to assess each variant and compare the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paper concludes that the </a:t>
            </a:r>
            <a:r>
              <a:rPr lang="en-US" b="0" i="0" dirty="0" err="1">
                <a:effectLst/>
                <a:latin typeface="Söhne"/>
              </a:rPr>
              <a:t>Hassanat</a:t>
            </a:r>
            <a:r>
              <a:rPr lang="en-US" b="0" i="0" dirty="0">
                <a:effectLst/>
                <a:latin typeface="Söhne"/>
              </a:rPr>
              <a:t> KNN is the best performing variant based on the accuracy-based version of the index, followed by the ensemble approach KNN.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findings of this study could help healthcare researchers and stakeholders select the appropriate KNN variant for predictive disease risk analytics.</a:t>
            </a:r>
          </a:p>
          <a:p>
            <a:pPr algn="l">
              <a:buFont typeface="Arial" panose="020B0604020202020204" pitchFamily="34" charset="0"/>
              <a:buChar char="•"/>
            </a:pPr>
            <a:br>
              <a:rPr lang="en-US" b="0" i="0" dirty="0">
                <a:effectLst/>
                <a:latin typeface="Söhne"/>
              </a:rPr>
            </a:br>
            <a:r>
              <a:rPr lang="en-US" b="0" i="0" dirty="0">
                <a:effectLst/>
                <a:latin typeface="Söhne"/>
              </a:rPr>
              <a:t>The paper discusses the use of machine learning algorithms for disease risk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k-nearest </a:t>
            </a:r>
            <a:r>
              <a:rPr lang="en-US" b="0" i="0" dirty="0" err="1">
                <a:effectLst/>
                <a:latin typeface="Söhne"/>
              </a:rPr>
              <a:t>neighbour</a:t>
            </a:r>
            <a:r>
              <a:rPr lang="en-US" b="0" i="0" dirty="0">
                <a:effectLst/>
                <a:latin typeface="Söhne"/>
              </a:rPr>
              <a:t> (KNN) algorithm is the most commonly used among the machine learning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paper compares different KNN variants (Classic, Adaptive, Locally adaptive, k-means clustering, Fuzzy, Mutual, Ensemble, </a:t>
            </a:r>
            <a:r>
              <a:rPr lang="en-US" b="0" i="0" dirty="0" err="1">
                <a:effectLst/>
                <a:latin typeface="Söhne"/>
              </a:rPr>
              <a:t>Hassanat</a:t>
            </a:r>
            <a:r>
              <a:rPr lang="en-US" b="0" i="0" dirty="0">
                <a:effectLst/>
                <a:latin typeface="Söhne"/>
              </a:rPr>
              <a:t>, and </a:t>
            </a:r>
            <a:r>
              <a:rPr lang="en-US" b="0" i="0" dirty="0" err="1">
                <a:effectLst/>
                <a:latin typeface="Söhne"/>
              </a:rPr>
              <a:t>Generalised</a:t>
            </a:r>
            <a:r>
              <a:rPr lang="en-US" b="0" i="0" dirty="0">
                <a:effectLst/>
                <a:latin typeface="Söhne"/>
              </a:rPr>
              <a:t> mean distance) for disease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Eight machine learning benchmark datasets related to different disease contexts are used for experimentation and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performance measures of accuracy, precision, and recall are used for comparative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</a:t>
            </a:r>
            <a:r>
              <a:rPr lang="en-US" b="0" i="0" dirty="0" err="1">
                <a:effectLst/>
                <a:latin typeface="Söhne"/>
              </a:rPr>
              <a:t>Hassanat</a:t>
            </a:r>
            <a:r>
              <a:rPr lang="en-US" b="0" i="0" dirty="0">
                <a:effectLst/>
                <a:latin typeface="Söhne"/>
              </a:rPr>
              <a:t> KNN and Ensemble approach KNN showed the highest average accuracy values (83.62% and 82.34% respectively).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 relative performance index is proposed to assess each variant and compare the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paper concludes that the </a:t>
            </a:r>
            <a:r>
              <a:rPr lang="en-US" b="0" i="0" dirty="0" err="1">
                <a:effectLst/>
                <a:latin typeface="Söhne"/>
              </a:rPr>
              <a:t>Hassanat</a:t>
            </a:r>
            <a:r>
              <a:rPr lang="en-US" b="0" i="0" dirty="0">
                <a:effectLst/>
                <a:latin typeface="Söhne"/>
              </a:rPr>
              <a:t> KNN is the best performing variant based on the accuracy-based version of the index, followed by the ensemble approach KNN.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findings of this study could help healthcare researchers and stakeholders select the appropriate KNN variant for predictive disease risk analytics.</a:t>
            </a:r>
          </a:p>
          <a:p>
            <a:br>
              <a:rPr lang="en-US" b="0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E79E-2626-4261-B845-A9BC0DDE79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7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26CA-2554-7334-2892-5ECDC396E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0CF40-0DE4-7D62-3C80-00103BB9B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ED43F-5006-479C-6EAD-A1315A8E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1457-D385-483F-ABF6-C663677E0D4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A461E-C886-E0FC-263A-CB72FBA4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2F91-85E9-F497-5760-F9783353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36B-8DFC-4798-9617-FFDAA2FD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8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0E88-242D-1058-8362-048AB393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B8324-AA55-88FA-22C4-2B9C0EC7A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9123F-3A85-6988-3A64-F3462CEF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1457-D385-483F-ABF6-C663677E0D4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6E05-EC37-CBC3-7F9F-D7572FA8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5A066-81D5-F093-76DB-89B80309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36B-8DFC-4798-9617-FFDAA2FD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3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B4CD6-B47F-0B08-D08D-EBE7DF996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C8CFB-7604-DCF3-F895-A23182B17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50AEA-2E19-456B-D187-B0350B43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1457-D385-483F-ABF6-C663677E0D4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EDF07-3F8D-3C1A-E16B-515C1E83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E11BE-9C93-43BB-748E-35E87DA0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36B-8DFC-4798-9617-FFDAA2FD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AA15-08F1-AE85-44EE-6D5B76F1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E0ACB-2654-E9CB-6B37-3A90F31AD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A268C-2FB2-33F8-F195-EA30DD97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1457-D385-483F-ABF6-C663677E0D4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F189F-031A-DE9B-1BA0-C451DC3C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D8E72-EA20-05C1-F187-5156FFBA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36B-8DFC-4798-9617-FFDAA2FD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4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889E-B23D-42F7-98EA-A4090927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A01E9-6DC5-8770-62CF-A18BF178D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C29D-FE1B-6B57-35FF-5AA2B417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1457-D385-483F-ABF6-C663677E0D4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D8467-DE69-2394-6064-93FA621D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CFEFF-2D4B-4E42-0CC0-AA21D414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36B-8DFC-4798-9617-FFDAA2FD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C225-B7FD-BEDB-B824-F42D8D45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35732-FDC1-4BC1-65EB-B37962F20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03F39-E75E-7DC4-9DF8-D77546CB1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5DE3E-BF6C-FB63-7593-020C6D07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1457-D385-483F-ABF6-C663677E0D4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80125-41F7-9795-11C0-1DAEF044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948AB-2BCF-50B0-3BBA-FC168913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36B-8DFC-4798-9617-FFDAA2FD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5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29BE-FB59-B86F-8163-0EB74B92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63132-4969-33E3-AAB2-4BBD05C5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AA100-3507-1290-836F-C111355B7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0B029-4ED1-3EFE-9781-1D0860B3D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1AA11-BEC2-FA28-7A48-EE3E32D8A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854D9-974A-60CC-2286-8DCFA14E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1457-D385-483F-ABF6-C663677E0D4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6C7C4-70D8-9015-CF7A-29BA217C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DE2C3-F7F8-A133-33EF-F824748B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36B-8DFC-4798-9617-FFDAA2FD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2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06E-D9F1-CAA0-E55B-BEEDE9EC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22821-5FD6-40EF-7DCF-01F225EB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1457-D385-483F-ABF6-C663677E0D4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D93BE-90DA-4402-4499-E4290A01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EA5CB-107D-052B-80E9-91DCD88F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36B-8DFC-4798-9617-FFDAA2FD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3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0ABFC-F981-754B-F5B0-5113F244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1457-D385-483F-ABF6-C663677E0D4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5CB62-1920-D818-D4D5-285E058A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8340E-3E45-0B4E-C542-769DC916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36B-8DFC-4798-9617-FFDAA2FD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CBBE-63FE-8F3C-7598-F8E20EA1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3289-0CE6-9B83-BF11-93AB3E275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D5729-4389-9BD2-041E-4CDFC8AC5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A7D0C-CFBA-3963-61FC-F007A032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1457-D385-483F-ABF6-C663677E0D4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D0254-6A58-226B-A8D9-C2665A2D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7A19D-26EF-EAE4-56CD-B5F6C52D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36B-8DFC-4798-9617-FFDAA2FD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9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003D-57FB-4D0B-CF48-9D768C5A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53905-9151-F58F-8614-9A19B6B64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9BD28-5C9F-58BE-0B3A-95A7DF869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E3164-3A01-9477-C746-2A4073AE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1457-D385-483F-ABF6-C663677E0D4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1771F-677A-2286-40F2-C1B88586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68921-A6E1-C471-A228-F565253E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36B-8DFC-4798-9617-FFDAA2FD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62F57-53AA-B56C-AB91-9CFA3F87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58D35-936E-2CFB-4284-B6AEFE4E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618F4-C91B-E185-F10F-744B63C79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21457-D385-483F-ABF6-C663677E0D4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83EFB-35A5-D2A9-4B1C-D093EDC36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3796C-6BBE-9A8F-8D91-47B02DB27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536B-8DFC-4798-9617-FFDAA2FD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6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8-022-10358-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22-10358-x/tables/3" TargetMode="External"/><Relationship Id="rId2" Type="http://schemas.openxmlformats.org/officeDocument/2006/relationships/hyperlink" Target="https://www.nature.com/articles/s41598-022-10358-x/tables/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ure.com/articles/s41598-022-10358-x/figures/3" TargetMode="External"/><Relationship Id="rId5" Type="http://schemas.openxmlformats.org/officeDocument/2006/relationships/hyperlink" Target="file:///C:\Users\030855576\Documents\Zoom" TargetMode="External"/><Relationship Id="rId4" Type="http://schemas.openxmlformats.org/officeDocument/2006/relationships/hyperlink" Target="https://www.nature.com/articles/s41598-022-10358-x/tables/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5107E-0B86-1A4B-D5A2-5906EEC85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4746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i="0" dirty="0">
                <a:solidFill>
                  <a:srgbClr val="FFFFFF"/>
                </a:solidFill>
                <a:effectLst/>
              </a:rPr>
              <a:t>Comparative performance analysis of K-nearest </a:t>
            </a:r>
            <a:r>
              <a:rPr lang="en-US" sz="4200" b="1" i="0" dirty="0" err="1">
                <a:solidFill>
                  <a:srgbClr val="FFFFFF"/>
                </a:solidFill>
                <a:effectLst/>
              </a:rPr>
              <a:t>neighbour</a:t>
            </a:r>
            <a:r>
              <a:rPr lang="en-US" sz="4200" b="1" i="0" dirty="0">
                <a:solidFill>
                  <a:srgbClr val="FFFFFF"/>
                </a:solidFill>
                <a:effectLst/>
              </a:rPr>
              <a:t> (KNN) algorithm and its different variants for disease prediction</a:t>
            </a:r>
            <a:br>
              <a:rPr lang="en-US" sz="4200" b="1" i="0" dirty="0">
                <a:solidFill>
                  <a:srgbClr val="FFFFFF"/>
                </a:solidFill>
                <a:effectLst/>
              </a:rPr>
            </a:br>
            <a:endParaRPr lang="en-US" sz="42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A9563-1302-0127-D055-F0EE76E4F534}"/>
              </a:ext>
            </a:extLst>
          </p:cNvPr>
          <p:cNvSpPr txBox="1"/>
          <p:nvPr/>
        </p:nvSpPr>
        <p:spPr>
          <a:xfrm>
            <a:off x="1524000" y="3700992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Group 10 : Varun </a:t>
            </a:r>
            <a:r>
              <a:rPr lang="en-US" sz="2400" dirty="0" err="1">
                <a:solidFill>
                  <a:srgbClr val="FFFFFF"/>
                </a:solidFill>
              </a:rPr>
              <a:t>Bhuva</a:t>
            </a:r>
            <a:r>
              <a:rPr lang="en-US" sz="2400" dirty="0">
                <a:solidFill>
                  <a:srgbClr val="FFFFFF"/>
                </a:solidFill>
              </a:rPr>
              <a:t>, Vedant Patel, Jay </a:t>
            </a:r>
            <a:r>
              <a:rPr lang="en-US" sz="2400" dirty="0" err="1">
                <a:solidFill>
                  <a:srgbClr val="FFFFFF"/>
                </a:solidFill>
              </a:rPr>
              <a:t>Bhingradiya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SriKeerthi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Yenumula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Sunavya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Varagani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9831A-A12B-D05C-6BC7-84EFF48202CA}"/>
              </a:ext>
            </a:extLst>
          </p:cNvPr>
          <p:cNvSpPr txBox="1"/>
          <p:nvPr/>
        </p:nvSpPr>
        <p:spPr>
          <a:xfrm>
            <a:off x="1524000" y="4799387"/>
            <a:ext cx="92487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4/11/2023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CSULB Spring 2023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CECS 550: Pattern Recognition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Midterm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21279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0BEB9-B256-3906-9C63-2F5F21D6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3F0AB-3D6E-35EB-BA44-0FECCCC6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Study compared different KNN variants – (k=1,3,5,7 and 9)</a:t>
            </a:r>
          </a:p>
          <a:p>
            <a:r>
              <a:rPr lang="en-US" sz="2400" dirty="0"/>
              <a:t>Performance -  Worst in </a:t>
            </a:r>
            <a:r>
              <a:rPr lang="en-US" sz="2400" b="0" i="0" dirty="0">
                <a:effectLst/>
                <a:latin typeface="Söhne"/>
              </a:rPr>
              <a:t>K-means clustering-based KNN variant</a:t>
            </a:r>
          </a:p>
          <a:p>
            <a:r>
              <a:rPr lang="en-US" sz="2400" dirty="0">
                <a:latin typeface="Söhne"/>
              </a:rPr>
              <a:t>Accuracy – High in </a:t>
            </a:r>
            <a:r>
              <a:rPr lang="en-US" sz="2400" b="0" i="0" dirty="0" err="1">
                <a:effectLst/>
                <a:latin typeface="Söhne"/>
              </a:rPr>
              <a:t>Hassanat</a:t>
            </a:r>
            <a:r>
              <a:rPr lang="en-US" sz="2400" b="0" i="0" dirty="0">
                <a:effectLst/>
                <a:latin typeface="Söhne"/>
              </a:rPr>
              <a:t> KNN variant</a:t>
            </a:r>
          </a:p>
          <a:p>
            <a:r>
              <a:rPr lang="en-US" sz="2400" dirty="0">
                <a:latin typeface="Söhne"/>
              </a:rPr>
              <a:t>Precision classification – High in </a:t>
            </a:r>
            <a:r>
              <a:rPr lang="en-US" sz="2400" b="0" i="0" dirty="0">
                <a:effectLst/>
                <a:latin typeface="Söhne"/>
              </a:rPr>
              <a:t>ensemble approach KNN</a:t>
            </a:r>
          </a:p>
          <a:p>
            <a:r>
              <a:rPr lang="en-US" sz="2400" dirty="0">
                <a:latin typeface="Söhne"/>
              </a:rPr>
              <a:t>Recall- Greater in </a:t>
            </a:r>
            <a:r>
              <a:rPr lang="en-US" sz="2400" b="0" i="0" dirty="0" err="1">
                <a:effectLst/>
                <a:latin typeface="Söhne"/>
              </a:rPr>
              <a:t>generalised</a:t>
            </a:r>
            <a:r>
              <a:rPr lang="en-US" sz="2400" b="0" i="0" dirty="0">
                <a:effectLst/>
                <a:latin typeface="Söhne"/>
              </a:rPr>
              <a:t> mean distance KNN variant</a:t>
            </a:r>
          </a:p>
          <a:p>
            <a:r>
              <a:rPr lang="en-US" sz="2400" dirty="0">
                <a:latin typeface="Söhne"/>
              </a:rPr>
              <a:t>Performance measure – No significant difference among all the variants</a:t>
            </a:r>
            <a:endParaRPr lang="en-US" sz="2400" b="0" i="0" dirty="0">
              <a:effectLst/>
              <a:latin typeface="Söhne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020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80F20-6578-DDA9-F0A0-9296C711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04F5-EAA9-EE98-6D5E-825B069BD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33157"/>
            <a:ext cx="9724031" cy="3683358"/>
          </a:xfrm>
        </p:spPr>
        <p:txBody>
          <a:bodyPr anchor="ctr">
            <a:noAutofit/>
          </a:bodyPr>
          <a:lstStyle/>
          <a:p>
            <a:r>
              <a:rPr lang="en-US" sz="2400" dirty="0"/>
              <a:t>Most suitable KNN variants (for disease </a:t>
            </a:r>
            <a:r>
              <a:rPr lang="en-US" sz="2400" dirty="0" err="1"/>
              <a:t>prediciton</a:t>
            </a:r>
            <a:r>
              <a:rPr lang="en-US" sz="2400" dirty="0"/>
              <a:t>)</a:t>
            </a:r>
          </a:p>
          <a:p>
            <a:pPr lvl="1"/>
            <a:r>
              <a:rPr lang="en-US" b="0" i="0" dirty="0" err="1">
                <a:effectLst/>
                <a:latin typeface="Söhne"/>
              </a:rPr>
              <a:t>Hassanat</a:t>
            </a:r>
            <a:r>
              <a:rPr lang="en-US" b="0" i="0" dirty="0">
                <a:effectLst/>
                <a:latin typeface="Söhne"/>
              </a:rPr>
              <a:t>, ensemble approach and </a:t>
            </a:r>
            <a:r>
              <a:rPr lang="en-US" b="0" i="0" dirty="0" err="1">
                <a:effectLst/>
                <a:latin typeface="Söhne"/>
              </a:rPr>
              <a:t>generalised</a:t>
            </a:r>
            <a:r>
              <a:rPr lang="en-US" b="0" i="0" dirty="0">
                <a:effectLst/>
                <a:latin typeface="Söhne"/>
              </a:rPr>
              <a:t> mean distance</a:t>
            </a:r>
          </a:p>
          <a:p>
            <a:pPr lvl="1"/>
            <a:r>
              <a:rPr lang="en-US" dirty="0">
                <a:latin typeface="Söhne"/>
              </a:rPr>
              <a:t>Ensemble approach KNN – prime variant to choose</a:t>
            </a:r>
          </a:p>
          <a:p>
            <a:endParaRPr lang="en-US" sz="2400" dirty="0">
              <a:latin typeface="Söhne"/>
            </a:endParaRPr>
          </a:p>
          <a:p>
            <a:r>
              <a:rPr lang="en-US" sz="2400" dirty="0">
                <a:latin typeface="Söhne"/>
              </a:rPr>
              <a:t>KNN algorithms limitations can be overcome : 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searching for optimal k values, 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better weight attributions, 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local mean vectors of </a:t>
            </a:r>
            <a:r>
              <a:rPr lang="en-US" b="0" i="0" dirty="0" err="1">
                <a:effectLst/>
                <a:latin typeface="Söhne"/>
              </a:rPr>
              <a:t>neighbours</a:t>
            </a:r>
            <a:r>
              <a:rPr lang="en-US" b="0" i="0" dirty="0">
                <a:effectLst/>
                <a:latin typeface="Söhne"/>
              </a:rPr>
              <a:t>, 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truncating datasets to remove noise, 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taking into account mutual </a:t>
            </a:r>
            <a:r>
              <a:rPr lang="en-US" b="0" i="0" dirty="0" err="1">
                <a:effectLst/>
                <a:latin typeface="Söhne"/>
              </a:rPr>
              <a:t>neighbours</a:t>
            </a:r>
            <a:endParaRPr lang="en-US" b="0" i="0" dirty="0">
              <a:effectLst/>
              <a:latin typeface="Söhne"/>
            </a:endParaRPr>
          </a:p>
          <a:p>
            <a:endParaRPr lang="en-US" sz="2400" dirty="0">
              <a:latin typeface="Söhne"/>
            </a:endParaRPr>
          </a:p>
          <a:p>
            <a:r>
              <a:rPr lang="en-US" sz="2400" dirty="0">
                <a:latin typeface="Söhne"/>
              </a:rPr>
              <a:t>KNN designs are versatile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can handle a wide variety of datasets in medical domain</a:t>
            </a:r>
            <a:endParaRPr lang="en-US" dirty="0">
              <a:latin typeface="Söhne"/>
            </a:endParaRPr>
          </a:p>
          <a:p>
            <a:pPr marL="0" indent="0">
              <a:buNone/>
            </a:pPr>
            <a:r>
              <a:rPr lang="en-US" sz="2400" dirty="0">
                <a:latin typeface="Söhne"/>
              </a:rPr>
              <a:t> </a:t>
            </a:r>
            <a:r>
              <a:rPr lang="en-US" sz="2400" b="0" i="0" dirty="0">
                <a:effectLst/>
                <a:latin typeface="Söhne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66845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DF8C-E062-E5A6-EDCB-10C3EC1BC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Future scope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studying more variants 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comparing them with other related algorithms 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and handling a greater number of medical datasets.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651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64BF4-B5CC-63B0-E31D-5E3B36A0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1413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039D4-5620-4A05-4454-2BB34A7DE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8" y="3100284"/>
            <a:ext cx="9889793" cy="3114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https://www.nature.com/articles/s41598-022-10358-x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4B4AC-79E2-D2A0-A567-B2AC4B3B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C4EB6-4AA7-CFF1-2833-9F6C3A761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880104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Abstract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KNN Algorithm and its variants</a:t>
            </a:r>
          </a:p>
          <a:p>
            <a:r>
              <a:rPr lang="en-US" sz="2400" dirty="0"/>
              <a:t>Datasets used</a:t>
            </a:r>
          </a:p>
          <a:p>
            <a:r>
              <a:rPr lang="en-US" sz="2400" dirty="0"/>
              <a:t>Performance comparison measures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Discussion</a:t>
            </a:r>
          </a:p>
          <a:p>
            <a:r>
              <a:rPr lang="en-US" sz="2400" dirty="0"/>
              <a:t>Conclusion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211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F3899-B617-56A0-11BB-62963AF1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Abstract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5E4C-882B-7567-74E6-3D733A01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r>
              <a:rPr lang="en-US" sz="2400" b="0" i="0" dirty="0">
                <a:effectLst/>
                <a:latin typeface="Söhne"/>
              </a:rPr>
              <a:t>The use of machine learning algorithms for disease risk prediction.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Söhne"/>
            </a:endParaRPr>
          </a:p>
          <a:p>
            <a:r>
              <a:rPr lang="en-US" sz="2400" b="0" i="0" dirty="0">
                <a:effectLst/>
                <a:latin typeface="Söhne"/>
              </a:rPr>
              <a:t>Comparing the different KNN variants for disease prediction.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Söhne"/>
            </a:endParaRPr>
          </a:p>
          <a:p>
            <a:r>
              <a:rPr lang="en-US" sz="2400" b="0" i="0" dirty="0">
                <a:effectLst/>
                <a:latin typeface="Söhne"/>
              </a:rPr>
              <a:t>Eight machine learning benchmark datasets related to different disease contexts are used 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Söhne"/>
            </a:endParaRPr>
          </a:p>
          <a:p>
            <a:r>
              <a:rPr lang="en-US" sz="2400" b="0" i="0" dirty="0" err="1">
                <a:effectLst/>
                <a:latin typeface="Söhne"/>
              </a:rPr>
              <a:t>Hassanat</a:t>
            </a:r>
            <a:r>
              <a:rPr lang="en-US" sz="2400" b="0" i="0" dirty="0">
                <a:effectLst/>
                <a:latin typeface="Söhne"/>
              </a:rPr>
              <a:t> KNN and Ensemble app?/roach KNN – Highest Accuracy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Söhne"/>
            </a:endParaRPr>
          </a:p>
          <a:p>
            <a:r>
              <a:rPr lang="en-US" sz="2400" b="0" i="0" dirty="0">
                <a:effectLst/>
                <a:latin typeface="Söhne"/>
              </a:rPr>
              <a:t>It will help healthcare researchers and stakeholders select the appropriate KNN variant for disease prediction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406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44129-18EE-3A83-A239-703DB5B1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2" y="347269"/>
            <a:ext cx="5754896" cy="983692"/>
          </a:xfrm>
        </p:spPr>
        <p:txBody>
          <a:bodyPr anchor="b"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29B37-3621-A3A7-528D-C21985A3A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30" y="1876323"/>
            <a:ext cx="3876165" cy="26736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F41C-2AAC-E0FD-BC32-CC55B9E4A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1800150"/>
            <a:ext cx="5754896" cy="3925128"/>
          </a:xfrm>
        </p:spPr>
        <p:txBody>
          <a:bodyPr anchor="t">
            <a:noAutofit/>
          </a:bodyPr>
          <a:lstStyle/>
          <a:p>
            <a:r>
              <a:rPr lang="en-US" sz="2400" dirty="0"/>
              <a:t>KNN - A powerful classification algorithm</a:t>
            </a:r>
          </a:p>
          <a:p>
            <a:endParaRPr lang="en-US" sz="2400" dirty="0"/>
          </a:p>
          <a:p>
            <a:r>
              <a:rPr lang="en-US" sz="2400" dirty="0"/>
              <a:t>K nearest neighbors stores all available cases and classifies new cases based on similarity measure (e.g. distant function)</a:t>
            </a:r>
          </a:p>
          <a:p>
            <a:endParaRPr lang="en-US" sz="2400" dirty="0"/>
          </a:p>
          <a:p>
            <a:r>
              <a:rPr lang="en-US" sz="2400" dirty="0"/>
              <a:t>An object (new instance)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Classification – Majority votes for its neighbor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Assigned – Most common class among K nearest neighbors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17FA6-24D8-C46B-7A54-A3834DD6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KNN Algorithm and its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D835-CBAD-AAF6-E74F-F788308E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r>
              <a:rPr lang="en-US" sz="2400" dirty="0"/>
              <a:t>Classic KNN</a:t>
            </a:r>
          </a:p>
          <a:p>
            <a:r>
              <a:rPr lang="en-US" sz="2400" dirty="0"/>
              <a:t>Adaptive KNN</a:t>
            </a:r>
          </a:p>
          <a:p>
            <a:r>
              <a:rPr lang="en-US" sz="2400" dirty="0"/>
              <a:t>Locally adaptive KNN – with discriminant class</a:t>
            </a:r>
          </a:p>
          <a:p>
            <a:r>
              <a:rPr lang="en-US" sz="2400" dirty="0"/>
              <a:t>Fuzzy KNN </a:t>
            </a:r>
          </a:p>
          <a:p>
            <a:r>
              <a:rPr lang="en-US" sz="2400" dirty="0"/>
              <a:t>K-means clustering-based KNN </a:t>
            </a:r>
          </a:p>
          <a:p>
            <a:r>
              <a:rPr lang="en-US" sz="2400" dirty="0"/>
              <a:t>Weight adjusted KNN </a:t>
            </a:r>
          </a:p>
          <a:p>
            <a:r>
              <a:rPr lang="en-US" sz="2400" dirty="0" err="1"/>
              <a:t>Hassanat</a:t>
            </a:r>
            <a:r>
              <a:rPr lang="en-US" sz="2400" dirty="0"/>
              <a:t> distance KNN </a:t>
            </a:r>
          </a:p>
          <a:p>
            <a:r>
              <a:rPr lang="en-US" sz="2400" dirty="0" err="1"/>
              <a:t>Generalised</a:t>
            </a:r>
            <a:r>
              <a:rPr lang="en-US" sz="2400" dirty="0"/>
              <a:t> mean distance KNN </a:t>
            </a:r>
          </a:p>
          <a:p>
            <a:r>
              <a:rPr lang="en-US" sz="2400" dirty="0"/>
              <a:t>Mutual KNN </a:t>
            </a:r>
          </a:p>
          <a:p>
            <a:r>
              <a:rPr lang="en-US" sz="2400" dirty="0"/>
              <a:t>Ensemble approach KNN </a:t>
            </a:r>
          </a:p>
        </p:txBody>
      </p:sp>
    </p:spTree>
    <p:extLst>
      <p:ext uri="{BB962C8B-B14F-4D97-AF65-F5344CB8AC3E}">
        <p14:creationId xmlns:p14="http://schemas.microsoft.com/office/powerpoint/2010/main" val="228728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4A30-4059-0DB0-B235-4F59A621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93357"/>
            <a:ext cx="10515600" cy="1325563"/>
          </a:xfrm>
        </p:spPr>
        <p:txBody>
          <a:bodyPr/>
          <a:lstStyle/>
          <a:p>
            <a:r>
              <a:rPr lang="en-US" dirty="0"/>
              <a:t>Datasets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5E288-996E-C0FE-9918-C62186FE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1280"/>
            <a:ext cx="12192000" cy="4236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5FD242-A051-FAD9-FF4B-2947A86D6147}"/>
              </a:ext>
            </a:extLst>
          </p:cNvPr>
          <p:cNvSpPr txBox="1"/>
          <p:nvPr/>
        </p:nvSpPr>
        <p:spPr>
          <a:xfrm>
            <a:off x="0" y="183896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Following datasets are considered in the study : </a:t>
            </a:r>
          </a:p>
        </p:txBody>
      </p:sp>
    </p:spTree>
    <p:extLst>
      <p:ext uri="{BB962C8B-B14F-4D97-AF65-F5344CB8AC3E}">
        <p14:creationId xmlns:p14="http://schemas.microsoft.com/office/powerpoint/2010/main" val="86100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0532B1-7622-4602-B898-5C84C974A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BC75B0-D5AF-40AB-915B-EBC590D74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D16B3C-0901-4FFD-9DBF-5BC78ABC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369" y="0"/>
            <a:ext cx="773448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49CA2C-9593-4085-9ED2-049819E74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7778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chemeClr val="accent1">
                  <a:lumMod val="50000"/>
                  <a:alpha val="72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CFD20-95EB-4513-4FD6-8C438267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02699"/>
            <a:ext cx="10030023" cy="991080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Performance Comparison Measures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E0FD4-C0C8-1842-01F0-097DFB01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88" y="2472196"/>
            <a:ext cx="2215597" cy="1351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6EC732-6A07-77AA-DE9D-CD77BCDFA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426" y="2717952"/>
            <a:ext cx="2215597" cy="860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EC6CFE-B4B0-A5EA-0B7B-99CD30286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758" y="2752773"/>
            <a:ext cx="2215597" cy="790359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D85EF46-8D53-2C63-BAD1-9FFE3B083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090" y="2879311"/>
            <a:ext cx="2215597" cy="5372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BD4F-6068-A6DF-7437-2473E03A2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4488129"/>
            <a:ext cx="9649089" cy="1727901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Confusion Matrix : </a:t>
            </a:r>
          </a:p>
          <a:p>
            <a:pPr lvl="1"/>
            <a:r>
              <a:rPr lang="en-US" dirty="0"/>
              <a:t>It is used in the research to measure the three performance measure : Accuracy, precision and recall. </a:t>
            </a:r>
          </a:p>
        </p:txBody>
      </p:sp>
    </p:spTree>
    <p:extLst>
      <p:ext uri="{BB962C8B-B14F-4D97-AF65-F5344CB8AC3E}">
        <p14:creationId xmlns:p14="http://schemas.microsoft.com/office/powerpoint/2010/main" val="364966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06D8E2-BE4A-96FD-1808-E54DB499AA3E}"/>
              </a:ext>
            </a:extLst>
          </p:cNvPr>
          <p:cNvSpPr txBox="1"/>
          <p:nvPr/>
        </p:nvSpPr>
        <p:spPr>
          <a:xfrm>
            <a:off x="1133515" y="715379"/>
            <a:ext cx="10176151" cy="109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Relative Performance Index  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1C8046-D261-54D6-B0AF-A150324B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83" y="1908550"/>
            <a:ext cx="6800853" cy="13546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604533-331C-D954-B6E8-DA0B65E2FFF1}"/>
              </a:ext>
            </a:extLst>
          </p:cNvPr>
          <p:cNvSpPr txBox="1"/>
          <p:nvPr/>
        </p:nvSpPr>
        <p:spPr>
          <a:xfrm flipH="1">
            <a:off x="1103097" y="4069730"/>
            <a:ext cx="4943376" cy="35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Where, </a:t>
            </a:r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08FBD2-7005-4C49-95A3-10EA02658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857" y="4067643"/>
            <a:ext cx="361846" cy="3618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94472C-E023-B842-7334-77DA613C6B36}"/>
              </a:ext>
            </a:extLst>
          </p:cNvPr>
          <p:cNvSpPr txBox="1"/>
          <p:nvPr/>
        </p:nvSpPr>
        <p:spPr>
          <a:xfrm>
            <a:off x="2425690" y="4059060"/>
            <a:ext cx="7919020" cy="35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746" kern="1200" dirty="0">
                <a:solidFill>
                  <a:srgbClr val="222222"/>
                </a:solidFill>
                <a:latin typeface="-apple-system"/>
                <a:ea typeface="+mn-ea"/>
                <a:cs typeface="+mn-cs"/>
              </a:rPr>
              <a:t>is the minimum accuracy/precision/recall value among all variants for datasets </a:t>
            </a:r>
            <a:r>
              <a:rPr lang="en-US" sz="1746" kern="1200" dirty="0" err="1">
                <a:solidFill>
                  <a:srgbClr val="222222"/>
                </a:solidFill>
                <a:latin typeface="-apple-system"/>
                <a:ea typeface="+mn-ea"/>
                <a:cs typeface="+mn-cs"/>
              </a:rPr>
              <a:t>i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3474C97-A6F8-4C03-8C03-37659C762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745" y="4605077"/>
            <a:ext cx="426793" cy="3432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96AA43-B691-27DF-C3B4-4693A96C507E}"/>
              </a:ext>
            </a:extLst>
          </p:cNvPr>
          <p:cNvSpPr txBox="1"/>
          <p:nvPr/>
        </p:nvSpPr>
        <p:spPr>
          <a:xfrm>
            <a:off x="2439763" y="4605077"/>
            <a:ext cx="8656474" cy="35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746" kern="1200" dirty="0">
                <a:solidFill>
                  <a:srgbClr val="222222"/>
                </a:solidFill>
                <a:latin typeface="-apple-system"/>
                <a:ea typeface="+mn-ea"/>
                <a:cs typeface="+mn-cs"/>
              </a:rPr>
              <a:t>is the accuracy/precision/recall value for the variant under consideration for dataset </a:t>
            </a:r>
            <a:r>
              <a:rPr lang="en-US" sz="1746" kern="1200" dirty="0" err="1">
                <a:solidFill>
                  <a:srgbClr val="222222"/>
                </a:solidFill>
                <a:latin typeface="-apple-system"/>
                <a:ea typeface="+mn-ea"/>
                <a:cs typeface="+mn-cs"/>
              </a:rPr>
              <a:t>i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E1B3776-1AB8-08BA-C161-D8A03CD65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579" y="5123954"/>
            <a:ext cx="315456" cy="38040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211725B-01BD-B979-546B-779EA6C3FD9B}"/>
              </a:ext>
            </a:extLst>
          </p:cNvPr>
          <p:cNvSpPr txBox="1"/>
          <p:nvPr/>
        </p:nvSpPr>
        <p:spPr>
          <a:xfrm>
            <a:off x="2439763" y="5123954"/>
            <a:ext cx="7904947" cy="983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746" kern="1200">
                <a:solidFill>
                  <a:srgbClr val="222222"/>
                </a:solidFill>
                <a:latin typeface="-apple-system"/>
                <a:ea typeface="+mn-ea"/>
                <a:cs typeface="+mn-cs"/>
              </a:rPr>
              <a:t> is the number of datasets considered in this study.</a:t>
            </a:r>
          </a:p>
          <a:p>
            <a:pPr defTabSz="886968">
              <a:spcAft>
                <a:spcPts val="600"/>
              </a:spcAft>
            </a:pPr>
            <a:br>
              <a:rPr lang="en-US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FB1A1-DB75-8BDB-4BFD-D86A2AAC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17" y="619760"/>
            <a:ext cx="4472352" cy="680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5C934-D7AF-8539-FBD4-7DDF88E8DCD7}"/>
              </a:ext>
            </a:extLst>
          </p:cNvPr>
          <p:cNvSpPr txBox="1"/>
          <p:nvPr/>
        </p:nvSpPr>
        <p:spPr>
          <a:xfrm>
            <a:off x="6096000" y="297977"/>
            <a:ext cx="5012029" cy="46879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Accuracy (%) comparison among KNN variants.</a:t>
            </a:r>
            <a:r>
              <a:rPr lang="en-US" sz="24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Precision (%) comparison among different KNN variants.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Recall (%) comparison among different KNN variants.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5" action="ppaction://hlinkfile"/>
              </a:rPr>
              <a:t>Comparison of KNN variants showing the number of times they presented the highest measurement values.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Average relative performance index (RPI) scores for the three performance measures.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9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215</TotalTime>
  <Words>887</Words>
  <Application>Microsoft Office PowerPoint</Application>
  <PresentationFormat>Widescreen</PresentationFormat>
  <Paragraphs>116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Söhne</vt:lpstr>
      <vt:lpstr>Office Theme</vt:lpstr>
      <vt:lpstr>Comparative performance analysis of K-nearest neighbour (KNN) algorithm and its different variants for disease prediction </vt:lpstr>
      <vt:lpstr>Contents </vt:lpstr>
      <vt:lpstr>Abstract </vt:lpstr>
      <vt:lpstr>Introduction</vt:lpstr>
      <vt:lpstr>KNN Algorithm and its Variants</vt:lpstr>
      <vt:lpstr>Datasets </vt:lpstr>
      <vt:lpstr>Performance Comparison Measures</vt:lpstr>
      <vt:lpstr>PowerPoint Presentation</vt:lpstr>
      <vt:lpstr>Results</vt:lpstr>
      <vt:lpstr>Discussion</vt:lpstr>
      <vt:lpstr>Conclusion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performance analysis of K-nearest neighbour (KNN) algorithm and its different variants for disease prediction </dc:title>
  <dc:creator>Vedant Patel</dc:creator>
  <cp:lastModifiedBy>Vedant Patel</cp:lastModifiedBy>
  <cp:revision>12</cp:revision>
  <dcterms:created xsi:type="dcterms:W3CDTF">2023-04-07T21:31:21Z</dcterms:created>
  <dcterms:modified xsi:type="dcterms:W3CDTF">2023-04-09T21:36:45Z</dcterms:modified>
</cp:coreProperties>
</file>