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BD46-E28A-D412-7F74-4753AFAF0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111611-D46A-D0C2-7C9D-3F771479A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8FA47-414C-24FC-8824-FB6DFE79C7FD}"/>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10392611-3555-2CED-1DAC-4A677535C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B0E5B-EF7F-82D0-602F-937014DC569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63464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398-0724-18CF-582D-9D346F40F0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5B84D-799A-F7C3-F861-4D478FEF3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C97C8-61BB-E15D-7E47-C8AD5585033D}"/>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3F723071-B264-AB30-88D6-B61849D38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26D4-0E89-6507-FFA0-1C03A2248323}"/>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342913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CAD50-42AA-4CFD-9AE7-C4CB455163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09F205-A587-C7A9-FE09-2934D8FFE3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54FC0-85C3-18C6-F2EB-5A0B57BD1453}"/>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11F6C0E0-D00E-24DA-A087-F3B79AB8A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299F84-222D-D9DE-F0CB-5266CDBB09D0}"/>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357028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60EE-C15A-7DAC-49CD-94F4B0151C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1ACAF-8A30-E730-BC2B-6AC57EAB9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A34E1-F737-5E69-0709-41D992133450}"/>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587E592A-CE8D-4C12-B751-A55336D58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F6FFB-3AE7-F753-1BD8-152346A0EB87}"/>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99303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6008-0D20-FD2A-C3C4-CBDF9306A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50D0C7-82D8-C21F-9262-FCB8B03FD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BDB20-E8E7-FAAF-69BB-189BA346EC01}"/>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89916C69-61F2-5646-E857-311C404C8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25390-A498-077F-65A7-2CCC65A3D52E}"/>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32545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7BC3-21B0-D792-48A8-0E991F5BE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BEF35-97A3-9A54-D56E-4AA7BC893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5978F7-A075-E405-EFB9-0DE566C58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C44E71-D76B-52FA-55D7-66E860EE7FEA}"/>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6" name="Footer Placeholder 5">
            <a:extLst>
              <a:ext uri="{FF2B5EF4-FFF2-40B4-BE49-F238E27FC236}">
                <a16:creationId xmlns:a16="http://schemas.microsoft.com/office/drawing/2014/main" id="{8B350A39-98D2-A25C-FA1C-31975F0142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D3F41D-796F-97B7-D5AC-8721ECDA274F}"/>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65268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D4BA-8CBE-DA4E-FDFA-64FB65CAAD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7F5456-F117-783B-E677-346E1E7DF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CCE4E-4AFA-EBEB-5007-6A2490263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2C0D09-DF01-E3B0-B37E-0E2A52BE4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4253B-2877-EDB2-28C9-D6A6EA62A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C84AF-4C25-948B-1BFF-1150EA9A58F6}"/>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8" name="Footer Placeholder 7">
            <a:extLst>
              <a:ext uri="{FF2B5EF4-FFF2-40B4-BE49-F238E27FC236}">
                <a16:creationId xmlns:a16="http://schemas.microsoft.com/office/drawing/2014/main" id="{D03BC4B3-58E6-D80B-652D-6F5DC521AB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1C4F0-A357-064A-D523-E347D388808C}"/>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421069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491F-B784-2EE0-528C-92F1056F48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7407B4-6E46-8661-D262-D3227F3D1B89}"/>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4" name="Footer Placeholder 3">
            <a:extLst>
              <a:ext uri="{FF2B5EF4-FFF2-40B4-BE49-F238E27FC236}">
                <a16:creationId xmlns:a16="http://schemas.microsoft.com/office/drawing/2014/main" id="{1CCEB6F2-6136-A0C4-7C28-4F5AEA6883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FA9D16-E460-5BBB-52FD-6C7924DE565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53196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98392-FC15-E1AC-8280-51A8DE43843C}"/>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3" name="Footer Placeholder 2">
            <a:extLst>
              <a:ext uri="{FF2B5EF4-FFF2-40B4-BE49-F238E27FC236}">
                <a16:creationId xmlns:a16="http://schemas.microsoft.com/office/drawing/2014/main" id="{C08BABD9-6E1A-1F28-213B-859A5EA8B3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EF9D00-E9B1-4352-EAF7-52764454CA95}"/>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50801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F5F-34D6-51DB-08FD-C1955AA92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18A44-437F-C06D-63BA-6ED8230A2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703A2A-96FE-AE70-8D4A-593F676F6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ADFE-2DC9-E549-6850-377C6D15E170}"/>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6" name="Footer Placeholder 5">
            <a:extLst>
              <a:ext uri="{FF2B5EF4-FFF2-40B4-BE49-F238E27FC236}">
                <a16:creationId xmlns:a16="http://schemas.microsoft.com/office/drawing/2014/main" id="{FF3DE900-BAC6-9AFC-EC33-8E50DD6EB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951F0C-5E06-4228-D251-E5C75F8DEFD7}"/>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9469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C52-6AFA-823F-FD58-831EB4197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734DC-9626-1C72-E920-8A7274389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AEE5DC-CC4E-8D79-4BC5-A79CC0ACB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F4119-53F5-F32B-9C9E-5006D56CF6A9}"/>
              </a:ext>
            </a:extLst>
          </p:cNvPr>
          <p:cNvSpPr>
            <a:spLocks noGrp="1"/>
          </p:cNvSpPr>
          <p:nvPr>
            <p:ph type="dt" sz="half" idx="10"/>
          </p:nvPr>
        </p:nvSpPr>
        <p:spPr/>
        <p:txBody>
          <a:bodyPr/>
          <a:lstStyle/>
          <a:p>
            <a:fld id="{564BBF06-5B1F-4A04-BE25-D940959E4FD8}" type="datetimeFigureOut">
              <a:rPr lang="en-IN" smtClean="0"/>
              <a:t>18-10-2024</a:t>
            </a:fld>
            <a:endParaRPr lang="en-IN"/>
          </a:p>
        </p:txBody>
      </p:sp>
      <p:sp>
        <p:nvSpPr>
          <p:cNvPr id="6" name="Footer Placeholder 5">
            <a:extLst>
              <a:ext uri="{FF2B5EF4-FFF2-40B4-BE49-F238E27FC236}">
                <a16:creationId xmlns:a16="http://schemas.microsoft.com/office/drawing/2014/main" id="{D736005E-E588-ECA4-2937-03ED838F1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C7FA9-BE73-BC87-DC63-9D24158A06E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89745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36908-ABB1-18B4-7FF7-010C5FB6E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ECA94-3BD1-93E4-C144-A622905BF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C1D1D-3198-0F86-2FBC-5354B0E84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BBF06-5B1F-4A04-BE25-D940959E4FD8}" type="datetimeFigureOut">
              <a:rPr lang="en-IN" smtClean="0"/>
              <a:t>18-10-2024</a:t>
            </a:fld>
            <a:endParaRPr lang="en-IN"/>
          </a:p>
        </p:txBody>
      </p:sp>
      <p:sp>
        <p:nvSpPr>
          <p:cNvPr id="5" name="Footer Placeholder 4">
            <a:extLst>
              <a:ext uri="{FF2B5EF4-FFF2-40B4-BE49-F238E27FC236}">
                <a16:creationId xmlns:a16="http://schemas.microsoft.com/office/drawing/2014/main" id="{67B1F22F-5451-EF49-0B1E-EB81629E3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27776F-9D5A-14BB-B981-C0AC22DF6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31034-5206-4DFE-87C2-5154C1E33152}" type="slidenum">
              <a:rPr lang="en-IN" smtClean="0"/>
              <a:t>‹#›</a:t>
            </a:fld>
            <a:endParaRPr lang="en-IN"/>
          </a:p>
        </p:txBody>
      </p:sp>
    </p:spTree>
    <p:extLst>
      <p:ext uri="{BB962C8B-B14F-4D97-AF65-F5344CB8AC3E}">
        <p14:creationId xmlns:p14="http://schemas.microsoft.com/office/powerpoint/2010/main" val="220769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78D6C-C8F3-D2B3-404A-4896A51185E6}"/>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3DB93F7E-BF3E-DCC2-2A9E-7A3B3B739EC5}"/>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INTRODUCTION</a:t>
            </a:r>
          </a:p>
        </p:txBody>
      </p:sp>
      <p:sp>
        <p:nvSpPr>
          <p:cNvPr id="8" name="TextBox 7">
            <a:extLst>
              <a:ext uri="{FF2B5EF4-FFF2-40B4-BE49-F238E27FC236}">
                <a16:creationId xmlns:a16="http://schemas.microsoft.com/office/drawing/2014/main" id="{BCC7D991-9DF6-7A33-E18C-90E1E77EAC21}"/>
              </a:ext>
            </a:extLst>
          </p:cNvPr>
          <p:cNvSpPr txBox="1"/>
          <p:nvPr/>
        </p:nvSpPr>
        <p:spPr>
          <a:xfrm>
            <a:off x="112144" y="578863"/>
            <a:ext cx="10834778" cy="4065857"/>
          </a:xfrm>
          <a:prstGeom prst="rect">
            <a:avLst/>
          </a:prstGeom>
          <a:noFill/>
        </p:spPr>
        <p:txBody>
          <a:bodyPr wrap="square" rtlCol="0">
            <a:spAutoFit/>
          </a:bodyPr>
          <a:lstStyle/>
          <a:p>
            <a:pPr marL="285750" indent="-285750">
              <a:buFont typeface="Courier New" panose="02070309020205020404" pitchFamily="49" charset="0"/>
              <a:buChar char="o"/>
            </a:pPr>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The electric vehicle (EV) market has experienced tremendous growth over the past decade, driven by the global shift towards sustainable energy solutions and the increasing need to reduce carbon emissions. </a:t>
            </a:r>
          </a:p>
          <a:p>
            <a:pPr marL="285750" indent="-285750">
              <a:buFont typeface="Courier New" panose="02070309020205020404" pitchFamily="49" charset="0"/>
              <a:buChar char="o"/>
            </a:pPr>
            <a:r>
              <a:rPr lang="en-US" dirty="0">
                <a:solidFill>
                  <a:schemeClr val="bg1"/>
                </a:solidFill>
              </a:rPr>
              <a:t>As governments and organizations worldwide implement policies promoting clean energy, electric vehicles have emerged as a key solution for reducing the environmental impact of the transportation sector. </a:t>
            </a:r>
          </a:p>
          <a:p>
            <a:pPr marL="285750" indent="-285750">
              <a:buFont typeface="Courier New" panose="02070309020205020404" pitchFamily="49" charset="0"/>
              <a:buChar char="o"/>
            </a:pPr>
            <a:r>
              <a:rPr lang="en-US" dirty="0">
                <a:solidFill>
                  <a:schemeClr val="bg1"/>
                </a:solidFill>
              </a:rPr>
              <a:t>In 2024, the global population of electric vehicles continues to grow at an unprecedented rate, with advancements in technology, infrastructure development, and policy frameworks playing a critical role in accelerating this trend.</a:t>
            </a:r>
          </a:p>
          <a:p>
            <a:pPr marL="285750" indent="-285750">
              <a:buFont typeface="Courier New" panose="02070309020205020404" pitchFamily="49" charset="0"/>
              <a:buChar char="o"/>
            </a:pPr>
            <a:r>
              <a:rPr lang="en-US" dirty="0">
                <a:solidFill>
                  <a:schemeClr val="bg1"/>
                </a:solidFill>
              </a:rPr>
              <a:t>This project analyzes the </a:t>
            </a:r>
            <a:r>
              <a:rPr lang="en-US" b="1" dirty="0">
                <a:solidFill>
                  <a:schemeClr val="bg1"/>
                </a:solidFill>
              </a:rPr>
              <a:t>Electric Vehicle Population Data for 2024</a:t>
            </a:r>
            <a:r>
              <a:rPr lang="en-US" dirty="0">
                <a:solidFill>
                  <a:schemeClr val="bg1"/>
                </a:solidFill>
              </a:rPr>
              <a:t>, providing insights into the distribution, adoption rates, and trends shaping the EV industry. </a:t>
            </a:r>
          </a:p>
          <a:p>
            <a:pPr marL="285750" indent="-285750">
              <a:buFont typeface="Courier New" panose="02070309020205020404" pitchFamily="49" charset="0"/>
              <a:buChar char="o"/>
            </a:pPr>
            <a:r>
              <a:rPr lang="en-US" dirty="0">
                <a:solidFill>
                  <a:schemeClr val="bg1"/>
                </a:solidFill>
              </a:rPr>
              <a:t>The dataset captures important metrics, such as the total number of EVs in operation, regional adoption patterns, and the types of registered electric vehicles, offering a comprehensive overview of the current state of the EV market.</a:t>
            </a:r>
          </a:p>
          <a:p>
            <a:pPr algn="l">
              <a:lnSpc>
                <a:spcPct val="150000"/>
              </a:lnSpc>
            </a:pPr>
            <a:endParaRPr lang="en-US" b="0" i="0" dirty="0">
              <a:solidFill>
                <a:schemeClr val="bg1"/>
              </a:solidFill>
              <a:effectLst/>
            </a:endParaRPr>
          </a:p>
        </p:txBody>
      </p:sp>
    </p:spTree>
    <p:extLst>
      <p:ext uri="{BB962C8B-B14F-4D97-AF65-F5344CB8AC3E}">
        <p14:creationId xmlns:p14="http://schemas.microsoft.com/office/powerpoint/2010/main" val="53609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78D6C-C8F3-D2B3-404A-4896A51185E6}"/>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3DB93F7E-BF3E-DCC2-2A9E-7A3B3B739EC5}"/>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ABOUT</a:t>
            </a:r>
          </a:p>
        </p:txBody>
      </p:sp>
      <p:sp>
        <p:nvSpPr>
          <p:cNvPr id="8" name="TextBox 7">
            <a:extLst>
              <a:ext uri="{FF2B5EF4-FFF2-40B4-BE49-F238E27FC236}">
                <a16:creationId xmlns:a16="http://schemas.microsoft.com/office/drawing/2014/main" id="{BCC7D991-9DF6-7A33-E18C-90E1E77EAC21}"/>
              </a:ext>
            </a:extLst>
          </p:cNvPr>
          <p:cNvSpPr txBox="1"/>
          <p:nvPr/>
        </p:nvSpPr>
        <p:spPr>
          <a:xfrm>
            <a:off x="112144" y="578863"/>
            <a:ext cx="10834778" cy="5173852"/>
          </a:xfrm>
          <a:prstGeom prst="rect">
            <a:avLst/>
          </a:prstGeom>
          <a:noFill/>
        </p:spPr>
        <p:txBody>
          <a:bodyPr wrap="square" rtlCol="0">
            <a:spAutoFit/>
          </a:bodyPr>
          <a:lstStyle/>
          <a:p>
            <a:r>
              <a:rPr lang="en-US" dirty="0">
                <a:solidFill>
                  <a:schemeClr val="bg1"/>
                </a:solidFill>
              </a:rPr>
              <a:t>The </a:t>
            </a:r>
            <a:r>
              <a:rPr lang="en-US" b="1" dirty="0">
                <a:solidFill>
                  <a:schemeClr val="bg1"/>
                </a:solidFill>
              </a:rPr>
              <a:t>Electric Vehicle Population Data 2024</a:t>
            </a:r>
            <a:r>
              <a:rPr lang="en-US" dirty="0">
                <a:solidFill>
                  <a:schemeClr val="bg1"/>
                </a:solidFill>
              </a:rPr>
              <a:t> dataset offers a detailed view of the electric vehicle landscape by capturing key characteristics at both global levels. This dataset includes various columns that provide granular information about the distribution and specifications of electric vehicles. Below is a brief description of the columns in the dataset:</a:t>
            </a:r>
          </a:p>
          <a:p>
            <a:endParaRPr lang="en-US" dirty="0">
              <a:solidFill>
                <a:schemeClr val="bg1"/>
              </a:solidFill>
            </a:endParaRPr>
          </a:p>
          <a:p>
            <a:pPr>
              <a:buFont typeface="Arial" panose="020B0604020202020204" pitchFamily="34" charset="0"/>
              <a:buChar char="•"/>
            </a:pPr>
            <a:r>
              <a:rPr lang="en-US" b="1" dirty="0">
                <a:solidFill>
                  <a:schemeClr val="bg1"/>
                </a:solidFill>
              </a:rPr>
              <a:t>Country</a:t>
            </a:r>
            <a:r>
              <a:rPr lang="en-US" dirty="0">
                <a:solidFill>
                  <a:schemeClr val="bg1"/>
                </a:solidFill>
              </a:rPr>
              <a:t>: The country where the electric vehicle is registered or in operation.</a:t>
            </a:r>
          </a:p>
          <a:p>
            <a:pPr>
              <a:buFont typeface="Arial" panose="020B0604020202020204" pitchFamily="34" charset="0"/>
              <a:buChar char="•"/>
            </a:pPr>
            <a:r>
              <a:rPr lang="en-US" b="1" dirty="0">
                <a:solidFill>
                  <a:schemeClr val="bg1"/>
                </a:solidFill>
              </a:rPr>
              <a:t>City</a:t>
            </a:r>
            <a:r>
              <a:rPr lang="en-US" dirty="0">
                <a:solidFill>
                  <a:schemeClr val="bg1"/>
                </a:solidFill>
              </a:rPr>
              <a:t>: The specific city where the electric vehicle is located or registered.</a:t>
            </a:r>
          </a:p>
          <a:p>
            <a:pPr>
              <a:buFont typeface="Arial" panose="020B0604020202020204" pitchFamily="34" charset="0"/>
              <a:buChar char="•"/>
            </a:pPr>
            <a:r>
              <a:rPr lang="en-US" b="1" dirty="0">
                <a:solidFill>
                  <a:schemeClr val="bg1"/>
                </a:solidFill>
              </a:rPr>
              <a:t>State</a:t>
            </a:r>
            <a:r>
              <a:rPr lang="en-US" dirty="0">
                <a:solidFill>
                  <a:schemeClr val="bg1"/>
                </a:solidFill>
              </a:rPr>
              <a:t>: The state or region within the country where the vehicle is registered.</a:t>
            </a:r>
          </a:p>
          <a:p>
            <a:pPr>
              <a:buFont typeface="Arial" panose="020B0604020202020204" pitchFamily="34" charset="0"/>
              <a:buChar char="•"/>
            </a:pPr>
            <a:r>
              <a:rPr lang="en-US" b="1" dirty="0">
                <a:solidFill>
                  <a:schemeClr val="bg1"/>
                </a:solidFill>
              </a:rPr>
              <a:t>Postal Code</a:t>
            </a:r>
            <a:r>
              <a:rPr lang="en-US" dirty="0">
                <a:solidFill>
                  <a:schemeClr val="bg1"/>
                </a:solidFill>
              </a:rPr>
              <a:t>: The postal or ZIP code of the area corresponding to the vehicle’s registration or location.</a:t>
            </a:r>
          </a:p>
          <a:p>
            <a:pPr>
              <a:buFont typeface="Arial" panose="020B0604020202020204" pitchFamily="34" charset="0"/>
              <a:buChar char="•"/>
            </a:pPr>
            <a:r>
              <a:rPr lang="en-US" b="1" dirty="0">
                <a:solidFill>
                  <a:schemeClr val="bg1"/>
                </a:solidFill>
              </a:rPr>
              <a:t>Model Year</a:t>
            </a:r>
            <a:r>
              <a:rPr lang="en-US" dirty="0">
                <a:solidFill>
                  <a:schemeClr val="bg1"/>
                </a:solidFill>
              </a:rPr>
              <a:t>: The year in which the electric vehicle model was manufactured, indicating its generation and technology level.</a:t>
            </a:r>
          </a:p>
          <a:p>
            <a:pPr>
              <a:buFont typeface="Arial" panose="020B0604020202020204" pitchFamily="34" charset="0"/>
              <a:buChar char="•"/>
            </a:pPr>
            <a:r>
              <a:rPr lang="en-US" b="1" dirty="0">
                <a:solidFill>
                  <a:schemeClr val="bg1"/>
                </a:solidFill>
              </a:rPr>
              <a:t>Make</a:t>
            </a:r>
            <a:r>
              <a:rPr lang="en-US" dirty="0">
                <a:solidFill>
                  <a:schemeClr val="bg1"/>
                </a:solidFill>
              </a:rPr>
              <a:t>: The brand or manufacturer of the electric vehicle (e.g., Tesla, Nissan, BMW).</a:t>
            </a:r>
          </a:p>
          <a:p>
            <a:pPr>
              <a:buFont typeface="Arial" panose="020B0604020202020204" pitchFamily="34" charset="0"/>
              <a:buChar char="•"/>
            </a:pPr>
            <a:r>
              <a:rPr lang="en-US" b="1" dirty="0">
                <a:solidFill>
                  <a:schemeClr val="bg1"/>
                </a:solidFill>
              </a:rPr>
              <a:t>Model</a:t>
            </a:r>
            <a:r>
              <a:rPr lang="en-US" dirty="0">
                <a:solidFill>
                  <a:schemeClr val="bg1"/>
                </a:solidFill>
              </a:rPr>
              <a:t>: The specific model of the electric vehicle (e.g., Tesla Model 3, Nissan Leaf).</a:t>
            </a:r>
          </a:p>
          <a:p>
            <a:pPr>
              <a:buFont typeface="Arial" panose="020B0604020202020204" pitchFamily="34" charset="0"/>
              <a:buChar char="•"/>
            </a:pPr>
            <a:r>
              <a:rPr lang="en-US" b="1" dirty="0">
                <a:solidFill>
                  <a:schemeClr val="bg1"/>
                </a:solidFill>
              </a:rPr>
              <a:t>CAFV</a:t>
            </a:r>
            <a:r>
              <a:rPr lang="en-US" dirty="0">
                <a:solidFill>
                  <a:schemeClr val="bg1"/>
                </a:solidFill>
              </a:rPr>
              <a:t>: Clean Alternative Fuel Vehicle designation, which may indicate whether the vehicle qualifies for certain environmental or clean energy incentives.</a:t>
            </a:r>
          </a:p>
          <a:p>
            <a:pPr>
              <a:buFont typeface="Arial" panose="020B0604020202020204" pitchFamily="34" charset="0"/>
              <a:buChar char="•"/>
            </a:pPr>
            <a:r>
              <a:rPr lang="en-US" b="1" dirty="0">
                <a:solidFill>
                  <a:schemeClr val="bg1"/>
                </a:solidFill>
              </a:rPr>
              <a:t>Electric Range</a:t>
            </a:r>
            <a:r>
              <a:rPr lang="en-US" dirty="0">
                <a:solidFill>
                  <a:schemeClr val="bg1"/>
                </a:solidFill>
              </a:rPr>
              <a:t>: The maximum distance the electric vehicle can travel on a full charge, expressed in miles or kilometers, providing insight into the vehicle’s battery capacity and efficiency.</a:t>
            </a:r>
          </a:p>
          <a:p>
            <a:pPr algn="l">
              <a:lnSpc>
                <a:spcPct val="150000"/>
              </a:lnSpc>
            </a:pPr>
            <a:endParaRPr lang="en-US" b="0" i="0" dirty="0">
              <a:solidFill>
                <a:schemeClr val="bg1"/>
              </a:solidFill>
              <a:effectLst/>
            </a:endParaRPr>
          </a:p>
        </p:txBody>
      </p:sp>
    </p:spTree>
    <p:extLst>
      <p:ext uri="{BB962C8B-B14F-4D97-AF65-F5344CB8AC3E}">
        <p14:creationId xmlns:p14="http://schemas.microsoft.com/office/powerpoint/2010/main" val="317428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78D6C-C8F3-D2B3-404A-4896A51185E6}"/>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3DB93F7E-BF3E-DCC2-2A9E-7A3B3B739EC5}"/>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E327EDE4-94B9-15A6-08BE-DF493C9D16D3}"/>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KPI’S Requirement</a:t>
            </a:r>
          </a:p>
        </p:txBody>
      </p:sp>
      <p:sp>
        <p:nvSpPr>
          <p:cNvPr id="8" name="TextBox 7">
            <a:extLst>
              <a:ext uri="{FF2B5EF4-FFF2-40B4-BE49-F238E27FC236}">
                <a16:creationId xmlns:a16="http://schemas.microsoft.com/office/drawing/2014/main" id="{BCC7D991-9DF6-7A33-E18C-90E1E77EAC21}"/>
              </a:ext>
            </a:extLst>
          </p:cNvPr>
          <p:cNvSpPr txBox="1"/>
          <p:nvPr/>
        </p:nvSpPr>
        <p:spPr>
          <a:xfrm>
            <a:off x="129396" y="946416"/>
            <a:ext cx="10834778" cy="5866350"/>
          </a:xfrm>
          <a:prstGeom prst="rect">
            <a:avLst/>
          </a:prstGeom>
          <a:noFill/>
        </p:spPr>
        <p:txBody>
          <a:bodyPr wrap="square" rtlCol="0">
            <a:spAutoFit/>
          </a:bodyPr>
          <a:lstStyle/>
          <a:p>
            <a:pPr algn="l">
              <a:lnSpc>
                <a:spcPct val="150000"/>
              </a:lnSpc>
              <a:buFont typeface="+mj-lt"/>
              <a:buAutoNum type="arabicPeriod"/>
            </a:pPr>
            <a:r>
              <a:rPr lang="en-US" b="1" i="0" dirty="0">
                <a:solidFill>
                  <a:schemeClr val="accent6">
                    <a:lumMod val="60000"/>
                    <a:lumOff val="40000"/>
                  </a:schemeClr>
                </a:solidFill>
                <a:effectLst/>
              </a:rPr>
              <a:t> Total Vehicles:</a:t>
            </a:r>
            <a:endParaRPr lang="en-US" b="0" i="0" dirty="0">
              <a:solidFill>
                <a:schemeClr val="accent6">
                  <a:lumMod val="60000"/>
                  <a:lumOff val="40000"/>
                </a:schemeClr>
              </a:solidFill>
              <a:effectLst/>
            </a:endParaRPr>
          </a:p>
          <a:p>
            <a:pPr marL="742950" lvl="1" indent="-285750" algn="l">
              <a:lnSpc>
                <a:spcPct val="150000"/>
              </a:lnSpc>
              <a:buFont typeface="Arial" panose="020B0604020202020204" pitchFamily="34" charset="0"/>
              <a:buChar char="•"/>
            </a:pPr>
            <a:r>
              <a:rPr lang="en-US" b="0" i="0" dirty="0">
                <a:solidFill>
                  <a:schemeClr val="bg1"/>
                </a:solidFill>
                <a:effectLst/>
              </a:rPr>
              <a:t>Understand the overall landscape of electric vehicles, encompassing both BEVs and PHEVs, to assess the market's size and growth.</a:t>
            </a:r>
          </a:p>
          <a:p>
            <a:pPr>
              <a:lnSpc>
                <a:spcPct val="150000"/>
              </a:lnSpc>
            </a:pPr>
            <a:r>
              <a:rPr lang="en-US" b="1" dirty="0">
                <a:solidFill>
                  <a:schemeClr val="accent6">
                    <a:lumMod val="60000"/>
                    <a:lumOff val="40000"/>
                  </a:schemeClr>
                </a:solidFill>
              </a:rPr>
              <a:t>2. Average Electric Range:</a:t>
            </a:r>
          </a:p>
          <a:p>
            <a:pPr marL="742950" lvl="1" indent="-285750" algn="l">
              <a:lnSpc>
                <a:spcPct val="150000"/>
              </a:lnSpc>
              <a:buFont typeface="Arial" panose="020B0604020202020204" pitchFamily="34" charset="0"/>
              <a:buChar char="•"/>
            </a:pPr>
            <a:r>
              <a:rPr lang="en-US" b="0" i="0" dirty="0">
                <a:solidFill>
                  <a:schemeClr val="bg1"/>
                </a:solidFill>
                <a:effectLst/>
              </a:rPr>
              <a:t>Determine the average electric range of the electric vehicles in the dataset to gauge the technological advancements and efficiency of the EVs.</a:t>
            </a:r>
          </a:p>
          <a:p>
            <a:pPr algn="l">
              <a:lnSpc>
                <a:spcPct val="150000"/>
              </a:lnSpc>
            </a:pPr>
            <a:r>
              <a:rPr lang="en-US" b="1" dirty="0">
                <a:solidFill>
                  <a:schemeClr val="accent6">
                    <a:lumMod val="60000"/>
                    <a:lumOff val="40000"/>
                  </a:schemeClr>
                </a:solidFill>
              </a:rPr>
              <a:t>3. Total BEV Vehicles and % of Total BEV Vehicles:</a:t>
            </a:r>
          </a:p>
          <a:p>
            <a:pPr marL="742950" lvl="1" indent="-285750" algn="l">
              <a:lnSpc>
                <a:spcPct val="150000"/>
              </a:lnSpc>
              <a:buFont typeface="Arial" panose="020B0604020202020204" pitchFamily="34" charset="0"/>
              <a:buChar char="•"/>
            </a:pPr>
            <a:r>
              <a:rPr lang="en-US" b="0" i="0" dirty="0">
                <a:solidFill>
                  <a:schemeClr val="bg1"/>
                </a:solidFill>
                <a:effectLst/>
              </a:rPr>
              <a:t>Identify and analyze the total number of Battery Electric Vehicles (BEVs) in the dataset.</a:t>
            </a:r>
          </a:p>
          <a:p>
            <a:pPr marL="742950" lvl="1" indent="-285750" algn="l">
              <a:lnSpc>
                <a:spcPct val="150000"/>
              </a:lnSpc>
              <a:buFont typeface="Arial" panose="020B0604020202020204" pitchFamily="34" charset="0"/>
              <a:buChar char="•"/>
            </a:pPr>
            <a:r>
              <a:rPr lang="en-US" b="0" i="0" dirty="0">
                <a:solidFill>
                  <a:schemeClr val="bg1"/>
                </a:solidFill>
                <a:effectLst/>
              </a:rPr>
              <a:t>Calculate the percentage of BEVs relative to the total number of electric vehicles, providing insights into the dominance of fully electric models.</a:t>
            </a:r>
          </a:p>
          <a:p>
            <a:pPr>
              <a:lnSpc>
                <a:spcPct val="150000"/>
              </a:lnSpc>
            </a:pPr>
            <a:r>
              <a:rPr lang="en-US" b="1" dirty="0">
                <a:solidFill>
                  <a:schemeClr val="accent6">
                    <a:lumMod val="60000"/>
                    <a:lumOff val="40000"/>
                  </a:schemeClr>
                </a:solidFill>
              </a:rPr>
              <a:t>4. Total PHEV Vehicles and % of Total PHEV Vehicles:</a:t>
            </a:r>
          </a:p>
          <a:p>
            <a:pPr marL="742950" lvl="1" indent="-285750" algn="l">
              <a:lnSpc>
                <a:spcPct val="150000"/>
              </a:lnSpc>
              <a:buFont typeface="Arial" panose="020B0604020202020204" pitchFamily="34" charset="0"/>
              <a:buChar char="•"/>
            </a:pPr>
            <a:r>
              <a:rPr lang="en-US" b="0" i="0" dirty="0">
                <a:solidFill>
                  <a:schemeClr val="bg1"/>
                </a:solidFill>
                <a:effectLst/>
              </a:rPr>
              <a:t>Identify and analyze the total number of Plug-in Hybrid Electric Vehicles (PHEVs) in the dataset.</a:t>
            </a:r>
          </a:p>
          <a:p>
            <a:pPr marL="742950" lvl="1" indent="-285750" algn="l">
              <a:lnSpc>
                <a:spcPct val="150000"/>
              </a:lnSpc>
              <a:buFont typeface="Arial" panose="020B0604020202020204" pitchFamily="34" charset="0"/>
              <a:buChar char="•"/>
            </a:pPr>
            <a:r>
              <a:rPr lang="en-US" b="0" i="0" dirty="0">
                <a:solidFill>
                  <a:schemeClr val="bg1"/>
                </a:solidFill>
                <a:effectLst/>
              </a:rPr>
              <a:t>Calculate the percentage of PHEVs relative to the total number of electric vehicles, offering insights into the market share of plug-in hybrid models.</a:t>
            </a:r>
          </a:p>
        </p:txBody>
      </p:sp>
    </p:spTree>
    <p:extLst>
      <p:ext uri="{BB962C8B-B14F-4D97-AF65-F5344CB8AC3E}">
        <p14:creationId xmlns:p14="http://schemas.microsoft.com/office/powerpoint/2010/main" val="161186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737DEBD1-BC26-798A-DF7B-761D7E3CA3C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BECC6F1-07BC-EDFF-8508-3BF59DDFE585}"/>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663D756A-EF0D-81C8-4F07-AAF27FD3AC90}"/>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5503C67F-EDCE-AC68-1C2E-F9D42559361F}"/>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Charts Requirement</a:t>
            </a:r>
          </a:p>
        </p:txBody>
      </p:sp>
      <p:sp>
        <p:nvSpPr>
          <p:cNvPr id="8" name="TextBox 7">
            <a:extLst>
              <a:ext uri="{FF2B5EF4-FFF2-40B4-BE49-F238E27FC236}">
                <a16:creationId xmlns:a16="http://schemas.microsoft.com/office/drawing/2014/main" id="{E442E310-2011-BA88-A664-8C373A6FA9FF}"/>
              </a:ext>
            </a:extLst>
          </p:cNvPr>
          <p:cNvSpPr txBox="1"/>
          <p:nvPr/>
        </p:nvSpPr>
        <p:spPr>
          <a:xfrm>
            <a:off x="129396" y="1031228"/>
            <a:ext cx="10834778" cy="5632311"/>
          </a:xfrm>
          <a:prstGeom prst="rect">
            <a:avLst/>
          </a:prstGeom>
          <a:noFill/>
        </p:spPr>
        <p:txBody>
          <a:bodyPr wrap="square" rtlCol="0">
            <a:spAutoFit/>
          </a:bodyPr>
          <a:lstStyle/>
          <a:p>
            <a:pPr algn="l">
              <a:buFont typeface="+mj-lt"/>
              <a:buAutoNum type="arabicPeriod"/>
            </a:pPr>
            <a:r>
              <a:rPr lang="en-US" b="1" dirty="0">
                <a:solidFill>
                  <a:schemeClr val="accent6">
                    <a:lumMod val="60000"/>
                    <a:lumOff val="40000"/>
                  </a:schemeClr>
                </a:solidFill>
              </a:rPr>
              <a:t>Total Vehicles by Model Year (From 2010 Onwards):</a:t>
            </a:r>
          </a:p>
          <a:p>
            <a:pPr marL="742950" lvl="1" indent="-285750" algn="l">
              <a:buFont typeface="+mj-lt"/>
              <a:buAutoNum type="arabicPeriod"/>
            </a:pPr>
            <a:r>
              <a:rPr lang="en-US" b="0" i="0" dirty="0">
                <a:solidFill>
                  <a:schemeClr val="bg1"/>
                </a:solidFill>
                <a:effectLst/>
              </a:rPr>
              <a:t>Visualization: Line/ Area Chart</a:t>
            </a:r>
          </a:p>
          <a:p>
            <a:pPr marL="742950" lvl="1" indent="-285750" algn="l">
              <a:buFont typeface="+mj-lt"/>
              <a:buAutoNum type="arabicPeriod"/>
            </a:pPr>
            <a:r>
              <a:rPr lang="en-US" b="0" i="0" dirty="0">
                <a:solidFill>
                  <a:schemeClr val="bg1"/>
                </a:solidFill>
                <a:effectLst/>
              </a:rPr>
              <a:t>Description: This chart will illustrate the distribution of electric vehicles over the years, starting from 2010, providing insights into the growth pattern and adoption trends.</a:t>
            </a:r>
          </a:p>
          <a:p>
            <a:r>
              <a:rPr lang="en-US" b="1" dirty="0">
                <a:solidFill>
                  <a:schemeClr val="accent6">
                    <a:lumMod val="60000"/>
                    <a:lumOff val="40000"/>
                  </a:schemeClr>
                </a:solidFill>
              </a:rPr>
              <a:t>2. Total Vehicles by State:</a:t>
            </a:r>
          </a:p>
          <a:p>
            <a:pPr marL="742950" lvl="1" indent="-285750" algn="l">
              <a:buFont typeface="+mj-lt"/>
              <a:buAutoNum type="arabicPeriod"/>
            </a:pPr>
            <a:r>
              <a:rPr lang="en-US" b="0" i="0" dirty="0">
                <a:solidFill>
                  <a:schemeClr val="bg1"/>
                </a:solidFill>
                <a:effectLst/>
              </a:rPr>
              <a:t>Visualization: Map Chart </a:t>
            </a:r>
          </a:p>
          <a:p>
            <a:pPr marL="742950" lvl="1" indent="-285750" algn="l">
              <a:buFont typeface="+mj-lt"/>
              <a:buAutoNum type="arabicPeriod"/>
            </a:pPr>
            <a:r>
              <a:rPr lang="en-US" b="0" i="0" dirty="0">
                <a:solidFill>
                  <a:schemeClr val="bg1"/>
                </a:solidFill>
                <a:effectLst/>
              </a:rPr>
              <a:t>Description: This chart will showcase the geographical distribution of electric vehicles across different states, allowing for the identification of regions with higher adoption rates.</a:t>
            </a:r>
          </a:p>
          <a:p>
            <a:r>
              <a:rPr lang="en-US" b="1" dirty="0">
                <a:solidFill>
                  <a:schemeClr val="accent6">
                    <a:lumMod val="60000"/>
                    <a:lumOff val="40000"/>
                  </a:schemeClr>
                </a:solidFill>
              </a:rPr>
              <a:t>3. Top 10 Total Vehicles by Make:</a:t>
            </a:r>
          </a:p>
          <a:p>
            <a:pPr marL="742950" lvl="1" indent="-285750" algn="l">
              <a:buFont typeface="+mj-lt"/>
              <a:buAutoNum type="arabicPeriod"/>
            </a:pPr>
            <a:r>
              <a:rPr lang="en-US" b="0" i="0" dirty="0">
                <a:solidFill>
                  <a:schemeClr val="bg1"/>
                </a:solidFill>
                <a:effectLst/>
              </a:rPr>
              <a:t>Visualization: Bar Chart </a:t>
            </a:r>
          </a:p>
          <a:p>
            <a:pPr marL="742950" lvl="1" indent="-285750" algn="l">
              <a:buFont typeface="+mj-lt"/>
              <a:buAutoNum type="arabicPeriod"/>
            </a:pPr>
            <a:r>
              <a:rPr lang="en-US" b="0" i="0" dirty="0">
                <a:solidFill>
                  <a:schemeClr val="bg1"/>
                </a:solidFill>
                <a:effectLst/>
              </a:rPr>
              <a:t>Description: Highlight the top 10 electric vehicle manufacturers based on the total number of vehicles, providing insights into the market dominance of specific brands.</a:t>
            </a:r>
          </a:p>
          <a:p>
            <a:r>
              <a:rPr lang="en-US" b="1" dirty="0">
                <a:solidFill>
                  <a:schemeClr val="accent6">
                    <a:lumMod val="60000"/>
                    <a:lumOff val="40000"/>
                  </a:schemeClr>
                </a:solidFill>
              </a:rPr>
              <a:t>4. Total Vehicles by CAFV Eligibility:</a:t>
            </a:r>
          </a:p>
          <a:p>
            <a:pPr marL="742950" lvl="1" indent="-285750" algn="l">
              <a:buFont typeface="+mj-lt"/>
              <a:buAutoNum type="arabicPeriod"/>
            </a:pPr>
            <a:r>
              <a:rPr lang="en-US" b="0" i="0" dirty="0">
                <a:solidFill>
                  <a:schemeClr val="bg1"/>
                </a:solidFill>
                <a:effectLst/>
              </a:rPr>
              <a:t>Visualization: Pie Chart or Donut Chart</a:t>
            </a:r>
          </a:p>
          <a:p>
            <a:pPr marL="742950" lvl="1" indent="-285750" algn="l">
              <a:buFont typeface="+mj-lt"/>
              <a:buAutoNum type="arabicPeriod"/>
            </a:pPr>
            <a:r>
              <a:rPr lang="en-US" b="0" i="0" dirty="0">
                <a:solidFill>
                  <a:schemeClr val="bg1"/>
                </a:solidFill>
                <a:effectLst/>
              </a:rPr>
              <a:t>Description: Illustrate the proportion of electric vehicles that are eligible for Clean Alternative Fuel Vehicle (CAFV) incentives, aiding in understanding the impact of incentives on vehicle adoption.</a:t>
            </a:r>
          </a:p>
          <a:p>
            <a:r>
              <a:rPr lang="en-US" b="1" dirty="0">
                <a:solidFill>
                  <a:schemeClr val="accent6">
                    <a:lumMod val="60000"/>
                    <a:lumOff val="40000"/>
                  </a:schemeClr>
                </a:solidFill>
              </a:rPr>
              <a:t>5. Top 10 Total Vehicles by Model:</a:t>
            </a:r>
          </a:p>
          <a:p>
            <a:pPr marL="742950" lvl="1" indent="-285750" algn="l">
              <a:buFont typeface="+mj-lt"/>
              <a:buAutoNum type="arabicPeriod"/>
            </a:pPr>
            <a:r>
              <a:rPr lang="en-US" b="0" i="0" dirty="0">
                <a:solidFill>
                  <a:schemeClr val="bg1"/>
                </a:solidFill>
                <a:effectLst/>
              </a:rPr>
              <a:t>Visualization: Tree map</a:t>
            </a:r>
            <a:endParaRPr lang="en-US" dirty="0">
              <a:solidFill>
                <a:schemeClr val="bg1"/>
              </a:solidFill>
            </a:endParaRPr>
          </a:p>
          <a:p>
            <a:pPr marL="742950" lvl="1" indent="-285750" algn="l">
              <a:buFont typeface="+mj-lt"/>
              <a:buAutoNum type="arabicPeriod"/>
            </a:pPr>
            <a:r>
              <a:rPr lang="en-US" b="0" i="0" dirty="0">
                <a:solidFill>
                  <a:schemeClr val="bg1"/>
                </a:solidFill>
                <a:effectLst/>
              </a:rPr>
              <a:t>Description: Highlight the top 10 electric vehicle models based on the total number of vehicles, offering insights into consumer preferences and popular models in the market.</a:t>
            </a:r>
          </a:p>
        </p:txBody>
      </p:sp>
    </p:spTree>
    <p:extLst>
      <p:ext uri="{BB962C8B-B14F-4D97-AF65-F5344CB8AC3E}">
        <p14:creationId xmlns:p14="http://schemas.microsoft.com/office/powerpoint/2010/main" val="331481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788</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yash patel</cp:lastModifiedBy>
  <cp:revision>9</cp:revision>
  <dcterms:created xsi:type="dcterms:W3CDTF">2024-02-05T09:30:29Z</dcterms:created>
  <dcterms:modified xsi:type="dcterms:W3CDTF">2024-10-18T12:01:07Z</dcterms:modified>
</cp:coreProperties>
</file>