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39AB-CC26-4D9D-A07B-EE28AFB18BF7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0AF8-D19A-4F05-AE34-CC9BB971C7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1FC2D91-693B-47C1-8CDE-16D19C44E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14414"/>
              </p:ext>
            </p:extLst>
          </p:nvPr>
        </p:nvGraphicFramePr>
        <p:xfrm>
          <a:off x="213375" y="757714"/>
          <a:ext cx="8751113" cy="57449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9705">
                  <a:extLst>
                    <a:ext uri="{9D8B030D-6E8A-4147-A177-3AD203B41FA5}">
                      <a16:colId xmlns:a16="http://schemas.microsoft.com/office/drawing/2014/main" val="3270501014"/>
                    </a:ext>
                  </a:extLst>
                </a:gridCol>
                <a:gridCol w="2056562">
                  <a:extLst>
                    <a:ext uri="{9D8B030D-6E8A-4147-A177-3AD203B41FA5}">
                      <a16:colId xmlns:a16="http://schemas.microsoft.com/office/drawing/2014/main" val="1262216743"/>
                    </a:ext>
                  </a:extLst>
                </a:gridCol>
                <a:gridCol w="1234622">
                  <a:extLst>
                    <a:ext uri="{9D8B030D-6E8A-4147-A177-3AD203B41FA5}">
                      <a16:colId xmlns:a16="http://schemas.microsoft.com/office/drawing/2014/main" val="2309459899"/>
                    </a:ext>
                  </a:extLst>
                </a:gridCol>
                <a:gridCol w="259361">
                  <a:extLst>
                    <a:ext uri="{9D8B030D-6E8A-4147-A177-3AD203B41FA5}">
                      <a16:colId xmlns:a16="http://schemas.microsoft.com/office/drawing/2014/main" val="869748007"/>
                    </a:ext>
                  </a:extLst>
                </a:gridCol>
                <a:gridCol w="3740863">
                  <a:extLst>
                    <a:ext uri="{9D8B030D-6E8A-4147-A177-3AD203B41FA5}">
                      <a16:colId xmlns:a16="http://schemas.microsoft.com/office/drawing/2014/main" val="19055960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출원인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NIKKO MATERIALS CO., LTD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관련도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9493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출원번호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KR20077014504A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출원일자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2007.06.26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179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등록번호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KR0812943B1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2008.03.05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7038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IPC</a:t>
                      </a: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pl-PL" sz="1100" kern="100" dirty="0">
                          <a:effectLst/>
                          <a:latin typeface="+mn-ea"/>
                          <a:ea typeface="+mn-ea"/>
                        </a:rPr>
                        <a:t>C23C-014/34, C22C-016/00, C22C-019/07, C22C-021/10, C22C-045/02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017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Family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CN100457963C, CN1829820A, EP1652960A1, EP1652960A4, EP1652960B1, JP2009242947A, JP2009263795A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31189"/>
                  </a:ext>
                </a:extLst>
              </a:tr>
              <a:tr h="360000"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80116"/>
                  </a:ext>
                </a:extLst>
              </a:tr>
              <a:tr h="360000"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스퍼터링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타겟트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및 그 제조방법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{SPUTTERING TARGET AND METHOD FOR PRODUCTION THEREOF}</a:t>
                      </a:r>
                      <a:endParaRPr lang="ko-KR" altLang="en-US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13423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요약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대표도면</a:t>
                      </a:r>
                      <a:endParaRPr lang="ko-KR" sz="11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38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31365"/>
                  </a:ext>
                </a:extLst>
              </a:tr>
              <a:tr h="2628000"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발명의 설명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평균결정의 크기가 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1㎚∼50㎚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의 조직을 구비하고 있는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소결체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스퍼터링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타깃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특히 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kern="100" dirty="0" err="1">
                          <a:effectLst/>
                          <a:latin typeface="+mn-ea"/>
                          <a:ea typeface="+mn-ea"/>
                        </a:rPr>
                        <a:t>원계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 이상의 합금으로 이루어지며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kern="100" dirty="0" err="1">
                          <a:effectLst/>
                          <a:latin typeface="+mn-ea"/>
                          <a:ea typeface="+mn-ea"/>
                        </a:rPr>
                        <a:t>Zr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, Pd, Cu, Co, Fe, </a:t>
                      </a:r>
                      <a:r>
                        <a:rPr lang="en-US" altLang="ko-KR" sz="1100" b="1" kern="100" dirty="0" err="1">
                          <a:effectLst/>
                          <a:latin typeface="+mn-ea"/>
                          <a:ea typeface="+mn-ea"/>
                        </a:rPr>
                        <a:t>Ti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, Mg, Sr, Y, </a:t>
                      </a:r>
                      <a:r>
                        <a:rPr lang="en-US" altLang="ko-KR" sz="1100" b="1" kern="100" dirty="0" err="1">
                          <a:effectLst/>
                          <a:latin typeface="+mn-ea"/>
                          <a:ea typeface="+mn-ea"/>
                        </a:rPr>
                        <a:t>Nb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, Mo, Tc, Ru, Rh, Ag, Cd, In, Sn, Sb, </a:t>
                      </a:r>
                      <a:r>
                        <a:rPr lang="en-US" altLang="ko-KR" sz="1100" b="1" kern="100" dirty="0" err="1">
                          <a:effectLst/>
                          <a:latin typeface="+mn-ea"/>
                          <a:ea typeface="+mn-ea"/>
                        </a:rPr>
                        <a:t>Te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희토류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希土類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금속으로부터 선택된 적어도 </a:t>
                      </a:r>
                      <a:r>
                        <a:rPr lang="en-US" altLang="ko-KR" sz="1100" b="1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원소를 주성분으로 하는 </a:t>
                      </a:r>
                      <a:r>
                        <a:rPr lang="ko-KR" altLang="en-US" sz="1100" b="1" kern="100" dirty="0" err="1">
                          <a:effectLst/>
                          <a:latin typeface="+mn-ea"/>
                          <a:ea typeface="+mn-ea"/>
                        </a:rPr>
                        <a:t>소결체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100" dirty="0" err="1">
                          <a:effectLst/>
                          <a:latin typeface="+mn-ea"/>
                          <a:ea typeface="+mn-ea"/>
                        </a:rPr>
                        <a:t>스퍼터링</a:t>
                      </a:r>
                      <a:r>
                        <a:rPr lang="ko-KR" altLang="en-US" sz="1100" b="1" kern="100" dirty="0">
                          <a:effectLst/>
                          <a:latin typeface="+mn-ea"/>
                          <a:ea typeface="+mn-ea"/>
                        </a:rPr>
                        <a:t> 타깃</a:t>
                      </a:r>
                      <a:endParaRPr lang="en-US" altLang="ko-KR" sz="11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1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100" b="0" kern="100" dirty="0">
                          <a:effectLst/>
                          <a:latin typeface="+mn-ea"/>
                          <a:ea typeface="+mn-ea"/>
                        </a:rPr>
                        <a:t>발명의 효과</a:t>
                      </a:r>
                      <a:r>
                        <a:rPr lang="en-US" altLang="ko-KR" sz="1100" b="0" kern="100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타겟트를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애토마이즈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분말을 소결하는 것에 의해 제조하여</a:t>
                      </a:r>
                      <a:b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결정조직이 거칠고 생산원가가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높게되는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용탕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금속의 냉각에 의한 </a:t>
                      </a:r>
                      <a:r>
                        <a:rPr lang="ko-KR" altLang="en-US" sz="1100" kern="100" dirty="0" err="1">
                          <a:effectLst/>
                          <a:latin typeface="+mn-ea"/>
                          <a:ea typeface="+mn-ea"/>
                        </a:rPr>
                        <a:t>벌크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 금속 유리를 대신하여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소결법에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의한 고밀도의 극히 미세하고 균일한 조직을 가지는 </a:t>
                      </a:r>
                      <a:r>
                        <a:rPr lang="ko-KR" altLang="en-US" sz="1100" b="1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타겟트</a:t>
                      </a:r>
                      <a:r>
                        <a:rPr lang="ko-KR" altLang="en-US" sz="1100" kern="1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얻는 것이다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11411"/>
                  </a:ext>
                </a:extLst>
              </a:tr>
              <a:tr h="596916"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>
                          <a:effectLst/>
                        </a:rPr>
                        <a:t>[</a:t>
                      </a:r>
                      <a:r>
                        <a:rPr lang="ko-KR" altLang="en-US" sz="1200" b="1" kern="100" dirty="0">
                          <a:effectLst/>
                        </a:rPr>
                        <a:t>주요특징</a:t>
                      </a:r>
                      <a:r>
                        <a:rPr lang="en-US" altLang="ko-KR" sz="1200" b="1" kern="100" dirty="0">
                          <a:effectLst/>
                        </a:rPr>
                        <a:t>] </a:t>
                      </a:r>
                      <a:r>
                        <a:rPr lang="ko-KR" altLang="en-US" sz="1200" b="1" kern="100" dirty="0">
                          <a:effectLst/>
                        </a:rPr>
                        <a:t>기존 </a:t>
                      </a:r>
                      <a:r>
                        <a:rPr lang="ko-KR" altLang="en-US" sz="1200" b="1" kern="100" dirty="0" err="1">
                          <a:effectLst/>
                        </a:rPr>
                        <a:t>벌크상의</a:t>
                      </a:r>
                      <a:r>
                        <a:rPr lang="ko-KR" altLang="en-US" sz="1200" b="1" kern="100" dirty="0">
                          <a:effectLst/>
                        </a:rPr>
                        <a:t> 금속유리 제조법이 용융금속의 </a:t>
                      </a:r>
                      <a:r>
                        <a:rPr lang="ko-KR" altLang="en-US" sz="1200" b="1" kern="100" dirty="0" err="1">
                          <a:effectLst/>
                        </a:rPr>
                        <a:t>급냉설비가</a:t>
                      </a:r>
                      <a:r>
                        <a:rPr lang="ko-KR" altLang="en-US" sz="1200" b="1" kern="100" dirty="0">
                          <a:effectLst/>
                        </a:rPr>
                        <a:t> 필요하여 설비비가 높고 형상이 한정되는 문제를 해결하고자 </a:t>
                      </a:r>
                      <a:r>
                        <a:rPr lang="en-US" altLang="ko-KR" sz="1200" b="1" kern="100" dirty="0" err="1">
                          <a:effectLst/>
                        </a:rPr>
                        <a:t>Zr,Pt,Pd,Fe,Cu</a:t>
                      </a:r>
                      <a:r>
                        <a:rPr lang="en-US" altLang="ko-KR" sz="1200" b="1" kern="100" dirty="0">
                          <a:effectLst/>
                        </a:rPr>
                        <a:t> </a:t>
                      </a:r>
                      <a:r>
                        <a:rPr lang="ko-KR" altLang="en-US" sz="1200" b="1" kern="100" dirty="0">
                          <a:effectLst/>
                        </a:rPr>
                        <a:t>등의 금속을 비정질 </a:t>
                      </a:r>
                      <a:r>
                        <a:rPr lang="ko-KR" altLang="en-US" sz="1400" b="1" kern="100" dirty="0">
                          <a:effectLst/>
                        </a:rPr>
                        <a:t>분말로</a:t>
                      </a:r>
                      <a:r>
                        <a:rPr lang="ko-KR" altLang="en-US" sz="1200" b="1" kern="100" dirty="0">
                          <a:effectLst/>
                        </a:rPr>
                        <a:t> 제조한 후 플라즈마 </a:t>
                      </a:r>
                      <a:r>
                        <a:rPr lang="ko-KR" altLang="en-US" sz="1200" b="1" kern="100" dirty="0" err="1">
                          <a:effectLst/>
                        </a:rPr>
                        <a:t>소결법</a:t>
                      </a:r>
                      <a:r>
                        <a:rPr lang="en-US" altLang="ko-KR" sz="1200" b="1" kern="100" dirty="0">
                          <a:effectLst/>
                        </a:rPr>
                        <a:t>(SPS)</a:t>
                      </a:r>
                      <a:r>
                        <a:rPr lang="ko-KR" altLang="en-US" sz="1200" b="1" kern="100" dirty="0">
                          <a:effectLst/>
                        </a:rPr>
                        <a:t>로 소결하여</a:t>
                      </a:r>
                      <a:endParaRPr lang="en-US" altLang="ko-KR" sz="1200" b="1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막의 균일성이 양호하고 </a:t>
                      </a:r>
                      <a:r>
                        <a:rPr lang="ko-KR" alt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파티클</a:t>
                      </a:r>
                      <a:r>
                        <a:rPr lang="ko-KR" alt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 발생이 없는 고밀도의 비정질 타겟을 제조</a:t>
                      </a:r>
                      <a:r>
                        <a:rPr lang="ko-KR" altLang="en-US" sz="1200" b="1" kern="100" dirty="0">
                          <a:effectLst/>
                        </a:rPr>
                        <a:t>하므로 당소기술과 유사함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68432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20" y="285728"/>
            <a:ext cx="27860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선행기술조사보고서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499CC3-E0A3-413D-A947-4E175FCA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356992"/>
            <a:ext cx="3600400" cy="2472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>
                <a:alpha val="89999"/>
              </a:schemeClr>
            </a:gs>
            <a:gs pos="100000">
              <a:srgbClr val="FFF0D5"/>
            </a:gs>
          </a:gsLst>
          <a:lin ang="5400000" scaled="1"/>
        </a:gradFill>
        <a:ln w="9525" algn="ctr">
          <a:solidFill>
            <a:srgbClr val="C0C0C0"/>
          </a:solidFill>
          <a:round/>
          <a:headEnd/>
          <a:tailEnd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wrap="none" anchor="ctr"/>
      <a:lstStyle>
        <a:defPPr>
          <a:defRPr>
            <a:latin typeface="굴림" pitchFamily="50" charset="-127"/>
            <a:ea typeface="굴림" pitchFamily="50" charset="-127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225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YONSEI</dc:creator>
  <cp:lastModifiedBy>solarsystem</cp:lastModifiedBy>
  <cp:revision>55</cp:revision>
  <dcterms:created xsi:type="dcterms:W3CDTF">2013-11-24T04:56:14Z</dcterms:created>
  <dcterms:modified xsi:type="dcterms:W3CDTF">2023-05-23T21:37:34Z</dcterms:modified>
</cp:coreProperties>
</file>