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fael Pinzó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12-02T18:46:34.768" idx="1">
    <p:pos x="6000" y="0"/>
    <p:text>Al inicio todo el vector len tiene infinito menos los que están conectados con la raíz, por eso solo entran en la condición para actualizar el updateLenght los que están conectados con esta.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rtl="0">
              <a:spcBef>
                <a:spcPts val="0"/>
              </a:spcBef>
              <a:buSzPct val="100000"/>
              <a:defRPr sz="12000"/>
            </a:lvl1pPr>
            <a:lvl2pPr algn="ctr" rtl="0">
              <a:spcBef>
                <a:spcPts val="0"/>
              </a:spcBef>
              <a:buSzPct val="100000"/>
              <a:defRPr sz="12000"/>
            </a:lvl2pPr>
            <a:lvl3pPr algn="ctr" rtl="0">
              <a:spcBef>
                <a:spcPts val="0"/>
              </a:spcBef>
              <a:buSzPct val="100000"/>
              <a:defRPr sz="12000"/>
            </a:lvl3pPr>
            <a:lvl4pPr algn="ctr" rtl="0">
              <a:spcBef>
                <a:spcPts val="0"/>
              </a:spcBef>
              <a:buSzPct val="100000"/>
              <a:defRPr sz="12000"/>
            </a:lvl4pPr>
            <a:lvl5pPr algn="ctr" rtl="0">
              <a:spcBef>
                <a:spcPts val="0"/>
              </a:spcBef>
              <a:buSzPct val="100000"/>
              <a:defRPr sz="12000"/>
            </a:lvl5pPr>
            <a:lvl6pPr algn="ctr" rtl="0">
              <a:spcBef>
                <a:spcPts val="0"/>
              </a:spcBef>
              <a:buSzPct val="100000"/>
              <a:defRPr sz="12000"/>
            </a:lvl6pPr>
            <a:lvl7pPr algn="ctr" rtl="0">
              <a:spcBef>
                <a:spcPts val="0"/>
              </a:spcBef>
              <a:buSzPct val="100000"/>
              <a:defRPr sz="12000"/>
            </a:lvl7pPr>
            <a:lvl8pPr algn="ctr" rtl="0">
              <a:spcBef>
                <a:spcPts val="0"/>
              </a:spcBef>
              <a:buSzPct val="100000"/>
              <a:defRPr sz="12000"/>
            </a:lvl8pPr>
            <a:lvl9pPr algn="ctr" rtl="0">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rtl="0">
              <a:spcBef>
                <a:spcPts val="0"/>
              </a:spcBef>
              <a:buSzPct val="100000"/>
              <a:defRPr sz="3600"/>
            </a:lvl1pPr>
            <a:lvl2pPr algn="ctr" rtl="0">
              <a:spcBef>
                <a:spcPts val="0"/>
              </a:spcBef>
              <a:buSzPct val="100000"/>
              <a:defRPr sz="3600"/>
            </a:lvl2pPr>
            <a:lvl3pPr algn="ctr" rtl="0">
              <a:spcBef>
                <a:spcPts val="0"/>
              </a:spcBef>
              <a:buSzPct val="100000"/>
              <a:defRPr sz="3600"/>
            </a:lvl3pPr>
            <a:lvl4pPr algn="ctr" rtl="0">
              <a:spcBef>
                <a:spcPts val="0"/>
              </a:spcBef>
              <a:buSzPct val="100000"/>
              <a:defRPr sz="3600"/>
            </a:lvl4pPr>
            <a:lvl5pPr algn="ctr" rtl="0">
              <a:spcBef>
                <a:spcPts val="0"/>
              </a:spcBef>
              <a:buSzPct val="100000"/>
              <a:defRPr sz="3600"/>
            </a:lvl5pPr>
            <a:lvl6pPr algn="ctr" rtl="0">
              <a:spcBef>
                <a:spcPts val="0"/>
              </a:spcBef>
              <a:buSzPct val="100000"/>
              <a:defRPr sz="3600"/>
            </a:lvl6pPr>
            <a:lvl7pPr algn="ctr" rtl="0">
              <a:spcBef>
                <a:spcPts val="0"/>
              </a:spcBef>
              <a:buSzPct val="100000"/>
              <a:defRPr sz="3600"/>
            </a:lvl7pPr>
            <a:lvl8pPr algn="ctr" rtl="0">
              <a:spcBef>
                <a:spcPts val="0"/>
              </a:spcBef>
              <a:buSzPct val="100000"/>
              <a:defRPr sz="3600"/>
            </a:lvl8pPr>
            <a:lvl9pPr algn="ctr" rtl="0">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rtl="0">
              <a:spcBef>
                <a:spcPts val="0"/>
              </a:spcBef>
              <a:buSzPct val="100000"/>
              <a:defRPr sz="4800"/>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rtl="0">
              <a:spcBef>
                <a:spcPts val="0"/>
              </a:spcBef>
              <a:buSzPct val="100000"/>
              <a:defRPr sz="4200"/>
            </a:lvl1pPr>
            <a:lvl2pPr algn="ctr" rtl="0">
              <a:spcBef>
                <a:spcPts val="0"/>
              </a:spcBef>
              <a:buSzPct val="100000"/>
              <a:defRPr sz="4200"/>
            </a:lvl2pPr>
            <a:lvl3pPr algn="ctr" rtl="0">
              <a:spcBef>
                <a:spcPts val="0"/>
              </a:spcBef>
              <a:buSzPct val="100000"/>
              <a:defRPr sz="4200"/>
            </a:lvl3pPr>
            <a:lvl4pPr algn="ctr" rtl="0">
              <a:spcBef>
                <a:spcPts val="0"/>
              </a:spcBef>
              <a:buSzPct val="100000"/>
              <a:defRPr sz="4200"/>
            </a:lvl4pPr>
            <a:lvl5pPr algn="ctr" rtl="0">
              <a:spcBef>
                <a:spcPts val="0"/>
              </a:spcBef>
              <a:buSzPct val="100000"/>
              <a:defRPr sz="4200"/>
            </a:lvl5pPr>
            <a:lvl6pPr algn="ctr" rtl="0">
              <a:spcBef>
                <a:spcPts val="0"/>
              </a:spcBef>
              <a:buSzPct val="100000"/>
              <a:defRPr sz="4200"/>
            </a:lvl6pPr>
            <a:lvl7pPr algn="ctr" rtl="0">
              <a:spcBef>
                <a:spcPts val="0"/>
              </a:spcBef>
              <a:buSzPct val="100000"/>
              <a:defRPr sz="4200"/>
            </a:lvl7pPr>
            <a:lvl8pPr algn="ctr" rtl="0">
              <a:spcBef>
                <a:spcPts val="0"/>
              </a:spcBef>
              <a:buSzPct val="100000"/>
              <a:defRPr sz="4200"/>
            </a:lvl8pPr>
            <a:lvl9pPr algn="ctr" rtl="0">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rtl="0">
              <a:lnSpc>
                <a:spcPct val="100000"/>
              </a:lnSpc>
              <a:spcBef>
                <a:spcPts val="0"/>
              </a:spcBef>
              <a:spcAft>
                <a:spcPts val="0"/>
              </a:spcAft>
              <a:buSzPct val="100000"/>
              <a:buNone/>
              <a:defRPr sz="2100"/>
            </a:lvl1pPr>
            <a:lvl2pPr algn="ctr" rtl="0">
              <a:lnSpc>
                <a:spcPct val="100000"/>
              </a:lnSpc>
              <a:spcBef>
                <a:spcPts val="0"/>
              </a:spcBef>
              <a:spcAft>
                <a:spcPts val="0"/>
              </a:spcAft>
              <a:buSzPct val="100000"/>
              <a:buNone/>
              <a:defRPr sz="2100"/>
            </a:lvl2pPr>
            <a:lvl3pPr algn="ctr" rtl="0">
              <a:lnSpc>
                <a:spcPct val="100000"/>
              </a:lnSpc>
              <a:spcBef>
                <a:spcPts val="0"/>
              </a:spcBef>
              <a:spcAft>
                <a:spcPts val="0"/>
              </a:spcAft>
              <a:buSzPct val="100000"/>
              <a:buNone/>
              <a:defRPr sz="2100"/>
            </a:lvl3pPr>
            <a:lvl4pPr algn="ctr" rtl="0">
              <a:lnSpc>
                <a:spcPct val="100000"/>
              </a:lnSpc>
              <a:spcBef>
                <a:spcPts val="0"/>
              </a:spcBef>
              <a:spcAft>
                <a:spcPts val="0"/>
              </a:spcAft>
              <a:buSzPct val="100000"/>
              <a:buNone/>
              <a:defRPr sz="2100"/>
            </a:lvl4pPr>
            <a:lvl5pPr algn="ctr" rtl="0">
              <a:lnSpc>
                <a:spcPct val="100000"/>
              </a:lnSpc>
              <a:spcBef>
                <a:spcPts val="0"/>
              </a:spcBef>
              <a:spcAft>
                <a:spcPts val="0"/>
              </a:spcAft>
              <a:buSzPct val="100000"/>
              <a:buNone/>
              <a:defRPr sz="2100"/>
            </a:lvl5pPr>
            <a:lvl6pPr algn="ctr" rtl="0">
              <a:lnSpc>
                <a:spcPct val="100000"/>
              </a:lnSpc>
              <a:spcBef>
                <a:spcPts val="0"/>
              </a:spcBef>
              <a:spcAft>
                <a:spcPts val="0"/>
              </a:spcAft>
              <a:buSzPct val="100000"/>
              <a:buNone/>
              <a:defRPr sz="2100"/>
            </a:lvl6pPr>
            <a:lvl7pPr algn="ctr" rtl="0">
              <a:lnSpc>
                <a:spcPct val="100000"/>
              </a:lnSpc>
              <a:spcBef>
                <a:spcPts val="0"/>
              </a:spcBef>
              <a:spcAft>
                <a:spcPts val="0"/>
              </a:spcAft>
              <a:buSzPct val="100000"/>
              <a:buNone/>
              <a:defRPr sz="2100"/>
            </a:lvl7pPr>
            <a:lvl8pPr algn="ctr" rtl="0">
              <a:lnSpc>
                <a:spcPct val="100000"/>
              </a:lnSpc>
              <a:spcBef>
                <a:spcPts val="0"/>
              </a:spcBef>
              <a:spcAft>
                <a:spcPts val="0"/>
              </a:spcAft>
              <a:buSzPct val="100000"/>
              <a:buNone/>
              <a:defRPr sz="2100"/>
            </a:lvl8pPr>
            <a:lvl9pPr algn="ctr" rtl="0">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rtl="0">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s-419"/>
              <a:t>‹Nº›</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buClr>
                <a:schemeClr val="dk1"/>
              </a:buClr>
              <a:buSzPct val="100000"/>
              <a:buNone/>
              <a:defRPr sz="2800">
                <a:solidFill>
                  <a:schemeClr val="dk1"/>
                </a:solidFill>
              </a:defRPr>
            </a:lvl1pPr>
            <a:lvl2pPr rtl="0">
              <a:spcBef>
                <a:spcPts val="0"/>
              </a:spcBef>
              <a:buClr>
                <a:schemeClr val="dk1"/>
              </a:buClr>
              <a:buSzPct val="100000"/>
              <a:buNone/>
              <a:defRPr sz="2800">
                <a:solidFill>
                  <a:schemeClr val="dk1"/>
                </a:solidFill>
              </a:defRPr>
            </a:lvl2pPr>
            <a:lvl3pPr rtl="0">
              <a:spcBef>
                <a:spcPts val="0"/>
              </a:spcBef>
              <a:buClr>
                <a:schemeClr val="dk1"/>
              </a:buClr>
              <a:buSzPct val="100000"/>
              <a:buNone/>
              <a:defRPr sz="2800">
                <a:solidFill>
                  <a:schemeClr val="dk1"/>
                </a:solidFill>
              </a:defRPr>
            </a:lvl3pPr>
            <a:lvl4pPr rtl="0">
              <a:spcBef>
                <a:spcPts val="0"/>
              </a:spcBef>
              <a:buClr>
                <a:schemeClr val="dk1"/>
              </a:buClr>
              <a:buSzPct val="100000"/>
              <a:buNone/>
              <a:defRPr sz="2800">
                <a:solidFill>
                  <a:schemeClr val="dk1"/>
                </a:solidFill>
              </a:defRPr>
            </a:lvl4pPr>
            <a:lvl5pPr rtl="0">
              <a:spcBef>
                <a:spcPts val="0"/>
              </a:spcBef>
              <a:buClr>
                <a:schemeClr val="dk1"/>
              </a:buClr>
              <a:buSzPct val="100000"/>
              <a:buNone/>
              <a:defRPr sz="2800">
                <a:solidFill>
                  <a:schemeClr val="dk1"/>
                </a:solidFill>
              </a:defRPr>
            </a:lvl5pPr>
            <a:lvl6pPr rtl="0">
              <a:spcBef>
                <a:spcPts val="0"/>
              </a:spcBef>
              <a:buClr>
                <a:schemeClr val="dk1"/>
              </a:buClr>
              <a:buSzPct val="100000"/>
              <a:buNone/>
              <a:defRPr sz="2800">
                <a:solidFill>
                  <a:schemeClr val="dk1"/>
                </a:solidFill>
              </a:defRPr>
            </a:lvl6pPr>
            <a:lvl7pPr rtl="0">
              <a:spcBef>
                <a:spcPts val="0"/>
              </a:spcBef>
              <a:buClr>
                <a:schemeClr val="dk1"/>
              </a:buClr>
              <a:buSzPct val="100000"/>
              <a:buNone/>
              <a:defRPr sz="2800">
                <a:solidFill>
                  <a:schemeClr val="dk1"/>
                </a:solidFill>
              </a:defRPr>
            </a:lvl7pPr>
            <a:lvl8pPr rtl="0">
              <a:spcBef>
                <a:spcPts val="0"/>
              </a:spcBef>
              <a:buClr>
                <a:schemeClr val="dk1"/>
              </a:buClr>
              <a:buSzPct val="100000"/>
              <a:buNone/>
              <a:defRPr sz="2800">
                <a:solidFill>
                  <a:schemeClr val="dk1"/>
                </a:solidFill>
              </a:defRPr>
            </a:lvl8pPr>
            <a:lvl9pPr rtl="0">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lnSpc>
                <a:spcPct val="115000"/>
              </a:lnSpc>
              <a:spcBef>
                <a:spcPts val="0"/>
              </a:spcBef>
              <a:spcAft>
                <a:spcPts val="1600"/>
              </a:spcAft>
              <a:buClr>
                <a:schemeClr val="dk2"/>
              </a:buClr>
              <a:buSzPct val="100000"/>
              <a:defRPr sz="1800">
                <a:solidFill>
                  <a:schemeClr val="dk2"/>
                </a:solidFill>
              </a:defRPr>
            </a:lvl1pPr>
            <a:lvl2pPr rtl="0">
              <a:lnSpc>
                <a:spcPct val="115000"/>
              </a:lnSpc>
              <a:spcBef>
                <a:spcPts val="0"/>
              </a:spcBef>
              <a:spcAft>
                <a:spcPts val="1600"/>
              </a:spcAft>
              <a:buClr>
                <a:schemeClr val="dk2"/>
              </a:buClr>
              <a:defRPr>
                <a:solidFill>
                  <a:schemeClr val="dk2"/>
                </a:solidFill>
              </a:defRPr>
            </a:lvl2pPr>
            <a:lvl3pPr rtl="0">
              <a:lnSpc>
                <a:spcPct val="115000"/>
              </a:lnSpc>
              <a:spcBef>
                <a:spcPts val="0"/>
              </a:spcBef>
              <a:spcAft>
                <a:spcPts val="1600"/>
              </a:spcAft>
              <a:buClr>
                <a:schemeClr val="dk2"/>
              </a:buClr>
              <a:defRPr>
                <a:solidFill>
                  <a:schemeClr val="dk2"/>
                </a:solidFill>
              </a:defRPr>
            </a:lvl3pPr>
            <a:lvl4pPr rtl="0">
              <a:lnSpc>
                <a:spcPct val="115000"/>
              </a:lnSpc>
              <a:spcBef>
                <a:spcPts val="0"/>
              </a:spcBef>
              <a:spcAft>
                <a:spcPts val="1600"/>
              </a:spcAft>
              <a:buClr>
                <a:schemeClr val="dk2"/>
              </a:buClr>
              <a:defRPr>
                <a:solidFill>
                  <a:schemeClr val="dk2"/>
                </a:solidFill>
              </a:defRPr>
            </a:lvl4pPr>
            <a:lvl5pPr rtl="0">
              <a:lnSpc>
                <a:spcPct val="115000"/>
              </a:lnSpc>
              <a:spcBef>
                <a:spcPts val="0"/>
              </a:spcBef>
              <a:spcAft>
                <a:spcPts val="1600"/>
              </a:spcAft>
              <a:buClr>
                <a:schemeClr val="dk2"/>
              </a:buClr>
              <a:defRPr>
                <a:solidFill>
                  <a:schemeClr val="dk2"/>
                </a:solidFill>
              </a:defRPr>
            </a:lvl5pPr>
            <a:lvl6pPr rtl="0">
              <a:lnSpc>
                <a:spcPct val="115000"/>
              </a:lnSpc>
              <a:spcBef>
                <a:spcPts val="0"/>
              </a:spcBef>
              <a:spcAft>
                <a:spcPts val="1600"/>
              </a:spcAft>
              <a:buClr>
                <a:schemeClr val="dk2"/>
              </a:buClr>
              <a:defRPr>
                <a:solidFill>
                  <a:schemeClr val="dk2"/>
                </a:solidFill>
              </a:defRPr>
            </a:lvl6pPr>
            <a:lvl7pPr rtl="0">
              <a:lnSpc>
                <a:spcPct val="115000"/>
              </a:lnSpc>
              <a:spcBef>
                <a:spcPts val="0"/>
              </a:spcBef>
              <a:spcAft>
                <a:spcPts val="1600"/>
              </a:spcAft>
              <a:buClr>
                <a:schemeClr val="dk2"/>
              </a:buClr>
              <a:defRPr>
                <a:solidFill>
                  <a:schemeClr val="dk2"/>
                </a:solidFill>
              </a:defRPr>
            </a:lvl7pPr>
            <a:lvl8pPr rtl="0">
              <a:lnSpc>
                <a:spcPct val="115000"/>
              </a:lnSpc>
              <a:spcBef>
                <a:spcPts val="0"/>
              </a:spcBef>
              <a:spcAft>
                <a:spcPts val="1600"/>
              </a:spcAft>
              <a:buClr>
                <a:schemeClr val="dk2"/>
              </a:buClr>
              <a:defRPr>
                <a:solidFill>
                  <a:schemeClr val="dk2"/>
                </a:solidFill>
              </a:defRPr>
            </a:lvl8pPr>
            <a:lvl9pPr rtl="0">
              <a:lnSpc>
                <a:spcPct val="115000"/>
              </a:lnSpc>
              <a:spcBef>
                <a:spcPts val="0"/>
              </a:spcBef>
              <a:spcAft>
                <a:spcPts val="1600"/>
              </a:spcAft>
              <a:buClr>
                <a:schemeClr val="dk2"/>
              </a:buClr>
              <a:defRPr>
                <a:solidFill>
                  <a:schemeClr val="dk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s-419" sz="1000">
                <a:solidFill>
                  <a:schemeClr val="dk2"/>
                </a:solidFill>
              </a:rPr>
              <a:t>‹Nº›</a:t>
            </a:fld>
            <a:endParaRPr lang="es-419"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lgn="l" rtl="0">
              <a:lnSpc>
                <a:spcPct val="120000"/>
              </a:lnSpc>
              <a:spcBef>
                <a:spcPts val="0"/>
              </a:spcBef>
              <a:buNone/>
            </a:pPr>
            <a:r>
              <a:rPr lang="es-419" sz="4800" b="1">
                <a:highlight>
                  <a:srgbClr val="FFFFFF"/>
                </a:highlight>
              </a:rPr>
              <a:t>ALGORITMO DE DIJKSTRA</a:t>
            </a:r>
          </a:p>
        </p:txBody>
      </p:sp>
      <p:sp>
        <p:nvSpPr>
          <p:cNvPr id="54" name="Shape 54"/>
          <p:cNvSpPr txBox="1">
            <a:spLocks noGrp="1"/>
          </p:cNvSpPr>
          <p:nvPr>
            <p:ph type="subTitle" idx="1"/>
          </p:nvPr>
        </p:nvSpPr>
        <p:spPr>
          <a:xfrm>
            <a:off x="311700" y="2834125"/>
            <a:ext cx="8520599" cy="792600"/>
          </a:xfrm>
          <a:prstGeom prst="rect">
            <a:avLst/>
          </a:prstGeom>
        </p:spPr>
        <p:txBody>
          <a:bodyPr lIns="91425" tIns="91425" rIns="91425" bIns="91425" anchor="t" anchorCtr="0">
            <a:noAutofit/>
          </a:bodyPr>
          <a:lstStyle/>
          <a:p>
            <a:pPr rtl="0">
              <a:spcBef>
                <a:spcPts val="0"/>
              </a:spcBef>
              <a:buNone/>
            </a:pPr>
            <a:r>
              <a:rPr lang="es-419"/>
              <a:t>Christian Steven Patiño Grisales</a:t>
            </a:r>
          </a:p>
          <a:p>
            <a:pPr>
              <a:spcBef>
                <a:spcPts val="0"/>
              </a:spcBef>
              <a:buNone/>
            </a:pPr>
            <a:r>
              <a:rPr lang="es-419"/>
              <a:t>Rafael Pinzon Rivera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11700" y="413850"/>
            <a:ext cx="8520599" cy="4154999"/>
          </a:xfrm>
          <a:prstGeom prst="rect">
            <a:avLst/>
          </a:prstGeom>
        </p:spPr>
        <p:txBody>
          <a:bodyPr lIns="91425" tIns="91425" rIns="91425" bIns="91425" anchor="t" anchorCtr="0">
            <a:noAutofit/>
          </a:bodyPr>
          <a:lstStyle/>
          <a:p>
            <a:pPr lvl="0" rtl="0">
              <a:lnSpc>
                <a:spcPct val="100000"/>
              </a:lnSpc>
              <a:spcBef>
                <a:spcPts val="0"/>
              </a:spcBef>
              <a:spcAft>
                <a:spcPts val="0"/>
              </a:spcAft>
              <a:buClr>
                <a:schemeClr val="dk1"/>
              </a:buClr>
              <a:buSzPct val="91666"/>
              <a:buFont typeface="Arial"/>
              <a:buNone/>
            </a:pPr>
            <a:r>
              <a:rPr lang="es-419" sz="1200"/>
              <a:t>__global__ void </a:t>
            </a:r>
            <a:r>
              <a:rPr lang="es-419" sz="1200">
                <a:solidFill>
                  <a:srgbClr val="FF0000"/>
                </a:solidFill>
              </a:rPr>
              <a:t>Find_Vertex</a:t>
            </a:r>
            <a:r>
              <a:rPr lang="es-419" sz="1200"/>
              <a:t>(Vertex *vertices, int *length, int *updateLength)</a:t>
            </a:r>
          </a:p>
          <a:p>
            <a:pPr lvl="0" rtl="0">
              <a:lnSpc>
                <a:spcPct val="100000"/>
              </a:lnSpc>
              <a:spcBef>
                <a:spcPts val="0"/>
              </a:spcBef>
              <a:spcAft>
                <a:spcPts val="0"/>
              </a:spcAft>
              <a:buClr>
                <a:schemeClr val="dk1"/>
              </a:buClr>
              <a:buSzPct val="91666"/>
              <a:buFont typeface="Arial"/>
              <a:buNone/>
            </a:pPr>
            <a:r>
              <a:rPr lang="es-419" sz="1200"/>
              <a:t>{</a:t>
            </a:r>
          </a:p>
          <a:p>
            <a:pPr lvl="0" rtl="0">
              <a:lnSpc>
                <a:spcPct val="100000"/>
              </a:lnSpc>
              <a:spcBef>
                <a:spcPts val="0"/>
              </a:spcBef>
              <a:spcAft>
                <a:spcPts val="0"/>
              </a:spcAft>
              <a:buClr>
                <a:schemeClr val="dk1"/>
              </a:buClr>
              <a:buSzPct val="91666"/>
              <a:buFont typeface="Arial"/>
              <a:buNone/>
            </a:pPr>
            <a:r>
              <a:rPr lang="es-419" sz="1200"/>
              <a:t>    int u = threadIdx.x;</a:t>
            </a:r>
          </a:p>
          <a:p>
            <a:pPr lvl="0" rtl="0">
              <a:lnSpc>
                <a:spcPct val="100000"/>
              </a:lnSpc>
              <a:spcBef>
                <a:spcPts val="0"/>
              </a:spcBef>
              <a:spcAft>
                <a:spcPts val="0"/>
              </a:spcAft>
              <a:buClr>
                <a:schemeClr val="dk1"/>
              </a:buClr>
              <a:buSzPct val="91666"/>
              <a:buFont typeface="Arial"/>
              <a:buNone/>
            </a:pPr>
            <a:r>
              <a:rPr lang="es-419" sz="1200"/>
              <a:t>    if(vertices[u].visited == FALSE)</a:t>
            </a:r>
          </a:p>
          <a:p>
            <a:pPr lvl="0" rtl="0">
              <a:lnSpc>
                <a:spcPct val="100000"/>
              </a:lnSpc>
              <a:spcBef>
                <a:spcPts val="0"/>
              </a:spcBef>
              <a:spcAft>
                <a:spcPts val="0"/>
              </a:spcAft>
              <a:buClr>
                <a:schemeClr val="dk1"/>
              </a:buClr>
              <a:buSzPct val="91666"/>
              <a:buFont typeface="Arial"/>
              <a:buNone/>
            </a:pPr>
            <a:r>
              <a:rPr lang="es-419" sz="1200"/>
              <a:t>    {</a:t>
            </a:r>
          </a:p>
          <a:p>
            <a:pPr lvl="0" rtl="0">
              <a:lnSpc>
                <a:spcPct val="100000"/>
              </a:lnSpc>
              <a:spcBef>
                <a:spcPts val="0"/>
              </a:spcBef>
              <a:spcAft>
                <a:spcPts val="0"/>
              </a:spcAft>
              <a:buClr>
                <a:schemeClr val="dk1"/>
              </a:buClr>
              <a:buSzPct val="91666"/>
              <a:buFont typeface="Arial"/>
              <a:buNone/>
            </a:pPr>
            <a:r>
              <a:rPr lang="es-419" sz="1200"/>
              <a:t>        vertices[u].visited = TRUE; // Empieza a poner todos los nodos como visitados.</a:t>
            </a:r>
          </a:p>
          <a:p>
            <a:pPr lvl="0" rtl="0">
              <a:lnSpc>
                <a:spcPct val="100000"/>
              </a:lnSpc>
              <a:spcBef>
                <a:spcPts val="0"/>
              </a:spcBef>
              <a:spcAft>
                <a:spcPts val="0"/>
              </a:spcAft>
              <a:buClr>
                <a:schemeClr val="dk1"/>
              </a:buClr>
              <a:buSzPct val="91666"/>
              <a:buFont typeface="Arial"/>
              <a:buNone/>
            </a:pPr>
            <a:r>
              <a:rPr lang="es-419" sz="1200"/>
              <a:t>        int v;</a:t>
            </a:r>
          </a:p>
          <a:p>
            <a:pPr lvl="0" rtl="0">
              <a:lnSpc>
                <a:spcPct val="100000"/>
              </a:lnSpc>
              <a:spcBef>
                <a:spcPts val="0"/>
              </a:spcBef>
              <a:spcAft>
                <a:spcPts val="0"/>
              </a:spcAft>
              <a:buClr>
                <a:schemeClr val="dk1"/>
              </a:buClr>
              <a:buSzPct val="91666"/>
              <a:buFont typeface="Arial"/>
              <a:buNone/>
            </a:pPr>
            <a:r>
              <a:rPr lang="es-419" sz="1200"/>
              <a:t>        for(v = 0; v &lt; V; v++)</a:t>
            </a:r>
          </a:p>
          <a:p>
            <a:pPr lvl="0" rtl="0">
              <a:lnSpc>
                <a:spcPct val="100000"/>
              </a:lnSpc>
              <a:spcBef>
                <a:spcPts val="0"/>
              </a:spcBef>
              <a:spcAft>
                <a:spcPts val="0"/>
              </a:spcAft>
              <a:buClr>
                <a:schemeClr val="dk1"/>
              </a:buClr>
              <a:buSzPct val="91666"/>
              <a:buFont typeface="Arial"/>
              <a:buNone/>
            </a:pPr>
            <a:r>
              <a:rPr lang="es-419" sz="1200"/>
              <a:t>        {   </a:t>
            </a:r>
          </a:p>
          <a:p>
            <a:pPr lvl="0" rtl="0">
              <a:lnSpc>
                <a:spcPct val="100000"/>
              </a:lnSpc>
              <a:spcBef>
                <a:spcPts val="0"/>
              </a:spcBef>
              <a:spcAft>
                <a:spcPts val="0"/>
              </a:spcAft>
              <a:buClr>
                <a:schemeClr val="dk1"/>
              </a:buClr>
              <a:buSzPct val="91666"/>
              <a:buFont typeface="Arial"/>
              <a:buNone/>
            </a:pPr>
            <a:r>
              <a:rPr lang="es-419" sz="1200"/>
              <a:t>            int weight = findEdgeD(vertices[u], vertices[v]); //Encuentra caminos del vértice u a todos los demás. </a:t>
            </a:r>
          </a:p>
          <a:p>
            <a:pPr lvl="0" rtl="0">
              <a:lnSpc>
                <a:spcPct val="100000"/>
              </a:lnSpc>
              <a:spcBef>
                <a:spcPts val="0"/>
              </a:spcBef>
              <a:spcAft>
                <a:spcPts val="0"/>
              </a:spcAft>
              <a:buClr>
                <a:schemeClr val="dk1"/>
              </a:buClr>
              <a:buSzPct val="91666"/>
              <a:buFont typeface="Arial"/>
              <a:buNone/>
            </a:pPr>
            <a:r>
              <a:rPr lang="es-419" sz="1200"/>
              <a:t>            if(weight &lt; MAX_WEIGHT)</a:t>
            </a:r>
          </a:p>
          <a:p>
            <a:pPr lvl="0" rtl="0">
              <a:lnSpc>
                <a:spcPct val="100000"/>
              </a:lnSpc>
              <a:spcBef>
                <a:spcPts val="0"/>
              </a:spcBef>
              <a:spcAft>
                <a:spcPts val="0"/>
              </a:spcAft>
              <a:buClr>
                <a:schemeClr val="dk1"/>
              </a:buClr>
              <a:buSzPct val="91666"/>
              <a:buFont typeface="Arial"/>
              <a:buNone/>
            </a:pPr>
            <a:r>
              <a:rPr lang="es-419" sz="1200"/>
              <a:t>            {   </a:t>
            </a:r>
          </a:p>
          <a:p>
            <a:pPr lvl="0" rtl="0">
              <a:lnSpc>
                <a:spcPct val="100000"/>
              </a:lnSpc>
              <a:spcBef>
                <a:spcPts val="0"/>
              </a:spcBef>
              <a:spcAft>
                <a:spcPts val="0"/>
              </a:spcAft>
              <a:buClr>
                <a:schemeClr val="dk1"/>
              </a:buClr>
              <a:buSzPct val="91666"/>
              <a:buFont typeface="Arial"/>
              <a:buNone/>
            </a:pPr>
            <a:r>
              <a:rPr lang="es-419" sz="1200"/>
              <a:t>                if(updateLength[v] &gt; length[u] + weight) // Si está conectado con el nodo raíz. </a:t>
            </a:r>
          </a:p>
          <a:p>
            <a:pPr lvl="0" rtl="0">
              <a:lnSpc>
                <a:spcPct val="100000"/>
              </a:lnSpc>
              <a:spcBef>
                <a:spcPts val="0"/>
              </a:spcBef>
              <a:spcAft>
                <a:spcPts val="0"/>
              </a:spcAft>
              <a:buClr>
                <a:schemeClr val="dk1"/>
              </a:buClr>
              <a:buSzPct val="91666"/>
              <a:buFont typeface="Arial"/>
              <a:buNone/>
            </a:pPr>
            <a:r>
              <a:rPr lang="es-419" sz="1200"/>
              <a:t>                {</a:t>
            </a:r>
          </a:p>
          <a:p>
            <a:pPr lvl="0" rtl="0">
              <a:lnSpc>
                <a:spcPct val="100000"/>
              </a:lnSpc>
              <a:spcBef>
                <a:spcPts val="0"/>
              </a:spcBef>
              <a:spcAft>
                <a:spcPts val="0"/>
              </a:spcAft>
              <a:buClr>
                <a:schemeClr val="dk1"/>
              </a:buClr>
              <a:buSzPct val="91666"/>
              <a:buFont typeface="Arial"/>
              <a:buNone/>
            </a:pPr>
            <a:r>
              <a:rPr lang="es-419" sz="1200"/>
              <a:t>                    updateLength[v] = length[u] + weight;</a:t>
            </a:r>
          </a:p>
          <a:p>
            <a:pPr lvl="0" rtl="0">
              <a:lnSpc>
                <a:spcPct val="100000"/>
              </a:lnSpc>
              <a:spcBef>
                <a:spcPts val="0"/>
              </a:spcBef>
              <a:spcAft>
                <a:spcPts val="0"/>
              </a:spcAft>
              <a:buClr>
                <a:schemeClr val="dk1"/>
              </a:buClr>
              <a:buSzPct val="91666"/>
              <a:buFont typeface="Arial"/>
              <a:buNone/>
            </a:pPr>
            <a:r>
              <a:rPr lang="es-419" sz="1200"/>
              <a:t>                }</a:t>
            </a:r>
          </a:p>
          <a:p>
            <a:pPr lvl="0" rtl="0">
              <a:lnSpc>
                <a:spcPct val="100000"/>
              </a:lnSpc>
              <a:spcBef>
                <a:spcPts val="0"/>
              </a:spcBef>
              <a:spcAft>
                <a:spcPts val="0"/>
              </a:spcAft>
              <a:buClr>
                <a:schemeClr val="dk1"/>
              </a:buClr>
              <a:buSzPct val="91666"/>
              <a:buFont typeface="Arial"/>
              <a:buNone/>
            </a:pPr>
            <a:r>
              <a:rPr lang="es-419" sz="1200"/>
              <a:t>            }</a:t>
            </a:r>
          </a:p>
          <a:p>
            <a:pPr lvl="0" rtl="0">
              <a:lnSpc>
                <a:spcPct val="100000"/>
              </a:lnSpc>
              <a:spcBef>
                <a:spcPts val="0"/>
              </a:spcBef>
              <a:spcAft>
                <a:spcPts val="0"/>
              </a:spcAft>
              <a:buClr>
                <a:schemeClr val="dk1"/>
              </a:buClr>
              <a:buSzPct val="91666"/>
              <a:buFont typeface="Arial"/>
              <a:buNone/>
            </a:pPr>
            <a:r>
              <a:rPr lang="es-419" sz="1200"/>
              <a:t>        }</a:t>
            </a:r>
          </a:p>
          <a:p>
            <a:pPr lvl="0" rtl="0">
              <a:lnSpc>
                <a:spcPct val="100000"/>
              </a:lnSpc>
              <a:spcBef>
                <a:spcPts val="0"/>
              </a:spcBef>
              <a:spcAft>
                <a:spcPts val="0"/>
              </a:spcAft>
              <a:buClr>
                <a:schemeClr val="dk1"/>
              </a:buClr>
              <a:buSzPct val="91666"/>
              <a:buFont typeface="Arial"/>
              <a:buNone/>
            </a:pPr>
            <a:r>
              <a:rPr lang="es-419" sz="1200"/>
              <a:t>    }</a:t>
            </a:r>
          </a:p>
          <a:p>
            <a:pPr lvl="0" rtl="0">
              <a:lnSpc>
                <a:spcPct val="100000"/>
              </a:lnSpc>
              <a:spcBef>
                <a:spcPts val="0"/>
              </a:spcBef>
              <a:spcAft>
                <a:spcPts val="0"/>
              </a:spcAft>
              <a:buClr>
                <a:schemeClr val="dk1"/>
              </a:buClr>
              <a:buSzPct val="91666"/>
              <a:buFont typeface="Arial"/>
              <a:buNone/>
            </a:pPr>
            <a:r>
              <a:rPr lang="es-419" sz="1200"/>
              <a:t>}</a:t>
            </a:r>
          </a:p>
          <a:p>
            <a:pPr>
              <a:spcBef>
                <a:spcPts val="0"/>
              </a:spcBef>
              <a:buNone/>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311700" y="381000"/>
            <a:ext cx="8520599" cy="4188000"/>
          </a:xfrm>
          <a:prstGeom prst="rect">
            <a:avLst/>
          </a:prstGeom>
        </p:spPr>
        <p:txBody>
          <a:bodyPr lIns="91425" tIns="91425" rIns="91425" bIns="91425" anchor="t" anchorCtr="0">
            <a:noAutofit/>
          </a:bodyPr>
          <a:lstStyle/>
          <a:p>
            <a:pPr lvl="0" rtl="0">
              <a:spcBef>
                <a:spcPts val="0"/>
              </a:spcBef>
              <a:spcAft>
                <a:spcPts val="0"/>
              </a:spcAft>
              <a:buClr>
                <a:schemeClr val="dk1"/>
              </a:buClr>
              <a:buSzPct val="61111"/>
              <a:buFont typeface="Arial"/>
              <a:buNone/>
            </a:pPr>
            <a:r>
              <a:rPr lang="es-419"/>
              <a:t>__global__ void </a:t>
            </a:r>
            <a:r>
              <a:rPr lang="es-419">
                <a:solidFill>
                  <a:srgbClr val="FF0000"/>
                </a:solidFill>
              </a:rPr>
              <a:t>Update_Paths</a:t>
            </a:r>
            <a:r>
              <a:rPr lang="es-419"/>
              <a:t>(Vertex *vertices, int *length, int *updateLength)</a:t>
            </a:r>
          </a:p>
          <a:p>
            <a:pPr lvl="0" rtl="0">
              <a:spcBef>
                <a:spcPts val="0"/>
              </a:spcBef>
              <a:spcAft>
                <a:spcPts val="0"/>
              </a:spcAft>
              <a:buClr>
                <a:schemeClr val="dk1"/>
              </a:buClr>
              <a:buSzPct val="61111"/>
              <a:buFont typeface="Arial"/>
              <a:buNone/>
            </a:pPr>
            <a:r>
              <a:rPr lang="es-419"/>
              <a:t>{</a:t>
            </a:r>
          </a:p>
          <a:p>
            <a:pPr lvl="0" rtl="0">
              <a:spcBef>
                <a:spcPts val="0"/>
              </a:spcBef>
              <a:spcAft>
                <a:spcPts val="0"/>
              </a:spcAft>
              <a:buClr>
                <a:schemeClr val="dk1"/>
              </a:buClr>
              <a:buSzPct val="61111"/>
              <a:buFont typeface="Arial"/>
              <a:buNone/>
            </a:pPr>
            <a:r>
              <a:rPr lang="es-419"/>
              <a:t>    int u = threadIdx.x;</a:t>
            </a:r>
          </a:p>
          <a:p>
            <a:pPr lvl="0" rtl="0">
              <a:spcBef>
                <a:spcPts val="0"/>
              </a:spcBef>
              <a:spcAft>
                <a:spcPts val="0"/>
              </a:spcAft>
              <a:buClr>
                <a:schemeClr val="dk1"/>
              </a:buClr>
              <a:buSzPct val="61111"/>
              <a:buFont typeface="Arial"/>
              <a:buNone/>
            </a:pPr>
            <a:r>
              <a:rPr lang="es-419"/>
              <a:t>    if(length[u] &gt; updateLength[u]) // </a:t>
            </a:r>
            <a:r>
              <a:rPr lang="es-419" sz="1400"/>
              <a:t>Si se encontró camino, entonces actualizo el length.</a:t>
            </a:r>
          </a:p>
          <a:p>
            <a:pPr lvl="0" rtl="0">
              <a:spcBef>
                <a:spcPts val="0"/>
              </a:spcBef>
              <a:spcAft>
                <a:spcPts val="0"/>
              </a:spcAft>
              <a:buClr>
                <a:schemeClr val="dk1"/>
              </a:buClr>
              <a:buSzPct val="61111"/>
              <a:buFont typeface="Arial"/>
              <a:buNone/>
            </a:pPr>
            <a:r>
              <a:rPr lang="es-419"/>
              <a:t>    {</a:t>
            </a:r>
          </a:p>
          <a:p>
            <a:pPr lvl="0" rtl="0">
              <a:spcBef>
                <a:spcPts val="0"/>
              </a:spcBef>
              <a:spcAft>
                <a:spcPts val="0"/>
              </a:spcAft>
              <a:buClr>
                <a:schemeClr val="dk1"/>
              </a:buClr>
              <a:buSzPct val="61111"/>
              <a:buFont typeface="Arial"/>
              <a:buNone/>
            </a:pPr>
            <a:r>
              <a:rPr lang="es-419"/>
              <a:t>        length[u] = updateLength[u];</a:t>
            </a:r>
          </a:p>
          <a:p>
            <a:pPr lvl="0" rtl="0">
              <a:spcBef>
                <a:spcPts val="0"/>
              </a:spcBef>
              <a:spcAft>
                <a:spcPts val="0"/>
              </a:spcAft>
              <a:buClr>
                <a:schemeClr val="dk1"/>
              </a:buClr>
              <a:buSzPct val="61111"/>
              <a:buFont typeface="Arial"/>
              <a:buNone/>
            </a:pPr>
            <a:r>
              <a:rPr lang="es-419"/>
              <a:t>        vertices[u].visited = FALSE; // </a:t>
            </a:r>
            <a:r>
              <a:rPr lang="es-419" sz="1400">
                <a:solidFill>
                  <a:srgbClr val="434343"/>
                </a:solidFill>
              </a:rPr>
              <a:t>Lo pongo como no visitado, para la próxima vez que recorra el findVertex, solamente entre en estos nodos.</a:t>
            </a:r>
          </a:p>
          <a:p>
            <a:pPr lvl="0" rtl="0">
              <a:spcBef>
                <a:spcPts val="0"/>
              </a:spcBef>
              <a:spcAft>
                <a:spcPts val="0"/>
              </a:spcAft>
              <a:buClr>
                <a:schemeClr val="dk1"/>
              </a:buClr>
              <a:buSzPct val="61111"/>
              <a:buFont typeface="Arial"/>
              <a:buNone/>
            </a:pPr>
            <a:r>
              <a:rPr lang="es-419"/>
              <a:t>    }</a:t>
            </a:r>
          </a:p>
          <a:p>
            <a:pPr lvl="0" rtl="0">
              <a:spcBef>
                <a:spcPts val="0"/>
              </a:spcBef>
              <a:spcAft>
                <a:spcPts val="0"/>
              </a:spcAft>
              <a:buClr>
                <a:schemeClr val="dk1"/>
              </a:buClr>
              <a:buSzPct val="61111"/>
              <a:buFont typeface="Arial"/>
              <a:buNone/>
            </a:pPr>
            <a:r>
              <a:rPr lang="es-419"/>
              <a:t>}</a:t>
            </a:r>
          </a:p>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377287" y="320387"/>
            <a:ext cx="8389424" cy="45027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21674" y="364625"/>
            <a:ext cx="8700650" cy="44142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lgn="ctr" rtl="0">
              <a:spcBef>
                <a:spcPts val="0"/>
              </a:spcBef>
              <a:buNone/>
            </a:pPr>
            <a:r>
              <a:rPr lang="es-419"/>
              <a:t>¿QUE HACE?</a:t>
            </a:r>
          </a:p>
        </p:txBody>
      </p:sp>
      <p:sp>
        <p:nvSpPr>
          <p:cNvPr id="60" name="Shape 6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lgn="just" rtl="0">
              <a:spcBef>
                <a:spcPts val="0"/>
              </a:spcBef>
              <a:buNone/>
            </a:pPr>
            <a:r>
              <a:rPr lang="es-419" sz="3000" dirty="0"/>
              <a:t>Determina la distancia mínima desde un nodo origen hacia los demás nodos, para ello es requerido como entrada un grafo cuyas aristas posean pesos.</a:t>
            </a:r>
          </a:p>
          <a:p>
            <a:pPr lvl="0" rtl="0">
              <a:spcBef>
                <a:spcPts val="0"/>
              </a:spcBef>
              <a:buNone/>
            </a:pPr>
            <a:r>
              <a:rPr lang="es-419" sz="3000" dirty="0"/>
              <a:t>Su nombre se refiere a </a:t>
            </a:r>
            <a:r>
              <a:rPr lang="es-419" sz="3000" dirty="0" err="1">
                <a:solidFill>
                  <a:schemeClr val="hlink"/>
                </a:solidFill>
              </a:rPr>
              <a:t>Edsger</a:t>
            </a:r>
            <a:r>
              <a:rPr lang="es-419" sz="3000" dirty="0">
                <a:solidFill>
                  <a:schemeClr val="hlink"/>
                </a:solidFill>
              </a:rPr>
              <a:t> </a:t>
            </a:r>
            <a:r>
              <a:rPr lang="es-419" sz="3000" dirty="0" err="1">
                <a:solidFill>
                  <a:schemeClr val="hlink"/>
                </a:solidFill>
              </a:rPr>
              <a:t>Dijkstra</a:t>
            </a:r>
            <a:r>
              <a:rPr lang="es-419" sz="3000" dirty="0"/>
              <a:t>, quien lo describió por primera vez en 1959.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s-419"/>
              <a:t>CONSIDERACIONES</a:t>
            </a:r>
          </a:p>
        </p:txBody>
      </p:sp>
      <p:sp>
        <p:nvSpPr>
          <p:cNvPr id="66" name="Shape 6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SzPct val="100000"/>
            </a:pPr>
            <a:r>
              <a:rPr lang="es-419" sz="2400"/>
              <a:t>Si los pesos de mis aristas son de valor 1, entonces bastará con usar el algoritmo BFS.</a:t>
            </a:r>
          </a:p>
          <a:p>
            <a:pPr marL="457200" lvl="0" indent="-228600" rtl="0">
              <a:spcBef>
                <a:spcPts val="0"/>
              </a:spcBef>
              <a:buSzPct val="100000"/>
            </a:pPr>
            <a:r>
              <a:rPr lang="es-419" sz="2400"/>
              <a:t>Si los pesos de mis aristas son negativos no puedo usar el algoritmo de dijkstra, para pesos negativos se usa otro algoritmo llamado Algoritmo de Bellmand-Ford.</a:t>
            </a:r>
          </a:p>
          <a:p>
            <a:pPr>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199075"/>
            <a:ext cx="8520599" cy="572699"/>
          </a:xfrm>
          <a:prstGeom prst="rect">
            <a:avLst/>
          </a:prstGeom>
        </p:spPr>
        <p:txBody>
          <a:bodyPr lIns="91425" tIns="91425" rIns="91425" bIns="91425" anchor="t" anchorCtr="0">
            <a:noAutofit/>
          </a:bodyPr>
          <a:lstStyle/>
          <a:p>
            <a:pPr algn="ctr">
              <a:spcBef>
                <a:spcPts val="0"/>
              </a:spcBef>
              <a:buNone/>
            </a:pPr>
            <a:r>
              <a:rPr lang="es-419"/>
              <a:t>PSEUDOCÓDIGO</a:t>
            </a:r>
          </a:p>
        </p:txBody>
      </p:sp>
      <p:sp>
        <p:nvSpPr>
          <p:cNvPr id="72" name="Shape 72"/>
          <p:cNvSpPr txBox="1">
            <a:spLocks noGrp="1"/>
          </p:cNvSpPr>
          <p:nvPr>
            <p:ph type="body" idx="1"/>
          </p:nvPr>
        </p:nvSpPr>
        <p:spPr>
          <a:xfrm>
            <a:off x="311700" y="771775"/>
            <a:ext cx="8520599" cy="4189800"/>
          </a:xfrm>
          <a:prstGeom prst="rect">
            <a:avLst/>
          </a:prstGeom>
        </p:spPr>
        <p:txBody>
          <a:bodyPr lIns="91425" tIns="91425" rIns="91425" bIns="91425" anchor="t" anchorCtr="0">
            <a:noAutofit/>
          </a:bodyPr>
          <a:lstStyle/>
          <a:p>
            <a:pPr lvl="0" rtl="0">
              <a:lnSpc>
                <a:spcPct val="130000"/>
              </a:lnSpc>
              <a:spcBef>
                <a:spcPts val="0"/>
              </a:spcBef>
              <a:spcAft>
                <a:spcPts val="0"/>
              </a:spcAft>
              <a:buClr>
                <a:schemeClr val="dk1"/>
              </a:buClr>
              <a:buSzPct val="68750"/>
              <a:buFont typeface="Arial"/>
              <a:buNone/>
            </a:pPr>
            <a:r>
              <a:rPr lang="es-419" sz="1600" b="1">
                <a:solidFill>
                  <a:schemeClr val="dk1"/>
                </a:solidFill>
                <a:highlight>
                  <a:srgbClr val="F9F9F9"/>
                </a:highlight>
              </a:rPr>
              <a:t>función</a:t>
            </a:r>
            <a:r>
              <a:rPr lang="es-419" sz="1600">
                <a:solidFill>
                  <a:schemeClr val="dk1"/>
                </a:solidFill>
                <a:highlight>
                  <a:srgbClr val="F9F9F9"/>
                </a:highlight>
              </a:rPr>
              <a:t> </a:t>
            </a:r>
            <a:r>
              <a:rPr lang="es-419" sz="1600" b="1">
                <a:solidFill>
                  <a:schemeClr val="dk1"/>
                </a:solidFill>
                <a:highlight>
                  <a:srgbClr val="F9F9F9"/>
                </a:highlight>
              </a:rPr>
              <a:t>Dijkstra</a:t>
            </a:r>
            <a:r>
              <a:rPr lang="es-419" sz="1600">
                <a:solidFill>
                  <a:schemeClr val="dk1"/>
                </a:solidFill>
                <a:highlight>
                  <a:srgbClr val="F9F9F9"/>
                </a:highlight>
              </a:rPr>
              <a:t> (Grafo </a:t>
            </a:r>
            <a:r>
              <a:rPr lang="es-419" sz="1600" b="1">
                <a:solidFill>
                  <a:schemeClr val="dk1"/>
                </a:solidFill>
                <a:highlight>
                  <a:srgbClr val="F9F9F9"/>
                </a:highlight>
              </a:rPr>
              <a:t>G</a:t>
            </a:r>
            <a:r>
              <a:rPr lang="es-419" sz="1600">
                <a:solidFill>
                  <a:schemeClr val="dk1"/>
                </a:solidFill>
                <a:highlight>
                  <a:srgbClr val="F9F9F9"/>
                </a:highlight>
              </a:rPr>
              <a:t>, nodo_salida </a:t>
            </a:r>
            <a:r>
              <a:rPr lang="es-419" sz="1600" b="1">
                <a:solidFill>
                  <a:schemeClr val="dk1"/>
                </a:solidFill>
                <a:highlight>
                  <a:srgbClr val="F9F9F9"/>
                </a:highlight>
              </a:rPr>
              <a:t>s</a:t>
            </a:r>
            <a:r>
              <a:rPr lang="es-419" sz="1600">
                <a:solidFill>
                  <a:schemeClr val="dk1"/>
                </a:solidFill>
                <a:highlight>
                  <a:srgbClr val="F9F9F9"/>
                </a:highlight>
              </a:rPr>
              <a:t>)</a:t>
            </a:r>
            <a:br>
              <a:rPr lang="es-419" sz="1600">
                <a:solidFill>
                  <a:schemeClr val="dk1"/>
                </a:solidFill>
                <a:highlight>
                  <a:srgbClr val="F9F9F9"/>
                </a:highlight>
              </a:rPr>
            </a:br>
            <a:r>
              <a:rPr lang="es-419" sz="1600">
                <a:solidFill>
                  <a:schemeClr val="dk1"/>
                </a:solidFill>
                <a:highlight>
                  <a:srgbClr val="F9F9F9"/>
                </a:highlight>
              </a:rPr>
              <a:t>  //Usaremos un vector para guardar las distancias del nodo salida al resto</a:t>
            </a:r>
            <a:br>
              <a:rPr lang="es-419" sz="1600">
                <a:solidFill>
                  <a:schemeClr val="dk1"/>
                </a:solidFill>
                <a:highlight>
                  <a:srgbClr val="F9F9F9"/>
                </a:highlight>
              </a:rPr>
            </a:br>
            <a:r>
              <a:rPr lang="es-419" sz="1600">
                <a:solidFill>
                  <a:schemeClr val="dk1"/>
                </a:solidFill>
                <a:highlight>
                  <a:srgbClr val="F9F9F9"/>
                </a:highlight>
              </a:rPr>
              <a:t>  entero distancia[n] </a:t>
            </a:r>
            <a:br>
              <a:rPr lang="es-419" sz="1600">
                <a:solidFill>
                  <a:schemeClr val="dk1"/>
                </a:solidFill>
                <a:highlight>
                  <a:srgbClr val="F9F9F9"/>
                </a:highlight>
              </a:rPr>
            </a:br>
            <a:r>
              <a:rPr lang="es-419" sz="1600">
                <a:solidFill>
                  <a:schemeClr val="dk1"/>
                </a:solidFill>
                <a:highlight>
                  <a:srgbClr val="F9F9F9"/>
                </a:highlight>
              </a:rPr>
              <a:t>  //Inicializamos el vector con distancias iniciales</a:t>
            </a:r>
            <a:br>
              <a:rPr lang="es-419" sz="1600">
                <a:solidFill>
                  <a:schemeClr val="dk1"/>
                </a:solidFill>
                <a:highlight>
                  <a:srgbClr val="F9F9F9"/>
                </a:highlight>
              </a:rPr>
            </a:br>
            <a:r>
              <a:rPr lang="es-419" sz="1600">
                <a:solidFill>
                  <a:schemeClr val="dk1"/>
                </a:solidFill>
                <a:highlight>
                  <a:srgbClr val="F9F9F9"/>
                </a:highlight>
              </a:rPr>
              <a:t>  booleano visto[n] </a:t>
            </a:r>
            <a:br>
              <a:rPr lang="es-419" sz="1600">
                <a:solidFill>
                  <a:schemeClr val="dk1"/>
                </a:solidFill>
                <a:highlight>
                  <a:srgbClr val="F9F9F9"/>
                </a:highlight>
              </a:rPr>
            </a:br>
            <a:r>
              <a:rPr lang="es-419" sz="1600">
                <a:solidFill>
                  <a:schemeClr val="dk1"/>
                </a:solidFill>
                <a:highlight>
                  <a:srgbClr val="F9F9F9"/>
                </a:highlight>
              </a:rPr>
              <a:t>  //vector de booleanos para controlar los vértices de los que ya tenemos la distancia mínima</a:t>
            </a:r>
            <a:br>
              <a:rPr lang="es-419" sz="1600">
                <a:solidFill>
                  <a:schemeClr val="dk1"/>
                </a:solidFill>
                <a:highlight>
                  <a:srgbClr val="F9F9F9"/>
                </a:highlight>
              </a:rPr>
            </a:br>
            <a:r>
              <a:rPr lang="es-419" sz="1600">
                <a:solidFill>
                  <a:schemeClr val="dk1"/>
                </a:solidFill>
                <a:highlight>
                  <a:srgbClr val="F9F9F9"/>
                </a:highlight>
              </a:rPr>
              <a:t>  </a:t>
            </a:r>
            <a:r>
              <a:rPr lang="es-419" sz="1600" b="1">
                <a:solidFill>
                  <a:schemeClr val="dk1"/>
                </a:solidFill>
                <a:highlight>
                  <a:srgbClr val="F9F9F9"/>
                </a:highlight>
              </a:rPr>
              <a:t>para cada</a:t>
            </a:r>
            <a:r>
              <a:rPr lang="es-419" sz="1600">
                <a:solidFill>
                  <a:schemeClr val="dk1"/>
                </a:solidFill>
                <a:highlight>
                  <a:srgbClr val="F9F9F9"/>
                </a:highlight>
              </a:rPr>
              <a:t> w ∈ V[G] </a:t>
            </a:r>
            <a:r>
              <a:rPr lang="es-419" sz="1600" b="1">
                <a:solidFill>
                  <a:schemeClr val="dk1"/>
                </a:solidFill>
                <a:highlight>
                  <a:srgbClr val="F9F9F9"/>
                </a:highlight>
              </a:rPr>
              <a:t>hacer</a:t>
            </a:r>
            <a:r>
              <a:rPr lang="es-419" sz="1600">
                <a:solidFill>
                  <a:schemeClr val="dk1"/>
                </a:solidFill>
                <a:highlight>
                  <a:srgbClr val="F9F9F9"/>
                </a:highlight>
              </a:rPr>
              <a:t/>
            </a:r>
            <a:br>
              <a:rPr lang="es-419" sz="1600">
                <a:solidFill>
                  <a:schemeClr val="dk1"/>
                </a:solidFill>
                <a:highlight>
                  <a:srgbClr val="F9F9F9"/>
                </a:highlight>
              </a:rPr>
            </a:br>
            <a:r>
              <a:rPr lang="es-419" sz="1600">
                <a:solidFill>
                  <a:schemeClr val="dk1"/>
                </a:solidFill>
                <a:highlight>
                  <a:srgbClr val="F9F9F9"/>
                </a:highlight>
              </a:rPr>
              <a:t>     </a:t>
            </a:r>
            <a:r>
              <a:rPr lang="es-419" sz="1600" b="1">
                <a:solidFill>
                  <a:schemeClr val="dk1"/>
                </a:solidFill>
                <a:highlight>
                  <a:srgbClr val="F9F9F9"/>
                </a:highlight>
              </a:rPr>
              <a:t>Si</a:t>
            </a:r>
            <a:r>
              <a:rPr lang="es-419" sz="1600">
                <a:solidFill>
                  <a:schemeClr val="dk1"/>
                </a:solidFill>
                <a:highlight>
                  <a:srgbClr val="F9F9F9"/>
                </a:highlight>
              </a:rPr>
              <a:t> (no existe arista entre s y w) </a:t>
            </a:r>
            <a:r>
              <a:rPr lang="es-419" sz="1600" b="1">
                <a:solidFill>
                  <a:schemeClr val="dk1"/>
                </a:solidFill>
                <a:highlight>
                  <a:srgbClr val="F9F9F9"/>
                </a:highlight>
              </a:rPr>
              <a:t>entonces</a:t>
            </a:r>
            <a:r>
              <a:rPr lang="es-419" sz="1600">
                <a:solidFill>
                  <a:schemeClr val="dk1"/>
                </a:solidFill>
                <a:highlight>
                  <a:srgbClr val="F9F9F9"/>
                </a:highlight>
              </a:rPr>
              <a:t/>
            </a:r>
            <a:br>
              <a:rPr lang="es-419" sz="1600">
                <a:solidFill>
                  <a:schemeClr val="dk1"/>
                </a:solidFill>
                <a:highlight>
                  <a:srgbClr val="F9F9F9"/>
                </a:highlight>
              </a:rPr>
            </a:br>
            <a:r>
              <a:rPr lang="es-419" sz="1600">
                <a:solidFill>
                  <a:schemeClr val="dk1"/>
                </a:solidFill>
                <a:highlight>
                  <a:srgbClr val="F9F9F9"/>
                </a:highlight>
              </a:rPr>
              <a:t>         distancia[w] = Infinito //puedes marcar la casilla con un -1 por ejemplo</a:t>
            </a:r>
            <a:br>
              <a:rPr lang="es-419" sz="1600">
                <a:solidFill>
                  <a:schemeClr val="dk1"/>
                </a:solidFill>
                <a:highlight>
                  <a:srgbClr val="F9F9F9"/>
                </a:highlight>
              </a:rPr>
            </a:br>
            <a:r>
              <a:rPr lang="es-419" sz="1600">
                <a:solidFill>
                  <a:schemeClr val="dk1"/>
                </a:solidFill>
                <a:highlight>
                  <a:srgbClr val="F9F9F9"/>
                </a:highlight>
              </a:rPr>
              <a:t>     </a:t>
            </a:r>
            <a:r>
              <a:rPr lang="es-419" sz="1600" b="1">
                <a:solidFill>
                  <a:schemeClr val="dk1"/>
                </a:solidFill>
                <a:highlight>
                  <a:srgbClr val="F9F9F9"/>
                </a:highlight>
              </a:rPr>
              <a:t>Si_no</a:t>
            </a:r>
            <a:r>
              <a:rPr lang="es-419" sz="1600">
                <a:solidFill>
                  <a:schemeClr val="dk1"/>
                </a:solidFill>
                <a:highlight>
                  <a:srgbClr val="F9F9F9"/>
                </a:highlight>
              </a:rPr>
              <a:t/>
            </a:r>
            <a:br>
              <a:rPr lang="es-419" sz="1600">
                <a:solidFill>
                  <a:schemeClr val="dk1"/>
                </a:solidFill>
                <a:highlight>
                  <a:srgbClr val="F9F9F9"/>
                </a:highlight>
              </a:rPr>
            </a:br>
            <a:r>
              <a:rPr lang="es-419" sz="1600">
                <a:solidFill>
                  <a:schemeClr val="dk1"/>
                </a:solidFill>
                <a:highlight>
                  <a:srgbClr val="F9F9F9"/>
                </a:highlight>
              </a:rPr>
              <a:t>         distancia[w] = peso (s, w)</a:t>
            </a:r>
            <a:br>
              <a:rPr lang="es-419" sz="1600">
                <a:solidFill>
                  <a:schemeClr val="dk1"/>
                </a:solidFill>
                <a:highlight>
                  <a:srgbClr val="F9F9F9"/>
                </a:highlight>
              </a:rPr>
            </a:br>
            <a:r>
              <a:rPr lang="es-419" sz="1600">
                <a:solidFill>
                  <a:schemeClr val="dk1"/>
                </a:solidFill>
                <a:highlight>
                  <a:srgbClr val="F9F9F9"/>
                </a:highlight>
              </a:rPr>
              <a:t>     </a:t>
            </a:r>
            <a:r>
              <a:rPr lang="es-419" sz="1600" b="1">
                <a:solidFill>
                  <a:schemeClr val="dk1"/>
                </a:solidFill>
                <a:highlight>
                  <a:srgbClr val="F9F9F9"/>
                </a:highlight>
              </a:rPr>
              <a:t>fin si</a:t>
            </a:r>
            <a:r>
              <a:rPr lang="es-419" sz="1600">
                <a:solidFill>
                  <a:schemeClr val="dk1"/>
                </a:solidFill>
                <a:highlight>
                  <a:srgbClr val="F9F9F9"/>
                </a:highlight>
              </a:rPr>
              <a:t> </a:t>
            </a:r>
            <a:br>
              <a:rPr lang="es-419" sz="1600">
                <a:solidFill>
                  <a:schemeClr val="dk1"/>
                </a:solidFill>
                <a:highlight>
                  <a:srgbClr val="F9F9F9"/>
                </a:highlight>
              </a:rPr>
            </a:br>
            <a:r>
              <a:rPr lang="es-419" sz="1600">
                <a:solidFill>
                  <a:schemeClr val="dk1"/>
                </a:solidFill>
                <a:highlight>
                  <a:srgbClr val="F9F9F9"/>
                </a:highlight>
              </a:rPr>
              <a:t>  </a:t>
            </a:r>
            <a:r>
              <a:rPr lang="es-419" sz="1600" b="1">
                <a:solidFill>
                  <a:schemeClr val="dk1"/>
                </a:solidFill>
                <a:highlight>
                  <a:srgbClr val="F9F9F9"/>
                </a:highlight>
              </a:rPr>
              <a:t>fin para</a:t>
            </a:r>
            <a:r>
              <a:rPr lang="es-419" sz="1600">
                <a:solidFill>
                  <a:schemeClr val="dk1"/>
                </a:solidFill>
                <a:highlight>
                  <a:srgbClr val="F9F9F9"/>
                </a:highlight>
              </a:rPr>
              <a:t/>
            </a:r>
            <a:br>
              <a:rPr lang="es-419" sz="1600">
                <a:solidFill>
                  <a:schemeClr val="dk1"/>
                </a:solidFill>
                <a:highlight>
                  <a:srgbClr val="F9F9F9"/>
                </a:highlight>
              </a:rPr>
            </a:br>
            <a:endParaRPr lang="es-419" sz="1600">
              <a:solidFill>
                <a:schemeClr val="dk1"/>
              </a:solidFill>
              <a:highlight>
                <a:srgbClr val="F9F9F9"/>
              </a:highlight>
            </a:endParaRPr>
          </a:p>
          <a:p>
            <a:pPr>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311700" y="213875"/>
            <a:ext cx="8520599" cy="4354799"/>
          </a:xfrm>
          <a:prstGeom prst="rect">
            <a:avLst/>
          </a:prstGeom>
        </p:spPr>
        <p:txBody>
          <a:bodyPr lIns="91425" tIns="91425" rIns="91425" bIns="91425" anchor="t" anchorCtr="0">
            <a:noAutofit/>
          </a:bodyPr>
          <a:lstStyle/>
          <a:p>
            <a:pPr marL="0" lvl="0" indent="0" rtl="0">
              <a:lnSpc>
                <a:spcPct val="130000"/>
              </a:lnSpc>
              <a:spcBef>
                <a:spcPts val="0"/>
              </a:spcBef>
              <a:spcAft>
                <a:spcPts val="0"/>
              </a:spcAft>
              <a:buNone/>
            </a:pPr>
            <a:r>
              <a:rPr lang="es-419">
                <a:solidFill>
                  <a:schemeClr val="dk1"/>
                </a:solidFill>
                <a:highlight>
                  <a:srgbClr val="F9F9F9"/>
                </a:highlight>
              </a:rPr>
              <a:t>  distancia[s] = 0</a:t>
            </a:r>
            <a:br>
              <a:rPr lang="es-419">
                <a:solidFill>
                  <a:schemeClr val="dk1"/>
                </a:solidFill>
                <a:highlight>
                  <a:srgbClr val="F9F9F9"/>
                </a:highlight>
              </a:rPr>
            </a:br>
            <a:r>
              <a:rPr lang="es-419">
                <a:solidFill>
                  <a:schemeClr val="dk1"/>
                </a:solidFill>
                <a:highlight>
                  <a:srgbClr val="F9F9F9"/>
                </a:highlight>
              </a:rPr>
              <a:t>  visto[s] = cierto</a:t>
            </a:r>
            <a:br>
              <a:rPr lang="es-419">
                <a:solidFill>
                  <a:schemeClr val="dk1"/>
                </a:solidFill>
                <a:highlight>
                  <a:srgbClr val="F9F9F9"/>
                </a:highlight>
              </a:rPr>
            </a:br>
            <a:r>
              <a:rPr lang="es-419">
                <a:solidFill>
                  <a:schemeClr val="dk1"/>
                </a:solidFill>
                <a:highlight>
                  <a:srgbClr val="F9F9F9"/>
                </a:highlight>
              </a:rPr>
              <a:t>  </a:t>
            </a:r>
            <a:r>
              <a:rPr lang="es-419" b="1">
                <a:solidFill>
                  <a:schemeClr val="dk1"/>
                </a:solidFill>
                <a:highlight>
                  <a:srgbClr val="F9F9F9"/>
                </a:highlight>
              </a:rPr>
              <a:t>mientras que</a:t>
            </a:r>
            <a:r>
              <a:rPr lang="es-419">
                <a:solidFill>
                  <a:schemeClr val="dk1"/>
                </a:solidFill>
                <a:highlight>
                  <a:srgbClr val="F9F9F9"/>
                </a:highlight>
              </a:rPr>
              <a:t> (no_estén_vistos_todos) </a:t>
            </a:r>
            <a:r>
              <a:rPr lang="es-419" b="1">
                <a:solidFill>
                  <a:schemeClr val="dk1"/>
                </a:solidFill>
                <a:highlight>
                  <a:srgbClr val="F9F9F9"/>
                </a:highlight>
              </a:rPr>
              <a:t>hacer</a:t>
            </a:r>
            <a:r>
              <a:rPr lang="es-419">
                <a:solidFill>
                  <a:schemeClr val="dk1"/>
                </a:solidFill>
                <a:highlight>
                  <a:srgbClr val="F9F9F9"/>
                </a:highlight>
              </a:rPr>
              <a:t> </a:t>
            </a:r>
            <a:br>
              <a:rPr lang="es-419">
                <a:solidFill>
                  <a:schemeClr val="dk1"/>
                </a:solidFill>
                <a:highlight>
                  <a:srgbClr val="F9F9F9"/>
                </a:highlight>
              </a:rPr>
            </a:br>
            <a:r>
              <a:rPr lang="es-419">
                <a:solidFill>
                  <a:schemeClr val="dk1"/>
                </a:solidFill>
                <a:highlight>
                  <a:srgbClr val="F9F9F9"/>
                </a:highlight>
              </a:rPr>
              <a:t>     vértice = coger_el_mínimo_del_vector distancia y que no esté visto;</a:t>
            </a:r>
            <a:br>
              <a:rPr lang="es-419">
                <a:solidFill>
                  <a:schemeClr val="dk1"/>
                </a:solidFill>
                <a:highlight>
                  <a:srgbClr val="F9F9F9"/>
                </a:highlight>
              </a:rPr>
            </a:br>
            <a:r>
              <a:rPr lang="es-419">
                <a:solidFill>
                  <a:schemeClr val="dk1"/>
                </a:solidFill>
                <a:highlight>
                  <a:srgbClr val="F9F9F9"/>
                </a:highlight>
              </a:rPr>
              <a:t>     visto[vértice] = cierto;</a:t>
            </a:r>
            <a:br>
              <a:rPr lang="es-419">
                <a:solidFill>
                  <a:schemeClr val="dk1"/>
                </a:solidFill>
                <a:highlight>
                  <a:srgbClr val="F9F9F9"/>
                </a:highlight>
              </a:rPr>
            </a:br>
            <a:r>
              <a:rPr lang="es-419">
                <a:solidFill>
                  <a:schemeClr val="dk1"/>
                </a:solidFill>
                <a:highlight>
                  <a:srgbClr val="F9F9F9"/>
                </a:highlight>
              </a:rPr>
              <a:t>     </a:t>
            </a:r>
            <a:r>
              <a:rPr lang="es-419" b="1">
                <a:solidFill>
                  <a:schemeClr val="dk1"/>
                </a:solidFill>
                <a:highlight>
                  <a:srgbClr val="F9F9F9"/>
                </a:highlight>
              </a:rPr>
              <a:t>para cada</a:t>
            </a:r>
            <a:r>
              <a:rPr lang="es-419">
                <a:solidFill>
                  <a:schemeClr val="dk1"/>
                </a:solidFill>
                <a:highlight>
                  <a:srgbClr val="F9F9F9"/>
                </a:highlight>
              </a:rPr>
              <a:t> w ∈ sucesores (G, vértice) </a:t>
            </a:r>
            <a:r>
              <a:rPr lang="es-419" b="1">
                <a:solidFill>
                  <a:schemeClr val="dk1"/>
                </a:solidFill>
                <a:highlight>
                  <a:srgbClr val="F9F9F9"/>
                </a:highlight>
              </a:rPr>
              <a:t>hacer</a:t>
            </a:r>
            <a:r>
              <a:rPr lang="es-419">
                <a:solidFill>
                  <a:schemeClr val="dk1"/>
                </a:solidFill>
                <a:highlight>
                  <a:srgbClr val="F9F9F9"/>
                </a:highlight>
              </a:rPr>
              <a:t/>
            </a:r>
            <a:br>
              <a:rPr lang="es-419">
                <a:solidFill>
                  <a:schemeClr val="dk1"/>
                </a:solidFill>
                <a:highlight>
                  <a:srgbClr val="F9F9F9"/>
                </a:highlight>
              </a:rPr>
            </a:br>
            <a:r>
              <a:rPr lang="es-419">
                <a:solidFill>
                  <a:schemeClr val="dk1"/>
                </a:solidFill>
                <a:highlight>
                  <a:srgbClr val="F9F9F9"/>
                </a:highlight>
              </a:rPr>
              <a:t>         </a:t>
            </a:r>
            <a:r>
              <a:rPr lang="es-419" b="1">
                <a:solidFill>
                  <a:schemeClr val="dk1"/>
                </a:solidFill>
                <a:highlight>
                  <a:srgbClr val="F9F9F9"/>
                </a:highlight>
              </a:rPr>
              <a:t>si</a:t>
            </a:r>
            <a:r>
              <a:rPr lang="es-419">
                <a:solidFill>
                  <a:schemeClr val="dk1"/>
                </a:solidFill>
                <a:highlight>
                  <a:srgbClr val="F9F9F9"/>
                </a:highlight>
              </a:rPr>
              <a:t> distancia[w]&gt;distancia[vértice]+peso (vértice, w) </a:t>
            </a:r>
            <a:r>
              <a:rPr lang="es-419" b="1">
                <a:solidFill>
                  <a:schemeClr val="dk1"/>
                </a:solidFill>
                <a:highlight>
                  <a:srgbClr val="F9F9F9"/>
                </a:highlight>
              </a:rPr>
              <a:t>entonces</a:t>
            </a:r>
            <a:r>
              <a:rPr lang="es-419">
                <a:solidFill>
                  <a:schemeClr val="dk1"/>
                </a:solidFill>
                <a:highlight>
                  <a:srgbClr val="F9F9F9"/>
                </a:highlight>
              </a:rPr>
              <a:t/>
            </a:r>
            <a:br>
              <a:rPr lang="es-419">
                <a:solidFill>
                  <a:schemeClr val="dk1"/>
                </a:solidFill>
                <a:highlight>
                  <a:srgbClr val="F9F9F9"/>
                </a:highlight>
              </a:rPr>
            </a:br>
            <a:r>
              <a:rPr lang="es-419">
                <a:solidFill>
                  <a:schemeClr val="dk1"/>
                </a:solidFill>
                <a:highlight>
                  <a:srgbClr val="F9F9F9"/>
                </a:highlight>
              </a:rPr>
              <a:t>            distancia[w] = distancia[vértice]+peso (vértice, w)</a:t>
            </a:r>
            <a:br>
              <a:rPr lang="es-419">
                <a:solidFill>
                  <a:schemeClr val="dk1"/>
                </a:solidFill>
                <a:highlight>
                  <a:srgbClr val="F9F9F9"/>
                </a:highlight>
              </a:rPr>
            </a:br>
            <a:r>
              <a:rPr lang="es-419">
                <a:solidFill>
                  <a:schemeClr val="dk1"/>
                </a:solidFill>
                <a:highlight>
                  <a:srgbClr val="F9F9F9"/>
                </a:highlight>
              </a:rPr>
              <a:t>         </a:t>
            </a:r>
            <a:r>
              <a:rPr lang="es-419" b="1">
                <a:solidFill>
                  <a:schemeClr val="dk1"/>
                </a:solidFill>
                <a:highlight>
                  <a:srgbClr val="F9F9F9"/>
                </a:highlight>
              </a:rPr>
              <a:t>fin si</a:t>
            </a:r>
            <a:r>
              <a:rPr lang="es-419">
                <a:solidFill>
                  <a:schemeClr val="dk1"/>
                </a:solidFill>
                <a:highlight>
                  <a:srgbClr val="F9F9F9"/>
                </a:highlight>
              </a:rPr>
              <a:t/>
            </a:r>
            <a:br>
              <a:rPr lang="es-419">
                <a:solidFill>
                  <a:schemeClr val="dk1"/>
                </a:solidFill>
                <a:highlight>
                  <a:srgbClr val="F9F9F9"/>
                </a:highlight>
              </a:rPr>
            </a:br>
            <a:r>
              <a:rPr lang="es-419">
                <a:solidFill>
                  <a:schemeClr val="dk1"/>
                </a:solidFill>
                <a:highlight>
                  <a:srgbClr val="F9F9F9"/>
                </a:highlight>
              </a:rPr>
              <a:t>     </a:t>
            </a:r>
            <a:r>
              <a:rPr lang="es-419" b="1">
                <a:solidFill>
                  <a:schemeClr val="dk1"/>
                </a:solidFill>
                <a:highlight>
                  <a:srgbClr val="F9F9F9"/>
                </a:highlight>
              </a:rPr>
              <a:t>fin para</a:t>
            </a:r>
            <a:r>
              <a:rPr lang="es-419">
                <a:solidFill>
                  <a:schemeClr val="dk1"/>
                </a:solidFill>
                <a:highlight>
                  <a:srgbClr val="F9F9F9"/>
                </a:highlight>
              </a:rPr>
              <a:t> </a:t>
            </a:r>
            <a:br>
              <a:rPr lang="es-419">
                <a:solidFill>
                  <a:schemeClr val="dk1"/>
                </a:solidFill>
                <a:highlight>
                  <a:srgbClr val="F9F9F9"/>
                </a:highlight>
              </a:rPr>
            </a:br>
            <a:r>
              <a:rPr lang="es-419">
                <a:solidFill>
                  <a:schemeClr val="dk1"/>
                </a:solidFill>
                <a:highlight>
                  <a:srgbClr val="F9F9F9"/>
                </a:highlight>
              </a:rPr>
              <a:t>  </a:t>
            </a:r>
            <a:r>
              <a:rPr lang="es-419" b="1">
                <a:solidFill>
                  <a:schemeClr val="dk1"/>
                </a:solidFill>
                <a:highlight>
                  <a:srgbClr val="F9F9F9"/>
                </a:highlight>
              </a:rPr>
              <a:t>fin mientras</a:t>
            </a:r>
            <a:r>
              <a:rPr lang="es-419">
                <a:solidFill>
                  <a:schemeClr val="dk1"/>
                </a:solidFill>
                <a:highlight>
                  <a:srgbClr val="F9F9F9"/>
                </a:highlight>
              </a:rPr>
              <a:t/>
            </a:r>
            <a:br>
              <a:rPr lang="es-419">
                <a:solidFill>
                  <a:schemeClr val="dk1"/>
                </a:solidFill>
                <a:highlight>
                  <a:srgbClr val="F9F9F9"/>
                </a:highlight>
              </a:rPr>
            </a:br>
            <a:r>
              <a:rPr lang="es-419" b="1">
                <a:solidFill>
                  <a:schemeClr val="dk1"/>
                </a:solidFill>
                <a:highlight>
                  <a:srgbClr val="F9F9F9"/>
                </a:highlight>
              </a:rPr>
              <a:t>fin función</a:t>
            </a:r>
            <a:r>
              <a:rPr lang="es-419">
                <a:solidFill>
                  <a:schemeClr val="dk1"/>
                </a:solidFill>
                <a:highlight>
                  <a:srgbClr val="F9F9F9"/>
                </a:highlight>
              </a:rPr>
              <a:t>.</a:t>
            </a:r>
          </a:p>
          <a:p>
            <a:pPr lvl="0">
              <a:spcBef>
                <a:spcPts val="0"/>
              </a:spcBef>
              <a:buClr>
                <a:schemeClr val="dk1"/>
              </a:buClr>
              <a:buFont typeface="Arial"/>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299425" y="577450"/>
            <a:ext cx="8490500" cy="41489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s-419"/>
              <a:t>Algoritmo Secuencial vs GPU</a:t>
            </a:r>
          </a:p>
        </p:txBody>
      </p:sp>
      <p:sp>
        <p:nvSpPr>
          <p:cNvPr id="88" name="Shape 8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s-419"/>
              <a:t>Se tienen las variables principales:</a:t>
            </a:r>
          </a:p>
          <a:p>
            <a:pPr marL="914400" lvl="1" indent="-228600" rtl="0">
              <a:spcBef>
                <a:spcPts val="0"/>
              </a:spcBef>
            </a:pPr>
            <a:r>
              <a:rPr lang="es-419"/>
              <a:t>Arreglo de vértices. (Estructura con su nombre y si ha sido visitado)</a:t>
            </a:r>
          </a:p>
          <a:p>
            <a:pPr marL="914400" lvl="1" indent="-228600" rtl="0">
              <a:spcBef>
                <a:spcPts val="0"/>
              </a:spcBef>
            </a:pPr>
            <a:r>
              <a:rPr lang="es-419"/>
              <a:t>Arreglo de uniones. (Contiene parejas de vértices, indicando un camino). </a:t>
            </a:r>
          </a:p>
          <a:p>
            <a:pPr marL="914400" lvl="1" indent="-228600" rtl="0">
              <a:spcBef>
                <a:spcPts val="0"/>
              </a:spcBef>
            </a:pPr>
            <a:r>
              <a:rPr lang="es-419"/>
              <a:t>Arreglo de pesos. (Indica la longitud de los caminos).</a:t>
            </a:r>
          </a:p>
          <a:p>
            <a:pPr marL="914400" lvl="1" indent="-228600" rtl="0">
              <a:spcBef>
                <a:spcPts val="0"/>
              </a:spcBef>
            </a:pPr>
            <a:r>
              <a:rPr lang="es-419"/>
              <a:t>Arreglo de longitud. (Indica la distancia desde el nodo raíz hasta su índice).</a:t>
            </a:r>
          </a:p>
          <a:p>
            <a:pPr marL="914400" lvl="1" indent="-228600" rtl="0">
              <a:spcBef>
                <a:spcPts val="0"/>
              </a:spcBef>
            </a:pPr>
            <a:r>
              <a:rPr lang="es-419"/>
              <a:t>Arreglo de actualización de longitud. (Contiene los nuevos caminos que van siendo agregados)</a:t>
            </a:r>
          </a:p>
          <a:p>
            <a:pPr lvl="0">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311700" y="453250"/>
            <a:ext cx="8520599" cy="4243499"/>
          </a:xfrm>
          <a:prstGeom prst="rect">
            <a:avLst/>
          </a:prstGeom>
        </p:spPr>
        <p:txBody>
          <a:bodyPr lIns="91425" tIns="91425" rIns="91425" bIns="91425" anchor="t" anchorCtr="0">
            <a:noAutofit/>
          </a:bodyPr>
          <a:lstStyle/>
          <a:p>
            <a:pPr lvl="0" rtl="0">
              <a:lnSpc>
                <a:spcPct val="100000"/>
              </a:lnSpc>
              <a:spcBef>
                <a:spcPts val="0"/>
              </a:spcBef>
              <a:buNone/>
            </a:pPr>
            <a:r>
              <a:rPr lang="es-419" sz="1200">
                <a:solidFill>
                  <a:srgbClr val="351C75"/>
                </a:solidFill>
              </a:rPr>
              <a:t>for(</a:t>
            </a:r>
            <a:r>
              <a:rPr lang="es-419" sz="1200">
                <a:solidFill>
                  <a:srgbClr val="000000"/>
                </a:solidFill>
              </a:rPr>
              <a:t>i = 0; i &lt; numeroVertices ;i++)</a:t>
            </a:r>
          </a:p>
          <a:p>
            <a:pPr lvl="0" rtl="0">
              <a:lnSpc>
                <a:spcPct val="100000"/>
              </a:lnSpc>
              <a:spcBef>
                <a:spcPts val="0"/>
              </a:spcBef>
              <a:buNone/>
            </a:pPr>
            <a:r>
              <a:rPr lang="es-419" sz="1200">
                <a:solidFill>
                  <a:srgbClr val="000000"/>
                </a:solidFill>
              </a:rPr>
              <a:t>{</a:t>
            </a:r>
          </a:p>
          <a:p>
            <a:pPr lvl="0" rtl="0">
              <a:lnSpc>
                <a:spcPct val="100000"/>
              </a:lnSpc>
              <a:spcBef>
                <a:spcPts val="0"/>
              </a:spcBef>
              <a:buNone/>
            </a:pPr>
            <a:r>
              <a:rPr lang="es-419" sz="1200">
                <a:solidFill>
                  <a:srgbClr val="000000"/>
                </a:solidFill>
              </a:rPr>
              <a:t>    if(vertices[i].title != root.title) // Si no es el root</a:t>
            </a:r>
          </a:p>
          <a:p>
            <a:pPr lvl="0" rtl="0">
              <a:lnSpc>
                <a:spcPct val="100000"/>
              </a:lnSpc>
              <a:spcBef>
                <a:spcPts val="0"/>
              </a:spcBef>
              <a:buNone/>
            </a:pPr>
            <a:r>
              <a:rPr lang="es-419" sz="1200">
                <a:solidFill>
                  <a:srgbClr val="000000"/>
                </a:solidFill>
              </a:rPr>
              <a:t>    {</a:t>
            </a:r>
          </a:p>
          <a:p>
            <a:pPr lvl="0" rtl="0">
              <a:lnSpc>
                <a:spcPct val="100000"/>
              </a:lnSpc>
              <a:spcBef>
                <a:spcPts val="0"/>
              </a:spcBef>
              <a:buNone/>
            </a:pPr>
            <a:r>
              <a:rPr lang="es-419" sz="1200">
                <a:solidFill>
                  <a:srgbClr val="000000"/>
                </a:solidFill>
              </a:rPr>
              <a:t>        len[(int)vertices[i].title] = findEdge(root, vertices[i]); // Infinito si no encuentra camino</a:t>
            </a:r>
          </a:p>
          <a:p>
            <a:pPr lvl="0" rtl="0">
              <a:lnSpc>
                <a:spcPct val="100000"/>
              </a:lnSpc>
              <a:spcBef>
                <a:spcPts val="0"/>
              </a:spcBef>
              <a:buNone/>
            </a:pPr>
            <a:r>
              <a:rPr lang="es-419" sz="1200">
                <a:solidFill>
                  <a:srgbClr val="000000"/>
                </a:solidFill>
              </a:rPr>
              <a:t>        updateLength[vertices[i].title] = len[(int)vertices[i].title];</a:t>
            </a:r>
          </a:p>
          <a:p>
            <a:pPr lvl="0" rtl="0">
              <a:lnSpc>
                <a:spcPct val="100000"/>
              </a:lnSpc>
              <a:spcBef>
                <a:spcPts val="0"/>
              </a:spcBef>
              <a:buNone/>
            </a:pPr>
            <a:r>
              <a:rPr lang="es-419" sz="1200">
                <a:solidFill>
                  <a:srgbClr val="000000"/>
                </a:solidFill>
              </a:rPr>
              <a:t>    }</a:t>
            </a:r>
          </a:p>
          <a:p>
            <a:pPr lvl="0" rtl="0">
              <a:lnSpc>
                <a:spcPct val="100000"/>
              </a:lnSpc>
              <a:spcBef>
                <a:spcPts val="0"/>
              </a:spcBef>
              <a:buNone/>
            </a:pPr>
            <a:r>
              <a:rPr lang="es-419" sz="1200">
                <a:solidFill>
                  <a:srgbClr val="000000"/>
                </a:solidFill>
              </a:rPr>
              <a:t>    else{</a:t>
            </a:r>
          </a:p>
          <a:p>
            <a:pPr lvl="0" rtl="0">
              <a:lnSpc>
                <a:spcPct val="100000"/>
              </a:lnSpc>
              <a:spcBef>
                <a:spcPts val="0"/>
              </a:spcBef>
              <a:buNone/>
            </a:pPr>
            <a:r>
              <a:rPr lang="es-419" sz="1200">
                <a:solidFill>
                  <a:srgbClr val="000000"/>
                </a:solidFill>
              </a:rPr>
              <a:t>        vertices[i].visited = TRUE; // Pone el raíz como visitado.</a:t>
            </a:r>
          </a:p>
          <a:p>
            <a:pPr lvl="0" rtl="0">
              <a:lnSpc>
                <a:spcPct val="100000"/>
              </a:lnSpc>
              <a:spcBef>
                <a:spcPts val="0"/>
              </a:spcBef>
              <a:buNone/>
            </a:pPr>
            <a:r>
              <a:rPr lang="es-419" sz="1200">
                <a:solidFill>
                  <a:srgbClr val="000000"/>
                </a:solidFill>
              </a:rPr>
              <a:t>    }</a:t>
            </a:r>
          </a:p>
          <a:p>
            <a:pPr lvl="0" rtl="0">
              <a:lnSpc>
                <a:spcPct val="100000"/>
              </a:lnSpc>
              <a:spcBef>
                <a:spcPts val="0"/>
              </a:spcBef>
              <a:buNone/>
            </a:pPr>
            <a:r>
              <a:rPr lang="es-419" sz="1200">
                <a:solidFill>
                  <a:srgbClr val="000000"/>
                </a:solidFill>
              </a:rPr>
              <a:t>}</a:t>
            </a:r>
          </a:p>
          <a:p>
            <a:pPr lvl="0" rtl="0">
              <a:lnSpc>
                <a:spcPct val="100000"/>
              </a:lnSpc>
              <a:spcBef>
                <a:spcPts val="0"/>
              </a:spcBef>
              <a:buNone/>
            </a:pPr>
            <a:endParaRPr sz="1200">
              <a:solidFill>
                <a:srgbClr val="351C75"/>
              </a:solidFill>
            </a:endParaRPr>
          </a:p>
          <a:p>
            <a:pPr lvl="0" rtl="0">
              <a:spcBef>
                <a:spcPts val="0"/>
              </a:spcBef>
              <a:buClr>
                <a:schemeClr val="dk1"/>
              </a:buClr>
              <a:buFont typeface="Arial"/>
              <a:buNone/>
            </a:pPr>
            <a:endParaRPr sz="1200"/>
          </a:p>
          <a:p>
            <a:pPr>
              <a:spcBef>
                <a:spcPts val="0"/>
              </a:spcBef>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311700" y="321875"/>
            <a:ext cx="8520599" cy="424709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s-419"/>
              <a:t>for(i = 0; i &lt; V; i++){ // SECUENCIAL</a:t>
            </a:r>
          </a:p>
          <a:p>
            <a:pPr lvl="0" rtl="0">
              <a:spcBef>
                <a:spcPts val="0"/>
              </a:spcBef>
              <a:buClr>
                <a:schemeClr val="dk1"/>
              </a:buClr>
              <a:buSzPct val="61111"/>
              <a:buFont typeface="Arial"/>
              <a:buNone/>
            </a:pPr>
            <a:r>
              <a:rPr lang="es-419"/>
              <a:t>    Find_VertexCPU(vertices, len, updateLength);</a:t>
            </a:r>
          </a:p>
          <a:p>
            <a:pPr lvl="0" rtl="0">
              <a:spcBef>
                <a:spcPts val="0"/>
              </a:spcBef>
              <a:buClr>
                <a:schemeClr val="dk1"/>
              </a:buClr>
              <a:buSzPct val="61111"/>
              <a:buFont typeface="Arial"/>
              <a:buNone/>
            </a:pPr>
            <a:r>
              <a:rPr lang="es-419"/>
              <a:t>    Update_PathsCPU(vertices, len, updateLength);</a:t>
            </a:r>
          </a:p>
          <a:p>
            <a:pPr lvl="0" rtl="0">
              <a:spcBef>
                <a:spcPts val="0"/>
              </a:spcBef>
              <a:buNone/>
            </a:pPr>
            <a:r>
              <a:rPr lang="es-419"/>
              <a:t>}</a:t>
            </a:r>
          </a:p>
          <a:p>
            <a:pPr lvl="0" rtl="0">
              <a:spcBef>
                <a:spcPts val="0"/>
              </a:spcBef>
              <a:buNone/>
            </a:pPr>
            <a:r>
              <a:rPr lang="es-419"/>
              <a:t>for(i = 0; i &lt; V; i++){  // GPU</a:t>
            </a:r>
          </a:p>
          <a:p>
            <a:pPr lvl="0" rtl="0">
              <a:spcBef>
                <a:spcPts val="0"/>
              </a:spcBef>
              <a:buNone/>
            </a:pPr>
            <a:r>
              <a:rPr lang="es-419"/>
              <a:t>    Find_Vertex&lt;&lt;&lt;1, V&gt;&gt;&gt;(d_V, d_L, d_C);</a:t>
            </a:r>
          </a:p>
          <a:p>
            <a:pPr lvl="0" rtl="0">
              <a:spcBef>
                <a:spcPts val="0"/>
              </a:spcBef>
              <a:buNone/>
            </a:pPr>
            <a:r>
              <a:rPr lang="es-419"/>
              <a:t>    Update_Paths&lt;&lt;&lt;1,V&gt;&gt;&gt;(d_V, d_L, d_C);</a:t>
            </a:r>
          </a:p>
          <a:p>
            <a:pPr lvl="0" rtl="0">
              <a:spcBef>
                <a:spcPts val="0"/>
              </a:spcBef>
              <a:buNone/>
            </a:pPr>
            <a:r>
              <a:rPr lang="es-419"/>
              <a:t>}   </a:t>
            </a:r>
          </a:p>
          <a:p>
            <a:pPr lvl="0" rtl="0">
              <a:spcBef>
                <a:spcPts val="0"/>
              </a:spcBef>
              <a:buClr>
                <a:schemeClr val="dk1"/>
              </a:buClr>
              <a:buFont typeface="Arial"/>
              <a:buNone/>
            </a:pPr>
            <a:endParaRPr/>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Presentación en pantalla (16:9)</PresentationFormat>
  <Paragraphs>68</Paragraphs>
  <Slides>13</Slides>
  <Notes>13</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Arial</vt:lpstr>
      <vt:lpstr>simple-light-2</vt:lpstr>
      <vt:lpstr>ALGORITMO DE DIJKSTRA</vt:lpstr>
      <vt:lpstr>¿QUE HACE?</vt:lpstr>
      <vt:lpstr>CONSIDERACIONES</vt:lpstr>
      <vt:lpstr>PSEUDOCÓDIGO</vt:lpstr>
      <vt:lpstr>Presentación de PowerPoint</vt:lpstr>
      <vt:lpstr>Presentación de PowerPoint</vt:lpstr>
      <vt:lpstr>Algoritmo Secuencial vs GPU</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DIJKSTRA</dc:title>
  <cp:lastModifiedBy>Christian Patiño Grisales</cp:lastModifiedBy>
  <cp:revision>1</cp:revision>
  <dcterms:modified xsi:type="dcterms:W3CDTF">2015-12-02T23:47:21Z</dcterms:modified>
</cp:coreProperties>
</file>